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04"/>
  </p:notesMasterIdLst>
  <p:sldIdLst>
    <p:sldId id="678" r:id="rId2"/>
    <p:sldId id="680" r:id="rId3"/>
    <p:sldId id="871" r:id="rId4"/>
    <p:sldId id="872" r:id="rId5"/>
    <p:sldId id="873" r:id="rId6"/>
    <p:sldId id="874" r:id="rId7"/>
    <p:sldId id="875" r:id="rId8"/>
    <p:sldId id="876" r:id="rId9"/>
    <p:sldId id="877" r:id="rId10"/>
    <p:sldId id="878" r:id="rId11"/>
    <p:sldId id="879" r:id="rId12"/>
    <p:sldId id="880" r:id="rId13"/>
    <p:sldId id="332" r:id="rId14"/>
    <p:sldId id="882" r:id="rId15"/>
    <p:sldId id="883" r:id="rId16"/>
    <p:sldId id="884" r:id="rId17"/>
    <p:sldId id="885" r:id="rId18"/>
    <p:sldId id="886" r:id="rId19"/>
    <p:sldId id="887" r:id="rId20"/>
    <p:sldId id="888" r:id="rId21"/>
    <p:sldId id="889" r:id="rId22"/>
    <p:sldId id="890" r:id="rId23"/>
    <p:sldId id="891" r:id="rId24"/>
    <p:sldId id="892" r:id="rId25"/>
    <p:sldId id="893" r:id="rId26"/>
    <p:sldId id="894" r:id="rId27"/>
    <p:sldId id="895" r:id="rId28"/>
    <p:sldId id="896" r:id="rId29"/>
    <p:sldId id="897" r:id="rId30"/>
    <p:sldId id="898" r:id="rId31"/>
    <p:sldId id="899" r:id="rId32"/>
    <p:sldId id="900" r:id="rId33"/>
    <p:sldId id="901" r:id="rId34"/>
    <p:sldId id="902" r:id="rId35"/>
    <p:sldId id="903" r:id="rId36"/>
    <p:sldId id="904" r:id="rId37"/>
    <p:sldId id="905" r:id="rId38"/>
    <p:sldId id="906" r:id="rId39"/>
    <p:sldId id="907" r:id="rId40"/>
    <p:sldId id="908" r:id="rId41"/>
    <p:sldId id="909" r:id="rId42"/>
    <p:sldId id="910" r:id="rId43"/>
    <p:sldId id="911" r:id="rId44"/>
    <p:sldId id="912" r:id="rId45"/>
    <p:sldId id="913" r:id="rId46"/>
    <p:sldId id="914" r:id="rId47"/>
    <p:sldId id="915" r:id="rId48"/>
    <p:sldId id="916" r:id="rId49"/>
    <p:sldId id="917" r:id="rId50"/>
    <p:sldId id="918" r:id="rId51"/>
    <p:sldId id="919" r:id="rId52"/>
    <p:sldId id="920" r:id="rId53"/>
    <p:sldId id="921" r:id="rId54"/>
    <p:sldId id="922" r:id="rId55"/>
    <p:sldId id="923" r:id="rId56"/>
    <p:sldId id="924" r:id="rId57"/>
    <p:sldId id="925" r:id="rId58"/>
    <p:sldId id="926" r:id="rId59"/>
    <p:sldId id="927" r:id="rId60"/>
    <p:sldId id="928" r:id="rId61"/>
    <p:sldId id="929" r:id="rId62"/>
    <p:sldId id="930" r:id="rId63"/>
    <p:sldId id="931" r:id="rId64"/>
    <p:sldId id="932" r:id="rId65"/>
    <p:sldId id="933" r:id="rId66"/>
    <p:sldId id="934" r:id="rId67"/>
    <p:sldId id="935" r:id="rId68"/>
    <p:sldId id="936" r:id="rId69"/>
    <p:sldId id="937" r:id="rId70"/>
    <p:sldId id="938" r:id="rId71"/>
    <p:sldId id="939" r:id="rId72"/>
    <p:sldId id="940" r:id="rId73"/>
    <p:sldId id="941" r:id="rId74"/>
    <p:sldId id="942" r:id="rId75"/>
    <p:sldId id="943" r:id="rId76"/>
    <p:sldId id="944" r:id="rId77"/>
    <p:sldId id="945" r:id="rId78"/>
    <p:sldId id="946" r:id="rId79"/>
    <p:sldId id="947" r:id="rId80"/>
    <p:sldId id="948" r:id="rId81"/>
    <p:sldId id="949" r:id="rId82"/>
    <p:sldId id="950" r:id="rId83"/>
    <p:sldId id="951" r:id="rId84"/>
    <p:sldId id="952" r:id="rId85"/>
    <p:sldId id="956" r:id="rId86"/>
    <p:sldId id="333" r:id="rId87"/>
    <p:sldId id="334" r:id="rId88"/>
    <p:sldId id="335" r:id="rId89"/>
    <p:sldId id="336" r:id="rId90"/>
    <p:sldId id="337" r:id="rId91"/>
    <p:sldId id="682" r:id="rId92"/>
    <p:sldId id="688" r:id="rId93"/>
    <p:sldId id="689" r:id="rId94"/>
    <p:sldId id="690" r:id="rId95"/>
    <p:sldId id="691" r:id="rId96"/>
    <p:sldId id="866" r:id="rId97"/>
    <p:sldId id="867" r:id="rId98"/>
    <p:sldId id="868" r:id="rId99"/>
    <p:sldId id="692" r:id="rId100"/>
    <p:sldId id="869" r:id="rId101"/>
    <p:sldId id="694" r:id="rId102"/>
    <p:sldId id="870" r:id="rId103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7IUCajHEErAjrpffD+hl3g==" hashData="t73JcRMjupa+geAsKqWzghe+8d2s+Kji4fdsR7woDGNkzCzsl/nfXoyejzAZnh1OpRmTvxXuzdxhgdoytZtW4w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6600"/>
    <a:srgbClr val="008000"/>
    <a:srgbClr val="FF3300"/>
    <a:srgbClr val="FF0000"/>
    <a:srgbClr val="CE0702"/>
    <a:srgbClr val="CCEED4"/>
    <a:srgbClr val="000099"/>
    <a:srgbClr val="FF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566" autoAdjust="0"/>
  </p:normalViewPr>
  <p:slideViewPr>
    <p:cSldViewPr>
      <p:cViewPr varScale="1">
        <p:scale>
          <a:sx n="140" d="100"/>
          <a:sy n="140" d="100"/>
        </p:scale>
        <p:origin x="696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3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64303-FDB9-49DD-B6AB-93FB1A784DD9}" type="datetimeFigureOut">
              <a:rPr lang="pt-BR" smtClean="0"/>
              <a:pPr/>
              <a:t>23/04/2021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7B7FC-D94D-4A8A-BDE8-6A93F372643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617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3815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002604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894777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63807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2300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3933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0309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2259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658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583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1729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1811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033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0191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7731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0393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5177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9582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535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2128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7722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9107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73312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0386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2326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7509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48177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36339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60174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6189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78006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79821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43875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2767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11452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6164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42454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96559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03751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47558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08134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80291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06245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62675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69739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64155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7935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38006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86504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66445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52242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4059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25849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1749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4937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37218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93089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13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99300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3702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66249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81226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90997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7032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296922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75857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898404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61097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1234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62997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18491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267890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20571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702607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483646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37851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642745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337861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070732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1137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332803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214791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608842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92150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92020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390276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53576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68751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378159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60067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2959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216171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361632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714654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352610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067167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529556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4455275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649005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32421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757535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6961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5C93-0C39-4ACD-923F-3E095F09F9E9}" type="datetime1">
              <a:rPr lang="pt-BR" smtClean="0"/>
              <a:pPr/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7F32-15D0-4408-9D2D-555325755275}" type="datetime1">
              <a:rPr lang="pt-BR" smtClean="0"/>
              <a:pPr/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EBFE-1A1B-4617-99C0-BFBE815556BE}" type="datetime1">
              <a:rPr lang="pt-BR" smtClean="0"/>
              <a:pPr/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98D3F-4BF3-4056-8ED3-D8EFB039C973}" type="datetime1">
              <a:rPr lang="pt-BR" smtClean="0"/>
              <a:pPr/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54F7-1576-4FD7-AB15-210A59CA1F3E}" type="datetime1">
              <a:rPr lang="pt-BR" smtClean="0"/>
              <a:pPr/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3B66-7125-4DB3-8FBA-297446F79A50}" type="datetime1">
              <a:rPr lang="pt-BR" smtClean="0"/>
              <a:pPr/>
              <a:t>23/04/2021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2FDA-9365-43B0-9F1F-BD7E3C456583}" type="datetime1">
              <a:rPr lang="pt-BR" smtClean="0"/>
              <a:pPr/>
              <a:t>23/04/2021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8152-CC9C-49B4-A9FA-B3ACA18BF76E}" type="datetime1">
              <a:rPr lang="pt-BR" smtClean="0"/>
              <a:pPr/>
              <a:t>23/04/2021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D06C-3BC0-4826-B94F-53B94033CA17}" type="datetime1">
              <a:rPr lang="pt-BR" smtClean="0"/>
              <a:pPr/>
              <a:t>23/04/2021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2C5B-4CC0-4F99-B6E6-CE58C1EF0FED}" type="datetime1">
              <a:rPr lang="pt-BR" smtClean="0"/>
              <a:pPr/>
              <a:t>23/04/2021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EE9-826E-443C-80BB-D7BBB9F61184}" type="datetime1">
              <a:rPr lang="pt-BR" smtClean="0"/>
              <a:pPr/>
              <a:t>23/04/2021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F0E2-B3EC-4F90-A09C-620B163CD7BE}" type="datetime1">
              <a:rPr lang="pt-BR" smtClean="0"/>
              <a:pPr/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8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jp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2.jp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9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gif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2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3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2.jpg"/><Relationship Id="rId4" Type="http://schemas.openxmlformats.org/officeDocument/2006/relationships/image" Target="../media/image13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4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4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gif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Relationship Id="rId9" Type="http://schemas.openxmlformats.org/officeDocument/2006/relationships/image" Target="../media/image2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67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69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915566"/>
            <a:ext cx="4391907" cy="861774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1777340"/>
            <a:ext cx="4391907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 dirty="0">
                <a:solidFill>
                  <a:srgbClr val="C00000"/>
                </a:solidFill>
              </a:rPr>
              <a:t>PRIM. SOCORROS</a:t>
            </a:r>
          </a:p>
          <a:p>
            <a:pPr algn="ctr">
              <a:lnSpc>
                <a:spcPts val="5000"/>
              </a:lnSpc>
            </a:pPr>
            <a:r>
              <a:rPr lang="pt-BR" sz="4000" b="1" dirty="0">
                <a:solidFill>
                  <a:srgbClr val="00B050"/>
                </a:solidFill>
              </a:rPr>
              <a:t>MEIO AMBIENTE</a:t>
            </a:r>
          </a:p>
          <a:p>
            <a:pPr algn="ctr">
              <a:lnSpc>
                <a:spcPts val="5000"/>
              </a:lnSpc>
            </a:pPr>
            <a:r>
              <a:rPr lang="pt-BR" sz="4000" b="1" dirty="0"/>
              <a:t>PREV. INCÊNDIOS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795886"/>
            <a:ext cx="4391907" cy="861774"/>
          </a:xfrm>
          <a:prstGeom prst="rect">
            <a:avLst/>
          </a:prstGeom>
          <a:solidFill>
            <a:srgbClr val="7030A0">
              <a:alpha val="2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rgbClr val="7030A0"/>
                </a:solidFill>
              </a:rPr>
              <a:t>10 HORAS</a:t>
            </a:r>
          </a:p>
        </p:txBody>
      </p:sp>
    </p:spTree>
    <p:extLst>
      <p:ext uri="{BB962C8B-B14F-4D97-AF65-F5344CB8AC3E}">
        <p14:creationId xmlns:p14="http://schemas.microsoft.com/office/powerpoint/2010/main" val="1432287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097465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Chamando o Resgate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671354" y="2214560"/>
            <a:ext cx="6390019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►Localização exata do acidente;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►Quantos veículos envolvidos;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►Número aproximado de vítimas e lesões aparentes;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►Tipo do acidente (carro, moto, atropelamento...);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há vítimas presas nas ferragens;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há vazamento de combustíveis ou produtos perigosos.</a:t>
            </a:r>
          </a:p>
        </p:txBody>
      </p:sp>
      <p:pic>
        <p:nvPicPr>
          <p:cNvPr id="12" name="Imagem 11" descr="p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428874"/>
            <a:ext cx="235745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tângulo de cantos arredondados 12"/>
          <p:cNvSpPr/>
          <p:nvPr/>
        </p:nvSpPr>
        <p:spPr>
          <a:xfrm>
            <a:off x="3214678" y="1714494"/>
            <a:ext cx="5786478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Esteja pronto para passar informações úteis, como: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9" name="Seta para a direita 8"/>
          <p:cNvSpPr/>
          <p:nvPr/>
        </p:nvSpPr>
        <p:spPr>
          <a:xfrm>
            <a:off x="2714612" y="1767659"/>
            <a:ext cx="357190" cy="35719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404678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142990"/>
            <a:ext cx="1907736" cy="428628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Escolha</a:t>
            </a:r>
          </a:p>
        </p:txBody>
      </p:sp>
      <p:sp>
        <p:nvSpPr>
          <p:cNvPr id="3" name="Retângulo 2"/>
          <p:cNvSpPr/>
          <p:nvPr/>
        </p:nvSpPr>
        <p:spPr>
          <a:xfrm>
            <a:off x="3419872" y="1714742"/>
            <a:ext cx="1224136" cy="23275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FOGO CLASSE A</a:t>
            </a:r>
          </a:p>
        </p:txBody>
      </p:sp>
      <p:sp>
        <p:nvSpPr>
          <p:cNvPr id="6" name="Retângulo 5"/>
          <p:cNvSpPr/>
          <p:nvPr/>
        </p:nvSpPr>
        <p:spPr>
          <a:xfrm>
            <a:off x="4716016" y="1723496"/>
            <a:ext cx="1224136" cy="232758"/>
          </a:xfrm>
          <a:prstGeom prst="rect">
            <a:avLst/>
          </a:prstGeom>
          <a:solidFill>
            <a:srgbClr val="00660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FOGO CLASSE B</a:t>
            </a:r>
          </a:p>
        </p:txBody>
      </p:sp>
      <p:sp>
        <p:nvSpPr>
          <p:cNvPr id="7" name="Retângulo 6"/>
          <p:cNvSpPr/>
          <p:nvPr/>
        </p:nvSpPr>
        <p:spPr>
          <a:xfrm>
            <a:off x="6012160" y="1723496"/>
            <a:ext cx="1224136" cy="232758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FOGO CLASSE C</a:t>
            </a:r>
          </a:p>
        </p:txBody>
      </p:sp>
      <p:sp>
        <p:nvSpPr>
          <p:cNvPr id="9" name="Retângulo 8"/>
          <p:cNvSpPr/>
          <p:nvPr/>
        </p:nvSpPr>
        <p:spPr>
          <a:xfrm>
            <a:off x="7308304" y="1732250"/>
            <a:ext cx="1224136" cy="232758"/>
          </a:xfrm>
          <a:prstGeom prst="rect">
            <a:avLst/>
          </a:prstGeom>
          <a:solidFill>
            <a:srgbClr val="00B0F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FOGO CLASSE D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67544" y="2063286"/>
            <a:ext cx="2808312" cy="232758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chemeClr val="tx1"/>
                </a:solidFill>
              </a:rPr>
              <a:t>EXTINTOR →ÁGUA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67544" y="2411000"/>
            <a:ext cx="2808312" cy="232758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chemeClr val="tx1"/>
                </a:solidFill>
              </a:rPr>
              <a:t>EXTINTOR → PÓ QUÍMICO SECO - ABC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67544" y="2769190"/>
            <a:ext cx="2808312" cy="232758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chemeClr val="tx1"/>
                </a:solidFill>
              </a:rPr>
              <a:t>EXTINTOR → PÓ QUÍMICO SECO - BC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67544" y="3116904"/>
            <a:ext cx="2808312" cy="232758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chemeClr val="tx1"/>
                </a:solidFill>
              </a:rPr>
              <a:t>EXTINTOR → GAS DE CARBONO – CO2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67544" y="3464198"/>
            <a:ext cx="2808312" cy="232758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chemeClr val="tx1"/>
                </a:solidFill>
              </a:rPr>
              <a:t>EXTINTOR → ESPUMA MECÂNICA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419872" y="2063286"/>
            <a:ext cx="1224136" cy="232758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3300"/>
                </a:solidFill>
              </a:rPr>
              <a:t>SIM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419872" y="2414864"/>
            <a:ext cx="1224136" cy="232758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3300"/>
                </a:solidFill>
              </a:rPr>
              <a:t>SIM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3419872" y="2769190"/>
            <a:ext cx="1224136" cy="232758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3300"/>
                </a:solidFill>
              </a:rPr>
              <a:t>NÃO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419872" y="3116904"/>
            <a:ext cx="1224136" cy="232758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3300"/>
                </a:solidFill>
              </a:rPr>
              <a:t>NÃO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3419872" y="3464198"/>
            <a:ext cx="1224136" cy="232758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3300"/>
                </a:solidFill>
              </a:rPr>
              <a:t>SIM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4716016" y="2059954"/>
            <a:ext cx="1224136" cy="232758"/>
          </a:xfrm>
          <a:prstGeom prst="rect">
            <a:avLst/>
          </a:prstGeom>
          <a:solidFill>
            <a:srgbClr val="00660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006600"/>
                </a:solidFill>
              </a:rPr>
              <a:t>NÃO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16016" y="2411532"/>
            <a:ext cx="1224136" cy="232758"/>
          </a:xfrm>
          <a:prstGeom prst="rect">
            <a:avLst/>
          </a:prstGeom>
          <a:solidFill>
            <a:srgbClr val="00660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006600"/>
                </a:solidFill>
              </a:rPr>
              <a:t>SIM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4716016" y="2765858"/>
            <a:ext cx="1224136" cy="232758"/>
          </a:xfrm>
          <a:prstGeom prst="rect">
            <a:avLst/>
          </a:prstGeom>
          <a:solidFill>
            <a:srgbClr val="00660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006600"/>
                </a:solidFill>
              </a:rPr>
              <a:t>NÃO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4716016" y="3113572"/>
            <a:ext cx="1224136" cy="232758"/>
          </a:xfrm>
          <a:prstGeom prst="rect">
            <a:avLst/>
          </a:prstGeom>
          <a:solidFill>
            <a:srgbClr val="00660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006600"/>
                </a:solidFill>
              </a:rPr>
              <a:t>NÃO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4716016" y="3460866"/>
            <a:ext cx="1224136" cy="232758"/>
          </a:xfrm>
          <a:prstGeom prst="rect">
            <a:avLst/>
          </a:prstGeom>
          <a:solidFill>
            <a:srgbClr val="00660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006600"/>
                </a:solidFill>
              </a:rPr>
              <a:t>SIM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6012160" y="2059954"/>
            <a:ext cx="1224136" cy="232758"/>
          </a:xfrm>
          <a:prstGeom prst="rect">
            <a:avLst/>
          </a:prstGeom>
          <a:solidFill>
            <a:srgbClr val="7030A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7030A0"/>
                </a:solidFill>
              </a:rPr>
              <a:t>NÃO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6012160" y="2411532"/>
            <a:ext cx="1224136" cy="232758"/>
          </a:xfrm>
          <a:prstGeom prst="rect">
            <a:avLst/>
          </a:prstGeom>
          <a:solidFill>
            <a:srgbClr val="7030A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7030A0"/>
                </a:solidFill>
              </a:rPr>
              <a:t>SIM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6012160" y="2765858"/>
            <a:ext cx="1224136" cy="232758"/>
          </a:xfrm>
          <a:prstGeom prst="rect">
            <a:avLst/>
          </a:prstGeom>
          <a:solidFill>
            <a:srgbClr val="7030A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7030A0"/>
                </a:solidFill>
              </a:rPr>
              <a:t>SIM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6012160" y="3113572"/>
            <a:ext cx="1224136" cy="232758"/>
          </a:xfrm>
          <a:prstGeom prst="rect">
            <a:avLst/>
          </a:prstGeom>
          <a:solidFill>
            <a:srgbClr val="7030A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7030A0"/>
                </a:solidFill>
              </a:rPr>
              <a:t>SIM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6012160" y="3460866"/>
            <a:ext cx="1224136" cy="232758"/>
          </a:xfrm>
          <a:prstGeom prst="rect">
            <a:avLst/>
          </a:prstGeom>
          <a:solidFill>
            <a:srgbClr val="7030A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7030A0"/>
                </a:solidFill>
              </a:rPr>
              <a:t>NÃO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467544" y="3802974"/>
            <a:ext cx="2808312" cy="232758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chemeClr val="tx1"/>
                </a:solidFill>
              </a:rPr>
              <a:t>EXTINTOR → AGENTES ESPECIAIS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7308304" y="2059954"/>
            <a:ext cx="1224136" cy="232758"/>
          </a:xfrm>
          <a:prstGeom prst="rect">
            <a:avLst/>
          </a:prstGeom>
          <a:solidFill>
            <a:srgbClr val="00B0F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tx2"/>
                </a:solidFill>
              </a:rPr>
              <a:t>NÃO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7308304" y="2411532"/>
            <a:ext cx="1224136" cy="232758"/>
          </a:xfrm>
          <a:prstGeom prst="rect">
            <a:avLst/>
          </a:prstGeom>
          <a:solidFill>
            <a:srgbClr val="00B0F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tx2"/>
                </a:solidFill>
              </a:rPr>
              <a:t>NÃO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7308304" y="2765858"/>
            <a:ext cx="1224136" cy="232758"/>
          </a:xfrm>
          <a:prstGeom prst="rect">
            <a:avLst/>
          </a:prstGeom>
          <a:solidFill>
            <a:srgbClr val="00B0F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tx2"/>
                </a:solidFill>
              </a:rPr>
              <a:t>NÃO</a:t>
            </a:r>
          </a:p>
        </p:txBody>
      </p:sp>
      <p:sp>
        <p:nvSpPr>
          <p:cNvPr id="38" name="Retângulo 37"/>
          <p:cNvSpPr/>
          <p:nvPr/>
        </p:nvSpPr>
        <p:spPr>
          <a:xfrm>
            <a:off x="7308304" y="3113572"/>
            <a:ext cx="1224136" cy="232758"/>
          </a:xfrm>
          <a:prstGeom prst="rect">
            <a:avLst/>
          </a:prstGeom>
          <a:solidFill>
            <a:srgbClr val="00B0F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tx2"/>
                </a:solidFill>
              </a:rPr>
              <a:t>NÃO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7308304" y="3460866"/>
            <a:ext cx="1224136" cy="232758"/>
          </a:xfrm>
          <a:prstGeom prst="rect">
            <a:avLst/>
          </a:prstGeom>
          <a:solidFill>
            <a:srgbClr val="00B0F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tx2"/>
                </a:solidFill>
              </a:rPr>
              <a:t>NÃO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3419872" y="3802974"/>
            <a:ext cx="1224136" cy="232758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3300"/>
                </a:solidFill>
              </a:rPr>
              <a:t>NÃO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4716016" y="3799642"/>
            <a:ext cx="1224136" cy="232758"/>
          </a:xfrm>
          <a:prstGeom prst="rect">
            <a:avLst/>
          </a:prstGeom>
          <a:solidFill>
            <a:srgbClr val="00660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006600"/>
                </a:solidFill>
              </a:rPr>
              <a:t>NÃO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6012160" y="3799642"/>
            <a:ext cx="1224136" cy="232758"/>
          </a:xfrm>
          <a:prstGeom prst="rect">
            <a:avLst/>
          </a:prstGeom>
          <a:solidFill>
            <a:srgbClr val="7030A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7030A0"/>
                </a:solidFill>
              </a:rPr>
              <a:t>NÃO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7308304" y="3799642"/>
            <a:ext cx="1224136" cy="232758"/>
          </a:xfrm>
          <a:prstGeom prst="rect">
            <a:avLst/>
          </a:prstGeom>
          <a:solidFill>
            <a:srgbClr val="00B0F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tx2"/>
                </a:solidFill>
              </a:rPr>
              <a:t>SIM</a:t>
            </a:r>
          </a:p>
        </p:txBody>
      </p:sp>
      <p:pic>
        <p:nvPicPr>
          <p:cNvPr id="46" name="Imagem 45">
            <a:extLst>
              <a:ext uri="{FF2B5EF4-FFF2-40B4-BE49-F238E27FC236}">
                <a16:creationId xmlns:a16="http://schemas.microsoft.com/office/drawing/2014/main" id="{02A8D7C4-A9B3-4A57-B6F9-EEFC33D50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C5ABDD8E-0169-4E0C-9E06-22F45162429E}"/>
              </a:ext>
            </a:extLst>
          </p:cNvPr>
          <p:cNvSpPr txBox="1"/>
          <p:nvPr/>
        </p:nvSpPr>
        <p:spPr>
          <a:xfrm>
            <a:off x="214282" y="577298"/>
            <a:ext cx="48617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Prevenção de Incêndios - EXTINTORES</a:t>
            </a:r>
          </a:p>
        </p:txBody>
      </p:sp>
    </p:spTree>
    <p:extLst>
      <p:ext uri="{BB962C8B-B14F-4D97-AF65-F5344CB8AC3E}">
        <p14:creationId xmlns:p14="http://schemas.microsoft.com/office/powerpoint/2010/main" val="2986517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142990"/>
            <a:ext cx="3563920" cy="428628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Manuseio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4489"/>
            <a:ext cx="4104456" cy="367348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1707654"/>
            <a:ext cx="3312368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Fator importante, para o correto manuseio do extintor, é conhecer seus componentes. Portanto, vejamos na figura ao lado.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F436ACA-74E1-4EB4-BF93-80F406D861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05288EE-75ED-4897-B67D-B5B8569BDBE4}"/>
              </a:ext>
            </a:extLst>
          </p:cNvPr>
          <p:cNvSpPr txBox="1"/>
          <p:nvPr/>
        </p:nvSpPr>
        <p:spPr>
          <a:xfrm>
            <a:off x="214282" y="577298"/>
            <a:ext cx="48617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Prevenção de Incêndios - EXTINTORES</a:t>
            </a:r>
          </a:p>
        </p:txBody>
      </p:sp>
    </p:spTree>
    <p:extLst>
      <p:ext uri="{BB962C8B-B14F-4D97-AF65-F5344CB8AC3E}">
        <p14:creationId xmlns:p14="http://schemas.microsoft.com/office/powerpoint/2010/main" val="188361778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275606"/>
            <a:ext cx="3131872" cy="420648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Manuseio/Aplicação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275606"/>
            <a:ext cx="5616624" cy="256215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5496" y="1840270"/>
            <a:ext cx="3096344" cy="55399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1500" b="1" dirty="0"/>
              <a:t>DICA - </a:t>
            </a:r>
            <a:r>
              <a:rPr lang="pt-BR" sz="1500" dirty="0"/>
              <a:t>Cuide da sua segurança e posicione-se no sentido do vento.</a:t>
            </a:r>
          </a:p>
        </p:txBody>
      </p:sp>
      <p:sp>
        <p:nvSpPr>
          <p:cNvPr id="6" name="Seta dobrada 5"/>
          <p:cNvSpPr/>
          <p:nvPr/>
        </p:nvSpPr>
        <p:spPr>
          <a:xfrm rot="10800000">
            <a:off x="7236296" y="3939902"/>
            <a:ext cx="936104" cy="822222"/>
          </a:xfrm>
          <a:prstGeom prst="ben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3347864" y="3939902"/>
            <a:ext cx="3744416" cy="864096"/>
          </a:xfrm>
          <a:prstGeom prst="round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Movimente a mangueira do extintor, em forma de leque.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7" y="2560126"/>
            <a:ext cx="2859164" cy="195584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924F374-7203-4DD6-8CA3-573076D739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1C81D37-85D0-429D-ACCC-C08F1FFD05EE}"/>
              </a:ext>
            </a:extLst>
          </p:cNvPr>
          <p:cNvSpPr txBox="1"/>
          <p:nvPr/>
        </p:nvSpPr>
        <p:spPr>
          <a:xfrm>
            <a:off x="214282" y="577298"/>
            <a:ext cx="48617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Prevenção de Incêndios - EXTINTORES</a:t>
            </a:r>
          </a:p>
        </p:txBody>
      </p:sp>
    </p:spTree>
    <p:extLst>
      <p:ext uri="{BB962C8B-B14F-4D97-AF65-F5344CB8AC3E}">
        <p14:creationId xmlns:p14="http://schemas.microsoft.com/office/powerpoint/2010/main" val="77721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097465"/>
            <a:ext cx="465407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Prioridades no Socorro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46198" y="1491630"/>
            <a:ext cx="3196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inconsciente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Prioridade de Socor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1077737"/>
            <a:ext cx="2928958" cy="2086219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1235363" y="4480006"/>
            <a:ext cx="6286544" cy="3960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Não se estabelece prioridade de socorro, por sexo ou idade.</a:t>
            </a:r>
          </a:p>
        </p:txBody>
      </p:sp>
      <p:sp>
        <p:nvSpPr>
          <p:cNvPr id="11" name="Divisa 10"/>
          <p:cNvSpPr/>
          <p:nvPr/>
        </p:nvSpPr>
        <p:spPr>
          <a:xfrm>
            <a:off x="638186" y="4533990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440854" y="4533990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835518" y="4533990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Divisa 13"/>
          <p:cNvSpPr/>
          <p:nvPr/>
        </p:nvSpPr>
        <p:spPr>
          <a:xfrm rot="10800000">
            <a:off x="7903060" y="4534833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 rot="10800000">
            <a:off x="7705728" y="4534833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 rot="10800000">
            <a:off x="8100392" y="4534833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494170" y="1643752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Elipse 16"/>
          <p:cNvSpPr/>
          <p:nvPr/>
        </p:nvSpPr>
        <p:spPr>
          <a:xfrm>
            <a:off x="494170" y="2359328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Elipse 17"/>
          <p:cNvSpPr/>
          <p:nvPr/>
        </p:nvSpPr>
        <p:spPr>
          <a:xfrm>
            <a:off x="494170" y="3113226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Elipse 18"/>
          <p:cNvSpPr/>
          <p:nvPr/>
        </p:nvSpPr>
        <p:spPr>
          <a:xfrm>
            <a:off x="494170" y="3842847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57338" y="2213559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Parada Respiratória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46198" y="2952764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Parada Cardíaca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732561" y="3669674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Hemorragia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1863" y="1751514"/>
            <a:ext cx="3935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Avaliar se a vítima responde a estímulos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62488" y="2456323"/>
            <a:ext cx="4603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Verificar os movimentos respiratórios da vítima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762488" y="3203574"/>
            <a:ext cx="595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Melhor artéria para esta verificação é a carótida – no pescoço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749941" y="3928239"/>
            <a:ext cx="374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Identifique sangramentos abundantes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31835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3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46864" y="1199122"/>
            <a:ext cx="3214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São sinais que possibilitam a avaliação do quadro clínico da vítima.</a:t>
            </a:r>
            <a:endParaRPr lang="pt-BR" sz="2000" dirty="0"/>
          </a:p>
        </p:txBody>
      </p:sp>
      <p:pic>
        <p:nvPicPr>
          <p:cNvPr id="13" name="Imagem 12" descr="00000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864" y="2373565"/>
            <a:ext cx="2740960" cy="243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/>
          <p:cNvSpPr txBox="1"/>
          <p:nvPr/>
        </p:nvSpPr>
        <p:spPr>
          <a:xfrm>
            <a:off x="4000496" y="1643056"/>
            <a:ext cx="4857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RESPIRAÇÃO: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adulto 12 e 20 </a:t>
            </a:r>
            <a:r>
              <a:rPr lang="pt-BR" dirty="0" err="1">
                <a:latin typeface="Calibri" pitchFamily="34" charset="0"/>
                <a:cs typeface="Calibri" pitchFamily="34" charset="0"/>
              </a:rPr>
              <a:t>ipm</a:t>
            </a:r>
            <a:endParaRPr lang="pt-BR" dirty="0"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PULSAÇÃO: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adulto 60 e 100 bpm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PRESSÃO ARTERIAL:</a:t>
            </a:r>
            <a:r>
              <a:rPr lang="pt-BR" dirty="0">
                <a:latin typeface="Calibri" pitchFamily="34" charset="0"/>
                <a:cs typeface="Calibri" pitchFamily="34" charset="0"/>
              </a:rPr>
              <a:t> adulto 120x80 mmHg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TEMPERATURA CORPORAL – </a:t>
            </a:r>
            <a:r>
              <a:rPr lang="pt-BR" dirty="0">
                <a:latin typeface="Calibri" pitchFamily="34" charset="0"/>
                <a:cs typeface="Calibri" pitchFamily="34" charset="0"/>
              </a:rPr>
              <a:t>entre 36° e 37°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PUPILAS: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devem estar isocóricas</a:t>
            </a:r>
            <a:endParaRPr lang="pt-BR" dirty="0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4000496" y="4214824"/>
            <a:ext cx="5000660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A temperatura corpórea é o único sinal vital que NÃO sofre variações em consequência da idade.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SINAIS VITAIS</a:t>
            </a:r>
          </a:p>
        </p:txBody>
      </p:sp>
      <p:sp>
        <p:nvSpPr>
          <p:cNvPr id="17" name="Divisa 16"/>
          <p:cNvSpPr/>
          <p:nvPr/>
        </p:nvSpPr>
        <p:spPr>
          <a:xfrm>
            <a:off x="3554768" y="4313716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3271296" y="4313716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6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365740"/>
            <a:ext cx="341987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Protocolo X A B C D 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2876" y="1813729"/>
            <a:ext cx="3353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Após avaliar os riscos, sinalizar o local e chamar o resgate, faça a análise primária e secundária das vítimas.</a:t>
            </a:r>
          </a:p>
        </p:txBody>
      </p:sp>
      <p:pic>
        <p:nvPicPr>
          <p:cNvPr id="25" name="Imagem 24" descr="Técnica ABCDE 2.png"/>
          <p:cNvPicPr>
            <a:picLocks noChangeAspect="1"/>
          </p:cNvPicPr>
          <p:nvPr/>
        </p:nvPicPr>
        <p:blipFill>
          <a:blip r:embed="rId3"/>
          <a:srcRect l="12285" t="3480" b="81336"/>
          <a:stretch>
            <a:fillRect/>
          </a:stretch>
        </p:blipFill>
        <p:spPr>
          <a:xfrm>
            <a:off x="4067944" y="1323219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Imagem 23" descr="Técnica ABCDE 2.png"/>
          <p:cNvPicPr>
            <a:picLocks noChangeAspect="1"/>
          </p:cNvPicPr>
          <p:nvPr/>
        </p:nvPicPr>
        <p:blipFill>
          <a:blip r:embed="rId3"/>
          <a:srcRect l="12285" t="23594" b="61222"/>
          <a:stretch>
            <a:fillRect/>
          </a:stretch>
        </p:blipFill>
        <p:spPr>
          <a:xfrm>
            <a:off x="4067944" y="2086329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Imagem 22" descr="Técnica ABCDE 2.png"/>
          <p:cNvPicPr>
            <a:picLocks noChangeAspect="1"/>
          </p:cNvPicPr>
          <p:nvPr/>
        </p:nvPicPr>
        <p:blipFill>
          <a:blip r:embed="rId3"/>
          <a:srcRect l="12285" t="43431" b="41386"/>
          <a:stretch>
            <a:fillRect/>
          </a:stretch>
        </p:blipFill>
        <p:spPr>
          <a:xfrm>
            <a:off x="4067944" y="2838928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Imagem 21" descr="Técnica ABCDE 2.png"/>
          <p:cNvPicPr>
            <a:picLocks noChangeAspect="1"/>
          </p:cNvPicPr>
          <p:nvPr/>
        </p:nvPicPr>
        <p:blipFill>
          <a:blip r:embed="rId3"/>
          <a:srcRect l="12285" t="63524" b="21292"/>
          <a:stretch>
            <a:fillRect/>
          </a:stretch>
        </p:blipFill>
        <p:spPr>
          <a:xfrm>
            <a:off x="4067944" y="3601283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Imagem 20" descr="Técnica ABCDE 2.png"/>
          <p:cNvPicPr>
            <a:picLocks noChangeAspect="1"/>
          </p:cNvPicPr>
          <p:nvPr/>
        </p:nvPicPr>
        <p:blipFill>
          <a:blip r:embed="rId3"/>
          <a:srcRect l="12285" t="83212" b="1605"/>
          <a:stretch>
            <a:fillRect/>
          </a:stretch>
        </p:blipFill>
        <p:spPr>
          <a:xfrm>
            <a:off x="4067944" y="4348228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Imagem 6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156170"/>
            <a:ext cx="2503023" cy="1709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5"/>
            <a:ext cx="3419872" cy="79121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20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E3F07DC-FD62-414B-BCEC-7CE22EFF2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314652"/>
            <a:ext cx="5407621" cy="4633362"/>
          </a:xfrm>
          <a:prstGeom prst="rect">
            <a:avLst/>
          </a:prstGeom>
        </p:spPr>
      </p:pic>
      <p:pic>
        <p:nvPicPr>
          <p:cNvPr id="30" name="Imagem 29" descr="Técnica ABCDE 2.png">
            <a:extLst>
              <a:ext uri="{FF2B5EF4-FFF2-40B4-BE49-F238E27FC236}">
                <a16:creationId xmlns:a16="http://schemas.microsoft.com/office/drawing/2014/main" id="{AE840A97-004A-4EB9-AC1B-9E917089BF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0" t="3480" r="-2037" b="81336"/>
          <a:stretch>
            <a:fillRect/>
          </a:stretch>
        </p:blipFill>
        <p:spPr>
          <a:xfrm>
            <a:off x="8877828" y="533556"/>
            <a:ext cx="106208" cy="576064"/>
          </a:xfrm>
          <a:custGeom>
            <a:avLst/>
            <a:gdLst>
              <a:gd name="connsiteX0" fmla="*/ 0 w 106208"/>
              <a:gd name="connsiteY0" fmla="*/ 0 h 576064"/>
              <a:gd name="connsiteX1" fmla="*/ 106208 w 106208"/>
              <a:gd name="connsiteY1" fmla="*/ 0 h 576064"/>
              <a:gd name="connsiteX2" fmla="*/ 106208 w 106208"/>
              <a:gd name="connsiteY2" fmla="*/ 576064 h 576064"/>
              <a:gd name="connsiteX3" fmla="*/ 0 w 106208"/>
              <a:gd name="connsiteY3" fmla="*/ 576064 h 576064"/>
              <a:gd name="connsiteX4" fmla="*/ 0 w 106208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08" h="576064">
                <a:moveTo>
                  <a:pt x="0" y="0"/>
                </a:moveTo>
                <a:lnTo>
                  <a:pt x="106208" y="0"/>
                </a:lnTo>
                <a:lnTo>
                  <a:pt x="106208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96EFCDC-FE75-44D0-A68C-760BC20D5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0023" y="471296"/>
            <a:ext cx="5200339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6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28852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Vias aéreas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26260" y="1498966"/>
            <a:ext cx="3929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Faça a manutenção das vias aéreas da vítima e mantenha o controle da região cervical da coluna.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8619" y="3143260"/>
            <a:ext cx="1953315" cy="178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2571750"/>
            <a:ext cx="1928373" cy="178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/>
          <p:cNvSpPr txBox="1"/>
          <p:nvPr/>
        </p:nvSpPr>
        <p:spPr>
          <a:xfrm>
            <a:off x="4288528" y="2289103"/>
            <a:ext cx="48554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1500"/>
              </a:spcAft>
            </a:pPr>
            <a:r>
              <a:rPr lang="pt-BR" sz="1900" dirty="0"/>
              <a:t>►Obstruídas pela língua, alimentos ou sangue</a:t>
            </a:r>
          </a:p>
          <a:p>
            <a:pPr>
              <a:spcAft>
                <a:spcPts val="1500"/>
              </a:spcAft>
            </a:pPr>
            <a:r>
              <a:rPr lang="pt-BR" sz="1900" dirty="0"/>
              <a:t>►Fraturas na face</a:t>
            </a:r>
          </a:p>
          <a:p>
            <a:pPr>
              <a:spcAft>
                <a:spcPts val="1500"/>
              </a:spcAft>
            </a:pPr>
            <a:r>
              <a:rPr lang="pt-BR" sz="1900" dirty="0"/>
              <a:t>►Traumas cervicais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381577" y="1715020"/>
            <a:ext cx="4762423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OBSTRUÇÃO DAS VIAS AÉREAS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072066" y="4143386"/>
            <a:ext cx="3929090" cy="714380"/>
          </a:xfrm>
          <a:prstGeom prst="roundRect">
            <a:avLst>
              <a:gd name="adj" fmla="val 1378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Tome o máximo de cuidado com a região cervical da vítima.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17" name="Divisa 16"/>
          <p:cNvSpPr/>
          <p:nvPr/>
        </p:nvSpPr>
        <p:spPr>
          <a:xfrm>
            <a:off x="4572000" y="4299942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4288528" y="4299942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8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cidentes-primeiros-socorros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6811" y="1008185"/>
            <a:ext cx="3000396" cy="2253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ângulo 4"/>
          <p:cNvSpPr/>
          <p:nvPr/>
        </p:nvSpPr>
        <p:spPr>
          <a:xfrm>
            <a:off x="1" y="1097465"/>
            <a:ext cx="4571999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Controle da Cervical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663938"/>
            <a:ext cx="4857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Para diagnosticar este tipo de lesão, provoque estímulos físicos,  testando sua capacidade de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mobilidade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e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sensibilidade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.</a:t>
            </a:r>
            <a:endParaRPr lang="pt-BR" sz="2000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3563888" y="3560409"/>
            <a:ext cx="4143404" cy="1214446"/>
          </a:xfrm>
          <a:prstGeom prst="roundRect">
            <a:avLst>
              <a:gd name="adj" fmla="val 760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Caso a suspeita se confirme, imobilize a região do pescoço utilizando um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colar cervical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mesmo que improvisado.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LESÕES NA COLUNA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3" y="2850074"/>
            <a:ext cx="2773542" cy="1899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Seta dobrada 19"/>
          <p:cNvSpPr/>
          <p:nvPr/>
        </p:nvSpPr>
        <p:spPr>
          <a:xfrm rot="16200000" flipH="1">
            <a:off x="5089989" y="2619025"/>
            <a:ext cx="864096" cy="72008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385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73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211959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Respiração e Ventilação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15494" y="1578251"/>
            <a:ext cx="3929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Feita a manutenção das vias aéreas, é hora de observar se a respiração ocorre de forma adequada.</a:t>
            </a:r>
          </a:p>
        </p:txBody>
      </p:sp>
      <p:pic>
        <p:nvPicPr>
          <p:cNvPr id="5" name="Imagem 4" descr="RCP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9688" y="2787774"/>
            <a:ext cx="2000264" cy="1905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tângulo de cantos arredondados 9"/>
          <p:cNvSpPr/>
          <p:nvPr/>
        </p:nvSpPr>
        <p:spPr>
          <a:xfrm>
            <a:off x="353738" y="3176863"/>
            <a:ext cx="1285884" cy="1143008"/>
          </a:xfrm>
          <a:prstGeom prst="roundRect">
            <a:avLst>
              <a:gd name="adj" fmla="val 644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Veja</a:t>
            </a:r>
          </a:p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Escute</a:t>
            </a:r>
          </a:p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Sinta</a:t>
            </a:r>
          </a:p>
        </p:txBody>
      </p:sp>
      <p:sp>
        <p:nvSpPr>
          <p:cNvPr id="11" name="Seta para a direita 10"/>
          <p:cNvSpPr/>
          <p:nvPr/>
        </p:nvSpPr>
        <p:spPr>
          <a:xfrm>
            <a:off x="1718700" y="3502154"/>
            <a:ext cx="357190" cy="50006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13" name="Imagem 12" descr="4461-pocket_mask_silicone_prote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7590" y="3131854"/>
            <a:ext cx="1271596" cy="158949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4" name="Retângulo de cantos arredondados 13"/>
          <p:cNvSpPr/>
          <p:nvPr/>
        </p:nvSpPr>
        <p:spPr>
          <a:xfrm>
            <a:off x="5387458" y="1131590"/>
            <a:ext cx="2928958" cy="1285884"/>
          </a:xfrm>
          <a:prstGeom prst="roundRect">
            <a:avLst>
              <a:gd name="adj" fmla="val 81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 respiração artificial só deve ser executada com equipamentos próprios e por pessoal treinado.</a:t>
            </a:r>
          </a:p>
        </p:txBody>
      </p:sp>
      <p:sp>
        <p:nvSpPr>
          <p:cNvPr id="15" name="Seta para a direita 14"/>
          <p:cNvSpPr/>
          <p:nvPr/>
        </p:nvSpPr>
        <p:spPr>
          <a:xfrm rot="5400000">
            <a:off x="6673342" y="2560350"/>
            <a:ext cx="357190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PARADA RESPIRATÓRIA</a:t>
            </a:r>
          </a:p>
        </p:txBody>
      </p:sp>
    </p:spTree>
    <p:extLst>
      <p:ext uri="{BB962C8B-B14F-4D97-AF65-F5344CB8AC3E}">
        <p14:creationId xmlns:p14="http://schemas.microsoft.com/office/powerpoint/2010/main" val="154905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ulsacao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357568"/>
            <a:ext cx="4026063" cy="157163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450056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 - Circulação e Controle de Hemorragia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3877" y="1536828"/>
            <a:ext cx="4691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Analise a vítima a fim de diagnosticar  possíveis hemorragias e falhas circulatórias.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791194" y="800056"/>
            <a:ext cx="4143404" cy="2758738"/>
          </a:xfrm>
          <a:prstGeom prst="roundRect">
            <a:avLst>
              <a:gd name="adj" fmla="val 3680"/>
            </a:avLst>
          </a:prstGeom>
          <a:solidFill>
            <a:schemeClr val="tx2">
              <a:alpha val="15000"/>
            </a:schemeClr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2"/>
                </a:solidFill>
              </a:rPr>
              <a:t>VERIFIQUE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►Nível de consciência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►Coloração da pele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►Frequência e amplitude de pulso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►Perfusão capilar, nas extremidades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►Pressão arterial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►Sudorese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4929190" y="4000510"/>
            <a:ext cx="3571900" cy="785818"/>
          </a:xfrm>
          <a:prstGeom prst="roundRect">
            <a:avLst>
              <a:gd name="adj" fmla="val 1054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Identifique pontos de sangramento e controle a hemorragia.</a:t>
            </a:r>
          </a:p>
        </p:txBody>
      </p:sp>
      <p:sp>
        <p:nvSpPr>
          <p:cNvPr id="11" name="Seta para a direita 10"/>
          <p:cNvSpPr/>
          <p:nvPr/>
        </p:nvSpPr>
        <p:spPr>
          <a:xfrm rot="10800000">
            <a:off x="8612067" y="4214824"/>
            <a:ext cx="357190" cy="35719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3877" y="2363315"/>
            <a:ext cx="4753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</a:rPr>
              <a:t>Hipotensão arterial, em vítimas de traumas, deve ser considerada como consequência de hipovolemia.</a:t>
            </a:r>
          </a:p>
        </p:txBody>
      </p:sp>
    </p:spTree>
    <p:extLst>
      <p:ext uri="{BB962C8B-B14F-4D97-AF65-F5344CB8AC3E}">
        <p14:creationId xmlns:p14="http://schemas.microsoft.com/office/powerpoint/2010/main" val="337590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 animBg="1"/>
      <p:bldP spid="11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00049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Reanimação Cardiopulmonar - RCP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32" y="1495378"/>
            <a:ext cx="364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 compressão torácica é a base fundamental da reanimação cardiopulmonar.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286248" y="1071552"/>
            <a:ext cx="4714908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SINTOMAS DE PARADA CARDÍACA</a:t>
            </a:r>
          </a:p>
          <a:p>
            <a:pPr>
              <a:spcAft>
                <a:spcPts val="1000"/>
              </a:spcAft>
            </a:pPr>
            <a:r>
              <a:rPr lang="pt-BR" dirty="0"/>
              <a:t>►Inconsciência</a:t>
            </a:r>
          </a:p>
          <a:p>
            <a:pPr>
              <a:spcAft>
                <a:spcPts val="1000"/>
              </a:spcAft>
            </a:pPr>
            <a:r>
              <a:rPr lang="pt-BR" dirty="0"/>
              <a:t>►Palidez excessiva</a:t>
            </a:r>
          </a:p>
          <a:p>
            <a:pPr>
              <a:spcAft>
                <a:spcPts val="1000"/>
              </a:spcAft>
            </a:pPr>
            <a:r>
              <a:rPr lang="pt-BR" dirty="0"/>
              <a:t>►Ausência de pulsação e batimentos cardíacos</a:t>
            </a:r>
          </a:p>
          <a:p>
            <a:pPr>
              <a:spcAft>
                <a:spcPts val="1000"/>
              </a:spcAft>
            </a:pPr>
            <a:r>
              <a:rPr lang="pt-BR" dirty="0"/>
              <a:t>►Pupilas dilatadas</a:t>
            </a:r>
          </a:p>
          <a:p>
            <a:pPr>
              <a:spcAft>
                <a:spcPts val="1000"/>
              </a:spcAft>
            </a:pPr>
            <a:r>
              <a:rPr lang="pt-BR" dirty="0"/>
              <a:t>►Lábios, língua e unhas azuladas.</a:t>
            </a:r>
          </a:p>
        </p:txBody>
      </p:sp>
      <p:pic>
        <p:nvPicPr>
          <p:cNvPr id="6" name="Imagem 5" descr="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500312"/>
            <a:ext cx="2547941" cy="2423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de cantos arredondados 6"/>
          <p:cNvSpPr/>
          <p:nvPr/>
        </p:nvSpPr>
        <p:spPr>
          <a:xfrm>
            <a:off x="3707904" y="3647880"/>
            <a:ext cx="5143504" cy="1133888"/>
          </a:xfrm>
          <a:prstGeom prst="roundRect">
            <a:avLst>
              <a:gd name="adj" fmla="val 1345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cs typeface="Arial" charset="0"/>
              </a:rPr>
              <a:t>O sucesso da RCP está relacionado ao atendimento precoce, idealmente dentro dos primeiros 3 a 5 minutos após o colapso.</a:t>
            </a:r>
          </a:p>
        </p:txBody>
      </p:sp>
      <p:sp>
        <p:nvSpPr>
          <p:cNvPr id="9" name="Seta para a direita 8"/>
          <p:cNvSpPr/>
          <p:nvPr/>
        </p:nvSpPr>
        <p:spPr>
          <a:xfrm>
            <a:off x="2857488" y="3929072"/>
            <a:ext cx="642942" cy="57150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PARADA CARDIORRESPIRATÓRIA</a:t>
            </a:r>
          </a:p>
        </p:txBody>
      </p:sp>
    </p:spTree>
    <p:extLst>
      <p:ext uri="{BB962C8B-B14F-4D97-AF65-F5344CB8AC3E}">
        <p14:creationId xmlns:p14="http://schemas.microsoft.com/office/powerpoint/2010/main" val="144411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617830"/>
            <a:ext cx="3491880" cy="233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" y="1097465"/>
            <a:ext cx="248376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RCP em 10 Passos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4282" y="1493465"/>
            <a:ext cx="5940184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Vítima em decúbito dorsal sobre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superfície rígida;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Localize o ponto de compressão –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Osso Esterno;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Use a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base da mão</a:t>
            </a:r>
            <a:r>
              <a:rPr lang="pt-BR" dirty="0">
                <a:latin typeface="+mj-lt"/>
                <a:cs typeface="Arial" charset="0"/>
              </a:rPr>
              <a:t>, ambas sobrepostas;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Posicione-se num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ângulo de 90</a:t>
            </a:r>
            <a:r>
              <a:rPr lang="pt-BR" baseline="30000" dirty="0">
                <a:solidFill>
                  <a:srgbClr val="FF6600"/>
                </a:solidFill>
                <a:latin typeface="+mj-lt"/>
                <a:cs typeface="Arial" charset="0"/>
              </a:rPr>
              <a:t>o</a:t>
            </a:r>
            <a:r>
              <a:rPr lang="pt-BR" dirty="0">
                <a:latin typeface="+mj-lt"/>
                <a:cs typeface="Arial" charset="0"/>
              </a:rPr>
              <a:t>, sobre a vítima;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Desloque aproximadamente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5cm, o tórax</a:t>
            </a:r>
            <a:r>
              <a:rPr lang="pt-BR" dirty="0">
                <a:latin typeface="+mj-lt"/>
                <a:cs typeface="Arial" charset="0"/>
              </a:rPr>
              <a:t> da vítima;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Faça, no mínimo,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100 compressões</a:t>
            </a:r>
            <a:r>
              <a:rPr lang="pt-BR" dirty="0">
                <a:latin typeface="+mj-lt"/>
                <a:cs typeface="Arial" charset="0"/>
              </a:rPr>
              <a:t>/minuto;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As manobras devem ser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ininterruptas;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Reveze com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outro socorrista</a:t>
            </a:r>
            <a:r>
              <a:rPr lang="pt-BR" dirty="0">
                <a:latin typeface="+mj-lt"/>
                <a:cs typeface="Arial" charset="0"/>
              </a:rPr>
              <a:t> para evitar a fadiga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Reavaliar</a:t>
            </a:r>
            <a:r>
              <a:rPr lang="pt-BR" dirty="0">
                <a:latin typeface="+mj-lt"/>
                <a:cs typeface="Arial" charset="0"/>
              </a:rPr>
              <a:t> a vítima a cada 2 minutos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Persistir</a:t>
            </a:r>
            <a:r>
              <a:rPr lang="pt-BR" dirty="0">
                <a:latin typeface="+mj-lt"/>
                <a:cs typeface="Arial" charset="0"/>
              </a:rPr>
              <a:t> até a chegada do socorro especializado</a:t>
            </a:r>
          </a:p>
        </p:txBody>
      </p:sp>
      <p:pic>
        <p:nvPicPr>
          <p:cNvPr id="6" name="Imagem 5" descr="Ponto de compressão toráci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60122" y="555526"/>
            <a:ext cx="1883878" cy="171451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Reanimação Cardiopulmonar</a:t>
            </a:r>
          </a:p>
        </p:txBody>
      </p:sp>
    </p:spTree>
    <p:extLst>
      <p:ext uri="{BB962C8B-B14F-4D97-AF65-F5344CB8AC3E}">
        <p14:creationId xmlns:p14="http://schemas.microsoft.com/office/powerpoint/2010/main" val="341631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793408"/>
            <a:ext cx="4391907" cy="861774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655182"/>
            <a:ext cx="4391907" cy="708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 dirty="0">
                <a:solidFill>
                  <a:srgbClr val="C00000"/>
                </a:solidFill>
              </a:rPr>
              <a:t>PRIM. SOCORROS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363838"/>
            <a:ext cx="4391907" cy="72000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09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097465"/>
            <a:ext cx="370790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RCP em Crianças</a:t>
            </a:r>
          </a:p>
        </p:txBody>
      </p:sp>
      <p:pic>
        <p:nvPicPr>
          <p:cNvPr id="7" name="Imagem 6" descr="primeiros-socorros-parada-cardiaca-em-beb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2536031"/>
            <a:ext cx="4857784" cy="2428892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427984" y="1550588"/>
            <a:ext cx="4608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600" dirty="0"/>
              <a:t>►Comprima com apenas dois dedos. </a:t>
            </a:r>
          </a:p>
          <a:p>
            <a:pPr>
              <a:spcAft>
                <a:spcPts val="1200"/>
              </a:spcAft>
            </a:pPr>
            <a:r>
              <a:rPr lang="pt-BR" sz="1600" dirty="0"/>
              <a:t>►A força proporcional às limitações físicas da vítima.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99992" y="1086353"/>
            <a:ext cx="4644040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RCP em Bebês e Recém nascidos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42844" y="1550588"/>
            <a:ext cx="3565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600" dirty="0"/>
              <a:t>►Siga os 10 passos mostrados</a:t>
            </a:r>
          </a:p>
          <a:p>
            <a:pPr>
              <a:spcAft>
                <a:spcPts val="1200"/>
              </a:spcAft>
            </a:pPr>
            <a:r>
              <a:rPr lang="pt-BR" sz="1600" dirty="0"/>
              <a:t>►Comprima com apenas uma mão</a:t>
            </a:r>
          </a:p>
        </p:txBody>
      </p:sp>
      <p:pic>
        <p:nvPicPr>
          <p:cNvPr id="15" name="Imagem 14" descr="RCP Crianç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2500312"/>
            <a:ext cx="3493052" cy="230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Reanimação Cardiopulmonar</a:t>
            </a:r>
          </a:p>
        </p:txBody>
      </p:sp>
    </p:spTree>
    <p:extLst>
      <p:ext uri="{BB962C8B-B14F-4D97-AF65-F5344CB8AC3E}">
        <p14:creationId xmlns:p14="http://schemas.microsoft.com/office/powerpoint/2010/main" val="266882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63589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D - Avaliação Neurológica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99816" y="1561496"/>
            <a:ext cx="3500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Avalie o nível de consciência e a reatividade pupilar do traumatizado.  Para isso, utilize o método AVDI.</a:t>
            </a:r>
          </a:p>
        </p:txBody>
      </p:sp>
      <p:pic>
        <p:nvPicPr>
          <p:cNvPr id="26" name="Imagem 25" descr="Sensibilidade da vítim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928940"/>
            <a:ext cx="2071702" cy="1881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2859" r="1647" b="79686"/>
          <a:stretch>
            <a:fillRect/>
          </a:stretch>
        </p:blipFill>
        <p:spPr>
          <a:xfrm>
            <a:off x="4751654" y="1203598"/>
            <a:ext cx="4284842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30961" r="2141" b="51583"/>
          <a:stretch>
            <a:fillRect/>
          </a:stretch>
        </p:blipFill>
        <p:spPr>
          <a:xfrm>
            <a:off x="4702863" y="2246985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56753" r="2141" b="25792"/>
          <a:stretch>
            <a:fillRect/>
          </a:stretch>
        </p:blipFill>
        <p:spPr>
          <a:xfrm>
            <a:off x="4702863" y="3204571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79323" r="2764" b="3221"/>
          <a:stretch>
            <a:fillRect/>
          </a:stretch>
        </p:blipFill>
        <p:spPr>
          <a:xfrm>
            <a:off x="4668487" y="4042558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936" y="1097465"/>
            <a:ext cx="5131388" cy="3712764"/>
          </a:xfrm>
          <a:custGeom>
            <a:avLst/>
            <a:gdLst>
              <a:gd name="connsiteX0" fmla="*/ 0 w 5515690"/>
              <a:gd name="connsiteY0" fmla="*/ 0 h 3712764"/>
              <a:gd name="connsiteX1" fmla="*/ 5515690 w 5515690"/>
              <a:gd name="connsiteY1" fmla="*/ 0 h 3712764"/>
              <a:gd name="connsiteX2" fmla="*/ 5515690 w 5515690"/>
              <a:gd name="connsiteY2" fmla="*/ 3712764 h 3712764"/>
              <a:gd name="connsiteX3" fmla="*/ 0 w 5515690"/>
              <a:gd name="connsiteY3" fmla="*/ 3712764 h 3712764"/>
              <a:gd name="connsiteX4" fmla="*/ 0 w 5515690"/>
              <a:gd name="connsiteY4" fmla="*/ 0 h 3712764"/>
              <a:gd name="connsiteX5" fmla="*/ 816349 w 5515690"/>
              <a:gd name="connsiteY5" fmla="*/ 106133 h 3712764"/>
              <a:gd name="connsiteX6" fmla="*/ 816349 w 5515690"/>
              <a:gd name="connsiteY6" fmla="*/ 754205 h 3712764"/>
              <a:gd name="connsiteX7" fmla="*/ 5424861 w 5515690"/>
              <a:gd name="connsiteY7" fmla="*/ 754205 h 3712764"/>
              <a:gd name="connsiteX8" fmla="*/ 5424861 w 5515690"/>
              <a:gd name="connsiteY8" fmla="*/ 106133 h 3712764"/>
              <a:gd name="connsiteX9" fmla="*/ 816349 w 5515690"/>
              <a:gd name="connsiteY9" fmla="*/ 106133 h 3712764"/>
              <a:gd name="connsiteX10" fmla="*/ 789074 w 5515690"/>
              <a:gd name="connsiteY10" fmla="*/ 1149520 h 3712764"/>
              <a:gd name="connsiteX11" fmla="*/ 789074 w 5515690"/>
              <a:gd name="connsiteY11" fmla="*/ 1797592 h 3712764"/>
              <a:gd name="connsiteX12" fmla="*/ 5397586 w 5515690"/>
              <a:gd name="connsiteY12" fmla="*/ 1797592 h 3712764"/>
              <a:gd name="connsiteX13" fmla="*/ 5397586 w 5515690"/>
              <a:gd name="connsiteY13" fmla="*/ 1149520 h 3712764"/>
              <a:gd name="connsiteX14" fmla="*/ 789074 w 5515690"/>
              <a:gd name="connsiteY14" fmla="*/ 1149520 h 3712764"/>
              <a:gd name="connsiteX15" fmla="*/ 789074 w 5515690"/>
              <a:gd name="connsiteY15" fmla="*/ 2107106 h 3712764"/>
              <a:gd name="connsiteX16" fmla="*/ 789074 w 5515690"/>
              <a:gd name="connsiteY16" fmla="*/ 2755178 h 3712764"/>
              <a:gd name="connsiteX17" fmla="*/ 5397586 w 5515690"/>
              <a:gd name="connsiteY17" fmla="*/ 2755178 h 3712764"/>
              <a:gd name="connsiteX18" fmla="*/ 5397586 w 5515690"/>
              <a:gd name="connsiteY18" fmla="*/ 2107106 h 3712764"/>
              <a:gd name="connsiteX19" fmla="*/ 789074 w 5515690"/>
              <a:gd name="connsiteY19" fmla="*/ 2107106 h 3712764"/>
              <a:gd name="connsiteX20" fmla="*/ 754698 w 5515690"/>
              <a:gd name="connsiteY20" fmla="*/ 2945093 h 3712764"/>
              <a:gd name="connsiteX21" fmla="*/ 754698 w 5515690"/>
              <a:gd name="connsiteY21" fmla="*/ 3593165 h 3712764"/>
              <a:gd name="connsiteX22" fmla="*/ 5363210 w 5515690"/>
              <a:gd name="connsiteY22" fmla="*/ 3593165 h 3712764"/>
              <a:gd name="connsiteX23" fmla="*/ 5363210 w 5515690"/>
              <a:gd name="connsiteY23" fmla="*/ 2945093 h 3712764"/>
              <a:gd name="connsiteX24" fmla="*/ 754698 w 5515690"/>
              <a:gd name="connsiteY24" fmla="*/ 2945093 h 371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15690" h="3712764">
                <a:moveTo>
                  <a:pt x="0" y="0"/>
                </a:moveTo>
                <a:lnTo>
                  <a:pt x="5515690" y="0"/>
                </a:lnTo>
                <a:lnTo>
                  <a:pt x="5515690" y="3712764"/>
                </a:lnTo>
                <a:lnTo>
                  <a:pt x="0" y="3712764"/>
                </a:lnTo>
                <a:lnTo>
                  <a:pt x="0" y="0"/>
                </a:lnTo>
                <a:close/>
                <a:moveTo>
                  <a:pt x="816349" y="106133"/>
                </a:moveTo>
                <a:lnTo>
                  <a:pt x="816349" y="754205"/>
                </a:lnTo>
                <a:lnTo>
                  <a:pt x="5424861" y="754205"/>
                </a:lnTo>
                <a:lnTo>
                  <a:pt x="5424861" y="106133"/>
                </a:lnTo>
                <a:lnTo>
                  <a:pt x="816349" y="106133"/>
                </a:lnTo>
                <a:close/>
                <a:moveTo>
                  <a:pt x="789074" y="1149520"/>
                </a:moveTo>
                <a:lnTo>
                  <a:pt x="789074" y="1797592"/>
                </a:lnTo>
                <a:lnTo>
                  <a:pt x="5397586" y="1797592"/>
                </a:lnTo>
                <a:lnTo>
                  <a:pt x="5397586" y="1149520"/>
                </a:lnTo>
                <a:lnTo>
                  <a:pt x="789074" y="1149520"/>
                </a:lnTo>
                <a:close/>
                <a:moveTo>
                  <a:pt x="789074" y="2107106"/>
                </a:moveTo>
                <a:lnTo>
                  <a:pt x="789074" y="2755178"/>
                </a:lnTo>
                <a:lnTo>
                  <a:pt x="5397586" y="2755178"/>
                </a:lnTo>
                <a:lnTo>
                  <a:pt x="5397586" y="2107106"/>
                </a:lnTo>
                <a:lnTo>
                  <a:pt x="789074" y="2107106"/>
                </a:lnTo>
                <a:close/>
                <a:moveTo>
                  <a:pt x="754698" y="2945093"/>
                </a:moveTo>
                <a:lnTo>
                  <a:pt x="754698" y="3593165"/>
                </a:lnTo>
                <a:lnTo>
                  <a:pt x="5363210" y="3593165"/>
                </a:lnTo>
                <a:lnTo>
                  <a:pt x="5363210" y="2945093"/>
                </a:lnTo>
                <a:lnTo>
                  <a:pt x="754698" y="29450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27585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Exame das Pupilas</a:t>
            </a:r>
          </a:p>
        </p:txBody>
      </p:sp>
      <p:pic>
        <p:nvPicPr>
          <p:cNvPr id="6" name="Imagem 5" descr="Pupil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139702"/>
            <a:ext cx="2546292" cy="250033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860032" y="2282578"/>
            <a:ext cx="1571636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Miose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860032" y="3209013"/>
            <a:ext cx="1571636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Anisocoria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860032" y="4066269"/>
            <a:ext cx="1571636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Midríase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4572000" y="235401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Seta para a direita 12"/>
          <p:cNvSpPr/>
          <p:nvPr/>
        </p:nvSpPr>
        <p:spPr>
          <a:xfrm>
            <a:off x="4572000" y="3282710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4572000" y="413996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822718" y="2282578"/>
            <a:ext cx="1714512" cy="43088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Contraídas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822718" y="3209013"/>
            <a:ext cx="1714512" cy="43088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Assimétricas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822718" y="4066269"/>
            <a:ext cx="1714512" cy="43088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Dilatadas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547664" y="1529126"/>
            <a:ext cx="55594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/>
              <a:t>Avaliar TAMANHO, SIMETRIA e REAÇÃO À LUZ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6751082" y="2262844"/>
            <a:ext cx="199738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dirty="0"/>
              <a:t>►Lesão no SNC</a:t>
            </a:r>
          </a:p>
          <a:p>
            <a:pPr>
              <a:lnSpc>
                <a:spcPts val="1500"/>
              </a:lnSpc>
            </a:pPr>
            <a:r>
              <a:rPr lang="pt-BR" dirty="0"/>
              <a:t>►Uso de Drogas</a:t>
            </a:r>
          </a:p>
        </p:txBody>
      </p:sp>
      <p:sp>
        <p:nvSpPr>
          <p:cNvPr id="28" name="Seta para a direita 27"/>
          <p:cNvSpPr/>
          <p:nvPr/>
        </p:nvSpPr>
        <p:spPr>
          <a:xfrm>
            <a:off x="6464833" y="235401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9" name="Seta para a direita 28"/>
          <p:cNvSpPr/>
          <p:nvPr/>
        </p:nvSpPr>
        <p:spPr>
          <a:xfrm>
            <a:off x="6464833" y="3282710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0" name="Seta para a direita 29"/>
          <p:cNvSpPr/>
          <p:nvPr/>
        </p:nvSpPr>
        <p:spPr>
          <a:xfrm>
            <a:off x="6464833" y="413996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6751082" y="3201726"/>
            <a:ext cx="199738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dirty="0"/>
              <a:t>►AVC</a:t>
            </a:r>
          </a:p>
          <a:p>
            <a:pPr>
              <a:lnSpc>
                <a:spcPts val="1500"/>
              </a:lnSpc>
            </a:pPr>
            <a:r>
              <a:rPr lang="pt-BR" dirty="0"/>
              <a:t>►TCE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6751082" y="3866379"/>
            <a:ext cx="2285414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dirty="0"/>
              <a:t>►Anóxia ou Hipóxia</a:t>
            </a:r>
          </a:p>
          <a:p>
            <a:pPr>
              <a:lnSpc>
                <a:spcPts val="1500"/>
              </a:lnSpc>
            </a:pPr>
            <a:r>
              <a:rPr lang="pt-BR" dirty="0"/>
              <a:t>►Inconsciência</a:t>
            </a:r>
          </a:p>
          <a:p>
            <a:pPr>
              <a:lnSpc>
                <a:spcPts val="1500"/>
              </a:lnSpc>
            </a:pPr>
            <a:r>
              <a:rPr lang="pt-BR" dirty="0"/>
              <a:t>►Choque</a:t>
            </a:r>
          </a:p>
          <a:p>
            <a:pPr>
              <a:lnSpc>
                <a:spcPts val="1500"/>
              </a:lnSpc>
            </a:pPr>
            <a:r>
              <a:rPr lang="pt-BR" dirty="0"/>
              <a:t>►Parada Cardíaca</a:t>
            </a:r>
          </a:p>
          <a:p>
            <a:pPr>
              <a:lnSpc>
                <a:spcPts val="1500"/>
              </a:lnSpc>
            </a:pPr>
            <a:r>
              <a:rPr lang="pt-BR" dirty="0"/>
              <a:t>►Hemorragia</a:t>
            </a:r>
          </a:p>
        </p:txBody>
      </p:sp>
      <p:sp>
        <p:nvSpPr>
          <p:cNvPr id="4" name="Seta dobrada 3"/>
          <p:cNvSpPr/>
          <p:nvPr/>
        </p:nvSpPr>
        <p:spPr>
          <a:xfrm rot="16200000" flipH="1">
            <a:off x="1111391" y="1625040"/>
            <a:ext cx="368491" cy="50405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103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4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7" grpId="0"/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35768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 - Exposição e Controle da Hipotermia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4282" y="1575988"/>
            <a:ext cx="4214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Uma forma eficiente de identificar possíveis lesões é despir a vítima.</a:t>
            </a:r>
          </a:p>
        </p:txBody>
      </p:sp>
      <p:pic>
        <p:nvPicPr>
          <p:cNvPr id="6" name="Imagem 5" descr="Roupas Recor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9267" y="2787774"/>
            <a:ext cx="2511753" cy="2175590"/>
          </a:xfrm>
          <a:prstGeom prst="rect">
            <a:avLst/>
          </a:prstGeom>
        </p:spPr>
      </p:pic>
      <p:pic>
        <p:nvPicPr>
          <p:cNvPr id="7" name="Imagem 6" descr="sua_familia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813" y="3786196"/>
            <a:ext cx="4430701" cy="1081091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>
          <a:xfrm>
            <a:off x="4675337" y="2436284"/>
            <a:ext cx="4357718" cy="1073849"/>
          </a:xfrm>
          <a:prstGeom prst="roundRect">
            <a:avLst>
              <a:gd name="adj" fmla="val 610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Cerca de 40% das vítimas desenvolvem um quadro de hipotermia durante a fase de atendimento inicial.</a:t>
            </a:r>
          </a:p>
        </p:txBody>
      </p:sp>
      <p:sp>
        <p:nvSpPr>
          <p:cNvPr id="11" name="Seta para baixo 10"/>
          <p:cNvSpPr/>
          <p:nvPr/>
        </p:nvSpPr>
        <p:spPr>
          <a:xfrm>
            <a:off x="7358082" y="3581572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Seta para baixo 11"/>
          <p:cNvSpPr/>
          <p:nvPr/>
        </p:nvSpPr>
        <p:spPr>
          <a:xfrm>
            <a:off x="6715140" y="3581572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Seta para baixo 12"/>
          <p:cNvSpPr/>
          <p:nvPr/>
        </p:nvSpPr>
        <p:spPr>
          <a:xfrm>
            <a:off x="6072198" y="3581572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646120" y="567170"/>
            <a:ext cx="42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</a:rPr>
              <a:t>Mas tome cuidado para não expor suas partes íntimas - mantenha o controle da temperatura corporal. </a:t>
            </a:r>
          </a:p>
        </p:txBody>
      </p:sp>
      <p:sp>
        <p:nvSpPr>
          <p:cNvPr id="2" name="Retângulo 1"/>
          <p:cNvSpPr/>
          <p:nvPr/>
        </p:nvSpPr>
        <p:spPr>
          <a:xfrm>
            <a:off x="4675337" y="2211710"/>
            <a:ext cx="3065015" cy="2974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MANTER AQUECIDA</a:t>
            </a:r>
          </a:p>
        </p:txBody>
      </p:sp>
      <p:sp>
        <p:nvSpPr>
          <p:cNvPr id="5" name="Seta dobrada 4"/>
          <p:cNvSpPr/>
          <p:nvPr/>
        </p:nvSpPr>
        <p:spPr>
          <a:xfrm rot="10800000">
            <a:off x="2380980" y="2360419"/>
            <a:ext cx="720080" cy="85471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Seta dobrada 16"/>
          <p:cNvSpPr/>
          <p:nvPr/>
        </p:nvSpPr>
        <p:spPr>
          <a:xfrm rot="5400000" flipH="1">
            <a:off x="5229054" y="348484"/>
            <a:ext cx="373399" cy="2776986"/>
          </a:xfrm>
          <a:prstGeom prst="bentArrow">
            <a:avLst>
              <a:gd name="adj1" fmla="val 37889"/>
              <a:gd name="adj2" fmla="val 31031"/>
              <a:gd name="adj3" fmla="val 25000"/>
              <a:gd name="adj4" fmla="val 3305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2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3" grpId="0" animBg="1"/>
      <p:bldP spid="16" grpId="0"/>
      <p:bldP spid="2" grpId="0" animBg="1"/>
      <p:bldP spid="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35755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Avaliação Minuciosa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1490772"/>
            <a:ext cx="35004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Avalie a vítima da cabeça aos pés, em busca de lesões que, apesar de sua gravidade, não colocam a vítima em risco iminente de morte.</a:t>
            </a:r>
          </a:p>
        </p:txBody>
      </p:sp>
      <p:pic>
        <p:nvPicPr>
          <p:cNvPr id="7" name="Imagem 6" descr="hqd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143254"/>
            <a:ext cx="2357438" cy="1768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3717737" y="1114085"/>
            <a:ext cx="5315318" cy="3708321"/>
          </a:xfrm>
          <a:prstGeom prst="roundRect">
            <a:avLst>
              <a:gd name="adj" fmla="val 2670"/>
            </a:avLst>
          </a:prstGeom>
          <a:solidFill>
            <a:srgbClr val="006600">
              <a:alpha val="15000"/>
            </a:srgbClr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008000"/>
                </a:solidFill>
              </a:rPr>
              <a:t>VERIFIQUE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►Cabeça - Crânio e Face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►Pescoço - edemas; cortes; perfurações 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►Olhos, orelha, nariz e boca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►Tórax - edema; objetos encravados;  Fraturas 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►Abdome - 4 quadrantes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►Dorso - edema; afundamento; deformidades...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►Pelve - hematomas; sangramento pelas cavidades 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►Extremidades - amputações; cortes; fraturas ...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SECUNDÁRIA</a:t>
            </a:r>
          </a:p>
        </p:txBody>
      </p:sp>
    </p:spTree>
    <p:extLst>
      <p:ext uri="{BB962C8B-B14F-4D97-AF65-F5344CB8AC3E}">
        <p14:creationId xmlns:p14="http://schemas.microsoft.com/office/powerpoint/2010/main" val="414880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" y="1097465"/>
            <a:ext cx="475151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Imobilização da vítima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524776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Se necessário transportá-la utilize uma maca ou qualquer outro material que permita a </a:t>
            </a:r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imobilização total da vítima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4071934" y="3357568"/>
            <a:ext cx="4100466" cy="1214446"/>
          </a:xfrm>
          <a:prstGeom prst="roundRect">
            <a:avLst>
              <a:gd name="adj" fmla="val 874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Tenha muito cuidado, pois uma lesão na coluna pode deixar a vítima 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permanentemente paraplégica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9" name="Imagem 8" descr="transporte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1142990"/>
            <a:ext cx="2725882" cy="1714512"/>
          </a:xfrm>
          <a:prstGeom prst="rect">
            <a:avLst/>
          </a:prstGeom>
        </p:spPr>
      </p:pic>
      <p:sp>
        <p:nvSpPr>
          <p:cNvPr id="10" name="Seta para a direita 9"/>
          <p:cNvSpPr/>
          <p:nvPr/>
        </p:nvSpPr>
        <p:spPr>
          <a:xfrm>
            <a:off x="5000628" y="1571618"/>
            <a:ext cx="571504" cy="500066"/>
          </a:xfrm>
          <a:prstGeom prst="rightArrow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 descr="CADEIRAN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3143254"/>
            <a:ext cx="2116914" cy="1538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eta para a esquerda 11"/>
          <p:cNvSpPr/>
          <p:nvPr/>
        </p:nvSpPr>
        <p:spPr>
          <a:xfrm>
            <a:off x="3357554" y="3714758"/>
            <a:ext cx="428628" cy="428628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LESÃO NA COLUNA</a:t>
            </a:r>
          </a:p>
        </p:txBody>
      </p:sp>
    </p:spTree>
    <p:extLst>
      <p:ext uri="{BB962C8B-B14F-4D97-AF65-F5344CB8AC3E}">
        <p14:creationId xmlns:p14="http://schemas.microsoft.com/office/powerpoint/2010/main" val="4301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15754" y="1063462"/>
            <a:ext cx="3924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... é a perda de sangue devido ao rompimento de uma artéria, veia ou vaso sanguíneo.</a:t>
            </a:r>
            <a:endParaRPr lang="pt-BR" sz="2200" dirty="0"/>
          </a:p>
        </p:txBody>
      </p:sp>
      <p:pic>
        <p:nvPicPr>
          <p:cNvPr id="7" name="Imagem 6" descr="Tipos de Hemorragi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499742"/>
            <a:ext cx="2286016" cy="2290954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2627784" y="3532172"/>
            <a:ext cx="2357422" cy="1214446"/>
          </a:xfrm>
          <a:prstGeom prst="roundRect">
            <a:avLst>
              <a:gd name="adj" fmla="val 421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arteriais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são mais  perigosas e difíceis de ser controladas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661016" y="1469680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b="1" dirty="0">
                <a:solidFill>
                  <a:srgbClr val="006600"/>
                </a:solidFill>
              </a:rPr>
              <a:t>INTERNAS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6084168" y="3291830"/>
            <a:ext cx="2643206" cy="1498866"/>
          </a:xfrm>
          <a:prstGeom prst="roundRect">
            <a:avLst>
              <a:gd name="adj" fmla="val 454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►Palidez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►Hipotermia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►Ânsia de sede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►Queda de pressão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</p:txBody>
      </p:sp>
      <p:sp>
        <p:nvSpPr>
          <p:cNvPr id="2" name="Seta dobrada 1"/>
          <p:cNvSpPr/>
          <p:nvPr/>
        </p:nvSpPr>
        <p:spPr>
          <a:xfrm rot="5400000">
            <a:off x="2555776" y="2835736"/>
            <a:ext cx="648072" cy="64807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239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644008" y="1097465"/>
            <a:ext cx="4503238" cy="39208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</a:pPr>
            <a:r>
              <a:rPr lang="pt-BR" sz="2200" b="1" dirty="0">
                <a:solidFill>
                  <a:schemeClr val="bg1"/>
                </a:solidFill>
              </a:rPr>
              <a:t>As hemorragias podem ser: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663153" y="1698064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i="1" dirty="0">
                <a:solidFill>
                  <a:schemeClr val="tx1"/>
                </a:solidFill>
              </a:rPr>
              <a:t>Não se vê a origem do sangramento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663153" y="2162748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b="1" dirty="0">
                <a:solidFill>
                  <a:srgbClr val="006600"/>
                </a:solidFill>
              </a:rPr>
              <a:t>EXTERNAS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663153" y="2391132"/>
            <a:ext cx="43559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i="1" dirty="0">
                <a:solidFill>
                  <a:schemeClr val="tx1"/>
                </a:solidFill>
              </a:rPr>
              <a:t>É possível ver a origem do sangramento</a:t>
            </a:r>
          </a:p>
        </p:txBody>
      </p:sp>
      <p:sp>
        <p:nvSpPr>
          <p:cNvPr id="4" name="Retângulo 3"/>
          <p:cNvSpPr/>
          <p:nvPr/>
        </p:nvSpPr>
        <p:spPr>
          <a:xfrm>
            <a:off x="7359222" y="3172137"/>
            <a:ext cx="1368152" cy="2400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SINTOMAS</a:t>
            </a:r>
          </a:p>
        </p:txBody>
      </p:sp>
    </p:spTree>
    <p:extLst>
      <p:ext uri="{BB962C8B-B14F-4D97-AF65-F5344CB8AC3E}">
        <p14:creationId xmlns:p14="http://schemas.microsoft.com/office/powerpoint/2010/main" val="427849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2" grpId="0" animBg="1"/>
      <p:bldP spid="16" grpId="0" animBg="1"/>
      <p:bldP spid="17" grpId="0"/>
      <p:bldP spid="18" grpId="0"/>
      <p:bldP spid="19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osicao-lateral-de-seguranç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571882"/>
            <a:ext cx="2000264" cy="13775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1097465"/>
            <a:ext cx="3214678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489547"/>
            <a:ext cx="321467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►Lateralizar a cabeça</a:t>
            </a:r>
          </a:p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►Controlar os sinais vitais</a:t>
            </a:r>
          </a:p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►Manter a temperatura</a:t>
            </a:r>
          </a:p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►Não dar nada para ingerir</a:t>
            </a:r>
          </a:p>
        </p:txBody>
      </p:sp>
      <p:pic>
        <p:nvPicPr>
          <p:cNvPr id="14" name="Imagem 13" descr="Hemorragia Nas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143767" y="2220034"/>
            <a:ext cx="2000232" cy="2718074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3786182" y="2143122"/>
            <a:ext cx="3500462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Hemorragia NASAL</a:t>
            </a:r>
          </a:p>
          <a:p>
            <a:pPr algn="ctr"/>
            <a:endParaRPr lang="pt-BR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►Cabeça abaixada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►Compressão por 10 minutos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►Gelo ou compressa gelada.</a:t>
            </a:r>
            <a:endParaRPr lang="pt-BR" sz="2000" dirty="0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3640281" y="1121724"/>
            <a:ext cx="5429288" cy="785818"/>
          </a:xfrm>
          <a:prstGeom prst="roundRect">
            <a:avLst>
              <a:gd name="adj" fmla="val 1054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Utilize EPI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Evite contato direto com sangramentos ou secreções. 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643306" y="2071684"/>
            <a:ext cx="5500694" cy="2857520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 INTERNA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5676998" y="700188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Seta para baixo 12"/>
          <p:cNvSpPr/>
          <p:nvPr/>
        </p:nvSpPr>
        <p:spPr>
          <a:xfrm>
            <a:off x="6209363" y="700188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6741728" y="703296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1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8" grpId="0" animBg="1"/>
      <p:bldP spid="20" grpId="0" animBg="1"/>
      <p:bldP spid="2" grpId="0" animBg="1"/>
      <p:bldP spid="13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097465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Hemorragia EXTERNA</a:t>
            </a:r>
          </a:p>
        </p:txBody>
      </p:sp>
      <p:pic>
        <p:nvPicPr>
          <p:cNvPr id="9" name="Imagem 8" descr="Hemorragia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071684"/>
            <a:ext cx="3194097" cy="2000264"/>
          </a:xfrm>
          <a:prstGeom prst="rect">
            <a:avLst/>
          </a:prstGeom>
        </p:spPr>
      </p:pic>
      <p:pic>
        <p:nvPicPr>
          <p:cNvPr id="10" name="Imagem 9" descr="Hemorragi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2000246"/>
            <a:ext cx="3644198" cy="2071702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1428728" y="4357700"/>
            <a:ext cx="6357982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</a:rPr>
              <a:t>NÃO utilize garroteamento ou torniquete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00034" y="1714494"/>
            <a:ext cx="24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►COMPRIMIR O LOCAL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922915" y="1608914"/>
            <a:ext cx="227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►ELEVAR O MEMBRO</a:t>
            </a:r>
          </a:p>
        </p:txBody>
      </p:sp>
      <p:sp>
        <p:nvSpPr>
          <p:cNvPr id="15" name="Divisa 14"/>
          <p:cNvSpPr/>
          <p:nvPr/>
        </p:nvSpPr>
        <p:spPr>
          <a:xfrm>
            <a:off x="428596" y="4399264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>
            <a:off x="714348" y="4399264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>
            <a:off x="1000100" y="4399264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 flipH="1">
            <a:off x="8471216" y="4378482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Divisa 18"/>
          <p:cNvSpPr/>
          <p:nvPr/>
        </p:nvSpPr>
        <p:spPr>
          <a:xfrm flipH="1">
            <a:off x="8185464" y="4378482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Divisa 19"/>
          <p:cNvSpPr/>
          <p:nvPr/>
        </p:nvSpPr>
        <p:spPr>
          <a:xfrm flipH="1">
            <a:off x="7899712" y="4378482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</p:txBody>
      </p:sp>
    </p:spTree>
    <p:extLst>
      <p:ext uri="{BB962C8B-B14F-4D97-AF65-F5344CB8AC3E}">
        <p14:creationId xmlns:p14="http://schemas.microsoft.com/office/powerpoint/2010/main" val="126934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00036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Choque Hipovolêmico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489547"/>
            <a:ext cx="3000364" cy="923330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latin typeface="Calibri" pitchFamily="34" charset="0"/>
                <a:cs typeface="Calibri" pitchFamily="34" charset="0"/>
              </a:rPr>
              <a:t>... é o estado de depressão do organismo em razão do baixo volume sanguíneo.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7525" y="2804959"/>
            <a:ext cx="333559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SINTOMAS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►Pele fria e pegajosa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►Sudorese (mãos e pés)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►Pulso rápido e fraco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►Palidez, Calafrios e tremores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►Respiração irregular</a:t>
            </a:r>
            <a:endParaRPr lang="pt-BR" dirty="0"/>
          </a:p>
        </p:txBody>
      </p:sp>
      <p:pic>
        <p:nvPicPr>
          <p:cNvPr id="9" name="Imagem 8" descr="estado de choque 3.jpg"/>
          <p:cNvPicPr>
            <a:picLocks noChangeAspect="1"/>
          </p:cNvPicPr>
          <p:nvPr/>
        </p:nvPicPr>
        <p:blipFill rotWithShape="1">
          <a:blip r:embed="rId3" cstate="print"/>
          <a:srcRect l="3199" r="3960" b="6963"/>
          <a:stretch/>
        </p:blipFill>
        <p:spPr>
          <a:xfrm>
            <a:off x="6516216" y="3291830"/>
            <a:ext cx="2285370" cy="1646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Choque Hip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3358956"/>
            <a:ext cx="1815071" cy="152559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</p:txBody>
      </p:sp>
      <p:sp>
        <p:nvSpPr>
          <p:cNvPr id="4" name="Retângulo 3"/>
          <p:cNvSpPr/>
          <p:nvPr/>
        </p:nvSpPr>
        <p:spPr>
          <a:xfrm>
            <a:off x="3643306" y="1097465"/>
            <a:ext cx="5500694" cy="19466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643306" y="1097465"/>
            <a:ext cx="2872910" cy="322157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O QUE FAZER: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779912" y="1489547"/>
            <a:ext cx="5256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►Identifique e controle a causa do choque</a:t>
            </a:r>
          </a:p>
          <a:p>
            <a:r>
              <a:rPr lang="pt-BR" dirty="0"/>
              <a:t>►Afrouxe as roupas e mantenha a vítima ventilada</a:t>
            </a:r>
          </a:p>
          <a:p>
            <a:r>
              <a:rPr lang="pt-BR" dirty="0"/>
              <a:t>►Coloque-a deitada com a cabeça mais baixa</a:t>
            </a:r>
          </a:p>
          <a:p>
            <a:r>
              <a:rPr lang="pt-BR" dirty="0"/>
              <a:t>►Eleve os pés por cerca de 30 cm</a:t>
            </a:r>
          </a:p>
          <a:p>
            <a:r>
              <a:rPr lang="pt-BR" dirty="0"/>
              <a:t>►Monitore os sinais vitais</a:t>
            </a:r>
          </a:p>
        </p:txBody>
      </p:sp>
    </p:spTree>
    <p:extLst>
      <p:ext uri="{BB962C8B-B14F-4D97-AF65-F5344CB8AC3E}">
        <p14:creationId xmlns:p14="http://schemas.microsoft.com/office/powerpoint/2010/main" val="417273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4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>
          <a:xfrm>
            <a:off x="2627784" y="1563638"/>
            <a:ext cx="6000792" cy="2664296"/>
          </a:xfrm>
          <a:prstGeom prst="roundRect">
            <a:avLst>
              <a:gd name="adj" fmla="val 644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4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... são as </a:t>
            </a:r>
            <a:r>
              <a:rPr lang="pt-BR" sz="2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providências iniciais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que devem ser adotadas em acidentes com vítimas, a fim de eliminar riscos secundários, minimizar o sofrimento das vítimas, manter suas funções vitais e evitar o agravamento das lesões.</a:t>
            </a:r>
            <a:endParaRPr lang="pt-BR" sz="2400" i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DEFINIÇÃO</a:t>
            </a:r>
          </a:p>
        </p:txBody>
      </p:sp>
      <p:sp>
        <p:nvSpPr>
          <p:cNvPr id="2" name="Cruz 1"/>
          <p:cNvSpPr/>
          <p:nvPr/>
        </p:nvSpPr>
        <p:spPr>
          <a:xfrm>
            <a:off x="683568" y="1923678"/>
            <a:ext cx="1080120" cy="1080120"/>
          </a:xfrm>
          <a:prstGeom prst="plus">
            <a:avLst>
              <a:gd name="adj" fmla="val 3534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08725" y="3177294"/>
            <a:ext cx="1629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rial Black" panose="020B0A04020102020204" pitchFamily="34" charset="0"/>
              </a:rPr>
              <a:t>PRIMEIROS</a:t>
            </a:r>
          </a:p>
          <a:p>
            <a:r>
              <a:rPr lang="pt-BR" b="1" dirty="0">
                <a:solidFill>
                  <a:srgbClr val="C00000"/>
                </a:solidFill>
                <a:latin typeface="Arial Black" panose="020B0A04020102020204" pitchFamily="34" charset="0"/>
              </a:rPr>
              <a:t>SOCORROS</a:t>
            </a:r>
          </a:p>
        </p:txBody>
      </p:sp>
    </p:spTree>
    <p:extLst>
      <p:ext uri="{BB962C8B-B14F-4D97-AF65-F5344CB8AC3E}">
        <p14:creationId xmlns:p14="http://schemas.microsoft.com/office/powerpoint/2010/main" val="2015152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097465"/>
            <a:ext cx="3960000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FEBRE – MAIS DE 37°  </a:t>
            </a:r>
          </a:p>
        </p:txBody>
      </p:sp>
      <p:pic>
        <p:nvPicPr>
          <p:cNvPr id="4" name="Imagem 3" descr="PRIMEIROS-SOCORROS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392" y="3110593"/>
            <a:ext cx="1507608" cy="1836221"/>
          </a:xfrm>
          <a:prstGeom prst="rect">
            <a:avLst/>
          </a:prstGeom>
        </p:spPr>
      </p:pic>
      <p:pic>
        <p:nvPicPr>
          <p:cNvPr id="5" name="Imagem 4" descr="hipotermia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2846537"/>
            <a:ext cx="1500198" cy="210027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184032" y="1092818"/>
            <a:ext cx="3960000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HIPOTERMIA – MENOS DE 36°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164122" y="1550588"/>
            <a:ext cx="276998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Procedimentos:</a:t>
            </a:r>
          </a:p>
          <a:p>
            <a:pPr>
              <a:spcAft>
                <a:spcPts val="500"/>
              </a:spcAft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►agasalhe a vítima</a:t>
            </a:r>
          </a:p>
          <a:p>
            <a:pPr>
              <a:spcAft>
                <a:spcPts val="500"/>
              </a:spcAft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►mantenha-la aquecida</a:t>
            </a:r>
            <a:endParaRPr lang="pt-BR" sz="2000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2987824" y="4155926"/>
            <a:ext cx="3744416" cy="637242"/>
          </a:xfrm>
          <a:prstGeom prst="roundRect">
            <a:avLst>
              <a:gd name="adj" fmla="val 451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 nenhuma hipótese ofereça medicamentos ou bebida alcoólica.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52097" y="1550588"/>
            <a:ext cx="3707903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Procedimentos: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►desagasalhe a vítima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►Banho na temperatura corporal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►faça compressas frias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TEMPERATURA CORPORAL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4299663" y="3802923"/>
            <a:ext cx="288032" cy="28803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4731711" y="3796467"/>
            <a:ext cx="288032" cy="28803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Seta para baixo 15"/>
          <p:cNvSpPr/>
          <p:nvPr/>
        </p:nvSpPr>
        <p:spPr>
          <a:xfrm>
            <a:off x="5164122" y="3796467"/>
            <a:ext cx="288032" cy="28803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/>
      <p:bldP spid="11" grpId="0" animBg="1"/>
      <p:bldP spid="12" grpId="0"/>
      <p:bldP spid="2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724129" y="781957"/>
            <a:ext cx="341987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 que fazer?</a:t>
            </a:r>
          </a:p>
        </p:txBody>
      </p:sp>
      <p:pic>
        <p:nvPicPr>
          <p:cNvPr id="7" name="Imagem 6" descr="fratur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66" y="1731672"/>
            <a:ext cx="2571768" cy="3111698"/>
          </a:xfrm>
          <a:prstGeom prst="rect">
            <a:avLst/>
          </a:prstGeom>
        </p:spPr>
      </p:pic>
      <p:pic>
        <p:nvPicPr>
          <p:cNvPr id="9" name="Imagem 8" descr="Entor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628" y="2237984"/>
            <a:ext cx="2500330" cy="2605386"/>
          </a:xfrm>
          <a:prstGeom prst="rect">
            <a:avLst/>
          </a:prstGeom>
        </p:spPr>
      </p:pic>
      <p:pic>
        <p:nvPicPr>
          <p:cNvPr id="10" name="Imagem 9" descr="Luxaçã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003798"/>
            <a:ext cx="2910893" cy="183957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724129" y="1237069"/>
            <a:ext cx="2880320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pt-BR" sz="2000" dirty="0"/>
              <a:t>►IMOBILIZAR</a:t>
            </a:r>
          </a:p>
          <a:p>
            <a:pPr>
              <a:spcAft>
                <a:spcPts val="1000"/>
              </a:spcAft>
            </a:pPr>
            <a:r>
              <a:rPr lang="pt-BR" sz="2000" dirty="0"/>
              <a:t>►APLICAR GELO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LESÕES COMUNS EM ACIDENTES</a:t>
            </a:r>
          </a:p>
        </p:txBody>
      </p:sp>
    </p:spTree>
    <p:extLst>
      <p:ext uri="{BB962C8B-B14F-4D97-AF65-F5344CB8AC3E}">
        <p14:creationId xmlns:p14="http://schemas.microsoft.com/office/powerpoint/2010/main" val="13728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Tipos de Fraturas.png"/>
          <p:cNvPicPr>
            <a:picLocks noChangeAspect="1"/>
          </p:cNvPicPr>
          <p:nvPr/>
        </p:nvPicPr>
        <p:blipFill rotWithShape="1">
          <a:blip r:embed="rId3"/>
          <a:srcRect l="27195" t="9191" r="50573" b="1425"/>
          <a:stretch/>
        </p:blipFill>
        <p:spPr>
          <a:xfrm>
            <a:off x="1266691" y="1723025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Imagem 20" descr="Tipos de Fraturas.png"/>
          <p:cNvPicPr>
            <a:picLocks noChangeAspect="1"/>
          </p:cNvPicPr>
          <p:nvPr/>
        </p:nvPicPr>
        <p:blipFill rotWithShape="1">
          <a:blip r:embed="rId3"/>
          <a:srcRect l="75789" t="9497" r="1979" b="1119"/>
          <a:stretch/>
        </p:blipFill>
        <p:spPr>
          <a:xfrm>
            <a:off x="3532758" y="1725555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Imagem 19" descr="Tipos de Fraturas.png"/>
          <p:cNvPicPr>
            <a:picLocks noChangeAspect="1"/>
          </p:cNvPicPr>
          <p:nvPr/>
        </p:nvPicPr>
        <p:blipFill rotWithShape="1">
          <a:blip r:embed="rId3"/>
          <a:srcRect l="2915" t="9536" r="74853" b="1080"/>
          <a:stretch/>
        </p:blipFill>
        <p:spPr>
          <a:xfrm>
            <a:off x="392492" y="1731781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Imagem 18" descr="Tipos de Fraturas.png"/>
          <p:cNvPicPr>
            <a:picLocks noChangeAspect="1"/>
          </p:cNvPicPr>
          <p:nvPr/>
        </p:nvPicPr>
        <p:blipFill rotWithShape="1">
          <a:blip r:embed="rId3"/>
          <a:srcRect l="52391" t="9649" r="25378" b="967"/>
          <a:stretch/>
        </p:blipFill>
        <p:spPr>
          <a:xfrm>
            <a:off x="2173822" y="1734638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5" name="Retângulo de cantos arredondados 14"/>
          <p:cNvSpPr/>
          <p:nvPr/>
        </p:nvSpPr>
        <p:spPr>
          <a:xfrm>
            <a:off x="5148064" y="2326294"/>
            <a:ext cx="3500462" cy="1357322"/>
          </a:xfrm>
          <a:prstGeom prst="roundRect">
            <a:avLst>
              <a:gd name="adj" fmla="val 552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pt-BR" dirty="0">
                <a:solidFill>
                  <a:schemeClr val="tx1"/>
                </a:solidFill>
              </a:rPr>
              <a:t>►Não tente recolocar o membro lesionado na posição natural</a:t>
            </a:r>
          </a:p>
          <a:p>
            <a:pPr>
              <a:spcAft>
                <a:spcPts val="1000"/>
              </a:spcAft>
            </a:pPr>
            <a:r>
              <a:rPr lang="pt-BR" dirty="0">
                <a:solidFill>
                  <a:schemeClr val="tx1"/>
                </a:solidFill>
              </a:rPr>
              <a:t>►Não aplique nada quente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DE FRATURAS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01614" y="1419622"/>
            <a:ext cx="2736304" cy="26642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01614" y="1419622"/>
            <a:ext cx="2736304" cy="21602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FECHADAS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3505102" y="1419622"/>
            <a:ext cx="900100" cy="26642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3505102" y="1419622"/>
            <a:ext cx="900100" cy="21602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ABERTA</a:t>
            </a:r>
          </a:p>
        </p:txBody>
      </p:sp>
      <p:sp>
        <p:nvSpPr>
          <p:cNvPr id="6" name="Seta para baixo 5"/>
          <p:cNvSpPr/>
          <p:nvPr/>
        </p:nvSpPr>
        <p:spPr>
          <a:xfrm>
            <a:off x="6084168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5" name="Seta para baixo 24"/>
          <p:cNvSpPr/>
          <p:nvPr/>
        </p:nvSpPr>
        <p:spPr>
          <a:xfrm>
            <a:off x="6660232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6" name="Seta para baixo 25"/>
          <p:cNvSpPr/>
          <p:nvPr/>
        </p:nvSpPr>
        <p:spPr>
          <a:xfrm>
            <a:off x="7236296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0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  <p:bldP spid="23" grpId="0" animBg="1"/>
      <p:bldP spid="24" grpId="0" animBg="1"/>
      <p:bldP spid="6" grpId="0" animBg="1"/>
      <p:bldP spid="25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35597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3243" y="1571618"/>
            <a:ext cx="4909229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►Imobilize a região afetada (prenda em 4 pontos)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►Aplique gelo para amenizar a dor e o inchaço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</a:rPr>
              <a:t>►Improvise uma tipóia para apoio do membro</a:t>
            </a:r>
            <a:endParaRPr lang="pt-BR" dirty="0"/>
          </a:p>
        </p:txBody>
      </p:sp>
      <p:pic>
        <p:nvPicPr>
          <p:cNvPr id="10" name="Imagem 9" descr="fratura 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928940"/>
            <a:ext cx="2476500" cy="1971675"/>
          </a:xfrm>
          <a:prstGeom prst="rect">
            <a:avLst/>
          </a:prstGeom>
        </p:spPr>
      </p:pic>
      <p:pic>
        <p:nvPicPr>
          <p:cNvPr id="11" name="Imagem 10" descr="Gelo aplicaç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2928940"/>
            <a:ext cx="2286000" cy="17526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FRATURA FECHADA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17481"/>
            <a:ext cx="3170102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9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42798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37963" y="1550588"/>
            <a:ext cx="4290021" cy="15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►Faça um curativo sobre o ferimento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►Controle hemorragia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►Controle os sinais vitais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►Imobilize como nas fraturas fechadas</a:t>
            </a:r>
            <a:endParaRPr lang="pt-BR" sz="2000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1571604" y="3714758"/>
            <a:ext cx="7072362" cy="100013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tente recolocar o osso ou membro lesado na posição natural.</a:t>
            </a:r>
          </a:p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 ordem é 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IMOBILIZÁ-LO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714348" y="3857634"/>
            <a:ext cx="714380" cy="64294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FRATURA ABERTA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95" b="95898" l="1758" r="98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4107">
            <a:off x="5278932" y="781985"/>
            <a:ext cx="2787774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2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ndagem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143254"/>
            <a:ext cx="2381265" cy="17859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Imagem 4" descr="Bandagem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3143253"/>
            <a:ext cx="2377723" cy="17859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" name="Imagem 5" descr="Bandagem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3143253"/>
            <a:ext cx="2357454" cy="177072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CaixaDeTexto 6"/>
          <p:cNvSpPr txBox="1"/>
          <p:nvPr/>
        </p:nvSpPr>
        <p:spPr>
          <a:xfrm>
            <a:off x="203425" y="1635646"/>
            <a:ext cx="5148063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►A região deve estar limpa e os músculos relaxados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►Comece a enfaixar da extremidade para o centro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►Enfaixar da esquerda para a direita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APLICAÇÃO DE BANDAGEM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" y="1097465"/>
            <a:ext cx="442798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</p:spTree>
    <p:extLst>
      <p:ext uri="{BB962C8B-B14F-4D97-AF65-F5344CB8AC3E}">
        <p14:creationId xmlns:p14="http://schemas.microsoft.com/office/powerpoint/2010/main" val="140966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Amputação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745" y="1071552"/>
            <a:ext cx="4225379" cy="1866382"/>
          </a:xfrm>
          <a:prstGeom prst="rect">
            <a:avLst/>
          </a:prstGeom>
        </p:spPr>
      </p:pic>
      <p:pic>
        <p:nvPicPr>
          <p:cNvPr id="26" name="Imagem 25" descr="Amputação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092367"/>
            <a:ext cx="4225378" cy="1908011"/>
          </a:xfrm>
          <a:prstGeom prst="rect">
            <a:avLst/>
          </a:prstGeom>
        </p:spPr>
      </p:pic>
      <p:pic>
        <p:nvPicPr>
          <p:cNvPr id="27" name="Imagem 26" descr="Amputação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4560" y="3061183"/>
            <a:ext cx="4204564" cy="1857388"/>
          </a:xfrm>
          <a:prstGeom prst="rect">
            <a:avLst/>
          </a:prstGeom>
        </p:spPr>
      </p:pic>
      <p:pic>
        <p:nvPicPr>
          <p:cNvPr id="28" name="Imagem 27" descr="Amputação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75777" y="3071816"/>
            <a:ext cx="4225379" cy="18504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AMPUTAÇÃO DE MEMBRO</a:t>
            </a:r>
          </a:p>
        </p:txBody>
      </p:sp>
    </p:spTree>
    <p:extLst>
      <p:ext uri="{BB962C8B-B14F-4D97-AF65-F5344CB8AC3E}">
        <p14:creationId xmlns:p14="http://schemas.microsoft.com/office/powerpoint/2010/main" val="346478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queimadura_cla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224554"/>
            <a:ext cx="4227858" cy="158788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2310335"/>
            <a:ext cx="26431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►Agentes térmicos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►Produtos químicos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►Eletricidade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►Radiação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99992" y="2643758"/>
            <a:ext cx="4644008" cy="4001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Queimaduras quanto ao GRAU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16097" y="1062114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São lesões produzidas nos tecidos de revestimento do corpo e podem ser causadas por:</a:t>
            </a:r>
            <a:endParaRPr lang="pt-BR" sz="20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1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Queimadura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810626"/>
            <a:ext cx="2016224" cy="216488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188292" y="1113794"/>
            <a:ext cx="457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pt-BR" sz="2000" dirty="0"/>
              <a:t>A </a:t>
            </a:r>
            <a:r>
              <a:rPr lang="pt-BR" sz="2000" dirty="0">
                <a:solidFill>
                  <a:srgbClr val="FF0000"/>
                </a:solidFill>
              </a:rPr>
              <a:t>gravidade</a:t>
            </a:r>
            <a:r>
              <a:rPr lang="pt-BR" sz="2000" dirty="0"/>
              <a:t> de uma queimadura é calculada considerando-se </a:t>
            </a:r>
            <a:r>
              <a:rPr lang="pt-BR" sz="2000" b="1" dirty="0"/>
              <a:t>4 aspectos</a:t>
            </a:r>
            <a:r>
              <a:rPr lang="pt-BR" sz="2000" dirty="0"/>
              <a:t>:</a:t>
            </a:r>
            <a:endParaRPr lang="pt-BR" dirty="0">
              <a:solidFill>
                <a:srgbClr val="0066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14282" y="1952763"/>
            <a:ext cx="457374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1 ► Grau da queimadura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2 ► Localização da queimadura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3 ► Idade da vitima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4 ► Percentagem da área atingida (SCTQ)</a:t>
            </a:r>
          </a:p>
        </p:txBody>
      </p:sp>
      <p:sp>
        <p:nvSpPr>
          <p:cNvPr id="4" name="Seta dobrada 3"/>
          <p:cNvSpPr/>
          <p:nvPr/>
        </p:nvSpPr>
        <p:spPr>
          <a:xfrm>
            <a:off x="4211960" y="1935399"/>
            <a:ext cx="1512168" cy="1086046"/>
          </a:xfrm>
          <a:prstGeom prst="bentArrow">
            <a:avLst>
              <a:gd name="adj1" fmla="val 19882"/>
              <a:gd name="adj2" fmla="val 25000"/>
              <a:gd name="adj3" fmla="val 32161"/>
              <a:gd name="adj4" fmla="val 66986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2304982" y="4025963"/>
            <a:ext cx="1944216" cy="468052"/>
          </a:xfrm>
          <a:prstGeom prst="roundRect">
            <a:avLst>
              <a:gd name="adj" fmla="val 831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...DE ALTO RISCO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4338591" y="4079969"/>
            <a:ext cx="360040" cy="360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4788024" y="3524399"/>
            <a:ext cx="4069686" cy="1279599"/>
          </a:xfrm>
          <a:prstGeom prst="roundRect">
            <a:avLst>
              <a:gd name="adj" fmla="val 52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►3º GRAU com + de 10% de SCTQ</a:t>
            </a:r>
          </a:p>
          <a:p>
            <a:r>
              <a:rPr lang="pt-BR" dirty="0">
                <a:solidFill>
                  <a:schemeClr val="tx1"/>
                </a:solidFill>
              </a:rPr>
              <a:t>►1º e 2º GRAUS com + de 25% de SCTQ</a:t>
            </a:r>
          </a:p>
          <a:p>
            <a:r>
              <a:rPr lang="pt-BR" dirty="0">
                <a:solidFill>
                  <a:schemeClr val="tx1"/>
                </a:solidFill>
              </a:rPr>
              <a:t>►Na face, vias respiratórias, genitálias</a:t>
            </a:r>
          </a:p>
          <a:p>
            <a:r>
              <a:rPr lang="pt-BR" dirty="0">
                <a:solidFill>
                  <a:schemeClr val="tx1"/>
                </a:solidFill>
              </a:rPr>
              <a:t>►Em crianças e idosos</a:t>
            </a:r>
          </a:p>
        </p:txBody>
      </p:sp>
    </p:spTree>
    <p:extLst>
      <p:ext uri="{BB962C8B-B14F-4D97-AF65-F5344CB8AC3E}">
        <p14:creationId xmlns:p14="http://schemas.microsoft.com/office/powerpoint/2010/main" val="302271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rola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0091"/>
            <a:ext cx="2741850" cy="14696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CORPO EM CHAMAS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214282" y="3795886"/>
            <a:ext cx="8677628" cy="884937"/>
          </a:xfrm>
          <a:prstGeom prst="roundRect">
            <a:avLst>
              <a:gd name="adj" fmla="val 6179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►Retire a roupa nas partes atingidas pelo fogo - sem puxar as partes aderidas.</a:t>
            </a:r>
          </a:p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►Retire materiais que possam apertar em caso de edema (anéis, pulseiras, braceletes)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28594" r="58819" b="23098"/>
          <a:stretch/>
        </p:blipFill>
        <p:spPr>
          <a:xfrm flipH="1">
            <a:off x="6746673" y="1481841"/>
            <a:ext cx="2016224" cy="2017589"/>
          </a:xfrm>
          <a:custGeom>
            <a:avLst/>
            <a:gdLst>
              <a:gd name="connsiteX0" fmla="*/ 0 w 2592288"/>
              <a:gd name="connsiteY0" fmla="*/ 0 h 2590603"/>
              <a:gd name="connsiteX1" fmla="*/ 2592288 w 2592288"/>
              <a:gd name="connsiteY1" fmla="*/ 0 h 2590603"/>
              <a:gd name="connsiteX2" fmla="*/ 2592288 w 2592288"/>
              <a:gd name="connsiteY2" fmla="*/ 2590603 h 2590603"/>
              <a:gd name="connsiteX3" fmla="*/ 0 w 2592288"/>
              <a:gd name="connsiteY3" fmla="*/ 2590603 h 2590603"/>
              <a:gd name="connsiteX4" fmla="*/ 0 w 2592288"/>
              <a:gd name="connsiteY4" fmla="*/ 0 h 259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2288" h="2590603">
                <a:moveTo>
                  <a:pt x="0" y="0"/>
                </a:moveTo>
                <a:lnTo>
                  <a:pt x="2592288" y="0"/>
                </a:lnTo>
                <a:lnTo>
                  <a:pt x="2592288" y="2590603"/>
                </a:lnTo>
                <a:lnTo>
                  <a:pt x="0" y="25906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1" t="50722" r="3169" b="89"/>
          <a:stretch>
            <a:fillRect/>
          </a:stretch>
        </p:blipFill>
        <p:spPr>
          <a:xfrm>
            <a:off x="3664989" y="1881054"/>
            <a:ext cx="2315063" cy="1626800"/>
          </a:xfrm>
          <a:custGeom>
            <a:avLst/>
            <a:gdLst>
              <a:gd name="connsiteX0" fmla="*/ 0 w 3600400"/>
              <a:gd name="connsiteY0" fmla="*/ 0 h 2530010"/>
              <a:gd name="connsiteX1" fmla="*/ 3600400 w 3600400"/>
              <a:gd name="connsiteY1" fmla="*/ 0 h 2530010"/>
              <a:gd name="connsiteX2" fmla="*/ 3600400 w 3600400"/>
              <a:gd name="connsiteY2" fmla="*/ 2530010 h 2530010"/>
              <a:gd name="connsiteX3" fmla="*/ 0 w 3600400"/>
              <a:gd name="connsiteY3" fmla="*/ 2530010 h 2530010"/>
              <a:gd name="connsiteX4" fmla="*/ 0 w 3600400"/>
              <a:gd name="connsiteY4" fmla="*/ 0 h 253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400" h="2530010">
                <a:moveTo>
                  <a:pt x="0" y="0"/>
                </a:moveTo>
                <a:lnTo>
                  <a:pt x="3600400" y="0"/>
                </a:lnTo>
                <a:lnTo>
                  <a:pt x="3600400" y="2530010"/>
                </a:lnTo>
                <a:lnTo>
                  <a:pt x="0" y="253001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upo 6"/>
          <p:cNvGrpSpPr/>
          <p:nvPr/>
        </p:nvGrpSpPr>
        <p:grpSpPr>
          <a:xfrm>
            <a:off x="323528" y="1497886"/>
            <a:ext cx="2849159" cy="290315"/>
            <a:chOff x="214282" y="2605822"/>
            <a:chExt cx="2849159" cy="380882"/>
          </a:xfrm>
        </p:grpSpPr>
        <p:sp>
          <p:nvSpPr>
            <p:cNvPr id="22" name="Retângulo 21"/>
            <p:cNvSpPr/>
            <p:nvPr/>
          </p:nvSpPr>
          <p:spPr>
            <a:xfrm>
              <a:off x="214282" y="2605823"/>
              <a:ext cx="1048959" cy="380881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TÉCNICA 1</a:t>
              </a: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214282" y="2605822"/>
              <a:ext cx="2849159" cy="380881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500" b="1" dirty="0">
                  <a:solidFill>
                    <a:schemeClr val="tx2"/>
                  </a:solidFill>
                </a:rPr>
                <a:t>PARE, DEITE e ROLE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3685773" y="1498849"/>
            <a:ext cx="2366288" cy="290315"/>
            <a:chOff x="214282" y="2605822"/>
            <a:chExt cx="2366288" cy="380882"/>
          </a:xfrm>
        </p:grpSpPr>
        <p:sp>
          <p:nvSpPr>
            <p:cNvPr id="26" name="Retângulo 25"/>
            <p:cNvSpPr/>
            <p:nvPr/>
          </p:nvSpPr>
          <p:spPr>
            <a:xfrm>
              <a:off x="214282" y="2605823"/>
              <a:ext cx="1015389" cy="380881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TÉCNICA 2</a:t>
              </a:r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214284" y="2605822"/>
              <a:ext cx="2366286" cy="380881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500" b="1" dirty="0">
                  <a:solidFill>
                    <a:schemeClr val="tx2"/>
                  </a:solidFill>
                </a:rPr>
                <a:t>ABAFAMENTO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6674663" y="1118965"/>
            <a:ext cx="2088234" cy="290315"/>
            <a:chOff x="6588222" y="2518110"/>
            <a:chExt cx="2088234" cy="290315"/>
          </a:xfrm>
        </p:grpSpPr>
        <p:sp>
          <p:nvSpPr>
            <p:cNvPr id="29" name="Retângulo 28"/>
            <p:cNvSpPr/>
            <p:nvPr/>
          </p:nvSpPr>
          <p:spPr>
            <a:xfrm>
              <a:off x="6588222" y="2518111"/>
              <a:ext cx="1015389" cy="290314"/>
            </a:xfrm>
            <a:prstGeom prst="rect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ERRADO</a:t>
              </a: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6588224" y="2518110"/>
              <a:ext cx="2088232" cy="290314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500" b="1" dirty="0">
                  <a:solidFill>
                    <a:srgbClr val="C00000"/>
                  </a:solidFill>
                </a:rPr>
                <a:t>                          CORRER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02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RIME DE TRANS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5499" y="2786064"/>
            <a:ext cx="2935523" cy="207170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42844" y="1219792"/>
            <a:ext cx="8858312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i="1" dirty="0"/>
              <a:t>                     </a:t>
            </a:r>
            <a:r>
              <a:rPr lang="pt-BR" i="1" dirty="0">
                <a:solidFill>
                  <a:srgbClr val="006600"/>
                </a:solidFill>
              </a:rPr>
              <a:t>Deixar o condutor envolvido em acidente com vítima de prestar ou providenciar socorro à vítima, podendo fazê-lo:</a:t>
            </a:r>
          </a:p>
          <a:p>
            <a:r>
              <a:rPr lang="pt-BR" dirty="0">
                <a:solidFill>
                  <a:srgbClr val="FF3300"/>
                </a:solidFill>
              </a:rPr>
              <a:t>Infração Gravíssima (x5) + Suspensão  do Direito de Dirigir + Recolhimento da CNH</a:t>
            </a:r>
            <a:endParaRPr lang="pt-BR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142844" y="3857634"/>
            <a:ext cx="5929354" cy="1000132"/>
          </a:xfrm>
          <a:prstGeom prst="roundRect">
            <a:avLst>
              <a:gd name="adj" fmla="val 9793"/>
            </a:avLst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i="1" dirty="0">
                <a:solidFill>
                  <a:srgbClr val="FF0000"/>
                </a:solidFill>
              </a:rPr>
              <a:t>Deixar, o condutor do veículo, de prestar socorro à vítima, ou, não podendo fazê-lo diretamente, deixar de solicitar auxílio da autoridade pública: </a:t>
            </a:r>
            <a:r>
              <a:rPr lang="pt-BR" i="1" dirty="0">
                <a:solidFill>
                  <a:schemeClr val="tx1"/>
                </a:solidFill>
              </a:rPr>
              <a:t>Detenção 6 meses a 1 ano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14282" y="1291230"/>
            <a:ext cx="1071570" cy="21431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176 CTB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42844" y="2500312"/>
            <a:ext cx="6715172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i="1" dirty="0"/>
              <a:t>                     </a:t>
            </a:r>
            <a:r>
              <a:rPr lang="pt-BR" i="1" dirty="0">
                <a:solidFill>
                  <a:srgbClr val="006600"/>
                </a:solidFill>
              </a:rPr>
              <a:t>Deixar o condutor de prestar socorro à vítima de acidente de trânsito, quando solicitado pela autoridade ou seus agentes: </a:t>
            </a:r>
            <a:r>
              <a:rPr lang="pt-BR" dirty="0">
                <a:solidFill>
                  <a:srgbClr val="FF3300"/>
                </a:solidFill>
              </a:rPr>
              <a:t>Infração Grave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14282" y="2566386"/>
            <a:ext cx="1071570" cy="21431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177 CTB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32211" y="3754297"/>
            <a:ext cx="1071570" cy="2143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304 CTB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OMISSÃO DE SOCORRO</a:t>
            </a:r>
          </a:p>
        </p:txBody>
      </p:sp>
    </p:spTree>
    <p:extLst>
      <p:ext uri="{BB962C8B-B14F-4D97-AF65-F5344CB8AC3E}">
        <p14:creationId xmlns:p14="http://schemas.microsoft.com/office/powerpoint/2010/main" val="346040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4" grpId="0" animBg="1"/>
      <p:bldP spid="15" grpId="0"/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92951" y="1262797"/>
            <a:ext cx="5618076" cy="1364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►Se possível, lave a região com soro fisiológico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sob a água para amenizar a dor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►Cubra a queimadura com algo não aderente</a:t>
            </a:r>
            <a:endParaRPr lang="pt-BR" sz="2200" dirty="0"/>
          </a:p>
        </p:txBody>
      </p:sp>
      <p:pic>
        <p:nvPicPr>
          <p:cNvPr id="10" name="Imagem 9" descr="queimadur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3154793"/>
            <a:ext cx="2260138" cy="148815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Imagem 10" descr="queimadura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6706" y="3191247"/>
            <a:ext cx="2122875" cy="14152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8" name="Retângulo de cantos arredondados 17"/>
          <p:cNvSpPr/>
          <p:nvPr/>
        </p:nvSpPr>
        <p:spPr>
          <a:xfrm>
            <a:off x="5868144" y="1174943"/>
            <a:ext cx="3071834" cy="1452330"/>
          </a:xfrm>
          <a:prstGeom prst="roundRect">
            <a:avLst>
              <a:gd name="adj" fmla="val 5974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NÃO aplique medicamento</a:t>
            </a:r>
            <a:r>
              <a:rPr lang="pt-BR" dirty="0">
                <a:solidFill>
                  <a:schemeClr val="tx1"/>
                </a:solidFill>
              </a:rPr>
              <a:t> de nenhuma espécie: 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pomada, pasta de dente ou outras técnicas domésticas.</a:t>
            </a:r>
          </a:p>
        </p:txBody>
      </p:sp>
      <p:sp>
        <p:nvSpPr>
          <p:cNvPr id="12" name="Seta para cima 11"/>
          <p:cNvSpPr/>
          <p:nvPr/>
        </p:nvSpPr>
        <p:spPr>
          <a:xfrm rot="10800000">
            <a:off x="6549340" y="739976"/>
            <a:ext cx="381130" cy="36232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 TÉRMICAS</a:t>
            </a:r>
          </a:p>
        </p:txBody>
      </p:sp>
      <p:sp>
        <p:nvSpPr>
          <p:cNvPr id="15" name="Seta para cima 14"/>
          <p:cNvSpPr/>
          <p:nvPr/>
        </p:nvSpPr>
        <p:spPr>
          <a:xfrm rot="10800000">
            <a:off x="7175118" y="739976"/>
            <a:ext cx="381130" cy="36232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Seta para cima 15"/>
          <p:cNvSpPr/>
          <p:nvPr/>
        </p:nvSpPr>
        <p:spPr>
          <a:xfrm rot="10800000">
            <a:off x="7800896" y="745458"/>
            <a:ext cx="381130" cy="36232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357568"/>
            <a:ext cx="1097876" cy="1481135"/>
          </a:xfrm>
          <a:prstGeom prst="rect">
            <a:avLst/>
          </a:prstGeom>
        </p:spPr>
      </p:pic>
      <p:pic>
        <p:nvPicPr>
          <p:cNvPr id="6" name="Imagem 5" descr="queimadura quími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505675"/>
            <a:ext cx="3873504" cy="335207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91355" y="1176844"/>
            <a:ext cx="4763484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NÃO reagente, lave com água corrente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reagente, limpe com um pano seco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►Cubra a região atingida (curativo estéril)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071670" y="3857634"/>
            <a:ext cx="2714644" cy="57150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... se possível, guarde amostra da substância</a:t>
            </a:r>
          </a:p>
        </p:txBody>
      </p:sp>
      <p:sp>
        <p:nvSpPr>
          <p:cNvPr id="11" name="Seta para a esquerda 10"/>
          <p:cNvSpPr/>
          <p:nvPr/>
        </p:nvSpPr>
        <p:spPr>
          <a:xfrm>
            <a:off x="1643042" y="4000510"/>
            <a:ext cx="285752" cy="28575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 QUÍMICA</a:t>
            </a:r>
          </a:p>
        </p:txBody>
      </p:sp>
    </p:spTree>
    <p:extLst>
      <p:ext uri="{BB962C8B-B14F-4D97-AF65-F5344CB8AC3E}">
        <p14:creationId xmlns:p14="http://schemas.microsoft.com/office/powerpoint/2010/main" val="981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Olhos Quím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571750"/>
            <a:ext cx="2055835" cy="2310218"/>
          </a:xfrm>
          <a:prstGeom prst="rect">
            <a:avLst/>
          </a:prstGeom>
        </p:spPr>
      </p:pic>
      <p:pic>
        <p:nvPicPr>
          <p:cNvPr id="13" name="Imagem 12" descr="Olhos Térmi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2571750"/>
            <a:ext cx="2159132" cy="2309648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1062114"/>
            <a:ext cx="7884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/>
              <a:t>►Lave os olhos, em água corrente por no mínimo  15 minutos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►Cubra com curativo úmido estéril.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►Volte a umedecer o curativo a cada 5 minutos.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 NOS OLHOS</a:t>
            </a:r>
          </a:p>
        </p:txBody>
      </p:sp>
    </p:spTree>
    <p:extLst>
      <p:ext uri="{BB962C8B-B14F-4D97-AF65-F5344CB8AC3E}">
        <p14:creationId xmlns:p14="http://schemas.microsoft.com/office/powerpoint/2010/main" val="3837939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57186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Por CHOQUE ELÉTRICO</a:t>
            </a:r>
          </a:p>
        </p:txBody>
      </p:sp>
      <p:pic>
        <p:nvPicPr>
          <p:cNvPr id="4" name="Imagem 3" descr="queimadura choque eletric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782" y="1950074"/>
            <a:ext cx="2655218" cy="30003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194019" y="1851670"/>
            <a:ext cx="754633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/>
              <a:t>►Reconheça a cena e acione, se necessário, a companhia energética local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►Não coloque a mão na vítima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►Desligue a corrente elétrica ou a remova com material não condutor  de energia (plástico)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►Pode provocar parada cardiorrespiratória (fazer RCP)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►Trate as queimaduras como nos demais casos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</a:t>
            </a:r>
          </a:p>
        </p:txBody>
      </p:sp>
    </p:spTree>
    <p:extLst>
      <p:ext uri="{BB962C8B-B14F-4D97-AF65-F5344CB8AC3E}">
        <p14:creationId xmlns:p14="http://schemas.microsoft.com/office/powerpoint/2010/main" val="4510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1_13727341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2589625"/>
            <a:ext cx="3119438" cy="233957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357186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Por RADIAÇÃO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7348" y="1599853"/>
            <a:ext cx="8713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pt-BR" sz="2000" dirty="0"/>
              <a:t>►Retirá-lo do local, remover as roupas, aplicar  toalhas molhadas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►Aplicar gelo sob as axilas, nos punhos, atrás dos joelhos, laterais do pescoço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►Providenciar a imersão recipiente com água bem fria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►Ingerir líquido, desde que não haja lesões internas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 NOS OLHOS</a:t>
            </a:r>
          </a:p>
        </p:txBody>
      </p:sp>
    </p:spTree>
    <p:extLst>
      <p:ext uri="{BB962C8B-B14F-4D97-AF65-F5344CB8AC3E}">
        <p14:creationId xmlns:p14="http://schemas.microsoft.com/office/powerpoint/2010/main" val="159077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1068369"/>
            <a:ext cx="3643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... são contrações musculares, involuntárias e descontroladas, em todo o corpo.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179388" y="1612513"/>
            <a:ext cx="4143404" cy="191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pt-BR" sz="2200" b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SINTOMAS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►Lábios azulados/arroxeados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►Respiração curta, rápida e irregular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►Salivação em excesso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►Contrações musculares</a:t>
            </a:r>
            <a:endParaRPr lang="pt-BR" sz="2000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3714744" y="4071948"/>
            <a:ext cx="5072098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0000"/>
                </a:solidFill>
              </a:rPr>
              <a:t>Não tente conter os movimentos da vítima</a:t>
            </a:r>
          </a:p>
        </p:txBody>
      </p:sp>
      <p:sp>
        <p:nvSpPr>
          <p:cNvPr id="10" name="Seta para a direita 9"/>
          <p:cNvSpPr/>
          <p:nvPr/>
        </p:nvSpPr>
        <p:spPr>
          <a:xfrm>
            <a:off x="3000364" y="4143386"/>
            <a:ext cx="571504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" y="2571750"/>
            <a:ext cx="2636409" cy="2376105"/>
          </a:xfrm>
          <a:prstGeom prst="rect">
            <a:avLst/>
          </a:prstGeom>
        </p:spPr>
      </p:pic>
      <p:sp>
        <p:nvSpPr>
          <p:cNvPr id="7" name="Seta dobrada 6"/>
          <p:cNvSpPr/>
          <p:nvPr/>
        </p:nvSpPr>
        <p:spPr>
          <a:xfrm flipV="1">
            <a:off x="3265490" y="1906023"/>
            <a:ext cx="576064" cy="64807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12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3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relog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59770"/>
            <a:ext cx="2552700" cy="17907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1406" y="1275606"/>
            <a:ext cx="5000660" cy="148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►Afaste objetos que possam machucá-la</a:t>
            </a:r>
          </a:p>
          <a:p>
            <a:pPr algn="just"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►Proteja a cabeça da vítima</a:t>
            </a:r>
          </a:p>
          <a:p>
            <a:pPr algn="just"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em 5 min. não melhorar procure um médico</a:t>
            </a:r>
            <a:endParaRPr lang="pt-BR" sz="2000" dirty="0"/>
          </a:p>
        </p:txBody>
      </p:sp>
      <p:pic>
        <p:nvPicPr>
          <p:cNvPr id="10" name="Imagem 9" descr="Convulsão Não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1305" y="1111091"/>
            <a:ext cx="3651538" cy="1193180"/>
          </a:xfrm>
          <a:prstGeom prst="rect">
            <a:avLst/>
          </a:prstGeom>
        </p:spPr>
      </p:pic>
      <p:pic>
        <p:nvPicPr>
          <p:cNvPr id="11" name="Imagem 10" descr="Convulsão Não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1057" y="3696485"/>
            <a:ext cx="3651538" cy="1193180"/>
          </a:xfrm>
          <a:prstGeom prst="rect">
            <a:avLst/>
          </a:prstGeom>
        </p:spPr>
      </p:pic>
      <p:pic>
        <p:nvPicPr>
          <p:cNvPr id="12" name="Imagem 11" descr="Convulsão Não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1305" y="2407608"/>
            <a:ext cx="3651538" cy="1193180"/>
          </a:xfrm>
          <a:prstGeom prst="rect">
            <a:avLst/>
          </a:prstGeom>
        </p:spPr>
      </p:pic>
      <p:sp>
        <p:nvSpPr>
          <p:cNvPr id="13" name="Retângulo de cantos arredondados 12"/>
          <p:cNvSpPr/>
          <p:nvPr/>
        </p:nvSpPr>
        <p:spPr>
          <a:xfrm>
            <a:off x="3071802" y="3429006"/>
            <a:ext cx="1928826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O que NÃO fazer</a:t>
            </a:r>
          </a:p>
        </p:txBody>
      </p:sp>
      <p:sp>
        <p:nvSpPr>
          <p:cNvPr id="14" name="Chave esquerda 13"/>
          <p:cNvSpPr/>
          <p:nvPr/>
        </p:nvSpPr>
        <p:spPr>
          <a:xfrm>
            <a:off x="5072066" y="1071552"/>
            <a:ext cx="357190" cy="3857652"/>
          </a:xfrm>
          <a:prstGeom prst="leftBrace">
            <a:avLst>
              <a:gd name="adj1" fmla="val 67868"/>
              <a:gd name="adj2" fmla="val 68534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</p:spTree>
    <p:extLst>
      <p:ext uri="{BB962C8B-B14F-4D97-AF65-F5344CB8AC3E}">
        <p14:creationId xmlns:p14="http://schemas.microsoft.com/office/powerpoint/2010/main" val="381948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71552"/>
            <a:ext cx="271461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Passo a passo</a:t>
            </a:r>
          </a:p>
        </p:txBody>
      </p:sp>
      <p:pic>
        <p:nvPicPr>
          <p:cNvPr id="9" name="Imagem 8" descr="Convulsão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5" y="1782510"/>
            <a:ext cx="2645597" cy="1050458"/>
          </a:xfrm>
          <a:prstGeom prst="rect">
            <a:avLst/>
          </a:prstGeom>
        </p:spPr>
      </p:pic>
      <p:pic>
        <p:nvPicPr>
          <p:cNvPr id="10" name="Imagem 9" descr="Convulsão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742792"/>
            <a:ext cx="2645597" cy="1050458"/>
          </a:xfrm>
          <a:prstGeom prst="rect">
            <a:avLst/>
          </a:prstGeom>
        </p:spPr>
      </p:pic>
      <p:pic>
        <p:nvPicPr>
          <p:cNvPr id="11" name="Imagem 10" descr="Convulsão 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582" y="3742792"/>
            <a:ext cx="2645597" cy="1050458"/>
          </a:xfrm>
          <a:prstGeom prst="rect">
            <a:avLst/>
          </a:prstGeom>
        </p:spPr>
      </p:pic>
      <p:pic>
        <p:nvPicPr>
          <p:cNvPr id="12" name="Imagem 11" descr="Convulsão 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1782510"/>
            <a:ext cx="2645597" cy="1050458"/>
          </a:xfrm>
          <a:prstGeom prst="rect">
            <a:avLst/>
          </a:prstGeom>
        </p:spPr>
      </p:pic>
      <p:pic>
        <p:nvPicPr>
          <p:cNvPr id="14" name="Imagem 13" descr="Convulsão 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200" y="1759058"/>
            <a:ext cx="2645597" cy="1050458"/>
          </a:xfrm>
          <a:prstGeom prst="rect">
            <a:avLst/>
          </a:prstGeom>
        </p:spPr>
      </p:pic>
      <p:pic>
        <p:nvPicPr>
          <p:cNvPr id="15" name="Imagem 14" descr="Convulsão 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3742792"/>
            <a:ext cx="2645597" cy="105045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1115616" y="3003798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Seta para a direita 3"/>
          <p:cNvSpPr/>
          <p:nvPr/>
        </p:nvSpPr>
        <p:spPr>
          <a:xfrm>
            <a:off x="2843808" y="4083918"/>
            <a:ext cx="360040" cy="43204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Seta para a direita 16"/>
          <p:cNvSpPr/>
          <p:nvPr/>
        </p:nvSpPr>
        <p:spPr>
          <a:xfrm>
            <a:off x="5966806" y="2091715"/>
            <a:ext cx="360040" cy="43204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baixo 17"/>
          <p:cNvSpPr/>
          <p:nvPr/>
        </p:nvSpPr>
        <p:spPr>
          <a:xfrm rot="10800000">
            <a:off x="4382630" y="3071080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Seta para baixo 18"/>
          <p:cNvSpPr/>
          <p:nvPr/>
        </p:nvSpPr>
        <p:spPr>
          <a:xfrm>
            <a:off x="7647466" y="3056754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7" grpId="0" animBg="1"/>
      <p:bldP spid="18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235742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pic>
        <p:nvPicPr>
          <p:cNvPr id="4" name="Imagem 3" descr="curativo-prego-no-dedo-pegadinha-brincadeira-14202-MLB2897587869_072012-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1142990"/>
            <a:ext cx="2000240" cy="150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428596" y="1785932"/>
            <a:ext cx="6500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remova, apenas faça um curativo sobre o ferimento e encaminhe para o socorro especializado.</a:t>
            </a:r>
            <a:endParaRPr lang="pt-BR" sz="2200" dirty="0"/>
          </a:p>
        </p:txBody>
      </p:sp>
      <p:pic>
        <p:nvPicPr>
          <p:cNvPr id="6" name="Imagem 5" descr="ferimento nos olh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071816"/>
            <a:ext cx="1960576" cy="176451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71736" y="3500444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o objeto estiver nos olhos, mesmo que seja em apenas um deles, cubra os dois olhos da vítima.</a:t>
            </a:r>
            <a:endParaRPr lang="pt-BR" sz="20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Objetos encravados no corpo</a:t>
            </a:r>
          </a:p>
        </p:txBody>
      </p:sp>
    </p:spTree>
    <p:extLst>
      <p:ext uri="{BB962C8B-B14F-4D97-AF65-F5344CB8AC3E}">
        <p14:creationId xmlns:p14="http://schemas.microsoft.com/office/powerpoint/2010/main" val="14359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3576245"/>
            <a:ext cx="9144000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Imagem 3" descr="alta tensão sobreo veícu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91630"/>
            <a:ext cx="2701534" cy="145797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5" name="CaixaDeTexto 4"/>
          <p:cNvSpPr txBox="1"/>
          <p:nvPr/>
        </p:nvSpPr>
        <p:spPr>
          <a:xfrm>
            <a:off x="2951644" y="1124951"/>
            <a:ext cx="5319405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►Isole e sinalize o local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►Acione a companhia de eletricidade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retire as pessoas de dentro do veículo</a:t>
            </a:r>
            <a:endParaRPr lang="pt-BR" sz="2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Acidentes com FIOS ELÉTRICOS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648253"/>
            <a:ext cx="2077924" cy="1182183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0" name="CaixaDeTexto 9"/>
          <p:cNvSpPr txBox="1"/>
          <p:nvPr/>
        </p:nvSpPr>
        <p:spPr>
          <a:xfrm>
            <a:off x="2951644" y="2558796"/>
            <a:ext cx="5236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tente remover o cabo de eletricidade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distância mínima de 30m</a:t>
            </a:r>
            <a:endParaRPr lang="pt-BR" sz="2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14282" y="3648253"/>
            <a:ext cx="67339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i="1" dirty="0">
                <a:solidFill>
                  <a:schemeClr val="tx2"/>
                </a:solidFill>
              </a:rPr>
              <a:t>Os ocupantes do veículo NÃO são eletrocutados em razão do fenômeno denominado GAIOLA DE FARADAY que </a:t>
            </a:r>
            <a:r>
              <a:rPr lang="pt-BR" sz="1700" b="1" i="1" dirty="0"/>
              <a:t>dispersa a eletricidade para as extremidades da fuselagem</a:t>
            </a:r>
            <a:r>
              <a:rPr lang="pt-BR" sz="1700" i="1" dirty="0">
                <a:solidFill>
                  <a:schemeClr val="tx2"/>
                </a:solidFill>
              </a:rPr>
              <a:t> neutralizando a eletrificação na parte central ou núcleo do veículo.</a:t>
            </a:r>
          </a:p>
        </p:txBody>
      </p:sp>
    </p:spTree>
    <p:extLst>
      <p:ext uri="{BB962C8B-B14F-4D97-AF65-F5344CB8AC3E}">
        <p14:creationId xmlns:p14="http://schemas.microsoft.com/office/powerpoint/2010/main" val="252103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ocorrism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1285866"/>
            <a:ext cx="2143120" cy="214312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23528" y="1707654"/>
            <a:ext cx="638706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precisa ser da área de saúde;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►Deve ser calmo e solidário;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►Ter o controle da situação, não agindo por impulsividade;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ser omisso. Porém, limitar-se a fazer o que sabe.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agir sob risco à sua própria segurança.</a:t>
            </a:r>
            <a:endParaRPr lang="pt-BR" sz="2000" i="1" dirty="0"/>
          </a:p>
        </p:txBody>
      </p:sp>
      <p:sp>
        <p:nvSpPr>
          <p:cNvPr id="7" name="Retângulo 6"/>
          <p:cNvSpPr/>
          <p:nvPr/>
        </p:nvSpPr>
        <p:spPr>
          <a:xfrm>
            <a:off x="0" y="1214428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deve ser o Socorrista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790746" y="4393052"/>
            <a:ext cx="7632848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Identifique-se</a:t>
            </a:r>
            <a:r>
              <a:rPr lang="pt-BR" dirty="0">
                <a:solidFill>
                  <a:schemeClr val="tx1"/>
                </a:solidFill>
              </a:rPr>
              <a:t> , diga que está ali para ajudar. Conheça e </a:t>
            </a:r>
            <a:r>
              <a:rPr lang="pt-BR" dirty="0">
                <a:solidFill>
                  <a:srgbClr val="FF0000"/>
                </a:solidFill>
              </a:rPr>
              <a:t>respeite os seus limites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SOCORRISTA</a:t>
            </a:r>
          </a:p>
        </p:txBody>
      </p:sp>
      <p:sp>
        <p:nvSpPr>
          <p:cNvPr id="2" name="Divisa 1"/>
          <p:cNvSpPr/>
          <p:nvPr/>
        </p:nvSpPr>
        <p:spPr>
          <a:xfrm>
            <a:off x="510080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312748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 rot="10800000">
            <a:off x="8695883" y="445079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 rot="10800000">
            <a:off x="8490639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5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3" grpId="0" animBg="1"/>
      <p:bldP spid="16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41987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pic>
        <p:nvPicPr>
          <p:cNvPr id="4" name="Imagem 3" descr="motociclis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947805"/>
            <a:ext cx="4089812" cy="198139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2679" y="1552137"/>
            <a:ext cx="7600992" cy="2023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►Faça como nos outros acidentes (Cena, Sinalização, Resgate ...)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a vítima em repouso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►Abra a viseira e a jugular do capacete (presilha)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►Avalie a vítima (ABCDE)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785786" y="3929072"/>
            <a:ext cx="3500462" cy="57150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</a:t>
            </a:r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remova o capacete</a:t>
            </a:r>
            <a:endParaRPr lang="pt-BR" sz="2200" dirty="0">
              <a:solidFill>
                <a:schemeClr val="tx1"/>
              </a:solidFill>
            </a:endParaRPr>
          </a:p>
        </p:txBody>
      </p:sp>
      <p:sp>
        <p:nvSpPr>
          <p:cNvPr id="7" name="Seta para a direita 6"/>
          <p:cNvSpPr/>
          <p:nvPr/>
        </p:nvSpPr>
        <p:spPr>
          <a:xfrm>
            <a:off x="4451867" y="4000510"/>
            <a:ext cx="357190" cy="42862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ACIDENTES COM MOTOCICLETAS</a:t>
            </a:r>
          </a:p>
        </p:txBody>
      </p:sp>
    </p:spTree>
    <p:extLst>
      <p:ext uri="{BB962C8B-B14F-4D97-AF65-F5344CB8AC3E}">
        <p14:creationId xmlns:p14="http://schemas.microsoft.com/office/powerpoint/2010/main" val="15818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199966"/>
            <a:ext cx="7203575" cy="15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►Esqueça a idéia de colocar a vítima no primeiro carro que passar 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necessário removê-la, imobilize-a numa maca (improvise)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►Tente minimizar ao máximo os movimentos com a vítima.</a:t>
            </a:r>
            <a:endParaRPr lang="pt-BR" sz="2000" dirty="0"/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►Utilize da ajuda de várias pessoas</a:t>
            </a:r>
          </a:p>
        </p:txBody>
      </p:sp>
      <p:pic>
        <p:nvPicPr>
          <p:cNvPr id="5" name="Imagem 4" descr="transporte 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755" y="2071684"/>
            <a:ext cx="222107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Transporte 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559" y="3000378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de cantos arredondados 6"/>
          <p:cNvSpPr/>
          <p:nvPr/>
        </p:nvSpPr>
        <p:spPr>
          <a:xfrm>
            <a:off x="251520" y="3867894"/>
            <a:ext cx="3500462" cy="857256"/>
          </a:xfrm>
          <a:prstGeom prst="roundRect">
            <a:avLst>
              <a:gd name="adj" fmla="val 1265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Só remova se houver situação de perigo iminente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9" name="Seta para cima 8"/>
          <p:cNvSpPr/>
          <p:nvPr/>
        </p:nvSpPr>
        <p:spPr>
          <a:xfrm rot="10800000">
            <a:off x="1061476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Seta para cima 9"/>
          <p:cNvSpPr/>
          <p:nvPr/>
        </p:nvSpPr>
        <p:spPr>
          <a:xfrm rot="10800000">
            <a:off x="1704418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Seta para cima 10"/>
          <p:cNvSpPr/>
          <p:nvPr/>
        </p:nvSpPr>
        <p:spPr>
          <a:xfrm rot="10800000">
            <a:off x="2347360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ACIDENTADOS</a:t>
            </a:r>
          </a:p>
        </p:txBody>
      </p:sp>
    </p:spTree>
    <p:extLst>
      <p:ext uri="{BB962C8B-B14F-4D97-AF65-F5344CB8AC3E}">
        <p14:creationId xmlns:p14="http://schemas.microsoft.com/office/powerpoint/2010/main" val="408879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291581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Formas diversas</a:t>
            </a:r>
          </a:p>
        </p:txBody>
      </p:sp>
      <p:pic>
        <p:nvPicPr>
          <p:cNvPr id="7" name="Imagem 6" descr="transporte 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3095"/>
            <a:ext cx="1524000" cy="1857375"/>
          </a:xfrm>
          <a:prstGeom prst="rect">
            <a:avLst/>
          </a:prstGeom>
        </p:spPr>
      </p:pic>
      <p:pic>
        <p:nvPicPr>
          <p:cNvPr id="9" name="Imagem 8" descr="transporte 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2586803"/>
            <a:ext cx="1285884" cy="2357454"/>
          </a:xfrm>
          <a:prstGeom prst="rect">
            <a:avLst/>
          </a:prstGeom>
        </p:spPr>
      </p:pic>
      <p:pic>
        <p:nvPicPr>
          <p:cNvPr id="10" name="Imagem 9" descr="Transporte 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586" y="2717336"/>
            <a:ext cx="1071570" cy="2245194"/>
          </a:xfrm>
          <a:prstGeom prst="rect">
            <a:avLst/>
          </a:prstGeom>
        </p:spPr>
      </p:pic>
      <p:pic>
        <p:nvPicPr>
          <p:cNvPr id="11" name="Imagem 10" descr="Transporte 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356" y="1647845"/>
            <a:ext cx="1990727" cy="1957363"/>
          </a:xfrm>
          <a:prstGeom prst="rect">
            <a:avLst/>
          </a:prstGeom>
        </p:spPr>
      </p:pic>
      <p:pic>
        <p:nvPicPr>
          <p:cNvPr id="12" name="Imagem 11" descr="Transporte 1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636" y="1285866"/>
            <a:ext cx="1610602" cy="221457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ACIDENTADOS</a:t>
            </a:r>
          </a:p>
        </p:txBody>
      </p:sp>
    </p:spTree>
    <p:extLst>
      <p:ext uri="{BB962C8B-B14F-4D97-AF65-F5344CB8AC3E}">
        <p14:creationId xmlns:p14="http://schemas.microsoft.com/office/powerpoint/2010/main" val="334531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rodutos perigos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2457501"/>
            <a:ext cx="3761878" cy="247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321925" y="1203598"/>
            <a:ext cx="6833024" cy="961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►Isole a área, sinalize o local e mantenha distância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►Utilize pó de serra, cal ou terra para absorver o material</a:t>
            </a:r>
            <a:endParaRPr lang="pt-BR" sz="2200" dirty="0"/>
          </a:p>
        </p:txBody>
      </p:sp>
      <p:sp>
        <p:nvSpPr>
          <p:cNvPr id="6" name="Retângulo de cantos arredondados 5"/>
          <p:cNvSpPr/>
          <p:nvPr/>
        </p:nvSpPr>
        <p:spPr>
          <a:xfrm>
            <a:off x="785786" y="3500444"/>
            <a:ext cx="4143404" cy="78581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acenda isqueiros ou qualquer artefato que possa provocar incêndio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Seta para a direita 6"/>
          <p:cNvSpPr/>
          <p:nvPr/>
        </p:nvSpPr>
        <p:spPr>
          <a:xfrm>
            <a:off x="214282" y="3643320"/>
            <a:ext cx="500066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COMBUSTÍVEL NA PISTA</a:t>
            </a:r>
          </a:p>
        </p:txBody>
      </p:sp>
    </p:spTree>
    <p:extLst>
      <p:ext uri="{BB962C8B-B14F-4D97-AF65-F5344CB8AC3E}">
        <p14:creationId xmlns:p14="http://schemas.microsoft.com/office/powerpoint/2010/main" val="421210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hum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2214560"/>
            <a:ext cx="3724281" cy="2474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323528" y="1239456"/>
            <a:ext cx="583264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►Isole a área, sinalize o local e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mantenha distância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►Acione o resgate e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equipe especializada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857224" y="3147814"/>
            <a:ext cx="3929090" cy="8572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Avalie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muito bem os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RISCOS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antes de tentar qualquer coisa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Seta para a direita 9"/>
          <p:cNvSpPr/>
          <p:nvPr/>
        </p:nvSpPr>
        <p:spPr>
          <a:xfrm>
            <a:off x="357158" y="3343855"/>
            <a:ext cx="428628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PRODUTOS PERIGOSOS</a:t>
            </a:r>
          </a:p>
        </p:txBody>
      </p:sp>
    </p:spTree>
    <p:extLst>
      <p:ext uri="{BB962C8B-B14F-4D97-AF65-F5344CB8AC3E}">
        <p14:creationId xmlns:p14="http://schemas.microsoft.com/office/powerpoint/2010/main" val="247109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4282" y="1096272"/>
            <a:ext cx="875020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►Cuide da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sua segurança</a:t>
            </a:r>
            <a:r>
              <a:rPr lang="pt-BR" dirty="0">
                <a:latin typeface="Calibri" pitchFamily="34" charset="0"/>
                <a:cs typeface="Calibri" pitchFamily="34" charset="0"/>
              </a:rPr>
              <a:t> em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primeiro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lugar.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Proteja-se</a:t>
            </a:r>
            <a:r>
              <a:rPr lang="pt-BR" dirty="0">
                <a:latin typeface="Calibri" pitchFamily="34" charset="0"/>
                <a:cs typeface="Calibri" pitchFamily="34" charset="0"/>
              </a:rPr>
              <a:t>,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evite contato </a:t>
            </a:r>
            <a:r>
              <a:rPr lang="pt-BR" dirty="0">
                <a:latin typeface="Calibri" pitchFamily="34" charset="0"/>
                <a:cs typeface="Calibri" pitchFamily="34" charset="0"/>
              </a:rPr>
              <a:t>com sangue ou secreções (EPI)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►Boca a boca,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somente </a:t>
            </a:r>
            <a:r>
              <a:rPr lang="pt-BR" dirty="0">
                <a:latin typeface="Calibri" pitchFamily="34" charset="0"/>
                <a:cs typeface="Calibri" pitchFamily="34" charset="0"/>
              </a:rPr>
              <a:t>com 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equipamento apropriado </a:t>
            </a:r>
            <a:r>
              <a:rPr lang="pt-BR" dirty="0">
                <a:latin typeface="Calibri" pitchFamily="34" charset="0"/>
                <a:cs typeface="Calibri" pitchFamily="34" charset="0"/>
              </a:rPr>
              <a:t>e por 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pessoal treinado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ofereça ou aplique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medicamentos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dar líquido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para a vítima com suspeita de lesão interna (mesmo que ela peça)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utilize as técnicas de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garroteamento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ou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torniquete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mexa</a:t>
            </a:r>
            <a:r>
              <a:rPr lang="pt-BR" dirty="0">
                <a:latin typeface="Calibri" pitchFamily="34" charset="0"/>
                <a:cs typeface="Calibri" pitchFamily="34" charset="0"/>
              </a:rPr>
              <a:t> num membro fraturado, limite-se a imobilizá-lo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Evite remover a vítima</a:t>
            </a:r>
            <a:r>
              <a:rPr lang="pt-BR" dirty="0">
                <a:latin typeface="Calibri" pitchFamily="34" charset="0"/>
                <a:cs typeface="Calibri" pitchFamily="34" charset="0"/>
              </a:rPr>
              <a:t>. Se inevitável, movimente o mínimo necessário com ela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retirar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ou movimentar os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veículos</a:t>
            </a:r>
            <a:r>
              <a:rPr lang="pt-BR" dirty="0">
                <a:latin typeface="Calibri" pitchFamily="34" charset="0"/>
                <a:cs typeface="Calibri" pitchFamily="34" charset="0"/>
              </a:rPr>
              <a:t> envolvidos, sob a hipótese de prejudicar o trabalho da perícia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</a:rPr>
              <a:t>Não retire</a:t>
            </a:r>
            <a:r>
              <a:rPr lang="pt-BR" dirty="0">
                <a:latin typeface="Calibri" pitchFamily="34" charset="0"/>
              </a:rPr>
              <a:t> o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</a:rPr>
              <a:t>capacete</a:t>
            </a:r>
            <a:r>
              <a:rPr lang="pt-BR" dirty="0">
                <a:latin typeface="Calibri" pitchFamily="34" charset="0"/>
              </a:rPr>
              <a:t> do motociclista acidentado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SAGRADAS</a:t>
            </a:r>
          </a:p>
        </p:txBody>
      </p:sp>
    </p:spTree>
    <p:extLst>
      <p:ext uri="{BB962C8B-B14F-4D97-AF65-F5344CB8AC3E}">
        <p14:creationId xmlns:p14="http://schemas.microsoft.com/office/powerpoint/2010/main" val="28704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793408"/>
            <a:ext cx="4391907" cy="861774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655182"/>
            <a:ext cx="4391907" cy="708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006600"/>
                </a:solidFill>
              </a:rPr>
              <a:t>MEIO AMBIENTE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363838"/>
            <a:ext cx="4391907" cy="72000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5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386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Mundo Polui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563" y="3025418"/>
            <a:ext cx="2374229" cy="186002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3" name="Retângulo 12"/>
          <p:cNvSpPr/>
          <p:nvPr/>
        </p:nvSpPr>
        <p:spPr>
          <a:xfrm>
            <a:off x="0" y="1131590"/>
            <a:ext cx="4427984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POLUIÇÃO</a:t>
            </a:r>
          </a:p>
        </p:txBody>
      </p:sp>
      <p:pic>
        <p:nvPicPr>
          <p:cNvPr id="6" name="Imagem 5" descr="lixo-no-mund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1751" y="555526"/>
            <a:ext cx="2992249" cy="289649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MEIO AMBIENTE</a:t>
            </a:r>
          </a:p>
        </p:txBody>
      </p:sp>
      <p:sp>
        <p:nvSpPr>
          <p:cNvPr id="2" name="Retângulo 1"/>
          <p:cNvSpPr/>
          <p:nvPr/>
        </p:nvSpPr>
        <p:spPr>
          <a:xfrm>
            <a:off x="325563" y="1701979"/>
            <a:ext cx="58725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i="1" dirty="0">
                <a:solidFill>
                  <a:srgbClr val="006600"/>
                </a:solidFill>
              </a:rPr>
              <a:t>...é o resultado de qualquer tipo de ação ou obra humana capaz de provocar </a:t>
            </a:r>
            <a:r>
              <a:rPr lang="pt-BR" sz="2000" b="1" i="1" dirty="0">
                <a:solidFill>
                  <a:srgbClr val="006600"/>
                </a:solidFill>
              </a:rPr>
              <a:t>danos ao meio ambiente</a:t>
            </a:r>
            <a:r>
              <a:rPr lang="pt-BR" sz="2000" i="1" dirty="0">
                <a:solidFill>
                  <a:srgbClr val="006600"/>
                </a:solidFill>
              </a:rPr>
              <a:t>.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347864" y="3452023"/>
            <a:ext cx="56152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i="1" dirty="0"/>
              <a:t>É a introdução na natureza de substâncias nocivas à saúde humana, aos outros animais e ao próprio ambiente, que </a:t>
            </a:r>
            <a:r>
              <a:rPr lang="pt-BR" sz="2000" b="1" i="1" dirty="0"/>
              <a:t>altera de forma significativa o equilíbrio dos ecossistemas</a:t>
            </a:r>
            <a:r>
              <a:rPr lang="pt-BR" sz="2000" i="1" dirty="0"/>
              <a:t>.</a:t>
            </a:r>
          </a:p>
        </p:txBody>
      </p:sp>
      <p:sp>
        <p:nvSpPr>
          <p:cNvPr id="3" name="Seta para a esquerda 2"/>
          <p:cNvSpPr/>
          <p:nvPr/>
        </p:nvSpPr>
        <p:spPr>
          <a:xfrm>
            <a:off x="2771800" y="3867894"/>
            <a:ext cx="432048" cy="504056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7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5292080" y="907873"/>
            <a:ext cx="2357454" cy="1785950"/>
            <a:chOff x="285720" y="2071678"/>
            <a:chExt cx="2646577" cy="2071702"/>
          </a:xfrm>
        </p:grpSpPr>
        <p:pic>
          <p:nvPicPr>
            <p:cNvPr id="10" name="Imagem 9" descr="Industria poluind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0" y="2381516"/>
              <a:ext cx="2646577" cy="17618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Retângulo de cantos arredondados 10"/>
            <p:cNvSpPr/>
            <p:nvPr/>
          </p:nvSpPr>
          <p:spPr>
            <a:xfrm>
              <a:off x="357158" y="2071678"/>
              <a:ext cx="2571768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Fábricas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2850006" y="2571750"/>
            <a:ext cx="2214578" cy="2214578"/>
            <a:chOff x="3071802" y="2214554"/>
            <a:chExt cx="2508936" cy="2428891"/>
          </a:xfrm>
        </p:grpSpPr>
        <p:pic>
          <p:nvPicPr>
            <p:cNvPr id="14" name="Imagem 13" descr="poluição 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1802" y="2561028"/>
              <a:ext cx="2508936" cy="20824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Retângulo de cantos arredondados 14"/>
            <p:cNvSpPr/>
            <p:nvPr/>
          </p:nvSpPr>
          <p:spPr>
            <a:xfrm>
              <a:off x="3143240" y="2214554"/>
              <a:ext cx="2357454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Veículos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6588224" y="2897423"/>
            <a:ext cx="2357454" cy="1928826"/>
            <a:chOff x="5687513" y="3429000"/>
            <a:chExt cx="2671185" cy="2428892"/>
          </a:xfrm>
        </p:grpSpPr>
        <p:pic>
          <p:nvPicPr>
            <p:cNvPr id="17" name="Imagem 16" descr="Lixã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87513" y="3929066"/>
              <a:ext cx="2671185" cy="19288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tângulo de cantos arredondados 17"/>
            <p:cNvSpPr/>
            <p:nvPr/>
          </p:nvSpPr>
          <p:spPr>
            <a:xfrm>
              <a:off x="5786446" y="3429000"/>
              <a:ext cx="2428892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Lixões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375705" y="1766775"/>
            <a:ext cx="2357454" cy="1448792"/>
            <a:chOff x="357158" y="4071942"/>
            <a:chExt cx="2714644" cy="1877402"/>
          </a:xfrm>
        </p:grpSpPr>
        <p:pic>
          <p:nvPicPr>
            <p:cNvPr id="20" name="Imagem 19" descr="Pedestre jogando lixo na rua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8596" y="4433906"/>
              <a:ext cx="2643206" cy="1515438"/>
            </a:xfrm>
            <a:prstGeom prst="rect">
              <a:avLst/>
            </a:prstGeom>
          </p:spPr>
        </p:pic>
        <p:sp>
          <p:nvSpPr>
            <p:cNvPr id="21" name="Retângulo de cantos arredondados 20"/>
            <p:cNvSpPr/>
            <p:nvPr/>
          </p:nvSpPr>
          <p:spPr>
            <a:xfrm>
              <a:off x="357158" y="4071942"/>
              <a:ext cx="2571768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Pessoas</a:t>
              </a:r>
            </a:p>
          </p:txBody>
        </p:sp>
      </p:grp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AGENTES POLUIDORES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-3854" y="1102569"/>
            <a:ext cx="4359830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São os GERADORES da Poluição</a:t>
            </a:r>
          </a:p>
        </p:txBody>
      </p:sp>
    </p:spTree>
    <p:extLst>
      <p:ext uri="{BB962C8B-B14F-4D97-AF65-F5344CB8AC3E}">
        <p14:creationId xmlns:p14="http://schemas.microsoft.com/office/powerpoint/2010/main" val="192236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579584" y="1142990"/>
            <a:ext cx="3420912" cy="3126684"/>
            <a:chOff x="285721" y="2071678"/>
            <a:chExt cx="3420912" cy="3126684"/>
          </a:xfrm>
        </p:grpSpPr>
        <p:pic>
          <p:nvPicPr>
            <p:cNvPr id="19" name="Imagem 18" descr="poluição do a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1" y="2571743"/>
              <a:ext cx="3420912" cy="26266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Retângulo de cantos arredondados 21"/>
            <p:cNvSpPr/>
            <p:nvPr/>
          </p:nvSpPr>
          <p:spPr>
            <a:xfrm>
              <a:off x="353211" y="2071678"/>
              <a:ext cx="3290095" cy="428628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do Ar</a:t>
              </a: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4786314" y="1714494"/>
            <a:ext cx="3643338" cy="3105428"/>
            <a:chOff x="4143372" y="3071810"/>
            <a:chExt cx="3643338" cy="3105428"/>
          </a:xfrm>
        </p:grpSpPr>
        <p:pic>
          <p:nvPicPr>
            <p:cNvPr id="24" name="Imagem 23" descr="Poluicao sonor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4810" y="3571875"/>
              <a:ext cx="3571900" cy="2605363"/>
            </a:xfrm>
            <a:prstGeom prst="rect">
              <a:avLst/>
            </a:prstGeom>
          </p:spPr>
        </p:pic>
        <p:sp>
          <p:nvSpPr>
            <p:cNvPr id="25" name="Retângulo de cantos arredondados 24"/>
            <p:cNvSpPr/>
            <p:nvPr/>
          </p:nvSpPr>
          <p:spPr>
            <a:xfrm>
              <a:off x="4143372" y="3071810"/>
              <a:ext cx="3643338" cy="428628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Sonora</a:t>
              </a: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Principais tipos de POLUIÇÃO</a:t>
            </a:r>
          </a:p>
        </p:txBody>
      </p:sp>
    </p:spTree>
    <p:extLst>
      <p:ext uri="{BB962C8B-B14F-4D97-AF65-F5344CB8AC3E}">
        <p14:creationId xmlns:p14="http://schemas.microsoft.com/office/powerpoint/2010/main" val="388680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124717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proceder diante de um acidente</a:t>
            </a:r>
          </a:p>
        </p:txBody>
      </p:sp>
      <p:pic>
        <p:nvPicPr>
          <p:cNvPr id="9" name="Imagem 8" descr="primeiros socorro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7207" y="1203598"/>
            <a:ext cx="334492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/>
          <p:cNvSpPr txBox="1"/>
          <p:nvPr/>
        </p:nvSpPr>
        <p:spPr>
          <a:xfrm>
            <a:off x="224814" y="1556249"/>
            <a:ext cx="48651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►Faça uma análise panorâmica da situação;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►Identifique e elimine riscos secundários;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►Estacione seu veículo em local seguro;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►Sinalize o local;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►Chame o socorro especializado.</a:t>
            </a:r>
            <a:endParaRPr lang="pt-BR" sz="2000" i="1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1121987" y="3939902"/>
            <a:ext cx="7500990" cy="8572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Os primeiros 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cinco minutos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são de vital importância para as vítimas.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 perca tempo!</a:t>
            </a: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  <p:sp>
        <p:nvSpPr>
          <p:cNvPr id="14" name="Divisa 13"/>
          <p:cNvSpPr/>
          <p:nvPr/>
        </p:nvSpPr>
        <p:spPr>
          <a:xfrm>
            <a:off x="589431" y="4036490"/>
            <a:ext cx="426750" cy="576064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264161" y="4036490"/>
            <a:ext cx="426750" cy="576064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1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oluentes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984" y="1923678"/>
            <a:ext cx="3600000" cy="2550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POLUENTES...</a:t>
            </a:r>
          </a:p>
        </p:txBody>
      </p:sp>
      <p:sp>
        <p:nvSpPr>
          <p:cNvPr id="2" name="Elipse 1"/>
          <p:cNvSpPr/>
          <p:nvPr/>
        </p:nvSpPr>
        <p:spPr>
          <a:xfrm>
            <a:off x="4513742" y="2393359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4" name="Conector reto 3"/>
          <p:cNvCxnSpPr>
            <a:stCxn id="2" idx="7"/>
            <a:endCxn id="5" idx="2"/>
          </p:cNvCxnSpPr>
          <p:nvPr/>
        </p:nvCxnSpPr>
        <p:spPr>
          <a:xfrm flipV="1">
            <a:off x="4882518" y="1342842"/>
            <a:ext cx="2051460" cy="10821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5997874" y="805993"/>
            <a:ext cx="1872208" cy="536849"/>
          </a:xfrm>
          <a:prstGeom prst="rect">
            <a:avLst/>
          </a:prstGeom>
          <a:solidFill>
            <a:srgbClr val="FF9955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Dióxido de Carbono</a:t>
            </a:r>
          </a:p>
        </p:txBody>
      </p:sp>
      <p:sp>
        <p:nvSpPr>
          <p:cNvPr id="12" name="Elipse 11"/>
          <p:cNvSpPr/>
          <p:nvPr/>
        </p:nvSpPr>
        <p:spPr>
          <a:xfrm>
            <a:off x="3997070" y="2358188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14" name="Conector reto 13"/>
          <p:cNvCxnSpPr>
            <a:stCxn id="12" idx="2"/>
          </p:cNvCxnSpPr>
          <p:nvPr/>
        </p:nvCxnSpPr>
        <p:spPr>
          <a:xfrm flipH="1" flipV="1">
            <a:off x="2160500" y="2031548"/>
            <a:ext cx="1836570" cy="4346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288292" y="1699423"/>
            <a:ext cx="1872208" cy="536849"/>
          </a:xfrm>
          <a:prstGeom prst="rect">
            <a:avLst/>
          </a:prstGeom>
          <a:solidFill>
            <a:srgbClr val="C87137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Gás Metano</a:t>
            </a:r>
          </a:p>
        </p:txBody>
      </p:sp>
      <p:sp>
        <p:nvSpPr>
          <p:cNvPr id="19" name="Elipse 18"/>
          <p:cNvSpPr/>
          <p:nvPr/>
        </p:nvSpPr>
        <p:spPr>
          <a:xfrm>
            <a:off x="5732864" y="2793584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20" name="Conector reto 19"/>
          <p:cNvCxnSpPr/>
          <p:nvPr/>
        </p:nvCxnSpPr>
        <p:spPr>
          <a:xfrm flipV="1">
            <a:off x="6164912" y="2353893"/>
            <a:ext cx="666636" cy="5477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>
          <a:xfrm>
            <a:off x="6831548" y="2031548"/>
            <a:ext cx="1872208" cy="536849"/>
          </a:xfrm>
          <a:prstGeom prst="rect">
            <a:avLst/>
          </a:prstGeom>
          <a:solidFill>
            <a:srgbClr val="CCFF00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Clorofluorcarbono</a:t>
            </a:r>
          </a:p>
        </p:txBody>
      </p:sp>
      <p:cxnSp>
        <p:nvCxnSpPr>
          <p:cNvPr id="25" name="Conector reto 24"/>
          <p:cNvCxnSpPr/>
          <p:nvPr/>
        </p:nvCxnSpPr>
        <p:spPr>
          <a:xfrm flipV="1">
            <a:off x="5364088" y="3405696"/>
            <a:ext cx="1467460" cy="2415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26"/>
          <p:cNvSpPr/>
          <p:nvPr/>
        </p:nvSpPr>
        <p:spPr>
          <a:xfrm>
            <a:off x="6831548" y="3137271"/>
            <a:ext cx="1872208" cy="53684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Material Particulado</a:t>
            </a:r>
          </a:p>
        </p:txBody>
      </p:sp>
      <p:sp>
        <p:nvSpPr>
          <p:cNvPr id="29" name="Elipse 28"/>
          <p:cNvSpPr/>
          <p:nvPr/>
        </p:nvSpPr>
        <p:spPr>
          <a:xfrm>
            <a:off x="2915816" y="3763789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30" name="Conector reto 29"/>
          <p:cNvCxnSpPr>
            <a:stCxn id="44" idx="2"/>
            <a:endCxn id="34" idx="3"/>
          </p:cNvCxnSpPr>
          <p:nvPr/>
        </p:nvCxnSpPr>
        <p:spPr>
          <a:xfrm flipH="1" flipV="1">
            <a:off x="2338699" y="2970158"/>
            <a:ext cx="1305933" cy="1364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31"/>
          <p:cNvSpPr/>
          <p:nvPr/>
        </p:nvSpPr>
        <p:spPr>
          <a:xfrm>
            <a:off x="265491" y="3868949"/>
            <a:ext cx="1872208" cy="536849"/>
          </a:xfrm>
          <a:prstGeom prst="rect">
            <a:avLst/>
          </a:prstGeom>
          <a:solidFill>
            <a:srgbClr val="00D4AA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Ozônio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466491" y="2701733"/>
            <a:ext cx="1872208" cy="536849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Dióxido de Enxofre</a:t>
            </a:r>
          </a:p>
        </p:txBody>
      </p:sp>
      <p:cxnSp>
        <p:nvCxnSpPr>
          <p:cNvPr id="36" name="Conector reto 35"/>
          <p:cNvCxnSpPr>
            <a:stCxn id="29" idx="2"/>
            <a:endCxn id="32" idx="3"/>
          </p:cNvCxnSpPr>
          <p:nvPr/>
        </p:nvCxnSpPr>
        <p:spPr>
          <a:xfrm flipH="1">
            <a:off x="2137699" y="3871801"/>
            <a:ext cx="778117" cy="2655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ipse 37"/>
          <p:cNvSpPr/>
          <p:nvPr/>
        </p:nvSpPr>
        <p:spPr>
          <a:xfrm>
            <a:off x="3707904" y="4189774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39" name="Conector reto 38"/>
          <p:cNvCxnSpPr/>
          <p:nvPr/>
        </p:nvCxnSpPr>
        <p:spPr>
          <a:xfrm flipH="1" flipV="1">
            <a:off x="4119021" y="4339256"/>
            <a:ext cx="2520080" cy="20404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/>
          <p:cNvSpPr/>
          <p:nvPr/>
        </p:nvSpPr>
        <p:spPr>
          <a:xfrm>
            <a:off x="6639101" y="4242994"/>
            <a:ext cx="1872208" cy="536849"/>
          </a:xfrm>
          <a:prstGeom prst="rect">
            <a:avLst/>
          </a:prstGeom>
          <a:solidFill>
            <a:srgbClr val="A0892C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Óxido de Nitrogênio</a:t>
            </a:r>
          </a:p>
        </p:txBody>
      </p:sp>
      <p:sp>
        <p:nvSpPr>
          <p:cNvPr id="44" name="Elipse 43"/>
          <p:cNvSpPr/>
          <p:nvPr/>
        </p:nvSpPr>
        <p:spPr>
          <a:xfrm>
            <a:off x="3644632" y="2998587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-3854" y="1090085"/>
            <a:ext cx="4376474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Elementos causadores da Poluição</a:t>
            </a:r>
          </a:p>
        </p:txBody>
      </p:sp>
    </p:spTree>
    <p:extLst>
      <p:ext uri="{BB962C8B-B14F-4D97-AF65-F5344CB8AC3E}">
        <p14:creationId xmlns:p14="http://schemas.microsoft.com/office/powerpoint/2010/main" val="25069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animBg="1"/>
      <p:bldP spid="18" grpId="0" animBg="1"/>
      <p:bldP spid="19" grpId="0" animBg="1"/>
      <p:bldP spid="22" grpId="0" animBg="1"/>
      <p:bldP spid="27" grpId="0" animBg="1"/>
      <p:bldP spid="29" grpId="0" animBg="1"/>
      <p:bldP spid="32" grpId="0" animBg="1"/>
      <p:bldP spid="34" grpId="0" animBg="1"/>
      <p:bldP spid="38" grpId="0" animBg="1"/>
      <p:bldP spid="41" grpId="0" animBg="1"/>
      <p:bldP spid="4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42844" y="1214428"/>
            <a:ext cx="2143140" cy="2214578"/>
            <a:chOff x="353211" y="2071678"/>
            <a:chExt cx="2432839" cy="2547942"/>
          </a:xfrm>
        </p:grpSpPr>
        <p:pic>
          <p:nvPicPr>
            <p:cNvPr id="10" name="Imagem 9" descr="Poluição do solo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58" y="2500306"/>
              <a:ext cx="2428892" cy="2119314"/>
            </a:xfrm>
            <a:prstGeom prst="rect">
              <a:avLst/>
            </a:prstGeom>
          </p:spPr>
        </p:pic>
        <p:sp>
          <p:nvSpPr>
            <p:cNvPr id="11" name="Retângulo de cantos arredondados 10"/>
            <p:cNvSpPr/>
            <p:nvPr/>
          </p:nvSpPr>
          <p:spPr>
            <a:xfrm>
              <a:off x="353211" y="2071678"/>
              <a:ext cx="2429655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do Solo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7164288" y="2680550"/>
            <a:ext cx="1857388" cy="2143140"/>
            <a:chOff x="3071802" y="3857628"/>
            <a:chExt cx="2071702" cy="2384859"/>
          </a:xfrm>
        </p:grpSpPr>
        <p:pic>
          <p:nvPicPr>
            <p:cNvPr id="13" name="Imagem 12" descr="poluição radioativ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3240" y="4500570"/>
              <a:ext cx="1943096" cy="1741917"/>
            </a:xfrm>
            <a:prstGeom prst="rect">
              <a:avLst/>
            </a:prstGeom>
          </p:spPr>
        </p:pic>
        <p:sp>
          <p:nvSpPr>
            <p:cNvPr id="14" name="Retângulo de cantos arredondados 13"/>
            <p:cNvSpPr/>
            <p:nvPr/>
          </p:nvSpPr>
          <p:spPr>
            <a:xfrm>
              <a:off x="3071802" y="3857628"/>
              <a:ext cx="2071702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</a:t>
              </a:r>
            </a:p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Radioativa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714876" y="1142990"/>
            <a:ext cx="2357454" cy="1996504"/>
            <a:chOff x="4857752" y="1500174"/>
            <a:chExt cx="2714644" cy="2067924"/>
          </a:xfrm>
        </p:grpSpPr>
        <p:pic>
          <p:nvPicPr>
            <p:cNvPr id="16" name="Imagem 15" descr="Poluição visua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7752" y="1831285"/>
              <a:ext cx="2714644" cy="17368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Retângulo de cantos arredondados 16"/>
            <p:cNvSpPr/>
            <p:nvPr/>
          </p:nvSpPr>
          <p:spPr>
            <a:xfrm>
              <a:off x="4929190" y="1500174"/>
              <a:ext cx="2571768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Visual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2500298" y="2071684"/>
            <a:ext cx="2071702" cy="2714644"/>
            <a:chOff x="3143240" y="2214554"/>
            <a:chExt cx="2071702" cy="2786082"/>
          </a:xfrm>
        </p:grpSpPr>
        <p:pic>
          <p:nvPicPr>
            <p:cNvPr id="20" name="Imagem 19" descr="Poluição da água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87382" y="3000372"/>
              <a:ext cx="2000264" cy="2000264"/>
            </a:xfrm>
            <a:prstGeom prst="rect">
              <a:avLst/>
            </a:prstGeom>
          </p:spPr>
        </p:pic>
        <p:sp>
          <p:nvSpPr>
            <p:cNvPr id="21" name="Retângulo de cantos arredondados 20"/>
            <p:cNvSpPr/>
            <p:nvPr/>
          </p:nvSpPr>
          <p:spPr>
            <a:xfrm>
              <a:off x="3143240" y="2214554"/>
              <a:ext cx="2071702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da Água</a:t>
              </a:r>
            </a:p>
          </p:txBody>
        </p:sp>
      </p:grp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tipos de POLUIÇÃO</a:t>
            </a:r>
          </a:p>
        </p:txBody>
      </p:sp>
    </p:spTree>
    <p:extLst>
      <p:ext uri="{BB962C8B-B14F-4D97-AF65-F5344CB8AC3E}">
        <p14:creationId xmlns:p14="http://schemas.microsoft.com/office/powerpoint/2010/main" val="392937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AGENTES POLUIDORES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-3854" y="1102569"/>
            <a:ext cx="4359830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Tempo de DECOMPOSIÇÃO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340531" y="1640302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PAPEL</a:t>
            </a:r>
          </a:p>
          <a:p>
            <a:r>
              <a:rPr lang="pt-BR" sz="1200" dirty="0">
                <a:solidFill>
                  <a:srgbClr val="0070C0"/>
                </a:solidFill>
              </a:rPr>
              <a:t>3 a 6 meses</a:t>
            </a: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t="4845" r="85870" b="80257"/>
          <a:stretch/>
        </p:blipFill>
        <p:spPr>
          <a:xfrm>
            <a:off x="406761" y="2211710"/>
            <a:ext cx="954901" cy="648072"/>
          </a:xfrm>
          <a:custGeom>
            <a:avLst/>
            <a:gdLst>
              <a:gd name="connsiteX0" fmla="*/ 0 w 1008112"/>
              <a:gd name="connsiteY0" fmla="*/ 0 h 648072"/>
              <a:gd name="connsiteX1" fmla="*/ 1008112 w 1008112"/>
              <a:gd name="connsiteY1" fmla="*/ 0 h 648072"/>
              <a:gd name="connsiteX2" fmla="*/ 1008112 w 1008112"/>
              <a:gd name="connsiteY2" fmla="*/ 648072 h 648072"/>
              <a:gd name="connsiteX3" fmla="*/ 0 w 1008112"/>
              <a:gd name="connsiteY3" fmla="*/ 648072 h 648072"/>
              <a:gd name="connsiteX4" fmla="*/ 0 w 10081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12" h="648072">
                <a:moveTo>
                  <a:pt x="0" y="0"/>
                </a:moveTo>
                <a:lnTo>
                  <a:pt x="1008112" y="0"/>
                </a:lnTo>
                <a:lnTo>
                  <a:pt x="10081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6" name="Retângulo de cantos arredondados 35"/>
          <p:cNvSpPr/>
          <p:nvPr/>
        </p:nvSpPr>
        <p:spPr>
          <a:xfrm>
            <a:off x="1805025" y="1640302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COPO E LATA 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DE PLÁSTICO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50 ANOS</a:t>
            </a:r>
          </a:p>
        </p:txBody>
      </p:sp>
      <p:sp>
        <p:nvSpPr>
          <p:cNvPr id="39" name="Retângulo de cantos arredondados 38"/>
          <p:cNvSpPr/>
          <p:nvPr/>
        </p:nvSpPr>
        <p:spPr>
          <a:xfrm>
            <a:off x="3238807" y="1640302"/>
            <a:ext cx="1345240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FRALDA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BIODEGRADÁVEL</a:t>
            </a:r>
          </a:p>
          <a:p>
            <a:r>
              <a:rPr lang="pt-BR" sz="1200" dirty="0">
                <a:solidFill>
                  <a:srgbClr val="0070C0"/>
                </a:solidFill>
              </a:rPr>
              <a:t>1 ano</a:t>
            </a:r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7" t="2664" r="30212" b="82437"/>
          <a:stretch>
            <a:fillRect/>
          </a:stretch>
        </p:blipFill>
        <p:spPr>
          <a:xfrm>
            <a:off x="3354084" y="2289839"/>
            <a:ext cx="1127478" cy="724808"/>
          </a:xfrm>
          <a:custGeom>
            <a:avLst/>
            <a:gdLst>
              <a:gd name="connsiteX0" fmla="*/ 0 w 1008112"/>
              <a:gd name="connsiteY0" fmla="*/ 0 h 648072"/>
              <a:gd name="connsiteX1" fmla="*/ 1008112 w 1008112"/>
              <a:gd name="connsiteY1" fmla="*/ 0 h 648072"/>
              <a:gd name="connsiteX2" fmla="*/ 1008112 w 1008112"/>
              <a:gd name="connsiteY2" fmla="*/ 648072 h 648072"/>
              <a:gd name="connsiteX3" fmla="*/ 0 w 1008112"/>
              <a:gd name="connsiteY3" fmla="*/ 648072 h 648072"/>
              <a:gd name="connsiteX4" fmla="*/ 0 w 10081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12" h="648072">
                <a:moveTo>
                  <a:pt x="0" y="0"/>
                </a:moveTo>
                <a:lnTo>
                  <a:pt x="1008112" y="0"/>
                </a:lnTo>
                <a:lnTo>
                  <a:pt x="10081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1" name="Retângulo de cantos arredondados 40"/>
          <p:cNvSpPr/>
          <p:nvPr/>
        </p:nvSpPr>
        <p:spPr>
          <a:xfrm>
            <a:off x="1805025" y="3285527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GUIMBA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CIGARRO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2 anos</a:t>
            </a: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8" t="3274" r="2650" b="81828"/>
          <a:stretch>
            <a:fillRect/>
          </a:stretch>
        </p:blipFill>
        <p:spPr>
          <a:xfrm>
            <a:off x="1862388" y="3930857"/>
            <a:ext cx="1008112" cy="648072"/>
          </a:xfrm>
          <a:custGeom>
            <a:avLst/>
            <a:gdLst>
              <a:gd name="connsiteX0" fmla="*/ 0 w 1008112"/>
              <a:gd name="connsiteY0" fmla="*/ 0 h 648072"/>
              <a:gd name="connsiteX1" fmla="*/ 1008112 w 1008112"/>
              <a:gd name="connsiteY1" fmla="*/ 0 h 648072"/>
              <a:gd name="connsiteX2" fmla="*/ 1008112 w 1008112"/>
              <a:gd name="connsiteY2" fmla="*/ 648072 h 648072"/>
              <a:gd name="connsiteX3" fmla="*/ 0 w 1008112"/>
              <a:gd name="connsiteY3" fmla="*/ 648072 h 648072"/>
              <a:gd name="connsiteX4" fmla="*/ 0 w 10081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12" h="648072">
                <a:moveTo>
                  <a:pt x="0" y="0"/>
                </a:moveTo>
                <a:lnTo>
                  <a:pt x="1008112" y="0"/>
                </a:lnTo>
                <a:lnTo>
                  <a:pt x="10081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3" name="Retângulo de cantos arredondados 42"/>
          <p:cNvSpPr/>
          <p:nvPr/>
        </p:nvSpPr>
        <p:spPr>
          <a:xfrm>
            <a:off x="4829361" y="1649253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CHICLETES</a:t>
            </a:r>
          </a:p>
          <a:p>
            <a:r>
              <a:rPr lang="pt-BR" sz="1200" dirty="0">
                <a:solidFill>
                  <a:srgbClr val="0070C0"/>
                </a:solidFill>
              </a:rPr>
              <a:t>5 anos</a:t>
            </a:r>
          </a:p>
        </p:txBody>
      </p:sp>
      <p:pic>
        <p:nvPicPr>
          <p:cNvPr id="44" name="Imagem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40048" r="86611" b="45054"/>
          <a:stretch>
            <a:fillRect/>
          </a:stretch>
        </p:blipFill>
        <p:spPr>
          <a:xfrm>
            <a:off x="5019919" y="2366575"/>
            <a:ext cx="817556" cy="648072"/>
          </a:xfrm>
          <a:custGeom>
            <a:avLst/>
            <a:gdLst>
              <a:gd name="connsiteX0" fmla="*/ 0 w 817556"/>
              <a:gd name="connsiteY0" fmla="*/ 0 h 648072"/>
              <a:gd name="connsiteX1" fmla="*/ 817556 w 817556"/>
              <a:gd name="connsiteY1" fmla="*/ 0 h 648072"/>
              <a:gd name="connsiteX2" fmla="*/ 817556 w 817556"/>
              <a:gd name="connsiteY2" fmla="*/ 648072 h 648072"/>
              <a:gd name="connsiteX3" fmla="*/ 0 w 817556"/>
              <a:gd name="connsiteY3" fmla="*/ 648072 h 648072"/>
              <a:gd name="connsiteX4" fmla="*/ 0 w 817556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648072">
                <a:moveTo>
                  <a:pt x="0" y="0"/>
                </a:moveTo>
                <a:lnTo>
                  <a:pt x="817556" y="0"/>
                </a:lnTo>
                <a:lnTo>
                  <a:pt x="817556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5" name="Retângulo de cantos arredondados 44"/>
          <p:cNvSpPr/>
          <p:nvPr/>
        </p:nvSpPr>
        <p:spPr>
          <a:xfrm>
            <a:off x="7695128" y="1649253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GARRAFA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PLÁSTICO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200 anos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1" t="76300" r="5008" b="8802"/>
          <a:stretch>
            <a:fillRect/>
          </a:stretch>
        </p:blipFill>
        <p:spPr>
          <a:xfrm>
            <a:off x="7902531" y="2285632"/>
            <a:ext cx="745779" cy="791639"/>
          </a:xfrm>
          <a:custGeom>
            <a:avLst/>
            <a:gdLst>
              <a:gd name="connsiteX0" fmla="*/ 0 w 610529"/>
              <a:gd name="connsiteY0" fmla="*/ 0 h 648072"/>
              <a:gd name="connsiteX1" fmla="*/ 610529 w 610529"/>
              <a:gd name="connsiteY1" fmla="*/ 0 h 648072"/>
              <a:gd name="connsiteX2" fmla="*/ 610529 w 610529"/>
              <a:gd name="connsiteY2" fmla="*/ 648072 h 648072"/>
              <a:gd name="connsiteX3" fmla="*/ 0 w 610529"/>
              <a:gd name="connsiteY3" fmla="*/ 648072 h 648072"/>
              <a:gd name="connsiteX4" fmla="*/ 0 w 6105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529" h="648072">
                <a:moveTo>
                  <a:pt x="0" y="0"/>
                </a:moveTo>
                <a:lnTo>
                  <a:pt x="610529" y="0"/>
                </a:lnTo>
                <a:lnTo>
                  <a:pt x="6105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7" name="Retângulo de cantos arredondados 46"/>
          <p:cNvSpPr/>
          <p:nvPr/>
        </p:nvSpPr>
        <p:spPr>
          <a:xfrm>
            <a:off x="360680" y="3285527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ISOPOR</a:t>
            </a:r>
          </a:p>
          <a:p>
            <a:r>
              <a:rPr lang="pt-BR" sz="1200" dirty="0">
                <a:solidFill>
                  <a:srgbClr val="0070C0"/>
                </a:solidFill>
              </a:rPr>
              <a:t>400 anos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76147" r="85873" b="8955"/>
          <a:stretch>
            <a:fillRect/>
          </a:stretch>
        </p:blipFill>
        <p:spPr>
          <a:xfrm>
            <a:off x="460084" y="3942735"/>
            <a:ext cx="924029" cy="648072"/>
          </a:xfrm>
          <a:custGeom>
            <a:avLst/>
            <a:gdLst>
              <a:gd name="connsiteX0" fmla="*/ 0 w 924029"/>
              <a:gd name="connsiteY0" fmla="*/ 0 h 648072"/>
              <a:gd name="connsiteX1" fmla="*/ 924029 w 924029"/>
              <a:gd name="connsiteY1" fmla="*/ 0 h 648072"/>
              <a:gd name="connsiteX2" fmla="*/ 924029 w 924029"/>
              <a:gd name="connsiteY2" fmla="*/ 648072 h 648072"/>
              <a:gd name="connsiteX3" fmla="*/ 0 w 924029"/>
              <a:gd name="connsiteY3" fmla="*/ 648072 h 648072"/>
              <a:gd name="connsiteX4" fmla="*/ 0 w 9240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029" h="648072">
                <a:moveTo>
                  <a:pt x="0" y="0"/>
                </a:moveTo>
                <a:lnTo>
                  <a:pt x="924029" y="0"/>
                </a:lnTo>
                <a:lnTo>
                  <a:pt x="9240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9" name="Retângulo de cantos arredondados 48"/>
          <p:cNvSpPr/>
          <p:nvPr/>
        </p:nvSpPr>
        <p:spPr>
          <a:xfrm>
            <a:off x="3220027" y="3293806"/>
            <a:ext cx="1364020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FRALDA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DESCARTÁVEL</a:t>
            </a:r>
          </a:p>
          <a:p>
            <a:r>
              <a:rPr lang="pt-BR" sz="1200" dirty="0">
                <a:solidFill>
                  <a:srgbClr val="0070C0"/>
                </a:solidFill>
              </a:rPr>
              <a:t>600 anos</a:t>
            </a:r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75686" r="57618" b="9415"/>
          <a:stretch>
            <a:fillRect/>
          </a:stretch>
        </p:blipFill>
        <p:spPr>
          <a:xfrm>
            <a:off x="3431712" y="3942735"/>
            <a:ext cx="1020061" cy="715424"/>
          </a:xfrm>
          <a:custGeom>
            <a:avLst/>
            <a:gdLst>
              <a:gd name="connsiteX0" fmla="*/ 0 w 924029"/>
              <a:gd name="connsiteY0" fmla="*/ 0 h 648072"/>
              <a:gd name="connsiteX1" fmla="*/ 924029 w 924029"/>
              <a:gd name="connsiteY1" fmla="*/ 0 h 648072"/>
              <a:gd name="connsiteX2" fmla="*/ 924029 w 924029"/>
              <a:gd name="connsiteY2" fmla="*/ 648072 h 648072"/>
              <a:gd name="connsiteX3" fmla="*/ 0 w 924029"/>
              <a:gd name="connsiteY3" fmla="*/ 648072 h 648072"/>
              <a:gd name="connsiteX4" fmla="*/ 0 w 9240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029" h="648072">
                <a:moveTo>
                  <a:pt x="0" y="0"/>
                </a:moveTo>
                <a:lnTo>
                  <a:pt x="924029" y="0"/>
                </a:lnTo>
                <a:lnTo>
                  <a:pt x="9240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1" name="Retângulo de cantos arredondados 50"/>
          <p:cNvSpPr/>
          <p:nvPr/>
        </p:nvSpPr>
        <p:spPr>
          <a:xfrm>
            <a:off x="7697634" y="3313565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GARRAFA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VIDRO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4000 anos</a:t>
            </a:r>
          </a:p>
        </p:txBody>
      </p:sp>
      <p:pic>
        <p:nvPicPr>
          <p:cNvPr id="52" name="Imagem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9" t="76147" r="30209" b="8955"/>
          <a:stretch>
            <a:fillRect/>
          </a:stretch>
        </p:blipFill>
        <p:spPr>
          <a:xfrm>
            <a:off x="7794532" y="4039948"/>
            <a:ext cx="924029" cy="648072"/>
          </a:xfrm>
          <a:custGeom>
            <a:avLst/>
            <a:gdLst>
              <a:gd name="connsiteX0" fmla="*/ 0 w 924029"/>
              <a:gd name="connsiteY0" fmla="*/ 0 h 648072"/>
              <a:gd name="connsiteX1" fmla="*/ 924029 w 924029"/>
              <a:gd name="connsiteY1" fmla="*/ 0 h 648072"/>
              <a:gd name="connsiteX2" fmla="*/ 924029 w 924029"/>
              <a:gd name="connsiteY2" fmla="*/ 648072 h 648072"/>
              <a:gd name="connsiteX3" fmla="*/ 0 w 924029"/>
              <a:gd name="connsiteY3" fmla="*/ 648072 h 648072"/>
              <a:gd name="connsiteX4" fmla="*/ 0 w 9240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029" h="648072">
                <a:moveTo>
                  <a:pt x="0" y="0"/>
                </a:moveTo>
                <a:lnTo>
                  <a:pt x="924029" y="0"/>
                </a:lnTo>
                <a:lnTo>
                  <a:pt x="9240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3" name="Retângulo de cantos arredondados 52"/>
          <p:cNvSpPr/>
          <p:nvPr/>
        </p:nvSpPr>
        <p:spPr>
          <a:xfrm>
            <a:off x="6269521" y="1656039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LATA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AÇO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10 anos</a:t>
            </a:r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40157" r="59099" b="44945"/>
          <a:stretch>
            <a:fillRect/>
          </a:stretch>
        </p:blipFill>
        <p:spPr>
          <a:xfrm>
            <a:off x="6412555" y="2357415"/>
            <a:ext cx="817556" cy="648072"/>
          </a:xfrm>
          <a:custGeom>
            <a:avLst/>
            <a:gdLst>
              <a:gd name="connsiteX0" fmla="*/ 0 w 817556"/>
              <a:gd name="connsiteY0" fmla="*/ 0 h 648072"/>
              <a:gd name="connsiteX1" fmla="*/ 817556 w 817556"/>
              <a:gd name="connsiteY1" fmla="*/ 0 h 648072"/>
              <a:gd name="connsiteX2" fmla="*/ 817556 w 817556"/>
              <a:gd name="connsiteY2" fmla="*/ 648072 h 648072"/>
              <a:gd name="connsiteX3" fmla="*/ 0 w 817556"/>
              <a:gd name="connsiteY3" fmla="*/ 648072 h 648072"/>
              <a:gd name="connsiteX4" fmla="*/ 0 w 817556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648072">
                <a:moveTo>
                  <a:pt x="0" y="0"/>
                </a:moveTo>
                <a:lnTo>
                  <a:pt x="817556" y="0"/>
                </a:lnTo>
                <a:lnTo>
                  <a:pt x="817556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5" name="Retângulo de cantos arredondados 54"/>
          <p:cNvSpPr/>
          <p:nvPr/>
        </p:nvSpPr>
        <p:spPr>
          <a:xfrm>
            <a:off x="6269521" y="3313565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LATA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ALUMÍNIO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500 anos</a:t>
            </a:r>
          </a:p>
        </p:txBody>
      </p:sp>
      <p:pic>
        <p:nvPicPr>
          <p:cNvPr id="56" name="Imagem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9" t="40157" r="3300" b="44945"/>
          <a:stretch>
            <a:fillRect/>
          </a:stretch>
        </p:blipFill>
        <p:spPr>
          <a:xfrm>
            <a:off x="6422162" y="4003088"/>
            <a:ext cx="817556" cy="648072"/>
          </a:xfrm>
          <a:custGeom>
            <a:avLst/>
            <a:gdLst>
              <a:gd name="connsiteX0" fmla="*/ 0 w 817556"/>
              <a:gd name="connsiteY0" fmla="*/ 0 h 648072"/>
              <a:gd name="connsiteX1" fmla="*/ 817556 w 817556"/>
              <a:gd name="connsiteY1" fmla="*/ 0 h 648072"/>
              <a:gd name="connsiteX2" fmla="*/ 817556 w 817556"/>
              <a:gd name="connsiteY2" fmla="*/ 648072 h 648072"/>
              <a:gd name="connsiteX3" fmla="*/ 0 w 817556"/>
              <a:gd name="connsiteY3" fmla="*/ 648072 h 648072"/>
              <a:gd name="connsiteX4" fmla="*/ 0 w 817556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648072">
                <a:moveTo>
                  <a:pt x="0" y="0"/>
                </a:moveTo>
                <a:lnTo>
                  <a:pt x="817556" y="0"/>
                </a:lnTo>
                <a:lnTo>
                  <a:pt x="817556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7" name="Retângulo de cantos arredondados 56"/>
          <p:cNvSpPr/>
          <p:nvPr/>
        </p:nvSpPr>
        <p:spPr>
          <a:xfrm>
            <a:off x="4828989" y="3313565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PNEU</a:t>
            </a:r>
          </a:p>
          <a:p>
            <a:r>
              <a:rPr lang="pt-BR" sz="1200" dirty="0">
                <a:solidFill>
                  <a:srgbClr val="0070C0"/>
                </a:solidFill>
              </a:rPr>
              <a:t>600 anos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33" r="96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27" y="3804588"/>
            <a:ext cx="914737" cy="853755"/>
          </a:xfrm>
          <a:prstGeom prst="rect">
            <a:avLst/>
          </a:prstGeom>
        </p:spPr>
      </p:pic>
      <p:pic>
        <p:nvPicPr>
          <p:cNvPr id="58" name="Imagem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4" t="41384" r="31695" b="47303"/>
          <a:stretch>
            <a:fillRect/>
          </a:stretch>
        </p:blipFill>
        <p:spPr>
          <a:xfrm>
            <a:off x="1860006" y="2363397"/>
            <a:ext cx="932658" cy="561398"/>
          </a:xfrm>
          <a:custGeom>
            <a:avLst/>
            <a:gdLst>
              <a:gd name="connsiteX0" fmla="*/ 0 w 817556"/>
              <a:gd name="connsiteY0" fmla="*/ 0 h 492114"/>
              <a:gd name="connsiteX1" fmla="*/ 817556 w 817556"/>
              <a:gd name="connsiteY1" fmla="*/ 0 h 492114"/>
              <a:gd name="connsiteX2" fmla="*/ 817556 w 817556"/>
              <a:gd name="connsiteY2" fmla="*/ 492114 h 492114"/>
              <a:gd name="connsiteX3" fmla="*/ 0 w 817556"/>
              <a:gd name="connsiteY3" fmla="*/ 492114 h 492114"/>
              <a:gd name="connsiteX4" fmla="*/ 0 w 817556"/>
              <a:gd name="connsiteY4" fmla="*/ 0 h 49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492114">
                <a:moveTo>
                  <a:pt x="0" y="0"/>
                </a:moveTo>
                <a:lnTo>
                  <a:pt x="817556" y="0"/>
                </a:lnTo>
                <a:lnTo>
                  <a:pt x="817556" y="492114"/>
                </a:lnTo>
                <a:lnTo>
                  <a:pt x="0" y="49211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922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6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37862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Monóxido de Carbono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3347864" y="2810459"/>
            <a:ext cx="2071702" cy="1928826"/>
            <a:chOff x="353211" y="2071678"/>
            <a:chExt cx="2432839" cy="2552173"/>
          </a:xfrm>
        </p:grpSpPr>
        <p:pic>
          <p:nvPicPr>
            <p:cNvPr id="22" name="Imagem 21" descr="monoxido de carbono 4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58" y="2500306"/>
              <a:ext cx="2428892" cy="2123545"/>
            </a:xfrm>
            <a:prstGeom prst="rect">
              <a:avLst/>
            </a:prstGeom>
          </p:spPr>
        </p:pic>
        <p:sp>
          <p:nvSpPr>
            <p:cNvPr id="23" name="Retângulo de cantos arredondados 22"/>
            <p:cNvSpPr/>
            <p:nvPr/>
          </p:nvSpPr>
          <p:spPr>
            <a:xfrm>
              <a:off x="353211" y="2071678"/>
              <a:ext cx="2429655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LETAL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215422" y="1978984"/>
            <a:ext cx="3000396" cy="2000264"/>
            <a:chOff x="3143239" y="3369879"/>
            <a:chExt cx="2780521" cy="2202261"/>
          </a:xfrm>
        </p:grpSpPr>
        <p:pic>
          <p:nvPicPr>
            <p:cNvPr id="25" name="Imagem 24" descr="Monoxido de Carbon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3239" y="3714752"/>
              <a:ext cx="2780521" cy="1857388"/>
            </a:xfrm>
            <a:prstGeom prst="rect">
              <a:avLst/>
            </a:prstGeom>
            <a:ln>
              <a:noFill/>
            </a:ln>
            <a:effectLst>
              <a:softEdge rad="76200"/>
            </a:effectLst>
          </p:spPr>
        </p:pic>
        <p:sp>
          <p:nvSpPr>
            <p:cNvPr id="26" name="Retângulo de cantos arredondados 25"/>
            <p:cNvSpPr/>
            <p:nvPr/>
          </p:nvSpPr>
          <p:spPr>
            <a:xfrm>
              <a:off x="3213915" y="3369879"/>
              <a:ext cx="2572531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Imperceptível</a:t>
              </a:r>
            </a:p>
          </p:txBody>
        </p:sp>
      </p:grpSp>
      <p:pic>
        <p:nvPicPr>
          <p:cNvPr id="13" name="Imagem 12" descr="Carro Grage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740934"/>
            <a:ext cx="2786060" cy="2067876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5004048" y="699542"/>
            <a:ext cx="3866180" cy="1584176"/>
          </a:xfrm>
          <a:prstGeom prst="roundRect">
            <a:avLst>
              <a:gd name="adj" fmla="val 581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>
                <a:solidFill>
                  <a:srgbClr val="FF0000"/>
                </a:solidFill>
              </a:rPr>
              <a:t>PERIGO</a:t>
            </a:r>
            <a:br>
              <a:rPr lang="pt-BR" dirty="0">
                <a:solidFill>
                  <a:srgbClr val="FF0000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>Ao funcionar o motor do veículo NÃO fique parado em </a:t>
            </a:r>
            <a:r>
              <a:rPr lang="pt-BR" dirty="0">
                <a:solidFill>
                  <a:srgbClr val="C00000"/>
                </a:solidFill>
              </a:rPr>
              <a:t>ambiente fechado</a:t>
            </a:r>
            <a:r>
              <a:rPr lang="pt-BR" dirty="0">
                <a:solidFill>
                  <a:schemeClr val="tx1"/>
                </a:solidFill>
              </a:rPr>
              <a:t>, o gás acumulado pode causar MORTE.</a:t>
            </a:r>
          </a:p>
        </p:txBody>
      </p:sp>
      <p:sp>
        <p:nvSpPr>
          <p:cNvPr id="3" name="Seta para baixo 2"/>
          <p:cNvSpPr/>
          <p:nvPr/>
        </p:nvSpPr>
        <p:spPr>
          <a:xfrm>
            <a:off x="6815374" y="2406856"/>
            <a:ext cx="288032" cy="288032"/>
          </a:xfrm>
          <a:prstGeom prst="down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000" b="1" dirty="0">
              <a:solidFill>
                <a:srgbClr val="FF0000"/>
              </a:solidFill>
            </a:endParaRPr>
          </a:p>
        </p:txBody>
      </p:sp>
      <p:sp>
        <p:nvSpPr>
          <p:cNvPr id="18" name="Seta para baixo 17"/>
          <p:cNvSpPr/>
          <p:nvPr/>
        </p:nvSpPr>
        <p:spPr>
          <a:xfrm>
            <a:off x="7308304" y="2400148"/>
            <a:ext cx="288032" cy="288032"/>
          </a:xfrm>
          <a:prstGeom prst="down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000" b="1" dirty="0">
              <a:solidFill>
                <a:srgbClr val="FF0000"/>
              </a:solidFill>
            </a:endParaRPr>
          </a:p>
        </p:txBody>
      </p:sp>
      <p:sp>
        <p:nvSpPr>
          <p:cNvPr id="20" name="Seta para baixo 19"/>
          <p:cNvSpPr/>
          <p:nvPr/>
        </p:nvSpPr>
        <p:spPr>
          <a:xfrm>
            <a:off x="7801234" y="2406856"/>
            <a:ext cx="288032" cy="288032"/>
          </a:xfrm>
          <a:prstGeom prst="down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000" b="1" dirty="0">
              <a:solidFill>
                <a:srgbClr val="FF000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86627" y="1448355"/>
            <a:ext cx="2552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►Trata-se de um gás...</a:t>
            </a:r>
          </a:p>
        </p:txBody>
      </p:sp>
    </p:spTree>
    <p:extLst>
      <p:ext uri="{BB962C8B-B14F-4D97-AF65-F5344CB8AC3E}">
        <p14:creationId xmlns:p14="http://schemas.microsoft.com/office/powerpoint/2010/main" val="340227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8" grpId="0" animBg="1"/>
      <p:bldP spid="2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37862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Dióxido de Carbono – CO</a:t>
            </a:r>
            <a:r>
              <a:rPr lang="pt-BR" sz="20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pic>
        <p:nvPicPr>
          <p:cNvPr id="13" name="Imagem 12" descr="efeito estufa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1571618"/>
            <a:ext cx="3857621" cy="3371622"/>
          </a:xfrm>
          <a:prstGeom prst="rect">
            <a:avLst/>
          </a:prstGeom>
        </p:spPr>
      </p:pic>
      <p:grpSp>
        <p:nvGrpSpPr>
          <p:cNvPr id="16" name="Grupo 21"/>
          <p:cNvGrpSpPr/>
          <p:nvPr/>
        </p:nvGrpSpPr>
        <p:grpSpPr>
          <a:xfrm>
            <a:off x="7429520" y="2857496"/>
            <a:ext cx="1571636" cy="2000270"/>
            <a:chOff x="4143373" y="2143116"/>
            <a:chExt cx="2143140" cy="2575047"/>
          </a:xfrm>
        </p:grpSpPr>
        <p:pic>
          <p:nvPicPr>
            <p:cNvPr id="17" name="Imagem 16" descr="aquecimento global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9020" y="2898440"/>
              <a:ext cx="2036055" cy="1819723"/>
            </a:xfrm>
            <a:prstGeom prst="rect">
              <a:avLst/>
            </a:prstGeom>
          </p:spPr>
        </p:pic>
        <p:sp>
          <p:nvSpPr>
            <p:cNvPr id="18" name="Retângulo de cantos arredondados 17"/>
            <p:cNvSpPr/>
            <p:nvPr/>
          </p:nvSpPr>
          <p:spPr>
            <a:xfrm>
              <a:off x="4143373" y="2143116"/>
              <a:ext cx="2143140" cy="642942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Aquecimento</a:t>
              </a:r>
            </a:p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Global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5643570" y="1928802"/>
            <a:ext cx="1643074" cy="2428898"/>
            <a:chOff x="5643570" y="2857496"/>
            <a:chExt cx="1959831" cy="3348041"/>
          </a:xfrm>
        </p:grpSpPr>
        <p:pic>
          <p:nvPicPr>
            <p:cNvPr id="20" name="Imagem 19" descr="Derretimento das geleira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43570" y="3571876"/>
              <a:ext cx="1959831" cy="26336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Retângulo de cantos arredondados 20"/>
            <p:cNvSpPr/>
            <p:nvPr/>
          </p:nvSpPr>
          <p:spPr>
            <a:xfrm>
              <a:off x="5715008" y="2857496"/>
              <a:ext cx="1785950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Geleiras e Fauna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4000496" y="1071552"/>
            <a:ext cx="1428760" cy="2143158"/>
            <a:chOff x="3143240" y="2714620"/>
            <a:chExt cx="1714512" cy="2780588"/>
          </a:xfrm>
        </p:grpSpPr>
        <p:pic>
          <p:nvPicPr>
            <p:cNvPr id="27" name="Imagem 26" descr="efeito estufa 7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3240" y="3500438"/>
              <a:ext cx="1714512" cy="1994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Retângulo de cantos arredondados 29"/>
            <p:cNvSpPr/>
            <p:nvPr/>
          </p:nvSpPr>
          <p:spPr>
            <a:xfrm>
              <a:off x="3143240" y="2714620"/>
              <a:ext cx="1714511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Efeito Estufa</a:t>
              </a:r>
            </a:p>
          </p:txBody>
        </p:sp>
      </p:grpSp>
      <p:pic>
        <p:nvPicPr>
          <p:cNvPr id="31" name="Imagem 30" descr="ensolaçã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71934" y="3761632"/>
            <a:ext cx="1214446" cy="1167572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</p:spTree>
    <p:extLst>
      <p:ext uri="{BB962C8B-B14F-4D97-AF65-F5344CB8AC3E}">
        <p14:creationId xmlns:p14="http://schemas.microsoft.com/office/powerpoint/2010/main" val="46847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4341532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Dióxido de Enxofre – SO</a:t>
            </a:r>
            <a:r>
              <a:rPr lang="pt-BR" sz="20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555286" y="1635646"/>
            <a:ext cx="3786214" cy="3214710"/>
            <a:chOff x="785786" y="2357430"/>
            <a:chExt cx="4126232" cy="3730946"/>
          </a:xfrm>
        </p:grpSpPr>
        <p:pic>
          <p:nvPicPr>
            <p:cNvPr id="16" name="Imagem 15" descr="chuva ácida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786" y="2857496"/>
              <a:ext cx="4126232" cy="3230880"/>
            </a:xfrm>
            <a:prstGeom prst="rect">
              <a:avLst/>
            </a:prstGeom>
          </p:spPr>
        </p:pic>
        <p:sp>
          <p:nvSpPr>
            <p:cNvPr id="19" name="Retângulo de cantos arredondados 18"/>
            <p:cNvSpPr/>
            <p:nvPr/>
          </p:nvSpPr>
          <p:spPr>
            <a:xfrm>
              <a:off x="785786" y="2357430"/>
              <a:ext cx="4071966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Chuva Ácida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6300192" y="699542"/>
            <a:ext cx="2214578" cy="2001243"/>
            <a:chOff x="5929322" y="2143116"/>
            <a:chExt cx="2214578" cy="2001243"/>
          </a:xfrm>
        </p:grpSpPr>
        <p:pic>
          <p:nvPicPr>
            <p:cNvPr id="23" name="Imagem 22" descr="desertificação 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9322" y="2477013"/>
              <a:ext cx="2214578" cy="16673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Retângulo de cantos arredondados 23"/>
            <p:cNvSpPr/>
            <p:nvPr/>
          </p:nvSpPr>
          <p:spPr>
            <a:xfrm>
              <a:off x="6000760" y="2143116"/>
              <a:ext cx="2071702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Desertificação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300192" y="2943819"/>
            <a:ext cx="2286017" cy="1928826"/>
            <a:chOff x="4912344" y="4214818"/>
            <a:chExt cx="2286017" cy="1928826"/>
          </a:xfrm>
        </p:grpSpPr>
        <p:pic>
          <p:nvPicPr>
            <p:cNvPr id="26" name="Imagem 25" descr="estrutura corroída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2344" y="4595053"/>
              <a:ext cx="2286017" cy="15485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" name="Retângulo de cantos arredondados 27"/>
            <p:cNvSpPr/>
            <p:nvPr/>
          </p:nvSpPr>
          <p:spPr>
            <a:xfrm>
              <a:off x="5000628" y="4214818"/>
              <a:ext cx="2071702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Corrosão</a:t>
              </a: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4683147" y="2027078"/>
            <a:ext cx="1224136" cy="500643"/>
          </a:xfrm>
          <a:prstGeom prst="rightArrow">
            <a:avLst>
              <a:gd name="adj1" fmla="val 50000"/>
              <a:gd name="adj2" fmla="val 7711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a direita 17"/>
          <p:cNvSpPr/>
          <p:nvPr/>
        </p:nvSpPr>
        <p:spPr>
          <a:xfrm>
            <a:off x="4708778" y="3597706"/>
            <a:ext cx="1224136" cy="500643"/>
          </a:xfrm>
          <a:prstGeom prst="rightArrow">
            <a:avLst>
              <a:gd name="adj1" fmla="val 50000"/>
              <a:gd name="adj2" fmla="val 7711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9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4356008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Clorofluorcabono – Gás CFC</a:t>
            </a:r>
            <a:endParaRPr lang="pt-BR" sz="2000" b="1" baseline="-250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97184" y="1514345"/>
            <a:ext cx="3714776" cy="3357586"/>
            <a:chOff x="428596" y="2285992"/>
            <a:chExt cx="4247474" cy="3571900"/>
          </a:xfrm>
        </p:grpSpPr>
        <p:pic>
          <p:nvPicPr>
            <p:cNvPr id="17" name="Imagem 16" descr="camada de ozoni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596" y="2714620"/>
              <a:ext cx="4247474" cy="3143272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8" name="Retângulo de cantos arredondados 17"/>
            <p:cNvSpPr/>
            <p:nvPr/>
          </p:nvSpPr>
          <p:spPr>
            <a:xfrm>
              <a:off x="428596" y="2285992"/>
              <a:ext cx="4214842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Camada de Ozônio</a:t>
              </a: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6012160" y="792741"/>
            <a:ext cx="2255768" cy="1782762"/>
            <a:chOff x="4357686" y="2071678"/>
            <a:chExt cx="2255768" cy="1782762"/>
          </a:xfrm>
        </p:grpSpPr>
        <p:pic>
          <p:nvPicPr>
            <p:cNvPr id="21" name="Imagem 20" descr="ar condicionad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7686" y="2357430"/>
              <a:ext cx="2255768" cy="14970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Retângulo de cantos arredondados 21"/>
            <p:cNvSpPr/>
            <p:nvPr/>
          </p:nvSpPr>
          <p:spPr>
            <a:xfrm>
              <a:off x="4429124" y="2071678"/>
              <a:ext cx="2071702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Ar Condicionado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005990" y="2896791"/>
            <a:ext cx="2357454" cy="1949147"/>
            <a:chOff x="6286512" y="3813486"/>
            <a:chExt cx="2001967" cy="1806271"/>
          </a:xfrm>
        </p:grpSpPr>
        <p:pic>
          <p:nvPicPr>
            <p:cNvPr id="27" name="Imagem 26" descr="cfc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6512" y="4143380"/>
              <a:ext cx="2001967" cy="147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Retângulo de cantos arredondados 28"/>
            <p:cNvSpPr/>
            <p:nvPr/>
          </p:nvSpPr>
          <p:spPr>
            <a:xfrm>
              <a:off x="6429388" y="3813486"/>
              <a:ext cx="1704988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Aerosóis</a:t>
              </a: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  <p:sp>
        <p:nvSpPr>
          <p:cNvPr id="2" name="Seta para a esquerda 1"/>
          <p:cNvSpPr/>
          <p:nvPr/>
        </p:nvSpPr>
        <p:spPr>
          <a:xfrm>
            <a:off x="4788024" y="1917255"/>
            <a:ext cx="936104" cy="438471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Seta para a esquerda 18"/>
          <p:cNvSpPr/>
          <p:nvPr/>
        </p:nvSpPr>
        <p:spPr>
          <a:xfrm>
            <a:off x="4860032" y="3608787"/>
            <a:ext cx="936104" cy="438471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6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poluição sonora.jpg"/>
          <p:cNvPicPr>
            <a:picLocks noChangeAspect="1"/>
          </p:cNvPicPr>
          <p:nvPr/>
        </p:nvPicPr>
        <p:blipFill rotWithShape="1">
          <a:blip r:embed="rId3" cstate="print"/>
          <a:srcRect t="9123" b="8784"/>
          <a:stretch/>
        </p:blipFill>
        <p:spPr>
          <a:xfrm flipH="1">
            <a:off x="184986" y="1419622"/>
            <a:ext cx="2152986" cy="19442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Tabela 24"/>
          <p:cNvGraphicFramePr>
            <a:graphicFrameLocks noGrp="1"/>
          </p:cNvGraphicFramePr>
          <p:nvPr/>
        </p:nvGraphicFramePr>
        <p:xfrm>
          <a:off x="2643174" y="1282873"/>
          <a:ext cx="6286544" cy="2071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2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Decibéis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Exemplo de Situação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Danos 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à Saúde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Até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 55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Conversação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 normal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Tranquilo,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 sem males à saúde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56 a 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Secador de cabelo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Estressante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+ de 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Fogos de artifício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Danos imediatos e irreversíveis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" name="Imagem 22" descr="mult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5462" y="3650415"/>
            <a:ext cx="1997335" cy="126362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4" name="Retângulo de cantos arredondados 23"/>
          <p:cNvSpPr/>
          <p:nvPr/>
        </p:nvSpPr>
        <p:spPr>
          <a:xfrm>
            <a:off x="2267744" y="4081661"/>
            <a:ext cx="4143404" cy="714380"/>
          </a:xfrm>
          <a:prstGeom prst="roundRect">
            <a:avLst>
              <a:gd name="adj" fmla="val 8005"/>
            </a:avLst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Infração Grave – 5 Pontos – R$ 195,23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2255248" y="4067911"/>
            <a:ext cx="2964823" cy="2143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228 CTB; Res. 624/16 CONTRAN</a:t>
            </a:r>
          </a:p>
        </p:txBody>
      </p:sp>
      <p:sp>
        <p:nvSpPr>
          <p:cNvPr id="12" name="Divisa 11"/>
          <p:cNvSpPr/>
          <p:nvPr/>
        </p:nvSpPr>
        <p:spPr>
          <a:xfrm>
            <a:off x="1624802" y="4097203"/>
            <a:ext cx="428628" cy="642942"/>
          </a:xfrm>
          <a:prstGeom prst="chevron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1267612" y="4097203"/>
            <a:ext cx="428628" cy="642942"/>
          </a:xfrm>
          <a:prstGeom prst="chevron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Divisa 16"/>
          <p:cNvSpPr/>
          <p:nvPr/>
        </p:nvSpPr>
        <p:spPr>
          <a:xfrm>
            <a:off x="910422" y="4097203"/>
            <a:ext cx="428628" cy="642942"/>
          </a:xfrm>
          <a:prstGeom prst="chevron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SONORA</a:t>
            </a:r>
          </a:p>
        </p:txBody>
      </p:sp>
    </p:spTree>
    <p:extLst>
      <p:ext uri="{BB962C8B-B14F-4D97-AF65-F5344CB8AC3E}">
        <p14:creationId xmlns:p14="http://schemas.microsoft.com/office/powerpoint/2010/main" val="39695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12" grpId="0" animBg="1"/>
      <p:bldP spid="15" grpId="0" animBg="1"/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2771800" y="1347614"/>
            <a:ext cx="6250622" cy="2811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►Desligar o motor nas paradas prolongadas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►Manter em dia a Revisão e Manutenção do veículo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►Observar a vida útil dos filtros de ar e de óleo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►Verificar o estado de conservação do escapamento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►Não utilizar equipamentos sonoros indevidamente</a:t>
            </a:r>
          </a:p>
        </p:txBody>
      </p:sp>
      <p:pic>
        <p:nvPicPr>
          <p:cNvPr id="15" name="Imagem 14" descr="motorista sustentáv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0" y="1041489"/>
            <a:ext cx="2590800" cy="38576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192270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126224" y="1111091"/>
            <a:ext cx="5303031" cy="642942"/>
          </a:xfrm>
          <a:prstGeom prst="roundRect">
            <a:avLst>
              <a:gd name="adj" fmla="val 1025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Usar o veículo para arremessar, sobre os pedestres, água ou detritos.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5643570" y="1111091"/>
            <a:ext cx="3286148" cy="642942"/>
          </a:xfrm>
          <a:prstGeom prst="roundRect">
            <a:avLst>
              <a:gd name="adj" fmla="val 704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 Pontos / R$ 130,16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126224" y="1896909"/>
            <a:ext cx="5303031" cy="642942"/>
          </a:xfrm>
          <a:prstGeom prst="roundRect">
            <a:avLst>
              <a:gd name="adj" fmla="val 704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Atirar ou abandonar, na via, objetos ou substâncias.</a:t>
            </a:r>
          </a:p>
          <a:p>
            <a:pPr algn="just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5643570" y="1896909"/>
            <a:ext cx="3286148" cy="642942"/>
          </a:xfrm>
          <a:prstGeom prst="roundRect">
            <a:avLst>
              <a:gd name="adj" fmla="val 918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 Pontos / R$ 130,16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126224" y="2682727"/>
            <a:ext cx="5303031" cy="642942"/>
          </a:xfrm>
          <a:prstGeom prst="roundRect">
            <a:avLst>
              <a:gd name="adj" fmla="val 918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Usar a buzina de forma prolongada ou sucessiva, ou nos horários e locais proibidos.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5643570" y="2682727"/>
            <a:ext cx="3286148" cy="642942"/>
          </a:xfrm>
          <a:prstGeom prst="roundRect">
            <a:avLst>
              <a:gd name="adj" fmla="val 811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Leve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 Pontos / R$ 88,38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126224" y="3468545"/>
            <a:ext cx="5303031" cy="642942"/>
          </a:xfrm>
          <a:prstGeom prst="roundRect">
            <a:avLst>
              <a:gd name="adj" fmla="val 811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Usar equipamentos de som com frequência acima do permitido.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5643570" y="3468545"/>
            <a:ext cx="3286148" cy="642942"/>
          </a:xfrm>
          <a:prstGeom prst="roundRect">
            <a:avLst>
              <a:gd name="adj" fmla="val 3835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Grave  /  Retenção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 Pontos / R$ 195,23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126224" y="4254363"/>
            <a:ext cx="5303031" cy="642942"/>
          </a:xfrm>
          <a:prstGeom prst="roundRect">
            <a:avLst>
              <a:gd name="adj" fmla="val 811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Transitar com o veículo, danificando a via; derramando a carga, combustível ou óleo.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5643570" y="4254363"/>
            <a:ext cx="3286148" cy="642942"/>
          </a:xfrm>
          <a:prstGeom prst="roundRect">
            <a:avLst>
              <a:gd name="adj" fmla="val 704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Gravíssima  /  Retenção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7 Pontos / R$ 293,47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286248" y="1500180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171 CTB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4286248" y="2288991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172 CTB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4286248" y="3071816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227 CTB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4286248" y="3857634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228 CTB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286248" y="4643452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231 CTB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5429255" y="1293160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Seta para a direita 22"/>
          <p:cNvSpPr/>
          <p:nvPr/>
        </p:nvSpPr>
        <p:spPr>
          <a:xfrm>
            <a:off x="5424125" y="2080996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Seta para a direita 23"/>
          <p:cNvSpPr/>
          <p:nvPr/>
        </p:nvSpPr>
        <p:spPr>
          <a:xfrm>
            <a:off x="5424125" y="2860182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Seta para a direita 24"/>
          <p:cNvSpPr/>
          <p:nvPr/>
        </p:nvSpPr>
        <p:spPr>
          <a:xfrm>
            <a:off x="5431353" y="3646000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Seta para a direita 25"/>
          <p:cNvSpPr/>
          <p:nvPr/>
        </p:nvSpPr>
        <p:spPr>
          <a:xfrm>
            <a:off x="5424124" y="4431818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INFRAÇÕES COMUNS</a:t>
            </a:r>
          </a:p>
        </p:txBody>
      </p:sp>
    </p:spTree>
    <p:extLst>
      <p:ext uri="{BB962C8B-B14F-4D97-AF65-F5344CB8AC3E}">
        <p14:creationId xmlns:p14="http://schemas.microsoft.com/office/powerpoint/2010/main" val="20592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124717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 que NÃO se deve fazer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23528" y="1537641"/>
            <a:ext cx="7292509" cy="265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►Abandonar a vítima de acidente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►Omitir socorro, sob o pretexto de não testemunhar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►Tumultuar o local do acidente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►Deixar de colaborar com as autoridades competentes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►Tentar remover a vítima presa nas ferragens, sem estar preparado</a:t>
            </a:r>
          </a:p>
        </p:txBody>
      </p:sp>
      <p:pic>
        <p:nvPicPr>
          <p:cNvPr id="12" name="Imagem 11" descr="proibido-ma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9324" y="819946"/>
            <a:ext cx="2357846" cy="2393038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1043608" y="4373660"/>
            <a:ext cx="7072362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Só remova uma vítima de acidente se houver risco real de perigo!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  <p:sp>
        <p:nvSpPr>
          <p:cNvPr id="14" name="Divisa 13"/>
          <p:cNvSpPr/>
          <p:nvPr/>
        </p:nvSpPr>
        <p:spPr>
          <a:xfrm>
            <a:off x="510080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312748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707412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Divisa 18"/>
          <p:cNvSpPr/>
          <p:nvPr/>
        </p:nvSpPr>
        <p:spPr>
          <a:xfrm rot="10800000">
            <a:off x="8431895" y="447486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Divisa 19"/>
          <p:cNvSpPr/>
          <p:nvPr/>
        </p:nvSpPr>
        <p:spPr>
          <a:xfrm rot="10800000">
            <a:off x="8234563" y="447486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1" name="Divisa 20"/>
          <p:cNvSpPr/>
          <p:nvPr/>
        </p:nvSpPr>
        <p:spPr>
          <a:xfrm rot="10800000">
            <a:off x="8629227" y="447486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5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799619" y="1142990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IBAMA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799619" y="1928808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CONAMA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799619" y="2714626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SISNAMA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799619" y="3571882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SMMA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799619" y="4357700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FEAM</a:t>
            </a:r>
          </a:p>
        </p:txBody>
      </p:sp>
      <p:pic>
        <p:nvPicPr>
          <p:cNvPr id="13" name="Imagem 12" descr="CONAM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6926" y="3200051"/>
            <a:ext cx="1427283" cy="166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 descr="IBAM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5605" y="3170076"/>
            <a:ext cx="1379366" cy="1549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ÓRGÃOS AMBIENTAIS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3912503" y="1245569"/>
            <a:ext cx="4232785" cy="1229836"/>
            <a:chOff x="4515679" y="3286130"/>
            <a:chExt cx="4232785" cy="1229836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4515679" y="3286130"/>
              <a:ext cx="2432585" cy="437748"/>
            </a:xfrm>
            <a:prstGeom prst="roundRect">
              <a:avLst>
                <a:gd name="adj" fmla="val 0"/>
              </a:avLst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000" b="1" dirty="0">
                  <a:latin typeface="Calibri" pitchFamily="34" charset="0"/>
                  <a:cs typeface="Calibri" pitchFamily="34" charset="0"/>
                </a:rPr>
                <a:t>PROCONVE</a:t>
              </a:r>
            </a:p>
          </p:txBody>
        </p:sp>
        <p:sp>
          <p:nvSpPr>
            <p:cNvPr id="2" name="Retângulo 1"/>
            <p:cNvSpPr/>
            <p:nvPr/>
          </p:nvSpPr>
          <p:spPr>
            <a:xfrm>
              <a:off x="4515679" y="3286130"/>
              <a:ext cx="4232785" cy="1229836"/>
            </a:xfrm>
            <a:prstGeom prst="rect">
              <a:avLst/>
            </a:prstGeom>
            <a:solidFill>
              <a:srgbClr val="006600">
                <a:alpha val="10000"/>
              </a:srgbClr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4644008" y="3795886"/>
              <a:ext cx="40125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Programa de Controle da Poluição do Ar Causada por Veículos Automotores.</a:t>
              </a: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3900557" y="2473664"/>
            <a:ext cx="2598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Responsabilidade do...</a:t>
            </a:r>
          </a:p>
        </p:txBody>
      </p:sp>
      <p:sp>
        <p:nvSpPr>
          <p:cNvPr id="17" name="Seta dobrada 16"/>
          <p:cNvSpPr/>
          <p:nvPr/>
        </p:nvSpPr>
        <p:spPr>
          <a:xfrm rot="10800000" flipH="1">
            <a:off x="4996155" y="2945782"/>
            <a:ext cx="943948" cy="101484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32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8" grpId="0"/>
      <p:bldP spid="1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Abastecimen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182529"/>
            <a:ext cx="400052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tângulo de cantos arredondados 13"/>
          <p:cNvSpPr/>
          <p:nvPr/>
        </p:nvSpPr>
        <p:spPr>
          <a:xfrm>
            <a:off x="214282" y="3682859"/>
            <a:ext cx="1785950" cy="396000"/>
          </a:xfrm>
          <a:prstGeom prst="round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DIESEL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2285984" y="3682859"/>
            <a:ext cx="1785950" cy="396000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GASOLINA</a:t>
            </a: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14282" y="4397239"/>
            <a:ext cx="1785950" cy="396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ETANOL</a:t>
            </a: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2285984" y="4397239"/>
            <a:ext cx="1785950" cy="396000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GNV</a:t>
            </a:r>
          </a:p>
        </p:txBody>
      </p:sp>
      <p:pic>
        <p:nvPicPr>
          <p:cNvPr id="20" name="Imagem 19" descr="biodies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7678" y="2415848"/>
            <a:ext cx="1512168" cy="749174"/>
          </a:xfrm>
          <a:prstGeom prst="rect">
            <a:avLst/>
          </a:prstGeom>
        </p:spPr>
      </p:pic>
      <p:pic>
        <p:nvPicPr>
          <p:cNvPr id="21" name="Imagem 20" descr="carro elétric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4656" y="3119947"/>
            <a:ext cx="2049832" cy="1537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tângulo 21"/>
          <p:cNvSpPr/>
          <p:nvPr/>
        </p:nvSpPr>
        <p:spPr>
          <a:xfrm>
            <a:off x="4644008" y="1834171"/>
            <a:ext cx="4499992" cy="39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SUSTENTABILIDADE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DE COMBUSTÍVEIS</a:t>
            </a:r>
          </a:p>
        </p:txBody>
      </p:sp>
      <p:pic>
        <p:nvPicPr>
          <p:cNvPr id="1026" name="Picture 2" descr="https://static.vecteezy.com/system/resources/previews/000/460/198/non_2x/vector-bio-fuel-logo-concep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40" y="3165022"/>
            <a:ext cx="1568844" cy="1568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914656" y="2715766"/>
            <a:ext cx="144385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MV Boli" panose="02000500030200090000" pitchFamily="2" charset="0"/>
              </a:rPr>
              <a:t>ELÉTRICO</a:t>
            </a:r>
          </a:p>
        </p:txBody>
      </p:sp>
    </p:spTree>
    <p:extLst>
      <p:ext uri="{BB962C8B-B14F-4D97-AF65-F5344CB8AC3E}">
        <p14:creationId xmlns:p14="http://schemas.microsoft.com/office/powerpoint/2010/main" val="44519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714348" y="1285866"/>
            <a:ext cx="2143140" cy="500066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Preço do Etanol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3286116" y="1285866"/>
            <a:ext cx="2428892" cy="500066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Preço da Gasolina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14612" y="1326810"/>
            <a:ext cx="71438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÷</a:t>
            </a:r>
          </a:p>
        </p:txBody>
      </p:sp>
      <p:sp>
        <p:nvSpPr>
          <p:cNvPr id="7" name="Retângulo 6"/>
          <p:cNvSpPr/>
          <p:nvPr/>
        </p:nvSpPr>
        <p:spPr>
          <a:xfrm>
            <a:off x="5643570" y="1326810"/>
            <a:ext cx="142876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  100</a:t>
            </a:r>
          </a:p>
        </p:txBody>
      </p:sp>
      <p:sp>
        <p:nvSpPr>
          <p:cNvPr id="9" name="Retângulo 8"/>
          <p:cNvSpPr/>
          <p:nvPr/>
        </p:nvSpPr>
        <p:spPr>
          <a:xfrm>
            <a:off x="6858016" y="1326810"/>
            <a:ext cx="928694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 ?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642910" y="2214560"/>
            <a:ext cx="7715304" cy="642942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Se o valor for maior que 70, abasteça com </a:t>
            </a:r>
            <a:r>
              <a:rPr lang="pt-BR" sz="25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GASOLINA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714348" y="3286130"/>
            <a:ext cx="2143140" cy="500066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R$ 3,50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714612" y="3327074"/>
            <a:ext cx="71438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÷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3286116" y="3286130"/>
            <a:ext cx="2428892" cy="500066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R$ 4,90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643570" y="3327074"/>
            <a:ext cx="142876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 100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6715140" y="3327074"/>
            <a:ext cx="178595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71,42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3143240" y="4071948"/>
            <a:ext cx="2786082" cy="642942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GASOLINA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17096" y="3357568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Ex.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RELAÇÃO CUSTO x BENEFÍCIO</a:t>
            </a:r>
          </a:p>
        </p:txBody>
      </p:sp>
    </p:spTree>
    <p:extLst>
      <p:ext uri="{BB962C8B-B14F-4D97-AF65-F5344CB8AC3E}">
        <p14:creationId xmlns:p14="http://schemas.microsoft.com/office/powerpoint/2010/main" val="26683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9" grpId="0"/>
      <p:bldP spid="10" grpId="0" animBg="1"/>
      <p:bldP spid="11" grpId="0" animBg="1"/>
      <p:bldP spid="12" grpId="0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de cantos arredondados 17"/>
          <p:cNvSpPr/>
          <p:nvPr/>
        </p:nvSpPr>
        <p:spPr>
          <a:xfrm>
            <a:off x="0" y="1094838"/>
            <a:ext cx="4427984" cy="396000"/>
          </a:xfrm>
          <a:prstGeom prst="roundRect">
            <a:avLst>
              <a:gd name="adj" fmla="val 0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Matéria Prima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214282" y="1613221"/>
            <a:ext cx="1785950" cy="1714512"/>
            <a:chOff x="5214942" y="2214554"/>
            <a:chExt cx="2071702" cy="1928826"/>
          </a:xfrm>
        </p:grpSpPr>
        <p:pic>
          <p:nvPicPr>
            <p:cNvPr id="29" name="Imagem 28" descr="can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4942" y="2627318"/>
              <a:ext cx="2071702" cy="1516062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  <p:sp>
          <p:nvSpPr>
            <p:cNvPr id="30" name="Retângulo de cantos arredondados 29"/>
            <p:cNvSpPr/>
            <p:nvPr/>
          </p:nvSpPr>
          <p:spPr>
            <a:xfrm>
              <a:off x="5214942" y="2214554"/>
              <a:ext cx="2071702" cy="357190"/>
            </a:xfrm>
            <a:prstGeom prst="roundRect">
              <a:avLst>
                <a:gd name="adj" fmla="val 10171"/>
              </a:avLst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Cana de Açúcar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6300192" y="718136"/>
            <a:ext cx="2505705" cy="2613678"/>
            <a:chOff x="343411" y="1158263"/>
            <a:chExt cx="2505705" cy="2613678"/>
          </a:xfrm>
        </p:grpSpPr>
        <p:pic>
          <p:nvPicPr>
            <p:cNvPr id="33" name="Imagem 32" descr="etanol 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066" y="1796313"/>
              <a:ext cx="2495050" cy="1975628"/>
            </a:xfrm>
            <a:prstGeom prst="rect">
              <a:avLst/>
            </a:prstGeom>
          </p:spPr>
        </p:pic>
        <p:sp>
          <p:nvSpPr>
            <p:cNvPr id="32" name="Retângulo de cantos arredondados 31"/>
            <p:cNvSpPr/>
            <p:nvPr/>
          </p:nvSpPr>
          <p:spPr>
            <a:xfrm>
              <a:off x="343411" y="1158263"/>
              <a:ext cx="2504090" cy="2613677"/>
            </a:xfrm>
            <a:prstGeom prst="roundRect">
              <a:avLst>
                <a:gd name="adj" fmla="val 2411"/>
              </a:avLst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pt-BR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 a </a:t>
              </a:r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metade</a:t>
              </a:r>
              <a:r>
                <a:rPr lang="pt-BR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, se comparado à Gasolina</a:t>
              </a:r>
            </a:p>
          </p:txBody>
        </p:sp>
      </p:grp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8" name="CaixaDeTexto 3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ETANOL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94314" y="2053427"/>
            <a:ext cx="17136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/>
              <a:t>►Milho Verde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►Batata Doce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►Beterraba</a:t>
            </a:r>
          </a:p>
        </p:txBody>
      </p:sp>
      <p:sp>
        <p:nvSpPr>
          <p:cNvPr id="4" name="Seta para baixo 3"/>
          <p:cNvSpPr/>
          <p:nvPr/>
        </p:nvSpPr>
        <p:spPr>
          <a:xfrm>
            <a:off x="2771800" y="1613221"/>
            <a:ext cx="293289" cy="31750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9" name="Seta para baixo 38"/>
          <p:cNvSpPr/>
          <p:nvPr/>
        </p:nvSpPr>
        <p:spPr>
          <a:xfrm>
            <a:off x="3207135" y="1613221"/>
            <a:ext cx="293289" cy="31750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0" name="Seta para baixo 39"/>
          <p:cNvSpPr/>
          <p:nvPr/>
        </p:nvSpPr>
        <p:spPr>
          <a:xfrm>
            <a:off x="3645737" y="1624255"/>
            <a:ext cx="293289" cy="31750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2416344" y="3488536"/>
            <a:ext cx="6519611" cy="1368152"/>
          </a:xfrm>
          <a:prstGeom prst="roundRect">
            <a:avLst>
              <a:gd name="adj" fmla="val 6114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  <a:spcAft>
                <a:spcPts val="900"/>
              </a:spcAft>
            </a:pPr>
            <a:r>
              <a:rPr lang="pt-BR" sz="1600" i="1" dirty="0">
                <a:solidFill>
                  <a:schemeClr val="tx1"/>
                </a:solidFill>
              </a:rPr>
              <a:t>... também é conhecida por  </a:t>
            </a:r>
            <a:r>
              <a:rPr lang="pt-BR" sz="1600" b="1" i="1" dirty="0">
                <a:solidFill>
                  <a:schemeClr val="tx1"/>
                </a:solidFill>
              </a:rPr>
              <a:t>vinhoto</a:t>
            </a:r>
            <a:r>
              <a:rPr lang="pt-BR" sz="1600" i="1" dirty="0">
                <a:solidFill>
                  <a:schemeClr val="tx1"/>
                </a:solidFill>
              </a:rPr>
              <a:t>, ou </a:t>
            </a:r>
            <a:r>
              <a:rPr lang="pt-BR" sz="1600" b="1" i="1" dirty="0">
                <a:solidFill>
                  <a:schemeClr val="tx1"/>
                </a:solidFill>
              </a:rPr>
              <a:t>restilo</a:t>
            </a:r>
            <a:r>
              <a:rPr lang="pt-BR" sz="1600" i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ts val="2000"/>
              </a:lnSpc>
              <a:spcAft>
                <a:spcPts val="900"/>
              </a:spcAft>
            </a:pPr>
            <a:r>
              <a:rPr lang="pt-BR" sz="1600" i="1" dirty="0">
                <a:solidFill>
                  <a:schemeClr val="tx1"/>
                </a:solidFill>
              </a:rPr>
              <a:t>Resíduo pastoso e malcheiroso resultante da fermentação da cana-de-açúcar para a obtenção do etanol. É altamente poluente e </a:t>
            </a:r>
            <a:r>
              <a:rPr lang="pt-BR" sz="1600" i="1" dirty="0">
                <a:solidFill>
                  <a:srgbClr val="C00000"/>
                </a:solidFill>
              </a:rPr>
              <a:t>se dispersado inadequadamente nos rios devasta toda a sua fauna e flora</a:t>
            </a:r>
            <a:r>
              <a:rPr lang="pt-BR" sz="1600" i="1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43" name="Grupo 42"/>
          <p:cNvGrpSpPr/>
          <p:nvPr/>
        </p:nvGrpSpPr>
        <p:grpSpPr>
          <a:xfrm>
            <a:off x="251520" y="3535306"/>
            <a:ext cx="1289581" cy="1321382"/>
            <a:chOff x="462762" y="3579862"/>
            <a:chExt cx="1289581" cy="1321382"/>
          </a:xfrm>
        </p:grpSpPr>
        <p:pic>
          <p:nvPicPr>
            <p:cNvPr id="44" name="Imagem 43" descr="veneno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762" y="3579862"/>
              <a:ext cx="1289304" cy="1073280"/>
            </a:xfrm>
            <a:prstGeom prst="rect">
              <a:avLst/>
            </a:prstGeom>
          </p:spPr>
        </p:pic>
        <p:sp>
          <p:nvSpPr>
            <p:cNvPr id="45" name="CaixaDeTexto 44"/>
            <p:cNvSpPr txBox="1"/>
            <p:nvPr/>
          </p:nvSpPr>
          <p:spPr>
            <a:xfrm>
              <a:off x="472954" y="4470357"/>
              <a:ext cx="12793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b="1" dirty="0">
                  <a:solidFill>
                    <a:srgbClr val="FF0000"/>
                  </a:solidFill>
                </a:rPr>
                <a:t>VINHAÇA</a:t>
              </a:r>
            </a:p>
          </p:txBody>
        </p:sp>
      </p:grpSp>
      <p:sp>
        <p:nvSpPr>
          <p:cNvPr id="10" name="Seta para a direita 9"/>
          <p:cNvSpPr/>
          <p:nvPr/>
        </p:nvSpPr>
        <p:spPr>
          <a:xfrm>
            <a:off x="1688121" y="3858288"/>
            <a:ext cx="580648" cy="628648"/>
          </a:xfrm>
          <a:prstGeom prst="righ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Seta dobrada 10"/>
          <p:cNvSpPr/>
          <p:nvPr/>
        </p:nvSpPr>
        <p:spPr>
          <a:xfrm flipV="1">
            <a:off x="5210389" y="1269023"/>
            <a:ext cx="931520" cy="93610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5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  <p:bldP spid="39" grpId="0" animBg="1"/>
      <p:bldP spid="40" grpId="0" animBg="1"/>
      <p:bldP spid="9" grpId="0" animBg="1"/>
      <p:bldP spid="10" grpId="0" animBg="1"/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2"/>
          <p:cNvSpPr/>
          <p:nvPr/>
        </p:nvSpPr>
        <p:spPr>
          <a:xfrm>
            <a:off x="1000100" y="1214428"/>
            <a:ext cx="3429024" cy="396000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Dispositivos do Veículo</a:t>
            </a:r>
          </a:p>
        </p:txBody>
      </p:sp>
      <p:pic>
        <p:nvPicPr>
          <p:cNvPr id="4" name="Imagem 3" descr="Dispositivos do Veícu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714494"/>
            <a:ext cx="3500462" cy="3043259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5143504" y="1285866"/>
            <a:ext cx="2786082" cy="500066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CATALISADOR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5143504" y="2000246"/>
            <a:ext cx="2786082" cy="500066"/>
          </a:xfrm>
          <a:prstGeom prst="roundRect">
            <a:avLst/>
          </a:prstGeom>
          <a:solidFill>
            <a:srgbClr val="FF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CÂNISTER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5143504" y="2714626"/>
            <a:ext cx="2786082" cy="50006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INJ. ELETRÔNICA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5143504" y="3429006"/>
            <a:ext cx="2786082" cy="50006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SILENCIADOR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5143504" y="4143386"/>
            <a:ext cx="2786082" cy="50006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Kit GNV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MENOS POLUIÇÃO</a:t>
            </a:r>
          </a:p>
        </p:txBody>
      </p:sp>
    </p:spTree>
    <p:extLst>
      <p:ext uri="{BB962C8B-B14F-4D97-AF65-F5344CB8AC3E}">
        <p14:creationId xmlns:p14="http://schemas.microsoft.com/office/powerpoint/2010/main" val="37164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253821" y="1267593"/>
            <a:ext cx="3714776" cy="3429024"/>
            <a:chOff x="253821" y="1267593"/>
            <a:chExt cx="3714776" cy="3429024"/>
          </a:xfrm>
        </p:grpSpPr>
        <p:sp>
          <p:nvSpPr>
            <p:cNvPr id="3" name="Retângulo de cantos arredondados 2"/>
            <p:cNvSpPr/>
            <p:nvPr/>
          </p:nvSpPr>
          <p:spPr>
            <a:xfrm>
              <a:off x="997107" y="1357304"/>
              <a:ext cx="2357454" cy="3960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CATALISADOR</a:t>
              </a:r>
            </a:p>
          </p:txBody>
        </p:sp>
        <p:pic>
          <p:nvPicPr>
            <p:cNvPr id="4" name="Imagem 3" descr="catalisador 10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158" y="1928808"/>
              <a:ext cx="3488194" cy="2359894"/>
            </a:xfrm>
            <a:prstGeom prst="rect">
              <a:avLst/>
            </a:prstGeom>
          </p:spPr>
        </p:pic>
        <p:sp>
          <p:nvSpPr>
            <p:cNvPr id="5" name="Retângulo de cantos arredondados 4"/>
            <p:cNvSpPr/>
            <p:nvPr/>
          </p:nvSpPr>
          <p:spPr>
            <a:xfrm>
              <a:off x="253821" y="1267593"/>
              <a:ext cx="3714776" cy="3429024"/>
            </a:xfrm>
            <a:prstGeom prst="roundRect">
              <a:avLst>
                <a:gd name="adj" fmla="val 6241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929190" y="1285866"/>
            <a:ext cx="3714776" cy="3429024"/>
            <a:chOff x="4929190" y="1285866"/>
            <a:chExt cx="3714776" cy="3429024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5672476" y="1375577"/>
              <a:ext cx="2357454" cy="396000"/>
            </a:xfrm>
            <a:prstGeom prst="round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CÂNISTER</a:t>
              </a:r>
            </a:p>
          </p:txBody>
        </p:sp>
        <p:sp>
          <p:nvSpPr>
            <p:cNvPr id="12" name="Retângulo de cantos arredondados 11"/>
            <p:cNvSpPr/>
            <p:nvPr/>
          </p:nvSpPr>
          <p:spPr>
            <a:xfrm>
              <a:off x="4929190" y="1285866"/>
              <a:ext cx="3714776" cy="3429024"/>
            </a:xfrm>
            <a:prstGeom prst="roundRect">
              <a:avLst>
                <a:gd name="adj" fmla="val 5439"/>
              </a:avLst>
            </a:prstGeom>
            <a:noFill/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pic>
          <p:nvPicPr>
            <p:cNvPr id="14" name="Imagem 13" descr="caniste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4942" y="2000246"/>
              <a:ext cx="3286148" cy="2293160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DO VEÍCULO</a:t>
            </a:r>
          </a:p>
        </p:txBody>
      </p:sp>
    </p:spTree>
    <p:extLst>
      <p:ext uri="{BB962C8B-B14F-4D97-AF65-F5344CB8AC3E}">
        <p14:creationId xmlns:p14="http://schemas.microsoft.com/office/powerpoint/2010/main" val="226213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4929190" y="1285866"/>
            <a:ext cx="3714776" cy="3429024"/>
            <a:chOff x="4929190" y="1285866"/>
            <a:chExt cx="3714776" cy="3429024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5672476" y="1375577"/>
              <a:ext cx="2357454" cy="39600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SILENCIADOR</a:t>
              </a:r>
            </a:p>
          </p:txBody>
        </p:sp>
        <p:sp>
          <p:nvSpPr>
            <p:cNvPr id="10" name="Retângulo de cantos arredondados 9"/>
            <p:cNvSpPr/>
            <p:nvPr/>
          </p:nvSpPr>
          <p:spPr>
            <a:xfrm>
              <a:off x="4929190" y="1285866"/>
              <a:ext cx="3714776" cy="3429024"/>
            </a:xfrm>
            <a:prstGeom prst="roundRect">
              <a:avLst>
                <a:gd name="adj" fmla="val 6040"/>
              </a:avLst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pic>
          <p:nvPicPr>
            <p:cNvPr id="12" name="Imagem 11" descr="silenciado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3503" y="2000246"/>
              <a:ext cx="3317719" cy="22145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Grupo 13"/>
          <p:cNvGrpSpPr/>
          <p:nvPr/>
        </p:nvGrpSpPr>
        <p:grpSpPr>
          <a:xfrm>
            <a:off x="354677" y="1278557"/>
            <a:ext cx="3714776" cy="3429024"/>
            <a:chOff x="253821" y="1267593"/>
            <a:chExt cx="3714776" cy="3429024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997107" y="1357304"/>
              <a:ext cx="2357454" cy="39600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INJ. ELETRÔNICA</a:t>
              </a:r>
            </a:p>
          </p:txBody>
        </p:sp>
        <p:sp>
          <p:nvSpPr>
            <p:cNvPr id="6" name="Retângulo de cantos arredondados 5"/>
            <p:cNvSpPr/>
            <p:nvPr/>
          </p:nvSpPr>
          <p:spPr>
            <a:xfrm>
              <a:off x="253821" y="1267593"/>
              <a:ext cx="3714776" cy="3429024"/>
            </a:xfrm>
            <a:prstGeom prst="roundRect">
              <a:avLst>
                <a:gd name="adj" fmla="val 6241"/>
              </a:avLst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pic>
          <p:nvPicPr>
            <p:cNvPr id="13" name="Imagem 12" descr="inj eletronica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910" y="1928808"/>
              <a:ext cx="2857520" cy="25483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DO VEÍCULO</a:t>
            </a:r>
          </a:p>
        </p:txBody>
      </p:sp>
    </p:spTree>
    <p:extLst>
      <p:ext uri="{BB962C8B-B14F-4D97-AF65-F5344CB8AC3E}">
        <p14:creationId xmlns:p14="http://schemas.microsoft.com/office/powerpoint/2010/main" val="210051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039639" y="1267593"/>
            <a:ext cx="6889947" cy="3429024"/>
            <a:chOff x="1039639" y="1267593"/>
            <a:chExt cx="6889947" cy="3429024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1782926" y="1357304"/>
              <a:ext cx="2357454" cy="396000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Kit GNV</a:t>
              </a:r>
            </a:p>
          </p:txBody>
        </p:sp>
        <p:sp>
          <p:nvSpPr>
            <p:cNvPr id="5" name="Retângulo de cantos arredondados 4"/>
            <p:cNvSpPr/>
            <p:nvPr/>
          </p:nvSpPr>
          <p:spPr>
            <a:xfrm>
              <a:off x="1039639" y="1267593"/>
              <a:ext cx="6889947" cy="3429024"/>
            </a:xfrm>
            <a:prstGeom prst="roundRect">
              <a:avLst>
                <a:gd name="adj" fmla="val 5640"/>
              </a:avLst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Imagem 8" descr="Kit GN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4" y="1857370"/>
            <a:ext cx="4714908" cy="254682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DO VEÍCULO</a:t>
            </a:r>
          </a:p>
        </p:txBody>
      </p:sp>
    </p:spTree>
    <p:extLst>
      <p:ext uri="{BB962C8B-B14F-4D97-AF65-F5344CB8AC3E}">
        <p14:creationId xmlns:p14="http://schemas.microsoft.com/office/powerpoint/2010/main" val="409656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minhão carga perigos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643188"/>
            <a:ext cx="3173536" cy="2276423"/>
          </a:xfrm>
          <a:prstGeom prst="rect">
            <a:avLst/>
          </a:prstGeom>
        </p:spPr>
      </p:pic>
      <p:pic>
        <p:nvPicPr>
          <p:cNvPr id="7" name="Imagem 6" descr="painel de seguranç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6" y="2714626"/>
            <a:ext cx="3357586" cy="213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MOPP 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8" y="1183812"/>
            <a:ext cx="2357454" cy="1173624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0" name="Imagem 9" descr="Classede Produto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24" y="1214428"/>
            <a:ext cx="3286148" cy="111707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PRODUTOS PERIGOSOS</a:t>
            </a:r>
          </a:p>
        </p:txBody>
      </p:sp>
    </p:spTree>
    <p:extLst>
      <p:ext uri="{BB962C8B-B14F-4D97-AF65-F5344CB8AC3E}">
        <p14:creationId xmlns:p14="http://schemas.microsoft.com/office/powerpoint/2010/main" val="64892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Sustentabilidade.jpg"/>
          <p:cNvPicPr>
            <a:picLocks noChangeAspect="1"/>
          </p:cNvPicPr>
          <p:nvPr/>
        </p:nvPicPr>
        <p:blipFill rotWithShape="1">
          <a:blip r:embed="rId3" cstate="print"/>
          <a:srcRect l="10560" t="15008" r="8802"/>
          <a:stretch/>
        </p:blipFill>
        <p:spPr>
          <a:xfrm>
            <a:off x="6588224" y="1923678"/>
            <a:ext cx="2304256" cy="302504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67544" y="1131590"/>
            <a:ext cx="7786742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►Mantenha seu veículo sempre bem regulado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►Evite acelerar desnecessariamente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►Opte, sempre que possível, pelo Transporte Coletivo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►Não queime lixo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►Separe o lixo de maneira correta para Reciclagem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►Denuncie agressões ao Meio Ambiente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►Utilize moderadamente o som automotivo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AÇÕES SUSTENTÁVEIS</a:t>
            </a:r>
          </a:p>
        </p:txBody>
      </p:sp>
    </p:spTree>
    <p:extLst>
      <p:ext uri="{BB962C8B-B14F-4D97-AF65-F5344CB8AC3E}">
        <p14:creationId xmlns:p14="http://schemas.microsoft.com/office/powerpoint/2010/main" val="26614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sinalizando com triangulo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915566"/>
            <a:ext cx="3329986" cy="200026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1131590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Sinalizar o local do acidente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42844" y="1643056"/>
            <a:ext cx="62151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►Estacione, preferencialmente, fora da pista;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►Use o triângulo, galhos, arbustos, papelão, lata...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285720" y="2643188"/>
          <a:ext cx="607223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11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1563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Tipo de 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Velocidade</a:t>
                      </a:r>
                      <a:r>
                        <a:rPr lang="pt-BR" sz="1800" baseline="0" dirty="0">
                          <a:latin typeface="Calibri" pitchFamily="34" charset="0"/>
                          <a:cs typeface="Calibri" pitchFamily="34" charset="0"/>
                        </a:rPr>
                        <a:t> Máxima</a:t>
                      </a:r>
                      <a:endParaRPr lang="pt-B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Distância 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Distância sob Adversidades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Coletora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40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40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Arterial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60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60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120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T.</a:t>
                      </a:r>
                      <a:r>
                        <a:rPr lang="pt-BR" sz="1800" baseline="0" dirty="0">
                          <a:latin typeface="Calibri" pitchFamily="34" charset="0"/>
                          <a:cs typeface="Calibri" pitchFamily="34" charset="0"/>
                        </a:rPr>
                        <a:t> Rápido</a:t>
                      </a:r>
                      <a:endParaRPr lang="pt-B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160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Rodovia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110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110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220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tângulo de cantos arredondados 1"/>
          <p:cNvSpPr/>
          <p:nvPr/>
        </p:nvSpPr>
        <p:spPr>
          <a:xfrm>
            <a:off x="6588224" y="3579862"/>
            <a:ext cx="2313894" cy="1080120"/>
          </a:xfrm>
          <a:prstGeom prst="roundRect">
            <a:avLst>
              <a:gd name="adj" fmla="val 902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Distância Mínima</a:t>
            </a:r>
          </a:p>
          <a:p>
            <a:pPr algn="ctr"/>
            <a:r>
              <a:rPr lang="pt-BR" sz="3500" b="1" dirty="0">
                <a:solidFill>
                  <a:srgbClr val="FF0000"/>
                </a:solidFill>
              </a:rPr>
              <a:t>30 metros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18851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793408"/>
            <a:ext cx="4391907" cy="861774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655182"/>
            <a:ext cx="4391907" cy="708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006600"/>
                </a:solidFill>
              </a:rPr>
              <a:t>CONVÍVIO SOCIAL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363838"/>
            <a:ext cx="4391907" cy="72000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5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049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ta para a direita 15"/>
          <p:cNvSpPr/>
          <p:nvPr/>
        </p:nvSpPr>
        <p:spPr>
          <a:xfrm rot="5400000">
            <a:off x="3273766" y="1723915"/>
            <a:ext cx="2772782" cy="2768603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latin typeface="Calibri" pitchFamily="34" charset="0"/>
                <a:cs typeface="Calibri" pitchFamily="34" charset="0"/>
              </a:rPr>
              <a:t>Conhecer  e usufruir dos seus DIREITOS</a:t>
            </a:r>
          </a:p>
        </p:txBody>
      </p:sp>
      <p:sp>
        <p:nvSpPr>
          <p:cNvPr id="17" name="Seta para a direita 16"/>
          <p:cNvSpPr/>
          <p:nvPr/>
        </p:nvSpPr>
        <p:spPr>
          <a:xfrm rot="5400000" flipH="1">
            <a:off x="5728798" y="1416027"/>
            <a:ext cx="2772782" cy="2808313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latin typeface="Calibri" pitchFamily="34" charset="0"/>
                <a:cs typeface="Calibri" pitchFamily="34" charset="0"/>
              </a:rPr>
              <a:t>Respeitar as Leis e cumprir os seus DEVERES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CIDADANIA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9622"/>
            <a:ext cx="2236625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4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Cidada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771550"/>
            <a:ext cx="2592288" cy="2610478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1043608" y="3975464"/>
            <a:ext cx="7093452" cy="783538"/>
          </a:xfrm>
          <a:prstGeom prst="roundRect">
            <a:avLst>
              <a:gd name="adj" fmla="val 1025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 trânsito em condições seguras é um direito de todos  e dever dos Órgãos e Entidades componentes do SNT.</a:t>
            </a:r>
            <a:endParaRPr lang="pt-BR" sz="2000" dirty="0">
              <a:solidFill>
                <a:srgbClr val="008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29944" y="2638835"/>
            <a:ext cx="4392488" cy="923330"/>
          </a:xfrm>
          <a:prstGeom prst="rect">
            <a:avLst/>
          </a:prstGeom>
          <a:noFill/>
        </p:spPr>
        <p:txBody>
          <a:bodyPr wrap="square" lIns="180000" rIns="180000" rtlCol="0">
            <a:spAutoFit/>
          </a:bodyPr>
          <a:lstStyle/>
          <a:p>
            <a:pPr algn="just"/>
            <a:r>
              <a:rPr lang="pt-BR" i="1" dirty="0"/>
              <a:t>O exercício da cidadania, no trânsito, é </a:t>
            </a:r>
            <a:r>
              <a:rPr lang="pt-BR" b="1" i="1" dirty="0"/>
              <a:t>fator indispensável</a:t>
            </a:r>
            <a:r>
              <a:rPr lang="pt-BR" i="1" dirty="0"/>
              <a:t> para que a vida em sociedade seja possível.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CIDADANIA NO TRÂNSITO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29944" y="1110721"/>
            <a:ext cx="4392488" cy="1200329"/>
          </a:xfrm>
          <a:prstGeom prst="rect">
            <a:avLst/>
          </a:prstGeom>
          <a:noFill/>
        </p:spPr>
        <p:txBody>
          <a:bodyPr wrap="square" lIns="180000" rIns="180000" rtlCol="0">
            <a:spAutoFit/>
          </a:bodyPr>
          <a:lstStyle/>
          <a:p>
            <a:pPr algn="just"/>
            <a:r>
              <a:rPr lang="pt-BR" i="1" dirty="0">
                <a:solidFill>
                  <a:srgbClr val="7030A0"/>
                </a:solidFill>
              </a:rPr>
              <a:t>... consiste em conhecer as leis e normas que regem o trânsito brasileiro; </a:t>
            </a:r>
            <a:r>
              <a:rPr lang="pt-BR" b="1" i="1" dirty="0">
                <a:solidFill>
                  <a:srgbClr val="7030A0"/>
                </a:solidFill>
              </a:rPr>
              <a:t>gozar dos benefícios</a:t>
            </a:r>
            <a:r>
              <a:rPr lang="pt-BR" i="1" dirty="0">
                <a:solidFill>
                  <a:srgbClr val="7030A0"/>
                </a:solidFill>
              </a:rPr>
              <a:t> que lhe são de direito e </a:t>
            </a:r>
            <a:r>
              <a:rPr lang="pt-BR" b="1" i="1" dirty="0">
                <a:solidFill>
                  <a:srgbClr val="7030A0"/>
                </a:solidFill>
              </a:rPr>
              <a:t>respeitar o direito dos demais</a:t>
            </a:r>
            <a:r>
              <a:rPr lang="pt-BR" i="1" dirty="0">
                <a:solidFill>
                  <a:srgbClr val="7030A0"/>
                </a:solidFill>
              </a:rPr>
              <a:t> cidadãos.</a:t>
            </a:r>
          </a:p>
        </p:txBody>
      </p:sp>
      <p:sp>
        <p:nvSpPr>
          <p:cNvPr id="2" name="Divisa 1"/>
          <p:cNvSpPr/>
          <p:nvPr/>
        </p:nvSpPr>
        <p:spPr>
          <a:xfrm>
            <a:off x="611560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323528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 rot="10800000">
            <a:off x="8497100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visa 18"/>
          <p:cNvSpPr/>
          <p:nvPr/>
        </p:nvSpPr>
        <p:spPr>
          <a:xfrm rot="10800000">
            <a:off x="8209068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29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2" grpId="0" animBg="1"/>
      <p:bldP spid="15" grpId="0" animBg="1"/>
      <p:bldP spid="18" grpId="0" animBg="1"/>
      <p:bldP spid="1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2137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RELACIONAMENTO INTERPESSOAL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728720" y="1347614"/>
            <a:ext cx="1899064" cy="1584176"/>
            <a:chOff x="613865" y="1347614"/>
            <a:chExt cx="1899064" cy="158417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66" y="1707654"/>
              <a:ext cx="1899063" cy="1071190"/>
            </a:xfrm>
            <a:prstGeom prst="rect">
              <a:avLst/>
            </a:prstGeom>
          </p:spPr>
        </p:pic>
        <p:sp>
          <p:nvSpPr>
            <p:cNvPr id="17" name="Retângulo 16"/>
            <p:cNvSpPr/>
            <p:nvPr/>
          </p:nvSpPr>
          <p:spPr>
            <a:xfrm>
              <a:off x="613866" y="1347614"/>
              <a:ext cx="1899063" cy="2880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INDIVÍDUO</a:t>
              </a: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613865" y="1360947"/>
              <a:ext cx="1899063" cy="157084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3438681" y="2175706"/>
            <a:ext cx="1997415" cy="1764196"/>
            <a:chOff x="3438681" y="2175706"/>
            <a:chExt cx="1997415" cy="1764196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381" y="2499742"/>
              <a:ext cx="1919082" cy="1398910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8" name="Retângulo 17"/>
            <p:cNvSpPr/>
            <p:nvPr/>
          </p:nvSpPr>
          <p:spPr>
            <a:xfrm>
              <a:off x="3438681" y="2189039"/>
              <a:ext cx="1997415" cy="28803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GRUPOS SOCIAIS</a:t>
              </a: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3438681" y="2175706"/>
              <a:ext cx="1997415" cy="176419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6012160" y="2931790"/>
            <a:ext cx="2231481" cy="1769126"/>
            <a:chOff x="6228951" y="2778844"/>
            <a:chExt cx="2231481" cy="1769126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9" t="15215" r="8259" b="3620"/>
            <a:stretch/>
          </p:blipFill>
          <p:spPr>
            <a:xfrm>
              <a:off x="6245897" y="3147814"/>
              <a:ext cx="2160240" cy="1400156"/>
            </a:xfrm>
            <a:prstGeom prst="rect">
              <a:avLst/>
            </a:prstGeom>
          </p:spPr>
        </p:pic>
        <p:sp>
          <p:nvSpPr>
            <p:cNvPr id="19" name="Retângulo 18"/>
            <p:cNvSpPr/>
            <p:nvPr/>
          </p:nvSpPr>
          <p:spPr>
            <a:xfrm>
              <a:off x="6228951" y="2778844"/>
              <a:ext cx="2231481" cy="2880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SOCIEDADE</a:t>
              </a: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6230339" y="2783774"/>
              <a:ext cx="2230093" cy="17641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Seta dobrada 26"/>
          <p:cNvSpPr/>
          <p:nvPr/>
        </p:nvSpPr>
        <p:spPr>
          <a:xfrm rot="5400000">
            <a:off x="3095836" y="1222310"/>
            <a:ext cx="504056" cy="100811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8" name="Seta dobrada 27"/>
          <p:cNvSpPr/>
          <p:nvPr/>
        </p:nvSpPr>
        <p:spPr>
          <a:xfrm rot="5400000">
            <a:off x="5796136" y="2031690"/>
            <a:ext cx="504056" cy="93610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7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idadani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961" y="1131652"/>
            <a:ext cx="1582219" cy="1643074"/>
          </a:xfrm>
          <a:prstGeom prst="rect">
            <a:avLst/>
          </a:prstGeom>
        </p:spPr>
      </p:pic>
      <p:pic>
        <p:nvPicPr>
          <p:cNvPr id="10" name="Imagem 9" descr="Cidadania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3214692"/>
            <a:ext cx="1873873" cy="1571636"/>
          </a:xfrm>
          <a:prstGeom prst="rect">
            <a:avLst/>
          </a:prstGeom>
        </p:spPr>
      </p:pic>
      <p:pic>
        <p:nvPicPr>
          <p:cNvPr id="17" name="Imagem 16" descr="Cidadania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1173015"/>
            <a:ext cx="1857388" cy="1440148"/>
          </a:xfrm>
          <a:prstGeom prst="rect">
            <a:avLst/>
          </a:prstGeom>
        </p:spPr>
      </p:pic>
      <p:pic>
        <p:nvPicPr>
          <p:cNvPr id="18" name="Imagem 17" descr="Cidadania 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54782" y="1142990"/>
            <a:ext cx="2039010" cy="1428760"/>
          </a:xfrm>
          <a:prstGeom prst="rect">
            <a:avLst/>
          </a:prstGeom>
        </p:spPr>
      </p:pic>
      <p:pic>
        <p:nvPicPr>
          <p:cNvPr id="19" name="Imagem 18" descr="Cidadania 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3286130"/>
            <a:ext cx="1434452" cy="1500198"/>
          </a:xfrm>
          <a:prstGeom prst="rect">
            <a:avLst/>
          </a:prstGeom>
        </p:spPr>
      </p:pic>
      <p:pic>
        <p:nvPicPr>
          <p:cNvPr id="20" name="Imagem 19" descr="Cidadania 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488" y="3286655"/>
            <a:ext cx="1649286" cy="151734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 INDIVÍDUO E O ESTADO</a:t>
            </a:r>
          </a:p>
        </p:txBody>
      </p:sp>
      <p:sp>
        <p:nvSpPr>
          <p:cNvPr id="2" name="Seta dobrada 1"/>
          <p:cNvSpPr/>
          <p:nvPr/>
        </p:nvSpPr>
        <p:spPr>
          <a:xfrm rot="10800000">
            <a:off x="7715272" y="2959048"/>
            <a:ext cx="720080" cy="117295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Seta para a direita 2"/>
          <p:cNvSpPr/>
          <p:nvPr/>
        </p:nvSpPr>
        <p:spPr>
          <a:xfrm>
            <a:off x="2568317" y="1857370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1" name="Seta para a direita 20"/>
          <p:cNvSpPr/>
          <p:nvPr/>
        </p:nvSpPr>
        <p:spPr>
          <a:xfrm>
            <a:off x="5868144" y="1779662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2" name="Seta para a direita 21"/>
          <p:cNvSpPr/>
          <p:nvPr/>
        </p:nvSpPr>
        <p:spPr>
          <a:xfrm rot="10800000">
            <a:off x="4695503" y="4079789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3" name="Seta para a direita 22"/>
          <p:cNvSpPr/>
          <p:nvPr/>
        </p:nvSpPr>
        <p:spPr>
          <a:xfrm rot="10800000">
            <a:off x="1997337" y="4079789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  <p:bldP spid="22" grpId="0" animBg="1"/>
      <p:bldP spid="2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3528" y="1419622"/>
            <a:ext cx="4104456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>
                <a:solidFill>
                  <a:srgbClr val="00B0F0"/>
                </a:solidFill>
              </a:rPr>
              <a:t>Relacionamento interpessoal</a:t>
            </a:r>
            <a:r>
              <a:rPr lang="pt-BR" dirty="0"/>
              <a:t> é um conceito do âmbito da sociologia e psicologia que significa uma </a:t>
            </a:r>
            <a:r>
              <a:rPr lang="pt-BR" dirty="0">
                <a:solidFill>
                  <a:srgbClr val="00B050"/>
                </a:solidFill>
              </a:rPr>
              <a:t>relação entre duas ou mais pessoas</a:t>
            </a:r>
            <a:r>
              <a:rPr lang="pt-BR" dirty="0"/>
              <a:t>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CIDADANIA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23528" y="3579862"/>
            <a:ext cx="8568952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Este tipo de relacionamento é marcado pelo contexto onde ele está inserido, podendo ser um </a:t>
            </a:r>
            <a:r>
              <a:rPr lang="pt-BR" dirty="0">
                <a:solidFill>
                  <a:srgbClr val="FF6600"/>
                </a:solidFill>
              </a:rPr>
              <a:t>contexto familiar</a:t>
            </a:r>
            <a:r>
              <a:rPr lang="pt-BR" dirty="0"/>
              <a:t>, </a:t>
            </a:r>
            <a:r>
              <a:rPr lang="pt-BR" dirty="0">
                <a:solidFill>
                  <a:srgbClr val="FF6600"/>
                </a:solidFill>
              </a:rPr>
              <a:t>escolar</a:t>
            </a:r>
            <a:r>
              <a:rPr lang="pt-BR" dirty="0"/>
              <a:t>, de </a:t>
            </a:r>
            <a:r>
              <a:rPr lang="pt-BR" dirty="0">
                <a:solidFill>
                  <a:srgbClr val="FF6600"/>
                </a:solidFill>
              </a:rPr>
              <a:t>trabalho</a:t>
            </a:r>
            <a:r>
              <a:rPr lang="pt-BR" dirty="0"/>
              <a:t> ou de </a:t>
            </a:r>
            <a:r>
              <a:rPr lang="pt-BR" dirty="0">
                <a:solidFill>
                  <a:srgbClr val="FF6600"/>
                </a:solidFill>
              </a:rPr>
              <a:t>comunidade</a:t>
            </a:r>
            <a:r>
              <a:rPr lang="pt-BR" dirty="0"/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073628"/>
            <a:ext cx="3390900" cy="2386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07258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27734"/>
            <a:ext cx="4276725" cy="254317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39552" y="1563638"/>
            <a:ext cx="3600400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O </a:t>
            </a:r>
            <a:r>
              <a:rPr lang="pt-BR" dirty="0">
                <a:solidFill>
                  <a:srgbClr val="00B0F0"/>
                </a:solidFill>
              </a:rPr>
              <a:t>relacionamento interpessoal </a:t>
            </a:r>
            <a:r>
              <a:rPr lang="pt-BR" dirty="0"/>
              <a:t>implica uma </a:t>
            </a:r>
            <a:r>
              <a:rPr lang="pt-BR" dirty="0">
                <a:solidFill>
                  <a:srgbClr val="00B050"/>
                </a:solidFill>
              </a:rPr>
              <a:t>relação social</a:t>
            </a:r>
            <a:r>
              <a:rPr lang="pt-BR" dirty="0"/>
              <a:t> em que </a:t>
            </a:r>
            <a:r>
              <a:rPr lang="pt-BR" dirty="0">
                <a:solidFill>
                  <a:srgbClr val="7030A0"/>
                </a:solidFill>
              </a:rPr>
              <a:t>cada indivíduo</a:t>
            </a:r>
            <a:r>
              <a:rPr lang="pt-BR" dirty="0"/>
              <a:t> representa uma </a:t>
            </a:r>
            <a:r>
              <a:rPr lang="pt-BR" dirty="0">
                <a:solidFill>
                  <a:srgbClr val="FF6600"/>
                </a:solidFill>
              </a:rPr>
              <a:t>engrenagem</a:t>
            </a:r>
            <a:r>
              <a:rPr lang="pt-BR" dirty="0"/>
              <a:t> desta enorme máquina chamada </a:t>
            </a:r>
            <a:r>
              <a:rPr lang="pt-BR" dirty="0">
                <a:solidFill>
                  <a:srgbClr val="FF0000"/>
                </a:solidFill>
              </a:rPr>
              <a:t>sociedade</a:t>
            </a:r>
            <a:r>
              <a:rPr lang="pt-BR" dirty="0"/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CIDADANIA</a:t>
            </a:r>
          </a:p>
        </p:txBody>
      </p:sp>
    </p:spTree>
    <p:extLst>
      <p:ext uri="{BB962C8B-B14F-4D97-AF65-F5344CB8AC3E}">
        <p14:creationId xmlns:p14="http://schemas.microsoft.com/office/powerpoint/2010/main" val="82524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35646"/>
            <a:ext cx="2736304" cy="224376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635896" y="1574834"/>
            <a:ext cx="5040560" cy="27853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sz="2000" dirty="0"/>
              <a:t>É </a:t>
            </a:r>
            <a:r>
              <a:rPr lang="pt-BR" sz="2000" dirty="0">
                <a:solidFill>
                  <a:srgbClr val="00B0F0"/>
                </a:solidFill>
              </a:rPr>
              <a:t>importante saber</a:t>
            </a:r>
            <a:r>
              <a:rPr lang="pt-BR" sz="2000" dirty="0"/>
              <a:t> que, além do papel de condutor, </a:t>
            </a:r>
            <a:r>
              <a:rPr lang="pt-BR" sz="2000" dirty="0">
                <a:solidFill>
                  <a:srgbClr val="00B050"/>
                </a:solidFill>
              </a:rPr>
              <a:t>o motorista </a:t>
            </a:r>
            <a:r>
              <a:rPr lang="pt-BR" sz="2000" dirty="0"/>
              <a:t>deverá ter </a:t>
            </a:r>
            <a:r>
              <a:rPr lang="pt-BR" sz="2000" dirty="0">
                <a:solidFill>
                  <a:srgbClr val="7030A0"/>
                </a:solidFill>
              </a:rPr>
              <a:t>sempre em mente</a:t>
            </a:r>
            <a:r>
              <a:rPr lang="pt-BR" sz="2000" dirty="0"/>
              <a:t> que quando se encontra no trân­sito, ele </a:t>
            </a:r>
            <a:r>
              <a:rPr lang="pt-BR" sz="2000" dirty="0">
                <a:solidFill>
                  <a:srgbClr val="FF6600"/>
                </a:solidFill>
              </a:rPr>
              <a:t>está dividindo espaços</a:t>
            </a:r>
            <a:r>
              <a:rPr lang="pt-BR" sz="2000" dirty="0"/>
              <a:t> com outros </a:t>
            </a:r>
            <a:r>
              <a:rPr lang="pt-BR" sz="2000" dirty="0">
                <a:solidFill>
                  <a:srgbClr val="C00000"/>
                </a:solidFill>
              </a:rPr>
              <a:t>indivíduos</a:t>
            </a:r>
            <a:r>
              <a:rPr lang="pt-BR" sz="2000" dirty="0"/>
              <a:t> (pedestres, ciclistas, animais e outros condutores) </a:t>
            </a:r>
            <a:r>
              <a:rPr lang="pt-BR" sz="2000" b="1" dirty="0">
                <a:solidFill>
                  <a:srgbClr val="7030A0"/>
                </a:solidFill>
              </a:rPr>
              <a:t>que também necessitam utilizar as vias</a:t>
            </a:r>
            <a:r>
              <a:rPr lang="pt-BR" sz="2000" dirty="0"/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 INDIVÍDUO CIDADÃO</a:t>
            </a:r>
          </a:p>
        </p:txBody>
      </p:sp>
    </p:spTree>
    <p:extLst>
      <p:ext uri="{BB962C8B-B14F-4D97-AF65-F5344CB8AC3E}">
        <p14:creationId xmlns:p14="http://schemas.microsoft.com/office/powerpoint/2010/main" val="6459228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707654"/>
            <a:ext cx="4320480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O </a:t>
            </a:r>
            <a:r>
              <a:rPr lang="pt-BR" dirty="0">
                <a:solidFill>
                  <a:srgbClr val="00B0F0"/>
                </a:solidFill>
              </a:rPr>
              <a:t>condutor</a:t>
            </a:r>
            <a:r>
              <a:rPr lang="pt-BR" dirty="0"/>
              <a:t> de veículo está sujeito a responder </a:t>
            </a:r>
            <a:r>
              <a:rPr lang="pt-BR" dirty="0">
                <a:solidFill>
                  <a:srgbClr val="00B050"/>
                </a:solidFill>
              </a:rPr>
              <a:t>Administrativa e Criminalmente</a:t>
            </a:r>
            <a:r>
              <a:rPr lang="pt-BR" dirty="0"/>
              <a:t> pelos atos praticados como motorista, conforme consta no Código de Trânsito Brasileiro, Legislação específica e demais Legislações.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-32" y="1142990"/>
            <a:ext cx="4716048" cy="360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chemeClr val="bg1"/>
                </a:solidFill>
              </a:rPr>
              <a:t>Administrativa e Criminal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32" y="1995686"/>
            <a:ext cx="4333113" cy="252028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719870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390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RESPONSABILIDADE DO CONDUTOR</a:t>
            </a:r>
          </a:p>
        </p:txBody>
      </p:sp>
    </p:spTree>
    <p:extLst>
      <p:ext uri="{BB962C8B-B14F-4D97-AF65-F5344CB8AC3E}">
        <p14:creationId xmlns:p14="http://schemas.microsoft.com/office/powerpoint/2010/main" val="1092377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707654"/>
            <a:ext cx="5040560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sz="2000" dirty="0"/>
              <a:t>É preciso também lembrar que o </a:t>
            </a:r>
            <a:r>
              <a:rPr lang="pt-BR" sz="2000" dirty="0">
                <a:solidFill>
                  <a:srgbClr val="00B0F0"/>
                </a:solidFill>
              </a:rPr>
              <a:t>condutor</a:t>
            </a:r>
            <a:r>
              <a:rPr lang="pt-BR" sz="2000" dirty="0"/>
              <a:t> tem a nobre </a:t>
            </a:r>
            <a:r>
              <a:rPr lang="pt-BR" sz="2000" dirty="0">
                <a:solidFill>
                  <a:srgbClr val="00B050"/>
                </a:solidFill>
              </a:rPr>
              <a:t>missão</a:t>
            </a:r>
            <a:r>
              <a:rPr lang="pt-BR" sz="2000" dirty="0"/>
              <a:t> de ser um </a:t>
            </a:r>
            <a:r>
              <a:rPr lang="pt-BR" sz="2000" dirty="0">
                <a:solidFill>
                  <a:srgbClr val="FF6600"/>
                </a:solidFill>
              </a:rPr>
              <a:t>condutor exemplar</a:t>
            </a:r>
            <a:r>
              <a:rPr lang="pt-BR" sz="2000" dirty="0"/>
              <a:t>, pois seu </a:t>
            </a:r>
            <a:r>
              <a:rPr lang="pt-BR" sz="2000" dirty="0">
                <a:solidFill>
                  <a:srgbClr val="7030A0"/>
                </a:solidFill>
              </a:rPr>
              <a:t>comportamento</a:t>
            </a:r>
            <a:r>
              <a:rPr lang="pt-BR" sz="2000" dirty="0"/>
              <a:t> adequado na condução do veículo </a:t>
            </a:r>
            <a:r>
              <a:rPr lang="pt-BR" sz="2000" dirty="0">
                <a:solidFill>
                  <a:srgbClr val="00B050"/>
                </a:solidFill>
              </a:rPr>
              <a:t>pode influenciar</a:t>
            </a:r>
            <a:r>
              <a:rPr lang="pt-BR" sz="2000" dirty="0"/>
              <a:t> no comportamento de </a:t>
            </a:r>
            <a:r>
              <a:rPr lang="pt-BR" sz="2000" dirty="0">
                <a:solidFill>
                  <a:srgbClr val="7030A0"/>
                </a:solidFill>
              </a:rPr>
              <a:t>futuros motoristas</a:t>
            </a:r>
            <a:r>
              <a:rPr lang="pt-BR" sz="2000" dirty="0"/>
              <a:t>, os quais hoje são seus passageiros.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719870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390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RESPONSABILIDADE DO CONDUTOR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778085"/>
            <a:ext cx="3384376" cy="2330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4323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214428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Telefones para emergências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84580" y="1821697"/>
            <a:ext cx="8286808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190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(PM)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Polícia Militar - quando em vias urbanas e rodovias estaduais;</a:t>
            </a:r>
          </a:p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191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(PRF)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Polícia Rodoviária Federal - quando em rodovias federais;</a:t>
            </a:r>
          </a:p>
        </p:txBody>
      </p:sp>
      <p:pic>
        <p:nvPicPr>
          <p:cNvPr id="9" name="Imagem 8" descr="sa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291830"/>
            <a:ext cx="2436045" cy="150019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771800" y="2997333"/>
            <a:ext cx="6283387" cy="964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192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(SAMU)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Serviço de Atendimento Móvel de Urgência</a:t>
            </a:r>
          </a:p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193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(COBOM)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Corpo de Bombeiros.</a:t>
            </a:r>
            <a:endParaRPr lang="pt-BR" sz="20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33813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707654"/>
            <a:ext cx="4536504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sz="2000" dirty="0"/>
              <a:t>Além disso, é de grande importância que o </a:t>
            </a:r>
            <a:r>
              <a:rPr lang="pt-BR" sz="2000" dirty="0">
                <a:solidFill>
                  <a:srgbClr val="00B0F0"/>
                </a:solidFill>
              </a:rPr>
              <a:t>motorista</a:t>
            </a:r>
            <a:r>
              <a:rPr lang="pt-BR" sz="2000" dirty="0"/>
              <a:t> se conscientize da necessidade de se comportar de forma </a:t>
            </a:r>
            <a:r>
              <a:rPr lang="pt-BR" sz="2000" dirty="0">
                <a:solidFill>
                  <a:srgbClr val="FF6600"/>
                </a:solidFill>
              </a:rPr>
              <a:t>educada</a:t>
            </a:r>
            <a:r>
              <a:rPr lang="pt-BR" sz="2000" dirty="0"/>
              <a:t>, tratando os outros usuários do trânsito sempre com </a:t>
            </a:r>
            <a:r>
              <a:rPr lang="pt-BR" sz="2000" dirty="0">
                <a:solidFill>
                  <a:srgbClr val="00B050"/>
                </a:solidFill>
              </a:rPr>
              <a:t>cortesia</a:t>
            </a:r>
            <a:r>
              <a:rPr lang="pt-BR" sz="2000" dirty="0"/>
              <a:t>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719870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390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RESPONSABILIDADE DO CONDUTOR</a:t>
            </a:r>
          </a:p>
        </p:txBody>
      </p:sp>
      <p:pic>
        <p:nvPicPr>
          <p:cNvPr id="1026" name="Picture 2" descr="http://3.bp.blogspot.com/-QasF1MIO_rU/TfE65l79HVI/AAAAAAAAAkk/XqVVapNfuwM/s1600/Educ.-Trans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9622"/>
            <a:ext cx="3168352" cy="282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3250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563638"/>
            <a:ext cx="4391907" cy="86177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512688"/>
            <a:ext cx="4391907" cy="11254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</a:rPr>
              <a:t>PREVENÇÃO</a:t>
            </a:r>
          </a:p>
          <a:p>
            <a:pPr algn="ctr">
              <a:lnSpc>
                <a:spcPts val="4000"/>
              </a:lnSpc>
            </a:pP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</a:rPr>
              <a:t> de INCÊNDIO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638132"/>
            <a:ext cx="4391907" cy="72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665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142990"/>
            <a:ext cx="2771832" cy="428628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Conceituação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23528" y="1682165"/>
            <a:ext cx="6336704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FOGO</a:t>
            </a:r>
            <a:r>
              <a:rPr lang="pt-BR" dirty="0"/>
              <a:t> é um processo químico de transformação. Podemos também defini-lo como o resultado de uma reação química que desprende luz e calor devido à combustão de materiais diversos, </a:t>
            </a:r>
            <a:r>
              <a:rPr lang="pt-BR" dirty="0">
                <a:solidFill>
                  <a:srgbClr val="00B0F0"/>
                </a:solidFill>
              </a:rPr>
              <a:t>porém de forma </a:t>
            </a:r>
            <a:r>
              <a:rPr lang="pt-BR" u="sng" dirty="0">
                <a:solidFill>
                  <a:srgbClr val="00B0F0"/>
                </a:solidFill>
              </a:rPr>
              <a:t>programada</a:t>
            </a:r>
            <a:r>
              <a:rPr lang="pt-BR" dirty="0">
                <a:solidFill>
                  <a:srgbClr val="00B0F0"/>
                </a:solidFill>
              </a:rPr>
              <a:t> e em benefício da humanidade</a:t>
            </a:r>
            <a:r>
              <a:rPr lang="pt-BR" dirty="0"/>
              <a:t>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203848" y="3579862"/>
            <a:ext cx="5688632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INCÊNDIO</a:t>
            </a:r>
            <a:r>
              <a:rPr lang="pt-BR" dirty="0"/>
              <a:t> consiste na rápida oxidação de um determinado material combustível liberando calor e luz, </a:t>
            </a:r>
            <a:r>
              <a:rPr lang="pt-BR" dirty="0">
                <a:solidFill>
                  <a:srgbClr val="00B0F0"/>
                </a:solidFill>
              </a:rPr>
              <a:t>porém de forma </a:t>
            </a:r>
            <a:r>
              <a:rPr lang="pt-BR" u="sng" dirty="0">
                <a:solidFill>
                  <a:srgbClr val="00B0F0"/>
                </a:solidFill>
              </a:rPr>
              <a:t>descontrolada</a:t>
            </a:r>
            <a:r>
              <a:rPr lang="pt-BR" dirty="0">
                <a:solidFill>
                  <a:srgbClr val="00B0F0"/>
                </a:solidFill>
              </a:rPr>
              <a:t> e em prejuízo à humanidade</a:t>
            </a:r>
            <a:r>
              <a:rPr lang="pt-BR" dirty="0"/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75424"/>
            <a:ext cx="2736304" cy="159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771" y="1263154"/>
            <a:ext cx="2381250" cy="203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98F6EBC-A5D2-4CBE-94D0-A2BDA1CE01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719870" cy="48481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DB3CCF3-5EB3-432C-BADA-9FB6EBEAE5FA}"/>
              </a:ext>
            </a:extLst>
          </p:cNvPr>
          <p:cNvSpPr txBox="1"/>
          <p:nvPr/>
        </p:nvSpPr>
        <p:spPr>
          <a:xfrm>
            <a:off x="214282" y="577298"/>
            <a:ext cx="4390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Prevenção de Incêndios - FOGO</a:t>
            </a:r>
          </a:p>
        </p:txBody>
      </p:sp>
    </p:spTree>
    <p:extLst>
      <p:ext uri="{BB962C8B-B14F-4D97-AF65-F5344CB8AC3E}">
        <p14:creationId xmlns:p14="http://schemas.microsoft.com/office/powerpoint/2010/main" val="182663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142990"/>
            <a:ext cx="4284000" cy="428628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Composição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56" y="1571618"/>
            <a:ext cx="2081032" cy="153476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1682165"/>
            <a:ext cx="4032448" cy="178510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dirty="0"/>
              <a:t>Os elementos que compõem o fogo são: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70C0"/>
                </a:solidFill>
              </a:rPr>
              <a:t>Combustível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70C0"/>
                </a:solidFill>
              </a:rPr>
              <a:t>Comburente (oxigênio)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70C0"/>
                </a:solidFill>
              </a:rPr>
              <a:t>Calor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FF0000"/>
                </a:solidFill>
              </a:rPr>
              <a:t>Reação em cadeia</a:t>
            </a:r>
            <a:endParaRPr lang="pt-BR" dirty="0"/>
          </a:p>
        </p:txBody>
      </p:sp>
      <p:sp>
        <p:nvSpPr>
          <p:cNvPr id="5" name="Retângulo de cantos arredondados 4"/>
          <p:cNvSpPr/>
          <p:nvPr/>
        </p:nvSpPr>
        <p:spPr>
          <a:xfrm>
            <a:off x="323528" y="3651870"/>
            <a:ext cx="3816424" cy="1080120"/>
          </a:xfrm>
          <a:prstGeom prst="round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pt-BR" sz="1500" dirty="0">
                <a:solidFill>
                  <a:srgbClr val="FF0000"/>
                </a:solidFill>
              </a:rPr>
              <a:t>Esse quarto elemento, também denominado </a:t>
            </a:r>
            <a:r>
              <a:rPr lang="pt-BR" sz="1500" dirty="0">
                <a:solidFill>
                  <a:schemeClr val="tx1"/>
                </a:solidFill>
              </a:rPr>
              <a:t>transformação em cadeia</a:t>
            </a:r>
            <a:r>
              <a:rPr lang="pt-BR" sz="1500" dirty="0">
                <a:solidFill>
                  <a:srgbClr val="FF0000"/>
                </a:solidFill>
              </a:rPr>
              <a:t>, vai formar o quadrado do fogo, substituindo o antigo triângulo do fogo.</a:t>
            </a:r>
          </a:p>
        </p:txBody>
      </p:sp>
      <p:sp>
        <p:nvSpPr>
          <p:cNvPr id="9" name="Retângulo 8"/>
          <p:cNvSpPr/>
          <p:nvPr/>
        </p:nvSpPr>
        <p:spPr>
          <a:xfrm>
            <a:off x="6883455" y="1203598"/>
            <a:ext cx="2081033" cy="274189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Triângulo do Fogo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303" y="3162815"/>
            <a:ext cx="1770137" cy="1641819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969303" y="2876938"/>
            <a:ext cx="1770137" cy="279505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Quadrado do Fogo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251520" y="1995686"/>
            <a:ext cx="6336704" cy="1075253"/>
            <a:chOff x="251520" y="1995686"/>
            <a:chExt cx="6336704" cy="1075253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251520" y="2032254"/>
              <a:ext cx="2592288" cy="1038685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Conector de seta reta 11"/>
            <p:cNvCxnSpPr>
              <a:stCxn id="7" idx="3"/>
            </p:cNvCxnSpPr>
            <p:nvPr/>
          </p:nvCxnSpPr>
          <p:spPr>
            <a:xfrm flipV="1">
              <a:off x="2843808" y="1995686"/>
              <a:ext cx="3744416" cy="55591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Seta para a direita 13"/>
          <p:cNvSpPr/>
          <p:nvPr/>
        </p:nvSpPr>
        <p:spPr>
          <a:xfrm>
            <a:off x="4283968" y="3995871"/>
            <a:ext cx="414675" cy="419342"/>
          </a:xfrm>
          <a:prstGeom prst="righ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Seta para baixo 15"/>
          <p:cNvSpPr/>
          <p:nvPr/>
        </p:nvSpPr>
        <p:spPr>
          <a:xfrm>
            <a:off x="1187624" y="3435846"/>
            <a:ext cx="144016" cy="144016"/>
          </a:xfrm>
          <a:prstGeom prst="down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Seta para baixo 16"/>
          <p:cNvSpPr/>
          <p:nvPr/>
        </p:nvSpPr>
        <p:spPr>
          <a:xfrm>
            <a:off x="1475656" y="3435846"/>
            <a:ext cx="144016" cy="144016"/>
          </a:xfrm>
          <a:prstGeom prst="down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baixo 17"/>
          <p:cNvSpPr/>
          <p:nvPr/>
        </p:nvSpPr>
        <p:spPr>
          <a:xfrm>
            <a:off x="1763688" y="3435846"/>
            <a:ext cx="144016" cy="144016"/>
          </a:xfrm>
          <a:prstGeom prst="down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Seta para baixo 18"/>
          <p:cNvSpPr/>
          <p:nvPr/>
        </p:nvSpPr>
        <p:spPr>
          <a:xfrm>
            <a:off x="899592" y="3435846"/>
            <a:ext cx="144016" cy="144016"/>
          </a:xfrm>
          <a:prstGeom prst="down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4FC90F86-5095-4965-9215-D56A3400B3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719870" cy="484816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10CAEA65-5BA9-485A-8EF6-5C6D3EAFB6DD}"/>
              </a:ext>
            </a:extLst>
          </p:cNvPr>
          <p:cNvSpPr txBox="1"/>
          <p:nvPr/>
        </p:nvSpPr>
        <p:spPr>
          <a:xfrm>
            <a:off x="214282" y="577298"/>
            <a:ext cx="4390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Prevenção de Incêndios - FOGO</a:t>
            </a:r>
          </a:p>
        </p:txBody>
      </p:sp>
    </p:spTree>
    <p:extLst>
      <p:ext uri="{BB962C8B-B14F-4D97-AF65-F5344CB8AC3E}">
        <p14:creationId xmlns:p14="http://schemas.microsoft.com/office/powerpoint/2010/main" val="148244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55" y="2438284"/>
            <a:ext cx="3600976" cy="2377620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-32" y="1142990"/>
            <a:ext cx="4211992" cy="428628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Fontes de Ignição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79512" y="1707654"/>
            <a:ext cx="4032448" cy="14773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rgbClr val="FF0000"/>
                </a:solidFill>
              </a:rPr>
              <a:t>COMBUSTÍVEL</a:t>
            </a:r>
            <a:r>
              <a:rPr lang="pt-BR" dirty="0"/>
              <a:t> É todo material que queima. São </a:t>
            </a:r>
            <a:r>
              <a:rPr lang="pt-BR" dirty="0">
                <a:solidFill>
                  <a:srgbClr val="00B0F0"/>
                </a:solidFill>
              </a:rPr>
              <a:t>sólidos</a:t>
            </a:r>
            <a:r>
              <a:rPr lang="pt-BR" dirty="0"/>
              <a:t>, </a:t>
            </a:r>
            <a:r>
              <a:rPr lang="pt-BR" dirty="0">
                <a:solidFill>
                  <a:srgbClr val="00B0F0"/>
                </a:solidFill>
              </a:rPr>
              <a:t>líquidos</a:t>
            </a:r>
            <a:r>
              <a:rPr lang="pt-BR" dirty="0"/>
              <a:t> e </a:t>
            </a:r>
            <a:r>
              <a:rPr lang="pt-BR" dirty="0">
                <a:solidFill>
                  <a:srgbClr val="00B0F0"/>
                </a:solidFill>
              </a:rPr>
              <a:t>gasosos</a:t>
            </a:r>
            <a:r>
              <a:rPr lang="pt-BR" dirty="0"/>
              <a:t>, sendo que os sólidos e os líquidos se transformam primeiramente em gás pelo calor e depois inflamam.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66" y="1238585"/>
            <a:ext cx="1149343" cy="194639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78655"/>
            <a:ext cx="2736304" cy="153724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9EB2336-7F11-4752-9BC4-622E857CAD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719870" cy="48481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D5D643B-8C87-4241-9923-BBD6DF716845}"/>
              </a:ext>
            </a:extLst>
          </p:cNvPr>
          <p:cNvSpPr txBox="1"/>
          <p:nvPr/>
        </p:nvSpPr>
        <p:spPr>
          <a:xfrm>
            <a:off x="214282" y="577298"/>
            <a:ext cx="4390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Prevenção de Incêndios - FOGO</a:t>
            </a:r>
          </a:p>
        </p:txBody>
      </p:sp>
    </p:spTree>
    <p:extLst>
      <p:ext uri="{BB962C8B-B14F-4D97-AF65-F5344CB8AC3E}">
        <p14:creationId xmlns:p14="http://schemas.microsoft.com/office/powerpoint/2010/main" val="17528691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142990"/>
            <a:ext cx="3786214" cy="428628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Classificação de Incêndios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1707654"/>
            <a:ext cx="5472608" cy="256993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b="1" dirty="0">
                <a:solidFill>
                  <a:srgbClr val="FF0000"/>
                </a:solidFill>
              </a:rPr>
              <a:t>CLASSE A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Caracteriza-se por fogo em materiais </a:t>
            </a:r>
            <a:r>
              <a:rPr lang="pt-BR" b="1" dirty="0">
                <a:solidFill>
                  <a:srgbClr val="FF0000"/>
                </a:solidFill>
              </a:rPr>
              <a:t>SÓLIDOS</a:t>
            </a:r>
            <a:r>
              <a:rPr lang="pt-BR" dirty="0"/>
              <a:t>;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Queimam em </a:t>
            </a:r>
            <a:r>
              <a:rPr lang="pt-BR" dirty="0">
                <a:solidFill>
                  <a:srgbClr val="00B0F0"/>
                </a:solidFill>
              </a:rPr>
              <a:t>superfície e profundidade</a:t>
            </a:r>
            <a:r>
              <a:rPr lang="pt-BR" dirty="0"/>
              <a:t>;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Após a queima </a:t>
            </a:r>
            <a:r>
              <a:rPr lang="pt-BR" dirty="0">
                <a:solidFill>
                  <a:srgbClr val="00B0F0"/>
                </a:solidFill>
              </a:rPr>
              <a:t>deixam resíduos</a:t>
            </a:r>
            <a:r>
              <a:rPr lang="pt-BR" dirty="0"/>
              <a:t>, brasas e cinzas;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Esse tipo de incêndio é extinto principalmente pelo </a:t>
            </a:r>
            <a:r>
              <a:rPr lang="pt-BR" dirty="0">
                <a:solidFill>
                  <a:srgbClr val="00B0F0"/>
                </a:solidFill>
              </a:rPr>
              <a:t>método de resfriamento</a:t>
            </a:r>
            <a:r>
              <a:rPr lang="pt-BR" dirty="0"/>
              <a:t>, e as vezes por </a:t>
            </a:r>
            <a:r>
              <a:rPr lang="pt-BR" dirty="0">
                <a:solidFill>
                  <a:srgbClr val="00B0F0"/>
                </a:solidFill>
              </a:rPr>
              <a:t>abafamento</a:t>
            </a:r>
            <a:r>
              <a:rPr lang="pt-BR" dirty="0"/>
              <a:t> através de jato pulverizado.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139" y="1738850"/>
            <a:ext cx="3175000" cy="25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14B20D6-2EFF-4F1D-8CBA-C2115D4BA6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719870" cy="48481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B0CA6EA-01AD-4FD5-A338-41674C561252}"/>
              </a:ext>
            </a:extLst>
          </p:cNvPr>
          <p:cNvSpPr txBox="1"/>
          <p:nvPr/>
        </p:nvSpPr>
        <p:spPr>
          <a:xfrm>
            <a:off x="214282" y="577298"/>
            <a:ext cx="4390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Prevenção de Incêndios - FOGO</a:t>
            </a:r>
          </a:p>
        </p:txBody>
      </p:sp>
    </p:spTree>
    <p:extLst>
      <p:ext uri="{BB962C8B-B14F-4D97-AF65-F5344CB8AC3E}">
        <p14:creationId xmlns:p14="http://schemas.microsoft.com/office/powerpoint/2010/main" val="161116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142990"/>
            <a:ext cx="3786214" cy="428628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Classificação de Incêndios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1707654"/>
            <a:ext cx="4896544" cy="26468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>
                <a:solidFill>
                  <a:srgbClr val="FF0000"/>
                </a:solidFill>
              </a:rPr>
              <a:t>CLASSE B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Caracteriza-se por fogo em combustíveis </a:t>
            </a:r>
            <a:r>
              <a:rPr lang="pt-BR" b="1" dirty="0">
                <a:solidFill>
                  <a:srgbClr val="FF0000"/>
                </a:solidFill>
              </a:rPr>
              <a:t>LÍQUIDOS INFLAMÁVEIS</a:t>
            </a:r>
            <a:r>
              <a:rPr lang="pt-BR" dirty="0"/>
              <a:t>;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Queimam em </a:t>
            </a:r>
            <a:r>
              <a:rPr lang="pt-BR" dirty="0">
                <a:solidFill>
                  <a:srgbClr val="00B0F0"/>
                </a:solidFill>
              </a:rPr>
              <a:t>superfície</a:t>
            </a:r>
            <a:r>
              <a:rPr lang="pt-BR" dirty="0"/>
              <a:t>;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Após a queima, </a:t>
            </a:r>
            <a:r>
              <a:rPr lang="pt-BR" dirty="0">
                <a:solidFill>
                  <a:srgbClr val="00B0F0"/>
                </a:solidFill>
              </a:rPr>
              <a:t>não deixam resíduos</a:t>
            </a:r>
            <a:r>
              <a:rPr lang="pt-BR" dirty="0"/>
              <a:t>;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Esse tipo de incêndio é extinto pelo </a:t>
            </a:r>
            <a:r>
              <a:rPr lang="pt-BR" dirty="0">
                <a:solidFill>
                  <a:srgbClr val="00B0F0"/>
                </a:solidFill>
              </a:rPr>
              <a:t>método de abafamento</a:t>
            </a:r>
            <a:r>
              <a:rPr lang="pt-BR" dirty="0"/>
              <a:t>.  </a:t>
            </a:r>
          </a:p>
        </p:txBody>
      </p:sp>
      <p:pic>
        <p:nvPicPr>
          <p:cNvPr id="1026" name="Picture 2" descr="https://liapromulo.files.wordpress.com/2009/11/f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28714"/>
            <a:ext cx="3384374" cy="270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004F5F6-0FBE-470A-A471-9B2910DCBB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719870" cy="48481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5E491A2-4FD8-481E-97F3-E8826B19CC97}"/>
              </a:ext>
            </a:extLst>
          </p:cNvPr>
          <p:cNvSpPr txBox="1"/>
          <p:nvPr/>
        </p:nvSpPr>
        <p:spPr>
          <a:xfrm>
            <a:off x="214282" y="577298"/>
            <a:ext cx="4390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Prevenção de Incêndios - FOGO</a:t>
            </a:r>
          </a:p>
        </p:txBody>
      </p:sp>
    </p:spTree>
    <p:extLst>
      <p:ext uri="{BB962C8B-B14F-4D97-AF65-F5344CB8AC3E}">
        <p14:creationId xmlns:p14="http://schemas.microsoft.com/office/powerpoint/2010/main" val="12503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142990"/>
            <a:ext cx="3786214" cy="428628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Classificação de Incêndios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1707654"/>
            <a:ext cx="5688632" cy="304698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>
                <a:solidFill>
                  <a:srgbClr val="FF0000"/>
                </a:solidFill>
              </a:rPr>
              <a:t>CLASSE C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Caracteriza–se por fogo em materiais  ou equipamentos </a:t>
            </a:r>
            <a:r>
              <a:rPr lang="pt-BR" b="1" dirty="0">
                <a:solidFill>
                  <a:srgbClr val="FF0000"/>
                </a:solidFill>
              </a:rPr>
              <a:t>ENERGIZADOS</a:t>
            </a:r>
            <a:r>
              <a:rPr lang="pt-BR" dirty="0"/>
              <a:t> (geralmente equipamentos elétricos);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A extinção só pode ser realizada com agente </a:t>
            </a:r>
            <a:r>
              <a:rPr lang="pt-BR" dirty="0">
                <a:solidFill>
                  <a:srgbClr val="00B0F0"/>
                </a:solidFill>
              </a:rPr>
              <a:t>extintor não-condutor de eletricidade</a:t>
            </a:r>
            <a:r>
              <a:rPr lang="pt-BR" dirty="0"/>
              <a:t>, nunca com extintores de água ou espuma;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O </a:t>
            </a:r>
            <a:r>
              <a:rPr lang="pt-BR" dirty="0">
                <a:solidFill>
                  <a:srgbClr val="00B0F0"/>
                </a:solidFill>
              </a:rPr>
              <a:t>primeiro passo</a:t>
            </a:r>
            <a:r>
              <a:rPr lang="pt-BR" dirty="0"/>
              <a:t> num incêndio de classe C, é </a:t>
            </a:r>
            <a:r>
              <a:rPr lang="pt-BR" u="sng" dirty="0">
                <a:solidFill>
                  <a:srgbClr val="00B0F0"/>
                </a:solidFill>
              </a:rPr>
              <a:t>desligar o quadro de força</a:t>
            </a:r>
            <a:r>
              <a:rPr lang="pt-BR" dirty="0"/>
              <a:t>, pois assim ele se tornará um incêndio de classe A ou B.</a:t>
            </a:r>
          </a:p>
        </p:txBody>
      </p:sp>
      <p:pic>
        <p:nvPicPr>
          <p:cNvPr id="2050" name="Picture 2" descr="http://www.revistaemergencia.com.br/upload/emergencia_noticia/35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79662"/>
            <a:ext cx="2867981" cy="2731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433D907-923C-45F6-8EB9-07E24182E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719870" cy="48481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DE64241-7B28-4F6A-8006-57B5069E7EC8}"/>
              </a:ext>
            </a:extLst>
          </p:cNvPr>
          <p:cNvSpPr txBox="1"/>
          <p:nvPr/>
        </p:nvSpPr>
        <p:spPr>
          <a:xfrm>
            <a:off x="214282" y="577298"/>
            <a:ext cx="4390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Prevenção de Incêndios - FOGO</a:t>
            </a:r>
          </a:p>
        </p:txBody>
      </p:sp>
    </p:spTree>
    <p:extLst>
      <p:ext uri="{BB962C8B-B14F-4D97-AF65-F5344CB8AC3E}">
        <p14:creationId xmlns:p14="http://schemas.microsoft.com/office/powerpoint/2010/main" val="89668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142990"/>
            <a:ext cx="3786214" cy="428628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Classificação de Incêndios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1707654"/>
            <a:ext cx="5184576" cy="320087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>
                <a:solidFill>
                  <a:srgbClr val="FF0000"/>
                </a:solidFill>
              </a:rPr>
              <a:t>CLASSE D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Caracteriza-se por fogo em </a:t>
            </a:r>
            <a:r>
              <a:rPr lang="pt-BR" b="1" dirty="0">
                <a:solidFill>
                  <a:srgbClr val="FF0000"/>
                </a:solidFill>
              </a:rPr>
              <a:t>METAIS PIROFÓRICOS</a:t>
            </a:r>
            <a:r>
              <a:rPr lang="pt-BR" dirty="0"/>
              <a:t> → alumínio, antimônio, magnésio, etc.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De </a:t>
            </a:r>
            <a:r>
              <a:rPr lang="pt-BR" dirty="0">
                <a:solidFill>
                  <a:srgbClr val="00B0F0"/>
                </a:solidFill>
              </a:rPr>
              <a:t>elevadíssima temperatura</a:t>
            </a:r>
            <a:r>
              <a:rPr lang="pt-BR" dirty="0"/>
              <a:t> e difíceis de serem apagados;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Esse tipo de incêndio é extinto pelo </a:t>
            </a:r>
            <a:r>
              <a:rPr lang="pt-BR" dirty="0">
                <a:solidFill>
                  <a:srgbClr val="00B0F0"/>
                </a:solidFill>
              </a:rPr>
              <a:t>método de abafamento</a:t>
            </a:r>
            <a:r>
              <a:rPr lang="pt-BR" dirty="0"/>
              <a:t>;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B0F0"/>
                </a:solidFill>
              </a:rPr>
              <a:t>NUNCA utilizar extintores de água ou espuma</a:t>
            </a:r>
            <a:r>
              <a:rPr lang="pt-BR" dirty="0"/>
              <a:t> para extinção do fogo.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48868"/>
            <a:ext cx="2743200" cy="244144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80B1477-D5AC-4EFA-B7A7-8DE124DC86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719870" cy="48481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F816910-3BBE-4773-B692-84228493B3DF}"/>
              </a:ext>
            </a:extLst>
          </p:cNvPr>
          <p:cNvSpPr txBox="1"/>
          <p:nvPr/>
        </p:nvSpPr>
        <p:spPr>
          <a:xfrm>
            <a:off x="214282" y="577298"/>
            <a:ext cx="4390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Prevenção de Incêndios - FOGO</a:t>
            </a:r>
          </a:p>
        </p:txBody>
      </p:sp>
    </p:spTree>
    <p:extLst>
      <p:ext uri="{BB962C8B-B14F-4D97-AF65-F5344CB8AC3E}">
        <p14:creationId xmlns:p14="http://schemas.microsoft.com/office/powerpoint/2010/main" val="382240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142990"/>
            <a:ext cx="4356008" cy="428628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Tipos de Aparelhos Extintores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23528" y="1707654"/>
            <a:ext cx="3960440" cy="25423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/>
              <a:t>Destinam-se ao combate imediato e rápido de pequenos focos de incêndios, não devendo ser considerados como substitutos aos sistemas de extinção mais complexos, mas sim como equipamentos adicionais.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07" y="1303001"/>
            <a:ext cx="3876849" cy="350099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1AF0906-6574-4BBF-9BE5-125D9B15AD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46F4ACD-B3D0-4922-A44C-822F6DF019E5}"/>
              </a:ext>
            </a:extLst>
          </p:cNvPr>
          <p:cNvSpPr txBox="1"/>
          <p:nvPr/>
        </p:nvSpPr>
        <p:spPr>
          <a:xfrm>
            <a:off x="214282" y="577298"/>
            <a:ext cx="48617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Prevenção de Incêndios - EXTINTORES</a:t>
            </a:r>
          </a:p>
        </p:txBody>
      </p:sp>
    </p:spTree>
    <p:extLst>
      <p:ext uri="{BB962C8B-B14F-4D97-AF65-F5344CB8AC3E}">
        <p14:creationId xmlns:p14="http://schemas.microsoft.com/office/powerpoint/2010/main" val="23420431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 w="15875">
          <a:solidFill>
            <a:srgbClr val="FF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>
            <a:solidFill>
              <a:srgbClr val="FF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19050">
          <a:noFill/>
        </a:ln>
      </a:spPr>
      <a:bodyPr wrap="square" rtlCol="0">
        <a:spAutoFit/>
      </a:bodyPr>
      <a:lstStyle>
        <a:defPPr algn="just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14072</TotalTime>
  <Words>4386</Words>
  <Application>Microsoft Office PowerPoint</Application>
  <PresentationFormat>Apresentação na tela (16:9)</PresentationFormat>
  <Paragraphs>829</Paragraphs>
  <Slides>102</Slides>
  <Notes>102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102</vt:i4>
      </vt:variant>
    </vt:vector>
  </HeadingPairs>
  <TitlesOfParts>
    <vt:vector size="107" baseType="lpstr">
      <vt:lpstr>Arial</vt:lpstr>
      <vt:lpstr>Arial Black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AERaça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SalaDeAula</dc:creator>
  <cp:lastModifiedBy>Ronaldo</cp:lastModifiedBy>
  <cp:revision>1539</cp:revision>
  <dcterms:created xsi:type="dcterms:W3CDTF">2012-09-21T18:40:16Z</dcterms:created>
  <dcterms:modified xsi:type="dcterms:W3CDTF">2021-04-23T16:20:18Z</dcterms:modified>
</cp:coreProperties>
</file>