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54"/>
  </p:notesMasterIdLst>
  <p:sldIdLst>
    <p:sldId id="834" r:id="rId2"/>
    <p:sldId id="805" r:id="rId3"/>
    <p:sldId id="990" r:id="rId4"/>
    <p:sldId id="991" r:id="rId5"/>
    <p:sldId id="1297" r:id="rId6"/>
    <p:sldId id="1298" r:id="rId7"/>
    <p:sldId id="1299" r:id="rId8"/>
    <p:sldId id="1300" r:id="rId9"/>
    <p:sldId id="1301" r:id="rId10"/>
    <p:sldId id="1303" r:id="rId11"/>
    <p:sldId id="1302" r:id="rId12"/>
    <p:sldId id="1304" r:id="rId13"/>
    <p:sldId id="1305" r:id="rId14"/>
    <p:sldId id="1306" r:id="rId15"/>
    <p:sldId id="1307" r:id="rId16"/>
    <p:sldId id="1308" r:id="rId17"/>
    <p:sldId id="1309" r:id="rId18"/>
    <p:sldId id="1310" r:id="rId19"/>
    <p:sldId id="1311" r:id="rId20"/>
    <p:sldId id="1312" r:id="rId21"/>
    <p:sldId id="1313" r:id="rId22"/>
    <p:sldId id="1314" r:id="rId23"/>
    <p:sldId id="1315" r:id="rId24"/>
    <p:sldId id="1316" r:id="rId25"/>
    <p:sldId id="1317" r:id="rId26"/>
    <p:sldId id="1318" r:id="rId27"/>
    <p:sldId id="1319" r:id="rId28"/>
    <p:sldId id="1320" r:id="rId29"/>
    <p:sldId id="1321" r:id="rId30"/>
    <p:sldId id="1322" r:id="rId31"/>
    <p:sldId id="1323" r:id="rId32"/>
    <p:sldId id="1324" r:id="rId33"/>
    <p:sldId id="1325" r:id="rId34"/>
    <p:sldId id="1326" r:id="rId35"/>
    <p:sldId id="1327" r:id="rId36"/>
    <p:sldId id="1328" r:id="rId37"/>
    <p:sldId id="1329" r:id="rId38"/>
    <p:sldId id="1046" r:id="rId39"/>
    <p:sldId id="398" r:id="rId40"/>
    <p:sldId id="436" r:id="rId41"/>
    <p:sldId id="1048" r:id="rId42"/>
    <p:sldId id="1049" r:id="rId43"/>
    <p:sldId id="1050" r:id="rId44"/>
    <p:sldId id="1051" r:id="rId45"/>
    <p:sldId id="1052" r:id="rId46"/>
    <p:sldId id="1053" r:id="rId47"/>
    <p:sldId id="1054" r:id="rId48"/>
    <p:sldId id="1055" r:id="rId49"/>
    <p:sldId id="1056" r:id="rId50"/>
    <p:sldId id="1057" r:id="rId51"/>
    <p:sldId id="1058" r:id="rId52"/>
    <p:sldId id="1059" r:id="rId53"/>
    <p:sldId id="1060" r:id="rId54"/>
    <p:sldId id="1061" r:id="rId55"/>
    <p:sldId id="1062" r:id="rId56"/>
    <p:sldId id="1063" r:id="rId57"/>
    <p:sldId id="1064" r:id="rId58"/>
    <p:sldId id="1065" r:id="rId59"/>
    <p:sldId id="1066" r:id="rId60"/>
    <p:sldId id="1067" r:id="rId61"/>
    <p:sldId id="437" r:id="rId62"/>
    <p:sldId id="1068" r:id="rId63"/>
    <p:sldId id="1069" r:id="rId64"/>
    <p:sldId id="1070" r:id="rId65"/>
    <p:sldId id="1071" r:id="rId66"/>
    <p:sldId id="1072" r:id="rId67"/>
    <p:sldId id="1073" r:id="rId68"/>
    <p:sldId id="1074" r:id="rId69"/>
    <p:sldId id="1075" r:id="rId70"/>
    <p:sldId id="1076" r:id="rId71"/>
    <p:sldId id="1077" r:id="rId72"/>
    <p:sldId id="1078" r:id="rId73"/>
    <p:sldId id="1079" r:id="rId74"/>
    <p:sldId id="1080" r:id="rId75"/>
    <p:sldId id="1081" r:id="rId76"/>
    <p:sldId id="1082" r:id="rId77"/>
    <p:sldId id="1083" r:id="rId78"/>
    <p:sldId id="1084" r:id="rId79"/>
    <p:sldId id="1085" r:id="rId80"/>
    <p:sldId id="1086" r:id="rId81"/>
    <p:sldId id="1087" r:id="rId82"/>
    <p:sldId id="1088" r:id="rId83"/>
    <p:sldId id="1089" r:id="rId84"/>
    <p:sldId id="439" r:id="rId85"/>
    <p:sldId id="438" r:id="rId86"/>
    <p:sldId id="440" r:id="rId87"/>
    <p:sldId id="1090" r:id="rId88"/>
    <p:sldId id="1091" r:id="rId89"/>
    <p:sldId id="1092" r:id="rId90"/>
    <p:sldId id="1093" r:id="rId91"/>
    <p:sldId id="1269" r:id="rId92"/>
    <p:sldId id="1270" r:id="rId93"/>
    <p:sldId id="1096" r:id="rId94"/>
    <p:sldId id="1097" r:id="rId95"/>
    <p:sldId id="1098" r:id="rId96"/>
    <p:sldId id="1099" r:id="rId97"/>
    <p:sldId id="392" r:id="rId98"/>
    <p:sldId id="1101" r:id="rId99"/>
    <p:sldId id="394" r:id="rId100"/>
    <p:sldId id="1103" r:id="rId101"/>
    <p:sldId id="1271" r:id="rId102"/>
    <p:sldId id="1105" r:id="rId103"/>
    <p:sldId id="1272" r:id="rId104"/>
    <p:sldId id="448" r:id="rId105"/>
    <p:sldId id="1273" r:id="rId106"/>
    <p:sldId id="1274" r:id="rId107"/>
    <p:sldId id="1109" r:id="rId108"/>
    <p:sldId id="1110" r:id="rId109"/>
    <p:sldId id="1111" r:id="rId110"/>
    <p:sldId id="404" r:id="rId111"/>
    <p:sldId id="1113" r:id="rId112"/>
    <p:sldId id="1114" r:id="rId113"/>
    <p:sldId id="1115" r:id="rId114"/>
    <p:sldId id="408" r:id="rId115"/>
    <p:sldId id="409" r:id="rId116"/>
    <p:sldId id="1118" r:id="rId117"/>
    <p:sldId id="1119" r:id="rId118"/>
    <p:sldId id="1120" r:id="rId119"/>
    <p:sldId id="1121" r:id="rId120"/>
    <p:sldId id="1122" r:id="rId121"/>
    <p:sldId id="1123" r:id="rId122"/>
    <p:sldId id="1124" r:id="rId123"/>
    <p:sldId id="1125" r:id="rId124"/>
    <p:sldId id="1126" r:id="rId125"/>
    <p:sldId id="1127" r:id="rId126"/>
    <p:sldId id="1128" r:id="rId127"/>
    <p:sldId id="1129" r:id="rId128"/>
    <p:sldId id="1130" r:id="rId129"/>
    <p:sldId id="1131" r:id="rId130"/>
    <p:sldId id="1132" r:id="rId131"/>
    <p:sldId id="327" r:id="rId132"/>
    <p:sldId id="414" r:id="rId133"/>
    <p:sldId id="332" r:id="rId134"/>
    <p:sldId id="1136" r:id="rId135"/>
    <p:sldId id="1137" r:id="rId136"/>
    <p:sldId id="329" r:id="rId137"/>
    <p:sldId id="1139" r:id="rId138"/>
    <p:sldId id="1140" r:id="rId139"/>
    <p:sldId id="1141" r:id="rId140"/>
    <p:sldId id="1142" r:id="rId141"/>
    <p:sldId id="1143" r:id="rId142"/>
    <p:sldId id="1144" r:id="rId143"/>
    <p:sldId id="1145" r:id="rId144"/>
    <p:sldId id="1146" r:id="rId145"/>
    <p:sldId id="1147" r:id="rId146"/>
    <p:sldId id="1148" r:id="rId147"/>
    <p:sldId id="1275" r:id="rId148"/>
    <p:sldId id="473" r:id="rId149"/>
    <p:sldId id="472" r:id="rId150"/>
    <p:sldId id="1151" r:id="rId151"/>
    <p:sldId id="1152" r:id="rId152"/>
    <p:sldId id="1153" r:id="rId153"/>
    <p:sldId id="425" r:id="rId154"/>
    <p:sldId id="1155" r:id="rId155"/>
    <p:sldId id="1276" r:id="rId156"/>
    <p:sldId id="1157" r:id="rId157"/>
    <p:sldId id="1158" r:id="rId158"/>
    <p:sldId id="1159" r:id="rId159"/>
    <p:sldId id="1160" r:id="rId160"/>
    <p:sldId id="354" r:id="rId161"/>
    <p:sldId id="434" r:id="rId162"/>
    <p:sldId id="1163" r:id="rId163"/>
    <p:sldId id="1164" r:id="rId164"/>
    <p:sldId id="1165" r:id="rId165"/>
    <p:sldId id="1166" r:id="rId166"/>
    <p:sldId id="1277" r:id="rId167"/>
    <p:sldId id="1168" r:id="rId168"/>
    <p:sldId id="1169" r:id="rId169"/>
    <p:sldId id="1170" r:id="rId170"/>
    <p:sldId id="1171" r:id="rId171"/>
    <p:sldId id="1172" r:id="rId172"/>
    <p:sldId id="1173" r:id="rId173"/>
    <p:sldId id="1174" r:id="rId174"/>
    <p:sldId id="369" r:id="rId175"/>
    <p:sldId id="1176" r:id="rId176"/>
    <p:sldId id="427" r:id="rId177"/>
    <p:sldId id="365" r:id="rId178"/>
    <p:sldId id="367" r:id="rId179"/>
    <p:sldId id="474" r:id="rId180"/>
    <p:sldId id="1179" r:id="rId181"/>
    <p:sldId id="1181" r:id="rId182"/>
    <p:sldId id="1182" r:id="rId183"/>
    <p:sldId id="1183" r:id="rId184"/>
    <p:sldId id="372" r:id="rId185"/>
    <p:sldId id="1185" r:id="rId186"/>
    <p:sldId id="1186" r:id="rId187"/>
    <p:sldId id="1187" r:id="rId188"/>
    <p:sldId id="1188" r:id="rId189"/>
    <p:sldId id="1189" r:id="rId190"/>
    <p:sldId id="378" r:id="rId191"/>
    <p:sldId id="1191" r:id="rId192"/>
    <p:sldId id="380" r:id="rId193"/>
    <p:sldId id="428" r:id="rId194"/>
    <p:sldId id="1194" r:id="rId195"/>
    <p:sldId id="1195" r:id="rId196"/>
    <p:sldId id="1196" r:id="rId197"/>
    <p:sldId id="1197" r:id="rId198"/>
    <p:sldId id="675" r:id="rId199"/>
    <p:sldId id="992" r:id="rId200"/>
    <p:sldId id="993" r:id="rId201"/>
    <p:sldId id="1200" r:id="rId202"/>
    <p:sldId id="633" r:id="rId203"/>
    <p:sldId id="641" r:id="rId204"/>
    <p:sldId id="640" r:id="rId205"/>
    <p:sldId id="638" r:id="rId206"/>
    <p:sldId id="780" r:id="rId207"/>
    <p:sldId id="639" r:id="rId208"/>
    <p:sldId id="758" r:id="rId209"/>
    <p:sldId id="1238" r:id="rId210"/>
    <p:sldId id="1198" r:id="rId211"/>
    <p:sldId id="759" r:id="rId212"/>
    <p:sldId id="760" r:id="rId213"/>
    <p:sldId id="1199" r:id="rId214"/>
    <p:sldId id="634" r:id="rId215"/>
    <p:sldId id="1239" r:id="rId216"/>
    <p:sldId id="779" r:id="rId217"/>
    <p:sldId id="777" r:id="rId218"/>
    <p:sldId id="1240" r:id="rId219"/>
    <p:sldId id="1241" r:id="rId220"/>
    <p:sldId id="1242" r:id="rId221"/>
    <p:sldId id="643" r:id="rId222"/>
    <p:sldId id="1201" r:id="rId223"/>
    <p:sldId id="1202" r:id="rId224"/>
    <p:sldId id="1012" r:id="rId225"/>
    <p:sldId id="1243" r:id="rId226"/>
    <p:sldId id="772" r:id="rId227"/>
    <p:sldId id="773" r:id="rId228"/>
    <p:sldId id="774" r:id="rId229"/>
    <p:sldId id="775" r:id="rId230"/>
    <p:sldId id="776" r:id="rId231"/>
    <p:sldId id="767" r:id="rId232"/>
    <p:sldId id="768" r:id="rId233"/>
    <p:sldId id="769" r:id="rId234"/>
    <p:sldId id="1244" r:id="rId235"/>
    <p:sldId id="770" r:id="rId236"/>
    <p:sldId id="771" r:id="rId237"/>
    <p:sldId id="996" r:id="rId238"/>
    <p:sldId id="994" r:id="rId239"/>
    <p:sldId id="995" r:id="rId240"/>
    <p:sldId id="646" r:id="rId241"/>
    <p:sldId id="645" r:id="rId242"/>
    <p:sldId id="1245" r:id="rId243"/>
    <p:sldId id="647" r:id="rId244"/>
    <p:sldId id="1246" r:id="rId245"/>
    <p:sldId id="1203" r:id="rId246"/>
    <p:sldId id="781" r:id="rId247"/>
    <p:sldId id="1247" r:id="rId248"/>
    <p:sldId id="1248" r:id="rId249"/>
    <p:sldId id="783" r:id="rId250"/>
    <p:sldId id="784" r:id="rId251"/>
    <p:sldId id="789" r:id="rId252"/>
    <p:sldId id="790" r:id="rId253"/>
    <p:sldId id="792" r:id="rId254"/>
    <p:sldId id="785" r:id="rId255"/>
    <p:sldId id="786" r:id="rId256"/>
    <p:sldId id="787" r:id="rId257"/>
    <p:sldId id="1211" r:id="rId258"/>
    <p:sldId id="1250" r:id="rId259"/>
    <p:sldId id="651" r:id="rId260"/>
    <p:sldId id="796" r:id="rId261"/>
    <p:sldId id="1251" r:id="rId262"/>
    <p:sldId id="1252" r:id="rId263"/>
    <p:sldId id="798" r:id="rId264"/>
    <p:sldId id="797" r:id="rId265"/>
    <p:sldId id="800" r:id="rId266"/>
    <p:sldId id="801" r:id="rId267"/>
    <p:sldId id="802" r:id="rId268"/>
    <p:sldId id="803" r:id="rId269"/>
    <p:sldId id="833" r:id="rId270"/>
    <p:sldId id="1204" r:id="rId271"/>
    <p:sldId id="1205" r:id="rId272"/>
    <p:sldId id="1206" r:id="rId273"/>
    <p:sldId id="1207" r:id="rId274"/>
    <p:sldId id="1208" r:id="rId275"/>
    <p:sldId id="793" r:id="rId276"/>
    <p:sldId id="1253" r:id="rId277"/>
    <p:sldId id="795" r:id="rId278"/>
    <p:sldId id="653" r:id="rId279"/>
    <p:sldId id="804" r:id="rId280"/>
    <p:sldId id="808" r:id="rId281"/>
    <p:sldId id="809" r:id="rId282"/>
    <p:sldId id="810" r:id="rId283"/>
    <p:sldId id="811" r:id="rId284"/>
    <p:sldId id="812" r:id="rId285"/>
    <p:sldId id="813" r:id="rId286"/>
    <p:sldId id="814" r:id="rId287"/>
    <p:sldId id="815" r:id="rId288"/>
    <p:sldId id="816" r:id="rId289"/>
    <p:sldId id="817" r:id="rId290"/>
    <p:sldId id="818" r:id="rId291"/>
    <p:sldId id="819" r:id="rId292"/>
    <p:sldId id="820" r:id="rId293"/>
    <p:sldId id="821" r:id="rId294"/>
    <p:sldId id="822" r:id="rId295"/>
    <p:sldId id="823" r:id="rId296"/>
    <p:sldId id="824" r:id="rId297"/>
    <p:sldId id="825" r:id="rId298"/>
    <p:sldId id="826" r:id="rId299"/>
    <p:sldId id="827" r:id="rId300"/>
    <p:sldId id="828" r:id="rId301"/>
    <p:sldId id="829" r:id="rId302"/>
    <p:sldId id="830" r:id="rId303"/>
    <p:sldId id="831" r:id="rId304"/>
    <p:sldId id="832" r:id="rId305"/>
    <p:sldId id="654" r:id="rId306"/>
    <p:sldId id="1254" r:id="rId307"/>
    <p:sldId id="1255" r:id="rId308"/>
    <p:sldId id="836" r:id="rId309"/>
    <p:sldId id="838" r:id="rId310"/>
    <p:sldId id="839" r:id="rId311"/>
    <p:sldId id="840" r:id="rId312"/>
    <p:sldId id="841" r:id="rId313"/>
    <p:sldId id="843" r:id="rId314"/>
    <p:sldId id="842" r:id="rId315"/>
    <p:sldId id="844" r:id="rId316"/>
    <p:sldId id="1260" r:id="rId317"/>
    <p:sldId id="1256" r:id="rId318"/>
    <p:sldId id="1212" r:id="rId319"/>
    <p:sldId id="1213" r:id="rId320"/>
    <p:sldId id="1257" r:id="rId321"/>
    <p:sldId id="1214" r:id="rId322"/>
    <p:sldId id="1215" r:id="rId323"/>
    <p:sldId id="1259" r:id="rId324"/>
    <p:sldId id="1216" r:id="rId325"/>
    <p:sldId id="1217" r:id="rId326"/>
    <p:sldId id="1218" r:id="rId327"/>
    <p:sldId id="1219" r:id="rId328"/>
    <p:sldId id="1261" r:id="rId329"/>
    <p:sldId id="1220" r:id="rId330"/>
    <p:sldId id="1221" r:id="rId331"/>
    <p:sldId id="1222" r:id="rId332"/>
    <p:sldId id="1262" r:id="rId333"/>
    <p:sldId id="1223" r:id="rId334"/>
    <p:sldId id="1263" r:id="rId335"/>
    <p:sldId id="1224" r:id="rId336"/>
    <p:sldId id="1225" r:id="rId337"/>
    <p:sldId id="1226" r:id="rId338"/>
    <p:sldId id="1227" r:id="rId339"/>
    <p:sldId id="1264" r:id="rId340"/>
    <p:sldId id="1228" r:id="rId341"/>
    <p:sldId id="1229" r:id="rId342"/>
    <p:sldId id="1230" r:id="rId343"/>
    <p:sldId id="1265" r:id="rId344"/>
    <p:sldId id="1231" r:id="rId345"/>
    <p:sldId id="1266" r:id="rId346"/>
    <p:sldId id="1232" r:id="rId347"/>
    <p:sldId id="1233" r:id="rId348"/>
    <p:sldId id="1267" r:id="rId349"/>
    <p:sldId id="1234" r:id="rId350"/>
    <p:sldId id="1235" r:id="rId351"/>
    <p:sldId id="1236" r:id="rId352"/>
    <p:sldId id="1237" r:id="rId353"/>
  </p:sldIdLst>
  <p:sldSz cx="9144000" cy="51435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IUCajHEErAjrpffD+hl3g==" hashData="t73JcRMjupa+geAsKqWzghe+8d2s+Kji4fdsR7woDGNkzCzsl/nfXoyejzAZnh1OpRmTvxXuzdxhgdoytZtW4w=="/>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ldo" initials="R" lastIdx="3" clrIdx="0">
    <p:extLst>
      <p:ext uri="{19B8F6BF-5375-455C-9EA6-DF929625EA0E}">
        <p15:presenceInfo xmlns:p15="http://schemas.microsoft.com/office/powerpoint/2012/main" userId="Ronal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12C"/>
    <a:srgbClr val="008000"/>
    <a:srgbClr val="FFB27F"/>
    <a:srgbClr val="FB8D0E"/>
    <a:srgbClr val="FF6600"/>
    <a:srgbClr val="FF3300"/>
    <a:srgbClr val="F16963"/>
    <a:srgbClr val="CCEED4"/>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566" autoAdjust="0"/>
  </p:normalViewPr>
  <p:slideViewPr>
    <p:cSldViewPr>
      <p:cViewPr varScale="1">
        <p:scale>
          <a:sx n="140" d="100"/>
          <a:sy n="140" d="100"/>
        </p:scale>
        <p:origin x="696" y="120"/>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536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viewProps" Target="viewProps.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tableStyles" Target="tableStyles.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commentAuthors" Target="commentAuthor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presProps" Target="pres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theme" Target="theme/theme1.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564303-FDB9-49DD-B6AB-93FB1A784DD9}" type="datetimeFigureOut">
              <a:rPr lang="pt-BR" smtClean="0"/>
              <a:pPr/>
              <a:t>24/04/2021</a:t>
            </a:fld>
            <a:endParaRPr lang="pt-BR" dirty="0"/>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C7B7FC-D94D-4A8A-BDE8-6A93F372643C}" type="slidenum">
              <a:rPr lang="pt-BR" smtClean="0"/>
              <a:pPr/>
              <a:t>‹nº›</a:t>
            </a:fld>
            <a:endParaRPr lang="pt-BR" dirty="0"/>
          </a:p>
        </p:txBody>
      </p:sp>
    </p:spTree>
    <p:extLst>
      <p:ext uri="{BB962C8B-B14F-4D97-AF65-F5344CB8AC3E}">
        <p14:creationId xmlns:p14="http://schemas.microsoft.com/office/powerpoint/2010/main" val="26061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a:t>
            </a:fld>
            <a:endParaRPr lang="pt-BR" dirty="0"/>
          </a:p>
        </p:txBody>
      </p:sp>
    </p:spTree>
    <p:extLst>
      <p:ext uri="{BB962C8B-B14F-4D97-AF65-F5344CB8AC3E}">
        <p14:creationId xmlns:p14="http://schemas.microsoft.com/office/powerpoint/2010/main" val="176893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a:t>
            </a:fld>
            <a:endParaRPr lang="pt-BR" dirty="0"/>
          </a:p>
        </p:txBody>
      </p:sp>
    </p:spTree>
    <p:extLst>
      <p:ext uri="{BB962C8B-B14F-4D97-AF65-F5344CB8AC3E}">
        <p14:creationId xmlns:p14="http://schemas.microsoft.com/office/powerpoint/2010/main" val="9920799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0736994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16338081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2077516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5198479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0647066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0877430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7801820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4318811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15139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4200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a:t>
            </a:fld>
            <a:endParaRPr lang="pt-BR" dirty="0"/>
          </a:p>
        </p:txBody>
      </p:sp>
    </p:spTree>
    <p:extLst>
      <p:ext uri="{BB962C8B-B14F-4D97-AF65-F5344CB8AC3E}">
        <p14:creationId xmlns:p14="http://schemas.microsoft.com/office/powerpoint/2010/main" val="1776164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13920689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4033024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0577903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7498580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9062837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2452526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1917969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2515165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3292235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96262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a:t>
            </a:fld>
            <a:endParaRPr lang="pt-BR" dirty="0"/>
          </a:p>
        </p:txBody>
      </p:sp>
    </p:spTree>
    <p:extLst>
      <p:ext uri="{BB962C8B-B14F-4D97-AF65-F5344CB8AC3E}">
        <p14:creationId xmlns:p14="http://schemas.microsoft.com/office/powerpoint/2010/main" val="33419516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8940963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9849925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17777649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6041425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210682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10194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12879465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127</a:t>
            </a:fld>
            <a:endParaRPr lang="pt-BR"/>
          </a:p>
        </p:txBody>
      </p:sp>
    </p:spTree>
    <p:extLst>
      <p:ext uri="{BB962C8B-B14F-4D97-AF65-F5344CB8AC3E}">
        <p14:creationId xmlns:p14="http://schemas.microsoft.com/office/powerpoint/2010/main" val="4146126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128</a:t>
            </a:fld>
            <a:endParaRPr lang="pt-BR" dirty="0"/>
          </a:p>
        </p:txBody>
      </p:sp>
    </p:spTree>
    <p:extLst>
      <p:ext uri="{BB962C8B-B14F-4D97-AF65-F5344CB8AC3E}">
        <p14:creationId xmlns:p14="http://schemas.microsoft.com/office/powerpoint/2010/main" val="1403633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129</a:t>
            </a:fld>
            <a:endParaRPr lang="pt-BR" dirty="0"/>
          </a:p>
        </p:txBody>
      </p:sp>
    </p:spTree>
    <p:extLst>
      <p:ext uri="{BB962C8B-B14F-4D97-AF65-F5344CB8AC3E}">
        <p14:creationId xmlns:p14="http://schemas.microsoft.com/office/powerpoint/2010/main" val="2816417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a:t>
            </a:fld>
            <a:endParaRPr lang="pt-BR" dirty="0"/>
          </a:p>
        </p:txBody>
      </p:sp>
    </p:spTree>
    <p:extLst>
      <p:ext uri="{BB962C8B-B14F-4D97-AF65-F5344CB8AC3E}">
        <p14:creationId xmlns:p14="http://schemas.microsoft.com/office/powerpoint/2010/main" val="28974487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130</a:t>
            </a:fld>
            <a:endParaRPr lang="pt-BR" dirty="0"/>
          </a:p>
        </p:txBody>
      </p:sp>
    </p:spTree>
    <p:extLst>
      <p:ext uri="{BB962C8B-B14F-4D97-AF65-F5344CB8AC3E}">
        <p14:creationId xmlns:p14="http://schemas.microsoft.com/office/powerpoint/2010/main" val="35426123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131</a:t>
            </a:fld>
            <a:endParaRPr lang="pt-BR" dirty="0"/>
          </a:p>
        </p:txBody>
      </p:sp>
    </p:spTree>
    <p:extLst>
      <p:ext uri="{BB962C8B-B14F-4D97-AF65-F5344CB8AC3E}">
        <p14:creationId xmlns:p14="http://schemas.microsoft.com/office/powerpoint/2010/main" val="22288051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132</a:t>
            </a:fld>
            <a:endParaRPr lang="pt-BR" dirty="0"/>
          </a:p>
        </p:txBody>
      </p:sp>
    </p:spTree>
    <p:extLst>
      <p:ext uri="{BB962C8B-B14F-4D97-AF65-F5344CB8AC3E}">
        <p14:creationId xmlns:p14="http://schemas.microsoft.com/office/powerpoint/2010/main" val="33422616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133</a:t>
            </a:fld>
            <a:endParaRPr lang="pt-BR" dirty="0"/>
          </a:p>
        </p:txBody>
      </p:sp>
    </p:spTree>
    <p:extLst>
      <p:ext uri="{BB962C8B-B14F-4D97-AF65-F5344CB8AC3E}">
        <p14:creationId xmlns:p14="http://schemas.microsoft.com/office/powerpoint/2010/main" val="33826958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134</a:t>
            </a:fld>
            <a:endParaRPr lang="pt-BR" dirty="0"/>
          </a:p>
        </p:txBody>
      </p:sp>
    </p:spTree>
    <p:extLst>
      <p:ext uri="{BB962C8B-B14F-4D97-AF65-F5344CB8AC3E}">
        <p14:creationId xmlns:p14="http://schemas.microsoft.com/office/powerpoint/2010/main" val="9917524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135</a:t>
            </a:fld>
            <a:endParaRPr lang="pt-BR" dirty="0"/>
          </a:p>
        </p:txBody>
      </p:sp>
    </p:spTree>
    <p:extLst>
      <p:ext uri="{BB962C8B-B14F-4D97-AF65-F5344CB8AC3E}">
        <p14:creationId xmlns:p14="http://schemas.microsoft.com/office/powerpoint/2010/main" val="40555745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136</a:t>
            </a:fld>
            <a:endParaRPr lang="pt-BR" dirty="0"/>
          </a:p>
        </p:txBody>
      </p:sp>
    </p:spTree>
    <p:extLst>
      <p:ext uri="{BB962C8B-B14F-4D97-AF65-F5344CB8AC3E}">
        <p14:creationId xmlns:p14="http://schemas.microsoft.com/office/powerpoint/2010/main" val="36974960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137</a:t>
            </a:fld>
            <a:endParaRPr lang="pt-BR" dirty="0"/>
          </a:p>
        </p:txBody>
      </p:sp>
    </p:spTree>
    <p:extLst>
      <p:ext uri="{BB962C8B-B14F-4D97-AF65-F5344CB8AC3E}">
        <p14:creationId xmlns:p14="http://schemas.microsoft.com/office/powerpoint/2010/main" val="37532874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138</a:t>
            </a:fld>
            <a:endParaRPr lang="pt-BR" dirty="0"/>
          </a:p>
        </p:txBody>
      </p:sp>
    </p:spTree>
    <p:extLst>
      <p:ext uri="{BB962C8B-B14F-4D97-AF65-F5344CB8AC3E}">
        <p14:creationId xmlns:p14="http://schemas.microsoft.com/office/powerpoint/2010/main" val="30721848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139</a:t>
            </a:fld>
            <a:endParaRPr lang="pt-BR" dirty="0"/>
          </a:p>
        </p:txBody>
      </p:sp>
    </p:spTree>
    <p:extLst>
      <p:ext uri="{BB962C8B-B14F-4D97-AF65-F5344CB8AC3E}">
        <p14:creationId xmlns:p14="http://schemas.microsoft.com/office/powerpoint/2010/main" val="325794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a:t>
            </a:fld>
            <a:endParaRPr lang="pt-BR" dirty="0"/>
          </a:p>
        </p:txBody>
      </p:sp>
    </p:spTree>
    <p:extLst>
      <p:ext uri="{BB962C8B-B14F-4D97-AF65-F5344CB8AC3E}">
        <p14:creationId xmlns:p14="http://schemas.microsoft.com/office/powerpoint/2010/main" val="33672589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140</a:t>
            </a:fld>
            <a:endParaRPr lang="pt-BR" dirty="0"/>
          </a:p>
        </p:txBody>
      </p:sp>
    </p:spTree>
    <p:extLst>
      <p:ext uri="{BB962C8B-B14F-4D97-AF65-F5344CB8AC3E}">
        <p14:creationId xmlns:p14="http://schemas.microsoft.com/office/powerpoint/2010/main" val="28780518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141</a:t>
            </a:fld>
            <a:endParaRPr lang="pt-BR" dirty="0"/>
          </a:p>
        </p:txBody>
      </p:sp>
    </p:spTree>
    <p:extLst>
      <p:ext uri="{BB962C8B-B14F-4D97-AF65-F5344CB8AC3E}">
        <p14:creationId xmlns:p14="http://schemas.microsoft.com/office/powerpoint/2010/main" val="34302750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142</a:t>
            </a:fld>
            <a:endParaRPr lang="pt-BR" dirty="0"/>
          </a:p>
        </p:txBody>
      </p:sp>
    </p:spTree>
    <p:extLst>
      <p:ext uri="{BB962C8B-B14F-4D97-AF65-F5344CB8AC3E}">
        <p14:creationId xmlns:p14="http://schemas.microsoft.com/office/powerpoint/2010/main" val="35639479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143</a:t>
            </a:fld>
            <a:endParaRPr lang="pt-BR" dirty="0"/>
          </a:p>
        </p:txBody>
      </p:sp>
    </p:spTree>
    <p:extLst>
      <p:ext uri="{BB962C8B-B14F-4D97-AF65-F5344CB8AC3E}">
        <p14:creationId xmlns:p14="http://schemas.microsoft.com/office/powerpoint/2010/main" val="20987409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144</a:t>
            </a:fld>
            <a:endParaRPr lang="pt-BR" dirty="0"/>
          </a:p>
        </p:txBody>
      </p:sp>
    </p:spTree>
    <p:extLst>
      <p:ext uri="{BB962C8B-B14F-4D97-AF65-F5344CB8AC3E}">
        <p14:creationId xmlns:p14="http://schemas.microsoft.com/office/powerpoint/2010/main" val="21097559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145</a:t>
            </a:fld>
            <a:endParaRPr lang="pt-BR" dirty="0"/>
          </a:p>
        </p:txBody>
      </p:sp>
    </p:spTree>
    <p:extLst>
      <p:ext uri="{BB962C8B-B14F-4D97-AF65-F5344CB8AC3E}">
        <p14:creationId xmlns:p14="http://schemas.microsoft.com/office/powerpoint/2010/main" val="36298245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146</a:t>
            </a:fld>
            <a:endParaRPr lang="pt-BR" dirty="0"/>
          </a:p>
        </p:txBody>
      </p:sp>
    </p:spTree>
    <p:extLst>
      <p:ext uri="{BB962C8B-B14F-4D97-AF65-F5344CB8AC3E}">
        <p14:creationId xmlns:p14="http://schemas.microsoft.com/office/powerpoint/2010/main" val="7432024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147</a:t>
            </a:fld>
            <a:endParaRPr lang="pt-BR" dirty="0"/>
          </a:p>
        </p:txBody>
      </p:sp>
    </p:spTree>
    <p:extLst>
      <p:ext uri="{BB962C8B-B14F-4D97-AF65-F5344CB8AC3E}">
        <p14:creationId xmlns:p14="http://schemas.microsoft.com/office/powerpoint/2010/main" val="31049636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148</a:t>
            </a:fld>
            <a:endParaRPr lang="pt-BR" dirty="0"/>
          </a:p>
        </p:txBody>
      </p:sp>
    </p:spTree>
    <p:extLst>
      <p:ext uri="{BB962C8B-B14F-4D97-AF65-F5344CB8AC3E}">
        <p14:creationId xmlns:p14="http://schemas.microsoft.com/office/powerpoint/2010/main" val="38949247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149</a:t>
            </a:fld>
            <a:endParaRPr lang="pt-BR" dirty="0"/>
          </a:p>
        </p:txBody>
      </p:sp>
    </p:spTree>
    <p:extLst>
      <p:ext uri="{BB962C8B-B14F-4D97-AF65-F5344CB8AC3E}">
        <p14:creationId xmlns:p14="http://schemas.microsoft.com/office/powerpoint/2010/main" val="2651395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a:t>
            </a:fld>
            <a:endParaRPr lang="pt-BR" dirty="0"/>
          </a:p>
        </p:txBody>
      </p:sp>
    </p:spTree>
    <p:extLst>
      <p:ext uri="{BB962C8B-B14F-4D97-AF65-F5344CB8AC3E}">
        <p14:creationId xmlns:p14="http://schemas.microsoft.com/office/powerpoint/2010/main" val="19718041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150</a:t>
            </a:fld>
            <a:endParaRPr lang="pt-BR" dirty="0"/>
          </a:p>
        </p:txBody>
      </p:sp>
    </p:spTree>
    <p:extLst>
      <p:ext uri="{BB962C8B-B14F-4D97-AF65-F5344CB8AC3E}">
        <p14:creationId xmlns:p14="http://schemas.microsoft.com/office/powerpoint/2010/main" val="27384031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151</a:t>
            </a:fld>
            <a:endParaRPr lang="pt-BR" dirty="0"/>
          </a:p>
        </p:txBody>
      </p:sp>
    </p:spTree>
    <p:extLst>
      <p:ext uri="{BB962C8B-B14F-4D97-AF65-F5344CB8AC3E}">
        <p14:creationId xmlns:p14="http://schemas.microsoft.com/office/powerpoint/2010/main" val="25850428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152</a:t>
            </a:fld>
            <a:endParaRPr lang="pt-BR" dirty="0"/>
          </a:p>
        </p:txBody>
      </p:sp>
    </p:spTree>
    <p:extLst>
      <p:ext uri="{BB962C8B-B14F-4D97-AF65-F5344CB8AC3E}">
        <p14:creationId xmlns:p14="http://schemas.microsoft.com/office/powerpoint/2010/main" val="9461393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153</a:t>
            </a:fld>
            <a:endParaRPr lang="pt-BR" dirty="0"/>
          </a:p>
        </p:txBody>
      </p:sp>
    </p:spTree>
    <p:extLst>
      <p:ext uri="{BB962C8B-B14F-4D97-AF65-F5344CB8AC3E}">
        <p14:creationId xmlns:p14="http://schemas.microsoft.com/office/powerpoint/2010/main" val="39734837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154</a:t>
            </a:fld>
            <a:endParaRPr lang="pt-BR" dirty="0"/>
          </a:p>
        </p:txBody>
      </p:sp>
    </p:spTree>
    <p:extLst>
      <p:ext uri="{BB962C8B-B14F-4D97-AF65-F5344CB8AC3E}">
        <p14:creationId xmlns:p14="http://schemas.microsoft.com/office/powerpoint/2010/main" val="405767920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155</a:t>
            </a:fld>
            <a:endParaRPr lang="pt-BR" dirty="0"/>
          </a:p>
        </p:txBody>
      </p:sp>
    </p:spTree>
    <p:extLst>
      <p:ext uri="{BB962C8B-B14F-4D97-AF65-F5344CB8AC3E}">
        <p14:creationId xmlns:p14="http://schemas.microsoft.com/office/powerpoint/2010/main" val="222637212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156</a:t>
            </a:fld>
            <a:endParaRPr lang="pt-BR" dirty="0"/>
          </a:p>
        </p:txBody>
      </p:sp>
    </p:spTree>
    <p:extLst>
      <p:ext uri="{BB962C8B-B14F-4D97-AF65-F5344CB8AC3E}">
        <p14:creationId xmlns:p14="http://schemas.microsoft.com/office/powerpoint/2010/main" val="4881974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157</a:t>
            </a:fld>
            <a:endParaRPr lang="pt-BR" dirty="0"/>
          </a:p>
        </p:txBody>
      </p:sp>
    </p:spTree>
    <p:extLst>
      <p:ext uri="{BB962C8B-B14F-4D97-AF65-F5344CB8AC3E}">
        <p14:creationId xmlns:p14="http://schemas.microsoft.com/office/powerpoint/2010/main" val="262062070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158</a:t>
            </a:fld>
            <a:endParaRPr lang="pt-BR" dirty="0"/>
          </a:p>
        </p:txBody>
      </p:sp>
    </p:spTree>
    <p:extLst>
      <p:ext uri="{BB962C8B-B14F-4D97-AF65-F5344CB8AC3E}">
        <p14:creationId xmlns:p14="http://schemas.microsoft.com/office/powerpoint/2010/main" val="128587907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159</a:t>
            </a:fld>
            <a:endParaRPr lang="pt-BR" dirty="0"/>
          </a:p>
        </p:txBody>
      </p:sp>
    </p:spTree>
    <p:extLst>
      <p:ext uri="{BB962C8B-B14F-4D97-AF65-F5344CB8AC3E}">
        <p14:creationId xmlns:p14="http://schemas.microsoft.com/office/powerpoint/2010/main" val="522385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a:t>
            </a:fld>
            <a:endParaRPr lang="pt-BR" dirty="0"/>
          </a:p>
        </p:txBody>
      </p:sp>
    </p:spTree>
    <p:extLst>
      <p:ext uri="{BB962C8B-B14F-4D97-AF65-F5344CB8AC3E}">
        <p14:creationId xmlns:p14="http://schemas.microsoft.com/office/powerpoint/2010/main" val="33189277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160</a:t>
            </a:fld>
            <a:endParaRPr lang="pt-BR" dirty="0"/>
          </a:p>
        </p:txBody>
      </p:sp>
    </p:spTree>
    <p:extLst>
      <p:ext uri="{BB962C8B-B14F-4D97-AF65-F5344CB8AC3E}">
        <p14:creationId xmlns:p14="http://schemas.microsoft.com/office/powerpoint/2010/main" val="136188547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161</a:t>
            </a:fld>
            <a:endParaRPr lang="pt-BR" dirty="0"/>
          </a:p>
        </p:txBody>
      </p:sp>
    </p:spTree>
    <p:extLst>
      <p:ext uri="{BB962C8B-B14F-4D97-AF65-F5344CB8AC3E}">
        <p14:creationId xmlns:p14="http://schemas.microsoft.com/office/powerpoint/2010/main" val="427829684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162</a:t>
            </a:fld>
            <a:endParaRPr lang="pt-BR" dirty="0"/>
          </a:p>
        </p:txBody>
      </p:sp>
    </p:spTree>
    <p:extLst>
      <p:ext uri="{BB962C8B-B14F-4D97-AF65-F5344CB8AC3E}">
        <p14:creationId xmlns:p14="http://schemas.microsoft.com/office/powerpoint/2010/main" val="62059824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163</a:t>
            </a:fld>
            <a:endParaRPr lang="pt-BR" dirty="0"/>
          </a:p>
        </p:txBody>
      </p:sp>
    </p:spTree>
    <p:extLst>
      <p:ext uri="{BB962C8B-B14F-4D97-AF65-F5344CB8AC3E}">
        <p14:creationId xmlns:p14="http://schemas.microsoft.com/office/powerpoint/2010/main" val="183867311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164</a:t>
            </a:fld>
            <a:endParaRPr lang="pt-BR" dirty="0"/>
          </a:p>
        </p:txBody>
      </p:sp>
    </p:spTree>
    <p:extLst>
      <p:ext uri="{BB962C8B-B14F-4D97-AF65-F5344CB8AC3E}">
        <p14:creationId xmlns:p14="http://schemas.microsoft.com/office/powerpoint/2010/main" val="223041593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165</a:t>
            </a:fld>
            <a:endParaRPr lang="pt-BR" dirty="0"/>
          </a:p>
        </p:txBody>
      </p:sp>
    </p:spTree>
    <p:extLst>
      <p:ext uri="{BB962C8B-B14F-4D97-AF65-F5344CB8AC3E}">
        <p14:creationId xmlns:p14="http://schemas.microsoft.com/office/powerpoint/2010/main" val="15359463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166</a:t>
            </a:fld>
            <a:endParaRPr lang="pt-BR" dirty="0"/>
          </a:p>
        </p:txBody>
      </p:sp>
    </p:spTree>
    <p:extLst>
      <p:ext uri="{BB962C8B-B14F-4D97-AF65-F5344CB8AC3E}">
        <p14:creationId xmlns:p14="http://schemas.microsoft.com/office/powerpoint/2010/main" val="36999857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167</a:t>
            </a:fld>
            <a:endParaRPr lang="pt-BR" dirty="0"/>
          </a:p>
        </p:txBody>
      </p:sp>
    </p:spTree>
    <p:extLst>
      <p:ext uri="{BB962C8B-B14F-4D97-AF65-F5344CB8AC3E}">
        <p14:creationId xmlns:p14="http://schemas.microsoft.com/office/powerpoint/2010/main" val="41064491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168</a:t>
            </a:fld>
            <a:endParaRPr lang="pt-BR" dirty="0"/>
          </a:p>
        </p:txBody>
      </p:sp>
    </p:spTree>
    <p:extLst>
      <p:ext uri="{BB962C8B-B14F-4D97-AF65-F5344CB8AC3E}">
        <p14:creationId xmlns:p14="http://schemas.microsoft.com/office/powerpoint/2010/main" val="5121826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169</a:t>
            </a:fld>
            <a:endParaRPr lang="pt-BR" dirty="0"/>
          </a:p>
        </p:txBody>
      </p:sp>
    </p:spTree>
    <p:extLst>
      <p:ext uri="{BB962C8B-B14F-4D97-AF65-F5344CB8AC3E}">
        <p14:creationId xmlns:p14="http://schemas.microsoft.com/office/powerpoint/2010/main" val="4054770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a:t>
            </a:fld>
            <a:endParaRPr lang="pt-BR" dirty="0"/>
          </a:p>
        </p:txBody>
      </p:sp>
    </p:spTree>
    <p:extLst>
      <p:ext uri="{BB962C8B-B14F-4D97-AF65-F5344CB8AC3E}">
        <p14:creationId xmlns:p14="http://schemas.microsoft.com/office/powerpoint/2010/main" val="27272301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170</a:t>
            </a:fld>
            <a:endParaRPr lang="pt-BR" dirty="0"/>
          </a:p>
        </p:txBody>
      </p:sp>
    </p:spTree>
    <p:extLst>
      <p:ext uri="{BB962C8B-B14F-4D97-AF65-F5344CB8AC3E}">
        <p14:creationId xmlns:p14="http://schemas.microsoft.com/office/powerpoint/2010/main" val="391948815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171</a:t>
            </a:fld>
            <a:endParaRPr lang="pt-BR" dirty="0"/>
          </a:p>
        </p:txBody>
      </p:sp>
    </p:spTree>
    <p:extLst>
      <p:ext uri="{BB962C8B-B14F-4D97-AF65-F5344CB8AC3E}">
        <p14:creationId xmlns:p14="http://schemas.microsoft.com/office/powerpoint/2010/main" val="33522317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172</a:t>
            </a:fld>
            <a:endParaRPr lang="pt-BR" dirty="0"/>
          </a:p>
        </p:txBody>
      </p:sp>
    </p:spTree>
    <p:extLst>
      <p:ext uri="{BB962C8B-B14F-4D97-AF65-F5344CB8AC3E}">
        <p14:creationId xmlns:p14="http://schemas.microsoft.com/office/powerpoint/2010/main" val="377724514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173</a:t>
            </a:fld>
            <a:endParaRPr lang="pt-BR" dirty="0"/>
          </a:p>
        </p:txBody>
      </p:sp>
    </p:spTree>
    <p:extLst>
      <p:ext uri="{BB962C8B-B14F-4D97-AF65-F5344CB8AC3E}">
        <p14:creationId xmlns:p14="http://schemas.microsoft.com/office/powerpoint/2010/main" val="3089908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174</a:t>
            </a:fld>
            <a:endParaRPr lang="pt-BR" dirty="0"/>
          </a:p>
        </p:txBody>
      </p:sp>
    </p:spTree>
    <p:extLst>
      <p:ext uri="{BB962C8B-B14F-4D97-AF65-F5344CB8AC3E}">
        <p14:creationId xmlns:p14="http://schemas.microsoft.com/office/powerpoint/2010/main" val="325265972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175</a:t>
            </a:fld>
            <a:endParaRPr lang="pt-BR" dirty="0"/>
          </a:p>
        </p:txBody>
      </p:sp>
    </p:spTree>
    <p:extLst>
      <p:ext uri="{BB962C8B-B14F-4D97-AF65-F5344CB8AC3E}">
        <p14:creationId xmlns:p14="http://schemas.microsoft.com/office/powerpoint/2010/main" val="38971037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176</a:t>
            </a:fld>
            <a:endParaRPr lang="pt-BR" dirty="0"/>
          </a:p>
        </p:txBody>
      </p:sp>
    </p:spTree>
    <p:extLst>
      <p:ext uri="{BB962C8B-B14F-4D97-AF65-F5344CB8AC3E}">
        <p14:creationId xmlns:p14="http://schemas.microsoft.com/office/powerpoint/2010/main" val="96228261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177</a:t>
            </a:fld>
            <a:endParaRPr lang="pt-BR" dirty="0"/>
          </a:p>
        </p:txBody>
      </p:sp>
    </p:spTree>
    <p:extLst>
      <p:ext uri="{BB962C8B-B14F-4D97-AF65-F5344CB8AC3E}">
        <p14:creationId xmlns:p14="http://schemas.microsoft.com/office/powerpoint/2010/main" val="243299320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178</a:t>
            </a:fld>
            <a:endParaRPr lang="pt-BR" dirty="0"/>
          </a:p>
        </p:txBody>
      </p:sp>
    </p:spTree>
    <p:extLst>
      <p:ext uri="{BB962C8B-B14F-4D97-AF65-F5344CB8AC3E}">
        <p14:creationId xmlns:p14="http://schemas.microsoft.com/office/powerpoint/2010/main" val="324143009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179</a:t>
            </a:fld>
            <a:endParaRPr lang="pt-BR" dirty="0"/>
          </a:p>
        </p:txBody>
      </p:sp>
    </p:spTree>
    <p:extLst>
      <p:ext uri="{BB962C8B-B14F-4D97-AF65-F5344CB8AC3E}">
        <p14:creationId xmlns:p14="http://schemas.microsoft.com/office/powerpoint/2010/main" val="190347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a:t>
            </a:fld>
            <a:endParaRPr lang="pt-BR" dirty="0"/>
          </a:p>
        </p:txBody>
      </p:sp>
    </p:spTree>
    <p:extLst>
      <p:ext uri="{BB962C8B-B14F-4D97-AF65-F5344CB8AC3E}">
        <p14:creationId xmlns:p14="http://schemas.microsoft.com/office/powerpoint/2010/main" val="328548591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180</a:t>
            </a:fld>
            <a:endParaRPr lang="pt-BR" dirty="0"/>
          </a:p>
        </p:txBody>
      </p:sp>
    </p:spTree>
    <p:extLst>
      <p:ext uri="{BB962C8B-B14F-4D97-AF65-F5344CB8AC3E}">
        <p14:creationId xmlns:p14="http://schemas.microsoft.com/office/powerpoint/2010/main" val="20202388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181</a:t>
            </a:fld>
            <a:endParaRPr lang="pt-BR" dirty="0"/>
          </a:p>
        </p:txBody>
      </p:sp>
    </p:spTree>
    <p:extLst>
      <p:ext uri="{BB962C8B-B14F-4D97-AF65-F5344CB8AC3E}">
        <p14:creationId xmlns:p14="http://schemas.microsoft.com/office/powerpoint/2010/main" val="5779868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182</a:t>
            </a:fld>
            <a:endParaRPr lang="pt-BR" dirty="0"/>
          </a:p>
        </p:txBody>
      </p:sp>
    </p:spTree>
    <p:extLst>
      <p:ext uri="{BB962C8B-B14F-4D97-AF65-F5344CB8AC3E}">
        <p14:creationId xmlns:p14="http://schemas.microsoft.com/office/powerpoint/2010/main" val="343641001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183</a:t>
            </a:fld>
            <a:endParaRPr lang="pt-BR" dirty="0"/>
          </a:p>
        </p:txBody>
      </p:sp>
    </p:spTree>
    <p:extLst>
      <p:ext uri="{BB962C8B-B14F-4D97-AF65-F5344CB8AC3E}">
        <p14:creationId xmlns:p14="http://schemas.microsoft.com/office/powerpoint/2010/main" val="331194275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184</a:t>
            </a:fld>
            <a:endParaRPr lang="pt-BR" dirty="0"/>
          </a:p>
        </p:txBody>
      </p:sp>
    </p:spTree>
    <p:extLst>
      <p:ext uri="{BB962C8B-B14F-4D97-AF65-F5344CB8AC3E}">
        <p14:creationId xmlns:p14="http://schemas.microsoft.com/office/powerpoint/2010/main" val="35034570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185</a:t>
            </a:fld>
            <a:endParaRPr lang="pt-BR" dirty="0"/>
          </a:p>
        </p:txBody>
      </p:sp>
    </p:spTree>
    <p:extLst>
      <p:ext uri="{BB962C8B-B14F-4D97-AF65-F5344CB8AC3E}">
        <p14:creationId xmlns:p14="http://schemas.microsoft.com/office/powerpoint/2010/main" val="399016643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186</a:t>
            </a:fld>
            <a:endParaRPr lang="pt-BR" dirty="0"/>
          </a:p>
        </p:txBody>
      </p:sp>
    </p:spTree>
    <p:extLst>
      <p:ext uri="{BB962C8B-B14F-4D97-AF65-F5344CB8AC3E}">
        <p14:creationId xmlns:p14="http://schemas.microsoft.com/office/powerpoint/2010/main" val="105547792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187</a:t>
            </a:fld>
            <a:endParaRPr lang="pt-BR" dirty="0"/>
          </a:p>
        </p:txBody>
      </p:sp>
    </p:spTree>
    <p:extLst>
      <p:ext uri="{BB962C8B-B14F-4D97-AF65-F5344CB8AC3E}">
        <p14:creationId xmlns:p14="http://schemas.microsoft.com/office/powerpoint/2010/main" val="324322458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188</a:t>
            </a:fld>
            <a:endParaRPr lang="pt-BR" dirty="0"/>
          </a:p>
        </p:txBody>
      </p:sp>
    </p:spTree>
    <p:extLst>
      <p:ext uri="{BB962C8B-B14F-4D97-AF65-F5344CB8AC3E}">
        <p14:creationId xmlns:p14="http://schemas.microsoft.com/office/powerpoint/2010/main" val="277798418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189</a:t>
            </a:fld>
            <a:endParaRPr lang="pt-BR" dirty="0"/>
          </a:p>
        </p:txBody>
      </p:sp>
    </p:spTree>
    <p:extLst>
      <p:ext uri="{BB962C8B-B14F-4D97-AF65-F5344CB8AC3E}">
        <p14:creationId xmlns:p14="http://schemas.microsoft.com/office/powerpoint/2010/main" val="122805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a:t>
            </a:fld>
            <a:endParaRPr lang="pt-BR" dirty="0"/>
          </a:p>
        </p:txBody>
      </p:sp>
    </p:spTree>
    <p:extLst>
      <p:ext uri="{BB962C8B-B14F-4D97-AF65-F5344CB8AC3E}">
        <p14:creationId xmlns:p14="http://schemas.microsoft.com/office/powerpoint/2010/main" val="266418959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190</a:t>
            </a:fld>
            <a:endParaRPr lang="pt-BR" dirty="0"/>
          </a:p>
        </p:txBody>
      </p:sp>
    </p:spTree>
    <p:extLst>
      <p:ext uri="{BB962C8B-B14F-4D97-AF65-F5344CB8AC3E}">
        <p14:creationId xmlns:p14="http://schemas.microsoft.com/office/powerpoint/2010/main" val="54515188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191</a:t>
            </a:fld>
            <a:endParaRPr lang="pt-BR" dirty="0"/>
          </a:p>
        </p:txBody>
      </p:sp>
    </p:spTree>
    <p:extLst>
      <p:ext uri="{BB962C8B-B14F-4D97-AF65-F5344CB8AC3E}">
        <p14:creationId xmlns:p14="http://schemas.microsoft.com/office/powerpoint/2010/main" val="16630382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192</a:t>
            </a:fld>
            <a:endParaRPr lang="pt-BR" dirty="0"/>
          </a:p>
        </p:txBody>
      </p:sp>
    </p:spTree>
    <p:extLst>
      <p:ext uri="{BB962C8B-B14F-4D97-AF65-F5344CB8AC3E}">
        <p14:creationId xmlns:p14="http://schemas.microsoft.com/office/powerpoint/2010/main" val="21871016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193</a:t>
            </a:fld>
            <a:endParaRPr lang="pt-BR" dirty="0"/>
          </a:p>
        </p:txBody>
      </p:sp>
    </p:spTree>
    <p:extLst>
      <p:ext uri="{BB962C8B-B14F-4D97-AF65-F5344CB8AC3E}">
        <p14:creationId xmlns:p14="http://schemas.microsoft.com/office/powerpoint/2010/main" val="305634401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194</a:t>
            </a:fld>
            <a:endParaRPr lang="pt-BR" dirty="0"/>
          </a:p>
        </p:txBody>
      </p:sp>
    </p:spTree>
    <p:extLst>
      <p:ext uri="{BB962C8B-B14F-4D97-AF65-F5344CB8AC3E}">
        <p14:creationId xmlns:p14="http://schemas.microsoft.com/office/powerpoint/2010/main" val="404416767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195</a:t>
            </a:fld>
            <a:endParaRPr lang="pt-BR" dirty="0"/>
          </a:p>
        </p:txBody>
      </p:sp>
    </p:spTree>
    <p:extLst>
      <p:ext uri="{BB962C8B-B14F-4D97-AF65-F5344CB8AC3E}">
        <p14:creationId xmlns:p14="http://schemas.microsoft.com/office/powerpoint/2010/main" val="367740807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196</a:t>
            </a:fld>
            <a:endParaRPr lang="pt-BR" dirty="0"/>
          </a:p>
        </p:txBody>
      </p:sp>
    </p:spTree>
    <p:extLst>
      <p:ext uri="{BB962C8B-B14F-4D97-AF65-F5344CB8AC3E}">
        <p14:creationId xmlns:p14="http://schemas.microsoft.com/office/powerpoint/2010/main" val="106257099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197</a:t>
            </a:fld>
            <a:endParaRPr lang="pt-BR" dirty="0"/>
          </a:p>
        </p:txBody>
      </p:sp>
    </p:spTree>
    <p:extLst>
      <p:ext uri="{BB962C8B-B14F-4D97-AF65-F5344CB8AC3E}">
        <p14:creationId xmlns:p14="http://schemas.microsoft.com/office/powerpoint/2010/main" val="205193682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198</a:t>
            </a:fld>
            <a:endParaRPr lang="pt-BR" dirty="0"/>
          </a:p>
        </p:txBody>
      </p:sp>
    </p:spTree>
    <p:extLst>
      <p:ext uri="{BB962C8B-B14F-4D97-AF65-F5344CB8AC3E}">
        <p14:creationId xmlns:p14="http://schemas.microsoft.com/office/powerpoint/2010/main" val="299640757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199</a:t>
            </a:fld>
            <a:endParaRPr lang="pt-BR" dirty="0"/>
          </a:p>
        </p:txBody>
      </p:sp>
    </p:spTree>
    <p:extLst>
      <p:ext uri="{BB962C8B-B14F-4D97-AF65-F5344CB8AC3E}">
        <p14:creationId xmlns:p14="http://schemas.microsoft.com/office/powerpoint/2010/main" val="74688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a:t>
            </a:fld>
            <a:endParaRPr lang="pt-BR" dirty="0"/>
          </a:p>
        </p:txBody>
      </p:sp>
    </p:spTree>
    <p:extLst>
      <p:ext uri="{BB962C8B-B14F-4D97-AF65-F5344CB8AC3E}">
        <p14:creationId xmlns:p14="http://schemas.microsoft.com/office/powerpoint/2010/main" val="2191059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a:t>
            </a:fld>
            <a:endParaRPr lang="pt-BR" dirty="0"/>
          </a:p>
        </p:txBody>
      </p:sp>
    </p:spTree>
    <p:extLst>
      <p:ext uri="{BB962C8B-B14F-4D97-AF65-F5344CB8AC3E}">
        <p14:creationId xmlns:p14="http://schemas.microsoft.com/office/powerpoint/2010/main" val="178811945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200</a:t>
            </a:fld>
            <a:endParaRPr lang="pt-BR" dirty="0"/>
          </a:p>
        </p:txBody>
      </p:sp>
    </p:spTree>
    <p:extLst>
      <p:ext uri="{BB962C8B-B14F-4D97-AF65-F5344CB8AC3E}">
        <p14:creationId xmlns:p14="http://schemas.microsoft.com/office/powerpoint/2010/main" val="330974675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202</a:t>
            </a:fld>
            <a:endParaRPr lang="pt-BR" dirty="0"/>
          </a:p>
        </p:txBody>
      </p:sp>
    </p:spTree>
    <p:extLst>
      <p:ext uri="{BB962C8B-B14F-4D97-AF65-F5344CB8AC3E}">
        <p14:creationId xmlns:p14="http://schemas.microsoft.com/office/powerpoint/2010/main" val="425490430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203</a:t>
            </a:fld>
            <a:endParaRPr lang="pt-BR" dirty="0"/>
          </a:p>
        </p:txBody>
      </p:sp>
    </p:spTree>
    <p:extLst>
      <p:ext uri="{BB962C8B-B14F-4D97-AF65-F5344CB8AC3E}">
        <p14:creationId xmlns:p14="http://schemas.microsoft.com/office/powerpoint/2010/main" val="100357285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204</a:t>
            </a:fld>
            <a:endParaRPr lang="pt-BR" dirty="0"/>
          </a:p>
        </p:txBody>
      </p:sp>
    </p:spTree>
    <p:extLst>
      <p:ext uri="{BB962C8B-B14F-4D97-AF65-F5344CB8AC3E}">
        <p14:creationId xmlns:p14="http://schemas.microsoft.com/office/powerpoint/2010/main" val="296436074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205</a:t>
            </a:fld>
            <a:endParaRPr lang="pt-BR" dirty="0"/>
          </a:p>
        </p:txBody>
      </p:sp>
    </p:spTree>
    <p:extLst>
      <p:ext uri="{BB962C8B-B14F-4D97-AF65-F5344CB8AC3E}">
        <p14:creationId xmlns:p14="http://schemas.microsoft.com/office/powerpoint/2010/main" val="28946575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206</a:t>
            </a:fld>
            <a:endParaRPr lang="pt-BR" dirty="0"/>
          </a:p>
        </p:txBody>
      </p:sp>
    </p:spTree>
    <p:extLst>
      <p:ext uri="{BB962C8B-B14F-4D97-AF65-F5344CB8AC3E}">
        <p14:creationId xmlns:p14="http://schemas.microsoft.com/office/powerpoint/2010/main" val="25056829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207</a:t>
            </a:fld>
            <a:endParaRPr lang="pt-BR" dirty="0"/>
          </a:p>
        </p:txBody>
      </p:sp>
    </p:spTree>
    <p:extLst>
      <p:ext uri="{BB962C8B-B14F-4D97-AF65-F5344CB8AC3E}">
        <p14:creationId xmlns:p14="http://schemas.microsoft.com/office/powerpoint/2010/main" val="183433570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208</a:t>
            </a:fld>
            <a:endParaRPr lang="pt-BR" dirty="0"/>
          </a:p>
        </p:txBody>
      </p:sp>
    </p:spTree>
    <p:extLst>
      <p:ext uri="{BB962C8B-B14F-4D97-AF65-F5344CB8AC3E}">
        <p14:creationId xmlns:p14="http://schemas.microsoft.com/office/powerpoint/2010/main" val="225077425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209</a:t>
            </a:fld>
            <a:endParaRPr lang="pt-BR" dirty="0"/>
          </a:p>
        </p:txBody>
      </p:sp>
    </p:spTree>
    <p:extLst>
      <p:ext uri="{BB962C8B-B14F-4D97-AF65-F5344CB8AC3E}">
        <p14:creationId xmlns:p14="http://schemas.microsoft.com/office/powerpoint/2010/main" val="251908653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210</a:t>
            </a:fld>
            <a:endParaRPr lang="pt-BR" dirty="0"/>
          </a:p>
        </p:txBody>
      </p:sp>
    </p:spTree>
    <p:extLst>
      <p:ext uri="{BB962C8B-B14F-4D97-AF65-F5344CB8AC3E}">
        <p14:creationId xmlns:p14="http://schemas.microsoft.com/office/powerpoint/2010/main" val="3670885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a:t>
            </a:fld>
            <a:endParaRPr lang="pt-BR" dirty="0"/>
          </a:p>
        </p:txBody>
      </p:sp>
    </p:spTree>
    <p:extLst>
      <p:ext uri="{BB962C8B-B14F-4D97-AF65-F5344CB8AC3E}">
        <p14:creationId xmlns:p14="http://schemas.microsoft.com/office/powerpoint/2010/main" val="264595676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211</a:t>
            </a:fld>
            <a:endParaRPr lang="pt-BR" dirty="0"/>
          </a:p>
        </p:txBody>
      </p:sp>
    </p:spTree>
    <p:extLst>
      <p:ext uri="{BB962C8B-B14F-4D97-AF65-F5344CB8AC3E}">
        <p14:creationId xmlns:p14="http://schemas.microsoft.com/office/powerpoint/2010/main" val="40687336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212</a:t>
            </a:fld>
            <a:endParaRPr lang="pt-BR" dirty="0"/>
          </a:p>
        </p:txBody>
      </p:sp>
    </p:spTree>
    <p:extLst>
      <p:ext uri="{BB962C8B-B14F-4D97-AF65-F5344CB8AC3E}">
        <p14:creationId xmlns:p14="http://schemas.microsoft.com/office/powerpoint/2010/main" val="409275865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213</a:t>
            </a:fld>
            <a:endParaRPr lang="pt-BR" dirty="0"/>
          </a:p>
        </p:txBody>
      </p:sp>
    </p:spTree>
    <p:extLst>
      <p:ext uri="{BB962C8B-B14F-4D97-AF65-F5344CB8AC3E}">
        <p14:creationId xmlns:p14="http://schemas.microsoft.com/office/powerpoint/2010/main" val="409275865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214</a:t>
            </a:fld>
            <a:endParaRPr lang="pt-BR" dirty="0"/>
          </a:p>
        </p:txBody>
      </p:sp>
    </p:spTree>
    <p:extLst>
      <p:ext uri="{BB962C8B-B14F-4D97-AF65-F5344CB8AC3E}">
        <p14:creationId xmlns:p14="http://schemas.microsoft.com/office/powerpoint/2010/main" val="69765130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215</a:t>
            </a:fld>
            <a:endParaRPr lang="pt-BR" dirty="0"/>
          </a:p>
        </p:txBody>
      </p:sp>
    </p:spTree>
    <p:extLst>
      <p:ext uri="{BB962C8B-B14F-4D97-AF65-F5344CB8AC3E}">
        <p14:creationId xmlns:p14="http://schemas.microsoft.com/office/powerpoint/2010/main" val="296754594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216</a:t>
            </a:fld>
            <a:endParaRPr lang="pt-BR" dirty="0"/>
          </a:p>
        </p:txBody>
      </p:sp>
    </p:spTree>
    <p:extLst>
      <p:ext uri="{BB962C8B-B14F-4D97-AF65-F5344CB8AC3E}">
        <p14:creationId xmlns:p14="http://schemas.microsoft.com/office/powerpoint/2010/main" val="341483251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217</a:t>
            </a:fld>
            <a:endParaRPr lang="pt-BR" dirty="0"/>
          </a:p>
        </p:txBody>
      </p:sp>
    </p:spTree>
    <p:extLst>
      <p:ext uri="{BB962C8B-B14F-4D97-AF65-F5344CB8AC3E}">
        <p14:creationId xmlns:p14="http://schemas.microsoft.com/office/powerpoint/2010/main" val="194783090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218</a:t>
            </a:fld>
            <a:endParaRPr lang="pt-BR" dirty="0"/>
          </a:p>
        </p:txBody>
      </p:sp>
    </p:spTree>
    <p:extLst>
      <p:ext uri="{BB962C8B-B14F-4D97-AF65-F5344CB8AC3E}">
        <p14:creationId xmlns:p14="http://schemas.microsoft.com/office/powerpoint/2010/main" val="224397713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219</a:t>
            </a:fld>
            <a:endParaRPr lang="pt-BR" dirty="0"/>
          </a:p>
        </p:txBody>
      </p:sp>
    </p:spTree>
    <p:extLst>
      <p:ext uri="{BB962C8B-B14F-4D97-AF65-F5344CB8AC3E}">
        <p14:creationId xmlns:p14="http://schemas.microsoft.com/office/powerpoint/2010/main" val="369399902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220</a:t>
            </a:fld>
            <a:endParaRPr lang="pt-BR" dirty="0"/>
          </a:p>
        </p:txBody>
      </p:sp>
    </p:spTree>
    <p:extLst>
      <p:ext uri="{BB962C8B-B14F-4D97-AF65-F5344CB8AC3E}">
        <p14:creationId xmlns:p14="http://schemas.microsoft.com/office/powerpoint/2010/main" val="2921462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a:t>
            </a:fld>
            <a:endParaRPr lang="pt-BR" dirty="0"/>
          </a:p>
        </p:txBody>
      </p:sp>
    </p:spTree>
    <p:extLst>
      <p:ext uri="{BB962C8B-B14F-4D97-AF65-F5344CB8AC3E}">
        <p14:creationId xmlns:p14="http://schemas.microsoft.com/office/powerpoint/2010/main" val="173585409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221</a:t>
            </a:fld>
            <a:endParaRPr lang="pt-BR" dirty="0"/>
          </a:p>
        </p:txBody>
      </p:sp>
    </p:spTree>
    <p:extLst>
      <p:ext uri="{BB962C8B-B14F-4D97-AF65-F5344CB8AC3E}">
        <p14:creationId xmlns:p14="http://schemas.microsoft.com/office/powerpoint/2010/main" val="272274458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222</a:t>
            </a:fld>
            <a:endParaRPr lang="pt-BR" dirty="0"/>
          </a:p>
        </p:txBody>
      </p:sp>
    </p:spTree>
    <p:extLst>
      <p:ext uri="{BB962C8B-B14F-4D97-AF65-F5344CB8AC3E}">
        <p14:creationId xmlns:p14="http://schemas.microsoft.com/office/powerpoint/2010/main" val="272274458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223</a:t>
            </a:fld>
            <a:endParaRPr lang="pt-BR" dirty="0"/>
          </a:p>
        </p:txBody>
      </p:sp>
    </p:spTree>
    <p:extLst>
      <p:ext uri="{BB962C8B-B14F-4D97-AF65-F5344CB8AC3E}">
        <p14:creationId xmlns:p14="http://schemas.microsoft.com/office/powerpoint/2010/main" val="272274458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224</a:t>
            </a:fld>
            <a:endParaRPr lang="pt-BR"/>
          </a:p>
        </p:txBody>
      </p:sp>
    </p:spTree>
    <p:extLst>
      <p:ext uri="{BB962C8B-B14F-4D97-AF65-F5344CB8AC3E}">
        <p14:creationId xmlns:p14="http://schemas.microsoft.com/office/powerpoint/2010/main" val="391452831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225</a:t>
            </a:fld>
            <a:endParaRPr lang="pt-BR" dirty="0"/>
          </a:p>
        </p:txBody>
      </p:sp>
    </p:spTree>
    <p:extLst>
      <p:ext uri="{BB962C8B-B14F-4D97-AF65-F5344CB8AC3E}">
        <p14:creationId xmlns:p14="http://schemas.microsoft.com/office/powerpoint/2010/main" val="150461023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226</a:t>
            </a:fld>
            <a:endParaRPr lang="pt-BR" dirty="0"/>
          </a:p>
        </p:txBody>
      </p:sp>
    </p:spTree>
    <p:extLst>
      <p:ext uri="{BB962C8B-B14F-4D97-AF65-F5344CB8AC3E}">
        <p14:creationId xmlns:p14="http://schemas.microsoft.com/office/powerpoint/2010/main" val="428633350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227</a:t>
            </a:fld>
            <a:endParaRPr lang="pt-BR" dirty="0"/>
          </a:p>
        </p:txBody>
      </p:sp>
    </p:spTree>
    <p:extLst>
      <p:ext uri="{BB962C8B-B14F-4D97-AF65-F5344CB8AC3E}">
        <p14:creationId xmlns:p14="http://schemas.microsoft.com/office/powerpoint/2010/main" val="129517475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228</a:t>
            </a:fld>
            <a:endParaRPr lang="pt-BR" dirty="0"/>
          </a:p>
        </p:txBody>
      </p:sp>
    </p:spTree>
    <p:extLst>
      <p:ext uri="{BB962C8B-B14F-4D97-AF65-F5344CB8AC3E}">
        <p14:creationId xmlns:p14="http://schemas.microsoft.com/office/powerpoint/2010/main" val="26520826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229</a:t>
            </a:fld>
            <a:endParaRPr lang="pt-BR" dirty="0"/>
          </a:p>
        </p:txBody>
      </p:sp>
    </p:spTree>
    <p:extLst>
      <p:ext uri="{BB962C8B-B14F-4D97-AF65-F5344CB8AC3E}">
        <p14:creationId xmlns:p14="http://schemas.microsoft.com/office/powerpoint/2010/main" val="236465605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230</a:t>
            </a:fld>
            <a:endParaRPr lang="pt-BR" dirty="0"/>
          </a:p>
        </p:txBody>
      </p:sp>
    </p:spTree>
    <p:extLst>
      <p:ext uri="{BB962C8B-B14F-4D97-AF65-F5344CB8AC3E}">
        <p14:creationId xmlns:p14="http://schemas.microsoft.com/office/powerpoint/2010/main" val="11792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a:t>
            </a:fld>
            <a:endParaRPr lang="pt-BR" dirty="0"/>
          </a:p>
        </p:txBody>
      </p:sp>
    </p:spTree>
    <p:extLst>
      <p:ext uri="{BB962C8B-B14F-4D97-AF65-F5344CB8AC3E}">
        <p14:creationId xmlns:p14="http://schemas.microsoft.com/office/powerpoint/2010/main" val="291216632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231</a:t>
            </a:fld>
            <a:endParaRPr lang="pt-BR" dirty="0"/>
          </a:p>
        </p:txBody>
      </p:sp>
    </p:spTree>
    <p:extLst>
      <p:ext uri="{BB962C8B-B14F-4D97-AF65-F5344CB8AC3E}">
        <p14:creationId xmlns:p14="http://schemas.microsoft.com/office/powerpoint/2010/main" val="9023804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232</a:t>
            </a:fld>
            <a:endParaRPr lang="pt-BR" dirty="0"/>
          </a:p>
        </p:txBody>
      </p:sp>
    </p:spTree>
    <p:extLst>
      <p:ext uri="{BB962C8B-B14F-4D97-AF65-F5344CB8AC3E}">
        <p14:creationId xmlns:p14="http://schemas.microsoft.com/office/powerpoint/2010/main" val="385475597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233</a:t>
            </a:fld>
            <a:endParaRPr lang="pt-BR" dirty="0"/>
          </a:p>
        </p:txBody>
      </p:sp>
    </p:spTree>
    <p:extLst>
      <p:ext uri="{BB962C8B-B14F-4D97-AF65-F5344CB8AC3E}">
        <p14:creationId xmlns:p14="http://schemas.microsoft.com/office/powerpoint/2010/main" val="413802431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234</a:t>
            </a:fld>
            <a:endParaRPr lang="pt-BR" dirty="0"/>
          </a:p>
        </p:txBody>
      </p:sp>
    </p:spTree>
    <p:extLst>
      <p:ext uri="{BB962C8B-B14F-4D97-AF65-F5344CB8AC3E}">
        <p14:creationId xmlns:p14="http://schemas.microsoft.com/office/powerpoint/2010/main" val="2537242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235</a:t>
            </a:fld>
            <a:endParaRPr lang="pt-BR" dirty="0"/>
          </a:p>
        </p:txBody>
      </p:sp>
    </p:spTree>
    <p:extLst>
      <p:ext uri="{BB962C8B-B14F-4D97-AF65-F5344CB8AC3E}">
        <p14:creationId xmlns:p14="http://schemas.microsoft.com/office/powerpoint/2010/main" val="203955030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236</a:t>
            </a:fld>
            <a:endParaRPr lang="pt-BR" dirty="0"/>
          </a:p>
        </p:txBody>
      </p:sp>
    </p:spTree>
    <p:extLst>
      <p:ext uri="{BB962C8B-B14F-4D97-AF65-F5344CB8AC3E}">
        <p14:creationId xmlns:p14="http://schemas.microsoft.com/office/powerpoint/2010/main" val="244899076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237</a:t>
            </a:fld>
            <a:endParaRPr lang="pt-BR" dirty="0"/>
          </a:p>
        </p:txBody>
      </p:sp>
    </p:spTree>
    <p:extLst>
      <p:ext uri="{BB962C8B-B14F-4D97-AF65-F5344CB8AC3E}">
        <p14:creationId xmlns:p14="http://schemas.microsoft.com/office/powerpoint/2010/main" val="186774392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238</a:t>
            </a:fld>
            <a:endParaRPr lang="pt-BR" dirty="0"/>
          </a:p>
        </p:txBody>
      </p:sp>
    </p:spTree>
    <p:extLst>
      <p:ext uri="{BB962C8B-B14F-4D97-AF65-F5344CB8AC3E}">
        <p14:creationId xmlns:p14="http://schemas.microsoft.com/office/powerpoint/2010/main" val="343124972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239</a:t>
            </a:fld>
            <a:endParaRPr lang="pt-BR" dirty="0"/>
          </a:p>
        </p:txBody>
      </p:sp>
    </p:spTree>
    <p:extLst>
      <p:ext uri="{BB962C8B-B14F-4D97-AF65-F5344CB8AC3E}">
        <p14:creationId xmlns:p14="http://schemas.microsoft.com/office/powerpoint/2010/main" val="36101348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240</a:t>
            </a:fld>
            <a:endParaRPr lang="pt-BR" dirty="0"/>
          </a:p>
        </p:txBody>
      </p:sp>
    </p:spTree>
    <p:extLst>
      <p:ext uri="{BB962C8B-B14F-4D97-AF65-F5344CB8AC3E}">
        <p14:creationId xmlns:p14="http://schemas.microsoft.com/office/powerpoint/2010/main" val="278296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a:t>
            </a:fld>
            <a:endParaRPr lang="pt-BR" dirty="0"/>
          </a:p>
        </p:txBody>
      </p:sp>
    </p:spTree>
    <p:extLst>
      <p:ext uri="{BB962C8B-B14F-4D97-AF65-F5344CB8AC3E}">
        <p14:creationId xmlns:p14="http://schemas.microsoft.com/office/powerpoint/2010/main" val="261626480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241</a:t>
            </a:fld>
            <a:endParaRPr lang="pt-BR" dirty="0"/>
          </a:p>
        </p:txBody>
      </p:sp>
    </p:spTree>
    <p:extLst>
      <p:ext uri="{BB962C8B-B14F-4D97-AF65-F5344CB8AC3E}">
        <p14:creationId xmlns:p14="http://schemas.microsoft.com/office/powerpoint/2010/main" val="375241792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242</a:t>
            </a:fld>
            <a:endParaRPr lang="pt-BR" dirty="0"/>
          </a:p>
        </p:txBody>
      </p:sp>
    </p:spTree>
    <p:extLst>
      <p:ext uri="{BB962C8B-B14F-4D97-AF65-F5344CB8AC3E}">
        <p14:creationId xmlns:p14="http://schemas.microsoft.com/office/powerpoint/2010/main" val="162272381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243</a:t>
            </a:fld>
            <a:endParaRPr lang="pt-BR" dirty="0"/>
          </a:p>
        </p:txBody>
      </p:sp>
    </p:spTree>
    <p:extLst>
      <p:ext uri="{BB962C8B-B14F-4D97-AF65-F5344CB8AC3E}">
        <p14:creationId xmlns:p14="http://schemas.microsoft.com/office/powerpoint/2010/main" val="386259785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244</a:t>
            </a:fld>
            <a:endParaRPr lang="pt-BR" dirty="0"/>
          </a:p>
        </p:txBody>
      </p:sp>
    </p:spTree>
    <p:extLst>
      <p:ext uri="{BB962C8B-B14F-4D97-AF65-F5344CB8AC3E}">
        <p14:creationId xmlns:p14="http://schemas.microsoft.com/office/powerpoint/2010/main" val="90573379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245</a:t>
            </a:fld>
            <a:endParaRPr lang="pt-BR" dirty="0"/>
          </a:p>
        </p:txBody>
      </p:sp>
    </p:spTree>
    <p:extLst>
      <p:ext uri="{BB962C8B-B14F-4D97-AF65-F5344CB8AC3E}">
        <p14:creationId xmlns:p14="http://schemas.microsoft.com/office/powerpoint/2010/main" val="386259785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246</a:t>
            </a:fld>
            <a:endParaRPr lang="pt-BR" dirty="0"/>
          </a:p>
        </p:txBody>
      </p:sp>
    </p:spTree>
    <p:extLst>
      <p:ext uri="{BB962C8B-B14F-4D97-AF65-F5344CB8AC3E}">
        <p14:creationId xmlns:p14="http://schemas.microsoft.com/office/powerpoint/2010/main" val="171882854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247</a:t>
            </a:fld>
            <a:endParaRPr lang="pt-BR" dirty="0"/>
          </a:p>
        </p:txBody>
      </p:sp>
    </p:spTree>
    <p:extLst>
      <p:ext uri="{BB962C8B-B14F-4D97-AF65-F5344CB8AC3E}">
        <p14:creationId xmlns:p14="http://schemas.microsoft.com/office/powerpoint/2010/main" val="340989941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248</a:t>
            </a:fld>
            <a:endParaRPr lang="pt-BR" dirty="0"/>
          </a:p>
        </p:txBody>
      </p:sp>
    </p:spTree>
    <p:extLst>
      <p:ext uri="{BB962C8B-B14F-4D97-AF65-F5344CB8AC3E}">
        <p14:creationId xmlns:p14="http://schemas.microsoft.com/office/powerpoint/2010/main" val="41489016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249</a:t>
            </a:fld>
            <a:endParaRPr lang="pt-BR" dirty="0"/>
          </a:p>
        </p:txBody>
      </p:sp>
    </p:spTree>
    <p:extLst>
      <p:ext uri="{BB962C8B-B14F-4D97-AF65-F5344CB8AC3E}">
        <p14:creationId xmlns:p14="http://schemas.microsoft.com/office/powerpoint/2010/main" val="150549411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250</a:t>
            </a:fld>
            <a:endParaRPr lang="pt-BR" dirty="0"/>
          </a:p>
        </p:txBody>
      </p:sp>
    </p:spTree>
    <p:extLst>
      <p:ext uri="{BB962C8B-B14F-4D97-AF65-F5344CB8AC3E}">
        <p14:creationId xmlns:p14="http://schemas.microsoft.com/office/powerpoint/2010/main" val="2481651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a:t>
            </a:fld>
            <a:endParaRPr lang="pt-BR" dirty="0"/>
          </a:p>
        </p:txBody>
      </p:sp>
    </p:spTree>
    <p:extLst>
      <p:ext uri="{BB962C8B-B14F-4D97-AF65-F5344CB8AC3E}">
        <p14:creationId xmlns:p14="http://schemas.microsoft.com/office/powerpoint/2010/main" val="35691275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251</a:t>
            </a:fld>
            <a:endParaRPr lang="pt-BR" dirty="0"/>
          </a:p>
        </p:txBody>
      </p:sp>
    </p:spTree>
    <p:extLst>
      <p:ext uri="{BB962C8B-B14F-4D97-AF65-F5344CB8AC3E}">
        <p14:creationId xmlns:p14="http://schemas.microsoft.com/office/powerpoint/2010/main" val="364823806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252</a:t>
            </a:fld>
            <a:endParaRPr lang="pt-BR" dirty="0"/>
          </a:p>
        </p:txBody>
      </p:sp>
    </p:spTree>
    <p:extLst>
      <p:ext uri="{BB962C8B-B14F-4D97-AF65-F5344CB8AC3E}">
        <p14:creationId xmlns:p14="http://schemas.microsoft.com/office/powerpoint/2010/main" val="10610650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253</a:t>
            </a:fld>
            <a:endParaRPr lang="pt-BR" dirty="0"/>
          </a:p>
        </p:txBody>
      </p:sp>
    </p:spTree>
    <p:extLst>
      <p:ext uri="{BB962C8B-B14F-4D97-AF65-F5344CB8AC3E}">
        <p14:creationId xmlns:p14="http://schemas.microsoft.com/office/powerpoint/2010/main" val="144101347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254</a:t>
            </a:fld>
            <a:endParaRPr lang="pt-BR" dirty="0"/>
          </a:p>
        </p:txBody>
      </p:sp>
    </p:spTree>
    <p:extLst>
      <p:ext uri="{BB962C8B-B14F-4D97-AF65-F5344CB8AC3E}">
        <p14:creationId xmlns:p14="http://schemas.microsoft.com/office/powerpoint/2010/main" val="250962995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255</a:t>
            </a:fld>
            <a:endParaRPr lang="pt-BR" dirty="0"/>
          </a:p>
        </p:txBody>
      </p:sp>
    </p:spTree>
    <p:extLst>
      <p:ext uri="{BB962C8B-B14F-4D97-AF65-F5344CB8AC3E}">
        <p14:creationId xmlns:p14="http://schemas.microsoft.com/office/powerpoint/2010/main" val="333339014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256</a:t>
            </a:fld>
            <a:endParaRPr lang="pt-BR" dirty="0"/>
          </a:p>
        </p:txBody>
      </p:sp>
    </p:spTree>
    <p:extLst>
      <p:ext uri="{BB962C8B-B14F-4D97-AF65-F5344CB8AC3E}">
        <p14:creationId xmlns:p14="http://schemas.microsoft.com/office/powerpoint/2010/main" val="340356489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257</a:t>
            </a:fld>
            <a:endParaRPr lang="pt-BR" dirty="0"/>
          </a:p>
        </p:txBody>
      </p:sp>
    </p:spTree>
    <p:extLst>
      <p:ext uri="{BB962C8B-B14F-4D97-AF65-F5344CB8AC3E}">
        <p14:creationId xmlns:p14="http://schemas.microsoft.com/office/powerpoint/2010/main" val="65514631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258</a:t>
            </a:fld>
            <a:endParaRPr lang="pt-BR" dirty="0"/>
          </a:p>
        </p:txBody>
      </p:sp>
    </p:spTree>
    <p:extLst>
      <p:ext uri="{BB962C8B-B14F-4D97-AF65-F5344CB8AC3E}">
        <p14:creationId xmlns:p14="http://schemas.microsoft.com/office/powerpoint/2010/main" val="290787798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259</a:t>
            </a:fld>
            <a:endParaRPr lang="pt-BR" dirty="0"/>
          </a:p>
        </p:txBody>
      </p:sp>
    </p:spTree>
    <p:extLst>
      <p:ext uri="{BB962C8B-B14F-4D97-AF65-F5344CB8AC3E}">
        <p14:creationId xmlns:p14="http://schemas.microsoft.com/office/powerpoint/2010/main" val="65514631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260</a:t>
            </a:fld>
            <a:endParaRPr lang="pt-BR" dirty="0"/>
          </a:p>
        </p:txBody>
      </p:sp>
    </p:spTree>
    <p:extLst>
      <p:ext uri="{BB962C8B-B14F-4D97-AF65-F5344CB8AC3E}">
        <p14:creationId xmlns:p14="http://schemas.microsoft.com/office/powerpoint/2010/main" val="614244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a:t>
            </a:fld>
            <a:endParaRPr lang="pt-BR" dirty="0"/>
          </a:p>
        </p:txBody>
      </p:sp>
    </p:spTree>
    <p:extLst>
      <p:ext uri="{BB962C8B-B14F-4D97-AF65-F5344CB8AC3E}">
        <p14:creationId xmlns:p14="http://schemas.microsoft.com/office/powerpoint/2010/main" val="264480810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261</a:t>
            </a:fld>
            <a:endParaRPr lang="pt-BR" dirty="0"/>
          </a:p>
        </p:txBody>
      </p:sp>
    </p:spTree>
    <p:extLst>
      <p:ext uri="{BB962C8B-B14F-4D97-AF65-F5344CB8AC3E}">
        <p14:creationId xmlns:p14="http://schemas.microsoft.com/office/powerpoint/2010/main" val="156440413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262</a:t>
            </a:fld>
            <a:endParaRPr lang="pt-BR" dirty="0"/>
          </a:p>
        </p:txBody>
      </p:sp>
    </p:spTree>
    <p:extLst>
      <p:ext uri="{BB962C8B-B14F-4D97-AF65-F5344CB8AC3E}">
        <p14:creationId xmlns:p14="http://schemas.microsoft.com/office/powerpoint/2010/main" val="128093436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263</a:t>
            </a:fld>
            <a:endParaRPr lang="pt-BR" dirty="0"/>
          </a:p>
        </p:txBody>
      </p:sp>
    </p:spTree>
    <p:extLst>
      <p:ext uri="{BB962C8B-B14F-4D97-AF65-F5344CB8AC3E}">
        <p14:creationId xmlns:p14="http://schemas.microsoft.com/office/powerpoint/2010/main" val="130287433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264</a:t>
            </a:fld>
            <a:endParaRPr lang="pt-BR" dirty="0"/>
          </a:p>
        </p:txBody>
      </p:sp>
    </p:spTree>
    <p:extLst>
      <p:ext uri="{BB962C8B-B14F-4D97-AF65-F5344CB8AC3E}">
        <p14:creationId xmlns:p14="http://schemas.microsoft.com/office/powerpoint/2010/main" val="36012316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265</a:t>
            </a:fld>
            <a:endParaRPr lang="pt-BR" dirty="0"/>
          </a:p>
        </p:txBody>
      </p:sp>
    </p:spTree>
    <p:extLst>
      <p:ext uri="{BB962C8B-B14F-4D97-AF65-F5344CB8AC3E}">
        <p14:creationId xmlns:p14="http://schemas.microsoft.com/office/powerpoint/2010/main" val="310272013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266</a:t>
            </a:fld>
            <a:endParaRPr lang="pt-BR" dirty="0"/>
          </a:p>
        </p:txBody>
      </p:sp>
    </p:spTree>
    <p:extLst>
      <p:ext uri="{BB962C8B-B14F-4D97-AF65-F5344CB8AC3E}">
        <p14:creationId xmlns:p14="http://schemas.microsoft.com/office/powerpoint/2010/main" val="343838124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267</a:t>
            </a:fld>
            <a:endParaRPr lang="pt-BR" dirty="0"/>
          </a:p>
        </p:txBody>
      </p:sp>
    </p:spTree>
    <p:extLst>
      <p:ext uri="{BB962C8B-B14F-4D97-AF65-F5344CB8AC3E}">
        <p14:creationId xmlns:p14="http://schemas.microsoft.com/office/powerpoint/2010/main" val="415266116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268</a:t>
            </a:fld>
            <a:endParaRPr lang="pt-BR" dirty="0"/>
          </a:p>
        </p:txBody>
      </p:sp>
    </p:spTree>
    <p:extLst>
      <p:ext uri="{BB962C8B-B14F-4D97-AF65-F5344CB8AC3E}">
        <p14:creationId xmlns:p14="http://schemas.microsoft.com/office/powerpoint/2010/main" val="223193009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269</a:t>
            </a:fld>
            <a:endParaRPr lang="pt-BR" dirty="0"/>
          </a:p>
        </p:txBody>
      </p:sp>
    </p:spTree>
    <p:extLst>
      <p:ext uri="{BB962C8B-B14F-4D97-AF65-F5344CB8AC3E}">
        <p14:creationId xmlns:p14="http://schemas.microsoft.com/office/powerpoint/2010/main" val="103319489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270</a:t>
            </a:fld>
            <a:endParaRPr lang="pt-BR" dirty="0"/>
          </a:p>
        </p:txBody>
      </p:sp>
    </p:spTree>
    <p:extLst>
      <p:ext uri="{BB962C8B-B14F-4D97-AF65-F5344CB8AC3E}">
        <p14:creationId xmlns:p14="http://schemas.microsoft.com/office/powerpoint/2010/main" val="655146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a:t>
            </a:fld>
            <a:endParaRPr lang="pt-BR" dirty="0"/>
          </a:p>
        </p:txBody>
      </p:sp>
    </p:spTree>
    <p:extLst>
      <p:ext uri="{BB962C8B-B14F-4D97-AF65-F5344CB8AC3E}">
        <p14:creationId xmlns:p14="http://schemas.microsoft.com/office/powerpoint/2010/main" val="331192961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271</a:t>
            </a:fld>
            <a:endParaRPr lang="pt-BR" dirty="0"/>
          </a:p>
        </p:txBody>
      </p:sp>
    </p:spTree>
    <p:extLst>
      <p:ext uri="{BB962C8B-B14F-4D97-AF65-F5344CB8AC3E}">
        <p14:creationId xmlns:p14="http://schemas.microsoft.com/office/powerpoint/2010/main" val="110130041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itchFamily="34" charset="0"/>
              </a:defRPr>
            </a:lvl1pPr>
            <a:lvl2pPr marL="702756" indent="-270291">
              <a:defRPr sz="2100">
                <a:solidFill>
                  <a:schemeClr val="tx1"/>
                </a:solidFill>
                <a:latin typeface="Arial" pitchFamily="34" charset="0"/>
              </a:defRPr>
            </a:lvl2pPr>
            <a:lvl3pPr marL="1081164" indent="-216233">
              <a:defRPr sz="2100">
                <a:solidFill>
                  <a:schemeClr val="tx1"/>
                </a:solidFill>
                <a:latin typeface="Arial" pitchFamily="34" charset="0"/>
              </a:defRPr>
            </a:lvl3pPr>
            <a:lvl4pPr marL="1513629" indent="-216233">
              <a:defRPr sz="2100">
                <a:solidFill>
                  <a:schemeClr val="tx1"/>
                </a:solidFill>
                <a:latin typeface="Arial" pitchFamily="34" charset="0"/>
              </a:defRPr>
            </a:lvl4pPr>
            <a:lvl5pPr marL="1946095" indent="-216233">
              <a:defRPr sz="2100">
                <a:solidFill>
                  <a:schemeClr val="tx1"/>
                </a:solidFill>
                <a:latin typeface="Arial" pitchFamily="34" charset="0"/>
              </a:defRPr>
            </a:lvl5pPr>
            <a:lvl6pPr marL="2378560" indent="-216233" eaLnBrk="0" fontAlgn="base" hangingPunct="0">
              <a:spcBef>
                <a:spcPct val="0"/>
              </a:spcBef>
              <a:spcAft>
                <a:spcPct val="0"/>
              </a:spcAft>
              <a:defRPr sz="2100">
                <a:solidFill>
                  <a:schemeClr val="tx1"/>
                </a:solidFill>
                <a:latin typeface="Arial" pitchFamily="34" charset="0"/>
              </a:defRPr>
            </a:lvl6pPr>
            <a:lvl7pPr marL="2811026" indent="-216233" eaLnBrk="0" fontAlgn="base" hangingPunct="0">
              <a:spcBef>
                <a:spcPct val="0"/>
              </a:spcBef>
              <a:spcAft>
                <a:spcPct val="0"/>
              </a:spcAft>
              <a:defRPr sz="2100">
                <a:solidFill>
                  <a:schemeClr val="tx1"/>
                </a:solidFill>
                <a:latin typeface="Arial" pitchFamily="34" charset="0"/>
              </a:defRPr>
            </a:lvl7pPr>
            <a:lvl8pPr marL="3243491" indent="-216233" eaLnBrk="0" fontAlgn="base" hangingPunct="0">
              <a:spcBef>
                <a:spcPct val="0"/>
              </a:spcBef>
              <a:spcAft>
                <a:spcPct val="0"/>
              </a:spcAft>
              <a:defRPr sz="2100">
                <a:solidFill>
                  <a:schemeClr val="tx1"/>
                </a:solidFill>
                <a:latin typeface="Arial" pitchFamily="34" charset="0"/>
              </a:defRPr>
            </a:lvl8pPr>
            <a:lvl9pPr marL="3675957" indent="-216233" eaLnBrk="0" fontAlgn="base" hangingPunct="0">
              <a:spcBef>
                <a:spcPct val="0"/>
              </a:spcBef>
              <a:spcAft>
                <a:spcPct val="0"/>
              </a:spcAft>
              <a:defRPr sz="2100">
                <a:solidFill>
                  <a:schemeClr val="tx1"/>
                </a:solidFill>
                <a:latin typeface="Arial" pitchFamily="34" charset="0"/>
              </a:defRPr>
            </a:lvl9pPr>
          </a:lstStyle>
          <a:p>
            <a:pPr eaLnBrk="1" hangingPunct="1">
              <a:spcBef>
                <a:spcPct val="0"/>
              </a:spcBef>
            </a:pPr>
            <a:fld id="{01019A20-53B5-4EC0-A043-0B62EACDAD22}" type="slidenum">
              <a:rPr lang="pt-BR" altLang="pt-BR" sz="1200">
                <a:latin typeface="Times New Roman" pitchFamily="18" charset="0"/>
              </a:rPr>
              <a:pPr eaLnBrk="1" hangingPunct="1">
                <a:spcBef>
                  <a:spcPct val="0"/>
                </a:spcBef>
              </a:pPr>
              <a:t>272</a:t>
            </a:fld>
            <a:endParaRPr lang="pt-BR" altLang="pt-BR" sz="1200">
              <a:latin typeface="Times New Roman" pitchFamily="18" charset="0"/>
            </a:endParaRPr>
          </a:p>
        </p:txBody>
      </p:sp>
      <p:sp>
        <p:nvSpPr>
          <p:cNvPr id="821251" name="Rectangle 2"/>
          <p:cNvSpPr>
            <a:spLocks noGrp="1" noRot="1" noChangeAspect="1" noChangeArrowheads="1" noTextEdit="1"/>
          </p:cNvSpPr>
          <p:nvPr>
            <p:ph type="sldImg"/>
          </p:nvPr>
        </p:nvSpPr>
        <p:spPr>
          <a:ln/>
        </p:spPr>
      </p:sp>
      <p:sp>
        <p:nvSpPr>
          <p:cNvPr id="82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itchFamily="34" charset="0"/>
              </a:defRPr>
            </a:lvl1pPr>
            <a:lvl2pPr marL="702756" indent="-270291">
              <a:defRPr sz="2100">
                <a:solidFill>
                  <a:schemeClr val="tx1"/>
                </a:solidFill>
                <a:latin typeface="Arial" pitchFamily="34" charset="0"/>
              </a:defRPr>
            </a:lvl2pPr>
            <a:lvl3pPr marL="1081164" indent="-216233">
              <a:defRPr sz="2100">
                <a:solidFill>
                  <a:schemeClr val="tx1"/>
                </a:solidFill>
                <a:latin typeface="Arial" pitchFamily="34" charset="0"/>
              </a:defRPr>
            </a:lvl3pPr>
            <a:lvl4pPr marL="1513629" indent="-216233">
              <a:defRPr sz="2100">
                <a:solidFill>
                  <a:schemeClr val="tx1"/>
                </a:solidFill>
                <a:latin typeface="Arial" pitchFamily="34" charset="0"/>
              </a:defRPr>
            </a:lvl4pPr>
            <a:lvl5pPr marL="1946095" indent="-216233">
              <a:defRPr sz="2100">
                <a:solidFill>
                  <a:schemeClr val="tx1"/>
                </a:solidFill>
                <a:latin typeface="Arial" pitchFamily="34" charset="0"/>
              </a:defRPr>
            </a:lvl5pPr>
            <a:lvl6pPr marL="2378560" indent="-216233" eaLnBrk="0" fontAlgn="base" hangingPunct="0">
              <a:spcBef>
                <a:spcPct val="0"/>
              </a:spcBef>
              <a:spcAft>
                <a:spcPct val="0"/>
              </a:spcAft>
              <a:defRPr sz="2100">
                <a:solidFill>
                  <a:schemeClr val="tx1"/>
                </a:solidFill>
                <a:latin typeface="Arial" pitchFamily="34" charset="0"/>
              </a:defRPr>
            </a:lvl6pPr>
            <a:lvl7pPr marL="2811026" indent="-216233" eaLnBrk="0" fontAlgn="base" hangingPunct="0">
              <a:spcBef>
                <a:spcPct val="0"/>
              </a:spcBef>
              <a:spcAft>
                <a:spcPct val="0"/>
              </a:spcAft>
              <a:defRPr sz="2100">
                <a:solidFill>
                  <a:schemeClr val="tx1"/>
                </a:solidFill>
                <a:latin typeface="Arial" pitchFamily="34" charset="0"/>
              </a:defRPr>
            </a:lvl7pPr>
            <a:lvl8pPr marL="3243491" indent="-216233" eaLnBrk="0" fontAlgn="base" hangingPunct="0">
              <a:spcBef>
                <a:spcPct val="0"/>
              </a:spcBef>
              <a:spcAft>
                <a:spcPct val="0"/>
              </a:spcAft>
              <a:defRPr sz="2100">
                <a:solidFill>
                  <a:schemeClr val="tx1"/>
                </a:solidFill>
                <a:latin typeface="Arial" pitchFamily="34" charset="0"/>
              </a:defRPr>
            </a:lvl8pPr>
            <a:lvl9pPr marL="3675957" indent="-216233" eaLnBrk="0" fontAlgn="base" hangingPunct="0">
              <a:spcBef>
                <a:spcPct val="0"/>
              </a:spcBef>
              <a:spcAft>
                <a:spcPct val="0"/>
              </a:spcAft>
              <a:defRPr sz="2100">
                <a:solidFill>
                  <a:schemeClr val="tx1"/>
                </a:solidFill>
                <a:latin typeface="Arial" pitchFamily="34" charset="0"/>
              </a:defRPr>
            </a:lvl9pPr>
          </a:lstStyle>
          <a:p>
            <a:pPr eaLnBrk="1" hangingPunct="1">
              <a:spcBef>
                <a:spcPct val="0"/>
              </a:spcBef>
            </a:pPr>
            <a:fld id="{AD0F08FB-B20A-4EE5-9438-DDB6BB5B899D}" type="slidenum">
              <a:rPr lang="pt-BR" altLang="pt-BR" sz="1200">
                <a:latin typeface="Times New Roman" pitchFamily="18" charset="0"/>
              </a:rPr>
              <a:pPr eaLnBrk="1" hangingPunct="1">
                <a:spcBef>
                  <a:spcPct val="0"/>
                </a:spcBef>
              </a:pPr>
              <a:t>273</a:t>
            </a:fld>
            <a:endParaRPr lang="pt-BR" altLang="pt-BR" sz="1200">
              <a:latin typeface="Times New Roman" pitchFamily="18" charset="0"/>
            </a:endParaRPr>
          </a:p>
        </p:txBody>
      </p:sp>
      <p:sp>
        <p:nvSpPr>
          <p:cNvPr id="822275" name="Rectangle 2"/>
          <p:cNvSpPr>
            <a:spLocks noGrp="1" noRot="1" noChangeAspect="1" noChangeArrowheads="1" noTextEdit="1"/>
          </p:cNvSpPr>
          <p:nvPr>
            <p:ph type="sldImg"/>
          </p:nvPr>
        </p:nvSpPr>
        <p:spPr>
          <a:ln/>
        </p:spPr>
      </p:sp>
      <p:sp>
        <p:nvSpPr>
          <p:cNvPr id="82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itchFamily="34" charset="0"/>
              </a:defRPr>
            </a:lvl1pPr>
            <a:lvl2pPr marL="702756" indent="-270291">
              <a:defRPr sz="2100">
                <a:solidFill>
                  <a:schemeClr val="tx1"/>
                </a:solidFill>
                <a:latin typeface="Arial" pitchFamily="34" charset="0"/>
              </a:defRPr>
            </a:lvl2pPr>
            <a:lvl3pPr marL="1081164" indent="-216233">
              <a:defRPr sz="2100">
                <a:solidFill>
                  <a:schemeClr val="tx1"/>
                </a:solidFill>
                <a:latin typeface="Arial" pitchFamily="34" charset="0"/>
              </a:defRPr>
            </a:lvl3pPr>
            <a:lvl4pPr marL="1513629" indent="-216233">
              <a:defRPr sz="2100">
                <a:solidFill>
                  <a:schemeClr val="tx1"/>
                </a:solidFill>
                <a:latin typeface="Arial" pitchFamily="34" charset="0"/>
              </a:defRPr>
            </a:lvl4pPr>
            <a:lvl5pPr marL="1946095" indent="-216233">
              <a:defRPr sz="2100">
                <a:solidFill>
                  <a:schemeClr val="tx1"/>
                </a:solidFill>
                <a:latin typeface="Arial" pitchFamily="34" charset="0"/>
              </a:defRPr>
            </a:lvl5pPr>
            <a:lvl6pPr marL="2378560" indent="-216233" eaLnBrk="0" fontAlgn="base" hangingPunct="0">
              <a:spcBef>
                <a:spcPct val="0"/>
              </a:spcBef>
              <a:spcAft>
                <a:spcPct val="0"/>
              </a:spcAft>
              <a:defRPr sz="2100">
                <a:solidFill>
                  <a:schemeClr val="tx1"/>
                </a:solidFill>
                <a:latin typeface="Arial" pitchFamily="34" charset="0"/>
              </a:defRPr>
            </a:lvl6pPr>
            <a:lvl7pPr marL="2811026" indent="-216233" eaLnBrk="0" fontAlgn="base" hangingPunct="0">
              <a:spcBef>
                <a:spcPct val="0"/>
              </a:spcBef>
              <a:spcAft>
                <a:spcPct val="0"/>
              </a:spcAft>
              <a:defRPr sz="2100">
                <a:solidFill>
                  <a:schemeClr val="tx1"/>
                </a:solidFill>
                <a:latin typeface="Arial" pitchFamily="34" charset="0"/>
              </a:defRPr>
            </a:lvl7pPr>
            <a:lvl8pPr marL="3243491" indent="-216233" eaLnBrk="0" fontAlgn="base" hangingPunct="0">
              <a:spcBef>
                <a:spcPct val="0"/>
              </a:spcBef>
              <a:spcAft>
                <a:spcPct val="0"/>
              </a:spcAft>
              <a:defRPr sz="2100">
                <a:solidFill>
                  <a:schemeClr val="tx1"/>
                </a:solidFill>
                <a:latin typeface="Arial" pitchFamily="34" charset="0"/>
              </a:defRPr>
            </a:lvl8pPr>
            <a:lvl9pPr marL="3675957" indent="-216233" eaLnBrk="0" fontAlgn="base" hangingPunct="0">
              <a:spcBef>
                <a:spcPct val="0"/>
              </a:spcBef>
              <a:spcAft>
                <a:spcPct val="0"/>
              </a:spcAft>
              <a:defRPr sz="2100">
                <a:solidFill>
                  <a:schemeClr val="tx1"/>
                </a:solidFill>
                <a:latin typeface="Arial" pitchFamily="34" charset="0"/>
              </a:defRPr>
            </a:lvl9pPr>
          </a:lstStyle>
          <a:p>
            <a:pPr eaLnBrk="1" hangingPunct="1">
              <a:spcBef>
                <a:spcPct val="0"/>
              </a:spcBef>
            </a:pPr>
            <a:fld id="{EA1E816B-2768-4B9C-A443-1B9D87A6545B}" type="slidenum">
              <a:rPr lang="pt-BR" altLang="pt-BR" sz="1200">
                <a:latin typeface="Times New Roman" pitchFamily="18" charset="0"/>
              </a:rPr>
              <a:pPr eaLnBrk="1" hangingPunct="1">
                <a:spcBef>
                  <a:spcPct val="0"/>
                </a:spcBef>
              </a:pPr>
              <a:t>274</a:t>
            </a:fld>
            <a:endParaRPr lang="pt-BR" altLang="pt-BR" sz="1200">
              <a:latin typeface="Times New Roman" pitchFamily="18" charset="0"/>
            </a:endParaRPr>
          </a:p>
        </p:txBody>
      </p:sp>
      <p:sp>
        <p:nvSpPr>
          <p:cNvPr id="823299" name="Rectangle 2"/>
          <p:cNvSpPr>
            <a:spLocks noGrp="1" noRot="1" noChangeAspect="1" noChangeArrowheads="1" noTextEdit="1"/>
          </p:cNvSpPr>
          <p:nvPr>
            <p:ph type="sldImg"/>
          </p:nvPr>
        </p:nvSpPr>
        <p:spPr>
          <a:ln/>
        </p:spPr>
      </p:sp>
      <p:sp>
        <p:nvSpPr>
          <p:cNvPr id="82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275</a:t>
            </a:fld>
            <a:endParaRPr lang="pt-BR" dirty="0"/>
          </a:p>
        </p:txBody>
      </p:sp>
    </p:spTree>
    <p:extLst>
      <p:ext uri="{BB962C8B-B14F-4D97-AF65-F5344CB8AC3E}">
        <p14:creationId xmlns:p14="http://schemas.microsoft.com/office/powerpoint/2010/main" val="387165769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276</a:t>
            </a:fld>
            <a:endParaRPr lang="pt-BR" dirty="0"/>
          </a:p>
        </p:txBody>
      </p:sp>
    </p:spTree>
    <p:extLst>
      <p:ext uri="{BB962C8B-B14F-4D97-AF65-F5344CB8AC3E}">
        <p14:creationId xmlns:p14="http://schemas.microsoft.com/office/powerpoint/2010/main" val="227726135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277</a:t>
            </a:fld>
            <a:endParaRPr lang="pt-BR" dirty="0"/>
          </a:p>
        </p:txBody>
      </p:sp>
    </p:spTree>
    <p:extLst>
      <p:ext uri="{BB962C8B-B14F-4D97-AF65-F5344CB8AC3E}">
        <p14:creationId xmlns:p14="http://schemas.microsoft.com/office/powerpoint/2010/main" val="202922118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278</a:t>
            </a:fld>
            <a:endParaRPr lang="pt-BR" dirty="0"/>
          </a:p>
        </p:txBody>
      </p:sp>
    </p:spTree>
    <p:extLst>
      <p:ext uri="{BB962C8B-B14F-4D97-AF65-F5344CB8AC3E}">
        <p14:creationId xmlns:p14="http://schemas.microsoft.com/office/powerpoint/2010/main" val="160898190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279</a:t>
            </a:fld>
            <a:endParaRPr lang="pt-BR" dirty="0"/>
          </a:p>
        </p:txBody>
      </p:sp>
    </p:spTree>
    <p:extLst>
      <p:ext uri="{BB962C8B-B14F-4D97-AF65-F5344CB8AC3E}">
        <p14:creationId xmlns:p14="http://schemas.microsoft.com/office/powerpoint/2010/main" val="88617299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280</a:t>
            </a:fld>
            <a:endParaRPr lang="pt-BR" dirty="0"/>
          </a:p>
        </p:txBody>
      </p:sp>
    </p:spTree>
    <p:extLst>
      <p:ext uri="{BB962C8B-B14F-4D97-AF65-F5344CB8AC3E}">
        <p14:creationId xmlns:p14="http://schemas.microsoft.com/office/powerpoint/2010/main" val="337614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a:t>
            </a:fld>
            <a:endParaRPr lang="pt-BR" dirty="0"/>
          </a:p>
        </p:txBody>
      </p:sp>
    </p:spTree>
    <p:extLst>
      <p:ext uri="{BB962C8B-B14F-4D97-AF65-F5344CB8AC3E}">
        <p14:creationId xmlns:p14="http://schemas.microsoft.com/office/powerpoint/2010/main" val="2228720305"/>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281</a:t>
            </a:fld>
            <a:endParaRPr lang="pt-BR" dirty="0"/>
          </a:p>
        </p:txBody>
      </p:sp>
    </p:spTree>
    <p:extLst>
      <p:ext uri="{BB962C8B-B14F-4D97-AF65-F5344CB8AC3E}">
        <p14:creationId xmlns:p14="http://schemas.microsoft.com/office/powerpoint/2010/main" val="317154257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282</a:t>
            </a:fld>
            <a:endParaRPr lang="pt-BR" dirty="0"/>
          </a:p>
        </p:txBody>
      </p:sp>
    </p:spTree>
    <p:extLst>
      <p:ext uri="{BB962C8B-B14F-4D97-AF65-F5344CB8AC3E}">
        <p14:creationId xmlns:p14="http://schemas.microsoft.com/office/powerpoint/2010/main" val="311999596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283</a:t>
            </a:fld>
            <a:endParaRPr lang="pt-BR" dirty="0"/>
          </a:p>
        </p:txBody>
      </p:sp>
    </p:spTree>
    <p:extLst>
      <p:ext uri="{BB962C8B-B14F-4D97-AF65-F5344CB8AC3E}">
        <p14:creationId xmlns:p14="http://schemas.microsoft.com/office/powerpoint/2010/main" val="175215469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284</a:t>
            </a:fld>
            <a:endParaRPr lang="pt-BR" dirty="0"/>
          </a:p>
        </p:txBody>
      </p:sp>
    </p:spTree>
    <p:extLst>
      <p:ext uri="{BB962C8B-B14F-4D97-AF65-F5344CB8AC3E}">
        <p14:creationId xmlns:p14="http://schemas.microsoft.com/office/powerpoint/2010/main" val="62237857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285</a:t>
            </a:fld>
            <a:endParaRPr lang="pt-BR" dirty="0"/>
          </a:p>
        </p:txBody>
      </p:sp>
    </p:spTree>
    <p:extLst>
      <p:ext uri="{BB962C8B-B14F-4D97-AF65-F5344CB8AC3E}">
        <p14:creationId xmlns:p14="http://schemas.microsoft.com/office/powerpoint/2010/main" val="251982161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286</a:t>
            </a:fld>
            <a:endParaRPr lang="pt-BR" dirty="0"/>
          </a:p>
        </p:txBody>
      </p:sp>
    </p:spTree>
    <p:extLst>
      <p:ext uri="{BB962C8B-B14F-4D97-AF65-F5344CB8AC3E}">
        <p14:creationId xmlns:p14="http://schemas.microsoft.com/office/powerpoint/2010/main" val="2775428116"/>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287</a:t>
            </a:fld>
            <a:endParaRPr lang="pt-BR" dirty="0"/>
          </a:p>
        </p:txBody>
      </p:sp>
    </p:spTree>
    <p:extLst>
      <p:ext uri="{BB962C8B-B14F-4D97-AF65-F5344CB8AC3E}">
        <p14:creationId xmlns:p14="http://schemas.microsoft.com/office/powerpoint/2010/main" val="150001591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288</a:t>
            </a:fld>
            <a:endParaRPr lang="pt-BR" dirty="0"/>
          </a:p>
        </p:txBody>
      </p:sp>
    </p:spTree>
    <p:extLst>
      <p:ext uri="{BB962C8B-B14F-4D97-AF65-F5344CB8AC3E}">
        <p14:creationId xmlns:p14="http://schemas.microsoft.com/office/powerpoint/2010/main" val="66964131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289</a:t>
            </a:fld>
            <a:endParaRPr lang="pt-BR" dirty="0"/>
          </a:p>
        </p:txBody>
      </p:sp>
    </p:spTree>
    <p:extLst>
      <p:ext uri="{BB962C8B-B14F-4D97-AF65-F5344CB8AC3E}">
        <p14:creationId xmlns:p14="http://schemas.microsoft.com/office/powerpoint/2010/main" val="338237466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290</a:t>
            </a:fld>
            <a:endParaRPr lang="pt-BR" dirty="0"/>
          </a:p>
        </p:txBody>
      </p:sp>
    </p:spTree>
    <p:extLst>
      <p:ext uri="{BB962C8B-B14F-4D97-AF65-F5344CB8AC3E}">
        <p14:creationId xmlns:p14="http://schemas.microsoft.com/office/powerpoint/2010/main" val="4226475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a:t>
            </a:fld>
            <a:endParaRPr lang="pt-BR" dirty="0"/>
          </a:p>
        </p:txBody>
      </p:sp>
    </p:spTree>
    <p:extLst>
      <p:ext uri="{BB962C8B-B14F-4D97-AF65-F5344CB8AC3E}">
        <p14:creationId xmlns:p14="http://schemas.microsoft.com/office/powerpoint/2010/main" val="31349179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291</a:t>
            </a:fld>
            <a:endParaRPr lang="pt-BR" dirty="0"/>
          </a:p>
        </p:txBody>
      </p:sp>
    </p:spTree>
    <p:extLst>
      <p:ext uri="{BB962C8B-B14F-4D97-AF65-F5344CB8AC3E}">
        <p14:creationId xmlns:p14="http://schemas.microsoft.com/office/powerpoint/2010/main" val="49308919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292</a:t>
            </a:fld>
            <a:endParaRPr lang="pt-BR" dirty="0"/>
          </a:p>
        </p:txBody>
      </p:sp>
    </p:spTree>
    <p:extLst>
      <p:ext uri="{BB962C8B-B14F-4D97-AF65-F5344CB8AC3E}">
        <p14:creationId xmlns:p14="http://schemas.microsoft.com/office/powerpoint/2010/main" val="18306089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293</a:t>
            </a:fld>
            <a:endParaRPr lang="pt-BR" dirty="0"/>
          </a:p>
        </p:txBody>
      </p:sp>
    </p:spTree>
    <p:extLst>
      <p:ext uri="{BB962C8B-B14F-4D97-AF65-F5344CB8AC3E}">
        <p14:creationId xmlns:p14="http://schemas.microsoft.com/office/powerpoint/2010/main" val="1433048404"/>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294</a:t>
            </a:fld>
            <a:endParaRPr lang="pt-BR" dirty="0"/>
          </a:p>
        </p:txBody>
      </p:sp>
    </p:spTree>
    <p:extLst>
      <p:ext uri="{BB962C8B-B14F-4D97-AF65-F5344CB8AC3E}">
        <p14:creationId xmlns:p14="http://schemas.microsoft.com/office/powerpoint/2010/main" val="150207438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295</a:t>
            </a:fld>
            <a:endParaRPr lang="pt-BR" dirty="0"/>
          </a:p>
        </p:txBody>
      </p:sp>
    </p:spTree>
    <p:extLst>
      <p:ext uri="{BB962C8B-B14F-4D97-AF65-F5344CB8AC3E}">
        <p14:creationId xmlns:p14="http://schemas.microsoft.com/office/powerpoint/2010/main" val="220873839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296</a:t>
            </a:fld>
            <a:endParaRPr lang="pt-BR" dirty="0"/>
          </a:p>
        </p:txBody>
      </p:sp>
    </p:spTree>
    <p:extLst>
      <p:ext uri="{BB962C8B-B14F-4D97-AF65-F5344CB8AC3E}">
        <p14:creationId xmlns:p14="http://schemas.microsoft.com/office/powerpoint/2010/main" val="568362051"/>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297</a:t>
            </a:fld>
            <a:endParaRPr lang="pt-BR" dirty="0"/>
          </a:p>
        </p:txBody>
      </p:sp>
    </p:spTree>
    <p:extLst>
      <p:ext uri="{BB962C8B-B14F-4D97-AF65-F5344CB8AC3E}">
        <p14:creationId xmlns:p14="http://schemas.microsoft.com/office/powerpoint/2010/main" val="291498216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298</a:t>
            </a:fld>
            <a:endParaRPr lang="pt-BR" dirty="0"/>
          </a:p>
        </p:txBody>
      </p:sp>
    </p:spTree>
    <p:extLst>
      <p:ext uri="{BB962C8B-B14F-4D97-AF65-F5344CB8AC3E}">
        <p14:creationId xmlns:p14="http://schemas.microsoft.com/office/powerpoint/2010/main" val="147348578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299</a:t>
            </a:fld>
            <a:endParaRPr lang="pt-BR" dirty="0"/>
          </a:p>
        </p:txBody>
      </p:sp>
    </p:spTree>
    <p:extLst>
      <p:ext uri="{BB962C8B-B14F-4D97-AF65-F5344CB8AC3E}">
        <p14:creationId xmlns:p14="http://schemas.microsoft.com/office/powerpoint/2010/main" val="134209778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300</a:t>
            </a:fld>
            <a:endParaRPr lang="pt-BR" dirty="0"/>
          </a:p>
        </p:txBody>
      </p:sp>
    </p:spTree>
    <p:extLst>
      <p:ext uri="{BB962C8B-B14F-4D97-AF65-F5344CB8AC3E}">
        <p14:creationId xmlns:p14="http://schemas.microsoft.com/office/powerpoint/2010/main" val="225156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a:t>
            </a:fld>
            <a:endParaRPr lang="pt-BR" dirty="0"/>
          </a:p>
        </p:txBody>
      </p:sp>
    </p:spTree>
    <p:extLst>
      <p:ext uri="{BB962C8B-B14F-4D97-AF65-F5344CB8AC3E}">
        <p14:creationId xmlns:p14="http://schemas.microsoft.com/office/powerpoint/2010/main" val="1632722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a:t>
            </a:fld>
            <a:endParaRPr lang="pt-BR" dirty="0"/>
          </a:p>
        </p:txBody>
      </p:sp>
    </p:spTree>
    <p:extLst>
      <p:ext uri="{BB962C8B-B14F-4D97-AF65-F5344CB8AC3E}">
        <p14:creationId xmlns:p14="http://schemas.microsoft.com/office/powerpoint/2010/main" val="151294041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301</a:t>
            </a:fld>
            <a:endParaRPr lang="pt-BR" dirty="0"/>
          </a:p>
        </p:txBody>
      </p:sp>
    </p:spTree>
    <p:extLst>
      <p:ext uri="{BB962C8B-B14F-4D97-AF65-F5344CB8AC3E}">
        <p14:creationId xmlns:p14="http://schemas.microsoft.com/office/powerpoint/2010/main" val="414084695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302</a:t>
            </a:fld>
            <a:endParaRPr lang="pt-BR" dirty="0"/>
          </a:p>
        </p:txBody>
      </p:sp>
    </p:spTree>
    <p:extLst>
      <p:ext uri="{BB962C8B-B14F-4D97-AF65-F5344CB8AC3E}">
        <p14:creationId xmlns:p14="http://schemas.microsoft.com/office/powerpoint/2010/main" val="213338624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303</a:t>
            </a:fld>
            <a:endParaRPr lang="pt-BR" dirty="0"/>
          </a:p>
        </p:txBody>
      </p:sp>
    </p:spTree>
    <p:extLst>
      <p:ext uri="{BB962C8B-B14F-4D97-AF65-F5344CB8AC3E}">
        <p14:creationId xmlns:p14="http://schemas.microsoft.com/office/powerpoint/2010/main" val="1696900090"/>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304</a:t>
            </a:fld>
            <a:endParaRPr lang="pt-BR" dirty="0"/>
          </a:p>
        </p:txBody>
      </p:sp>
    </p:spTree>
    <p:extLst>
      <p:ext uri="{BB962C8B-B14F-4D97-AF65-F5344CB8AC3E}">
        <p14:creationId xmlns:p14="http://schemas.microsoft.com/office/powerpoint/2010/main" val="3201880847"/>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305</a:t>
            </a:fld>
            <a:endParaRPr lang="pt-BR" dirty="0"/>
          </a:p>
        </p:txBody>
      </p:sp>
    </p:spTree>
    <p:extLst>
      <p:ext uri="{BB962C8B-B14F-4D97-AF65-F5344CB8AC3E}">
        <p14:creationId xmlns:p14="http://schemas.microsoft.com/office/powerpoint/2010/main" val="105011202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306</a:t>
            </a:fld>
            <a:endParaRPr lang="pt-BR" dirty="0"/>
          </a:p>
        </p:txBody>
      </p:sp>
    </p:spTree>
    <p:extLst>
      <p:ext uri="{BB962C8B-B14F-4D97-AF65-F5344CB8AC3E}">
        <p14:creationId xmlns:p14="http://schemas.microsoft.com/office/powerpoint/2010/main" val="283262953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307</a:t>
            </a:fld>
            <a:endParaRPr lang="pt-BR" dirty="0"/>
          </a:p>
        </p:txBody>
      </p:sp>
    </p:spTree>
    <p:extLst>
      <p:ext uri="{BB962C8B-B14F-4D97-AF65-F5344CB8AC3E}">
        <p14:creationId xmlns:p14="http://schemas.microsoft.com/office/powerpoint/2010/main" val="2545216943"/>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308</a:t>
            </a:fld>
            <a:endParaRPr lang="pt-BR" dirty="0"/>
          </a:p>
        </p:txBody>
      </p:sp>
    </p:spTree>
    <p:extLst>
      <p:ext uri="{BB962C8B-B14F-4D97-AF65-F5344CB8AC3E}">
        <p14:creationId xmlns:p14="http://schemas.microsoft.com/office/powerpoint/2010/main" val="468962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309</a:t>
            </a:fld>
            <a:endParaRPr lang="pt-BR" dirty="0"/>
          </a:p>
        </p:txBody>
      </p:sp>
    </p:spTree>
    <p:extLst>
      <p:ext uri="{BB962C8B-B14F-4D97-AF65-F5344CB8AC3E}">
        <p14:creationId xmlns:p14="http://schemas.microsoft.com/office/powerpoint/2010/main" val="195471330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310</a:t>
            </a:fld>
            <a:endParaRPr lang="pt-BR" dirty="0"/>
          </a:p>
        </p:txBody>
      </p:sp>
    </p:spTree>
    <p:extLst>
      <p:ext uri="{BB962C8B-B14F-4D97-AF65-F5344CB8AC3E}">
        <p14:creationId xmlns:p14="http://schemas.microsoft.com/office/powerpoint/2010/main" val="3587152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a:t>
            </a:fld>
            <a:endParaRPr lang="pt-BR" dirty="0"/>
          </a:p>
        </p:txBody>
      </p:sp>
    </p:spTree>
    <p:extLst>
      <p:ext uri="{BB962C8B-B14F-4D97-AF65-F5344CB8AC3E}">
        <p14:creationId xmlns:p14="http://schemas.microsoft.com/office/powerpoint/2010/main" val="1784422756"/>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311</a:t>
            </a:fld>
            <a:endParaRPr lang="pt-BR" dirty="0"/>
          </a:p>
        </p:txBody>
      </p:sp>
    </p:spTree>
    <p:extLst>
      <p:ext uri="{BB962C8B-B14F-4D97-AF65-F5344CB8AC3E}">
        <p14:creationId xmlns:p14="http://schemas.microsoft.com/office/powerpoint/2010/main" val="102906715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312</a:t>
            </a:fld>
            <a:endParaRPr lang="pt-BR" dirty="0"/>
          </a:p>
        </p:txBody>
      </p:sp>
    </p:spTree>
    <p:extLst>
      <p:ext uri="{BB962C8B-B14F-4D97-AF65-F5344CB8AC3E}">
        <p14:creationId xmlns:p14="http://schemas.microsoft.com/office/powerpoint/2010/main" val="2063038929"/>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313</a:t>
            </a:fld>
            <a:endParaRPr lang="pt-BR" dirty="0"/>
          </a:p>
        </p:txBody>
      </p:sp>
    </p:spTree>
    <p:extLst>
      <p:ext uri="{BB962C8B-B14F-4D97-AF65-F5344CB8AC3E}">
        <p14:creationId xmlns:p14="http://schemas.microsoft.com/office/powerpoint/2010/main" val="712838366"/>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314</a:t>
            </a:fld>
            <a:endParaRPr lang="pt-BR" dirty="0"/>
          </a:p>
        </p:txBody>
      </p:sp>
    </p:spTree>
    <p:extLst>
      <p:ext uri="{BB962C8B-B14F-4D97-AF65-F5344CB8AC3E}">
        <p14:creationId xmlns:p14="http://schemas.microsoft.com/office/powerpoint/2010/main" val="241502056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315</a:t>
            </a:fld>
            <a:endParaRPr lang="pt-BR" dirty="0"/>
          </a:p>
        </p:txBody>
      </p:sp>
    </p:spTree>
    <p:extLst>
      <p:ext uri="{BB962C8B-B14F-4D97-AF65-F5344CB8AC3E}">
        <p14:creationId xmlns:p14="http://schemas.microsoft.com/office/powerpoint/2010/main" val="167878309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316</a:t>
            </a:fld>
            <a:endParaRPr lang="pt-BR" dirty="0"/>
          </a:p>
        </p:txBody>
      </p:sp>
    </p:spTree>
    <p:extLst>
      <p:ext uri="{BB962C8B-B14F-4D97-AF65-F5344CB8AC3E}">
        <p14:creationId xmlns:p14="http://schemas.microsoft.com/office/powerpoint/2010/main" val="207711364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317</a:t>
            </a:fld>
            <a:endParaRPr lang="pt-BR" dirty="0"/>
          </a:p>
        </p:txBody>
      </p:sp>
    </p:spTree>
    <p:extLst>
      <p:ext uri="{BB962C8B-B14F-4D97-AF65-F5344CB8AC3E}">
        <p14:creationId xmlns:p14="http://schemas.microsoft.com/office/powerpoint/2010/main" val="165340739"/>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318</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319</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320</a:t>
            </a:fld>
            <a:endParaRPr lang="pt-BR" dirty="0"/>
          </a:p>
        </p:txBody>
      </p:sp>
    </p:spTree>
    <p:extLst>
      <p:ext uri="{BB962C8B-B14F-4D97-AF65-F5344CB8AC3E}">
        <p14:creationId xmlns:p14="http://schemas.microsoft.com/office/powerpoint/2010/main" val="1792432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a:t>
            </a:fld>
            <a:endParaRPr lang="pt-BR" dirty="0"/>
          </a:p>
        </p:txBody>
      </p:sp>
    </p:spTree>
    <p:extLst>
      <p:ext uri="{BB962C8B-B14F-4D97-AF65-F5344CB8AC3E}">
        <p14:creationId xmlns:p14="http://schemas.microsoft.com/office/powerpoint/2010/main" val="4227309366"/>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321</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322</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323</a:t>
            </a:fld>
            <a:endParaRPr lang="pt-BR" dirty="0"/>
          </a:p>
        </p:txBody>
      </p:sp>
    </p:spTree>
    <p:extLst>
      <p:ext uri="{BB962C8B-B14F-4D97-AF65-F5344CB8AC3E}">
        <p14:creationId xmlns:p14="http://schemas.microsoft.com/office/powerpoint/2010/main" val="314340454"/>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324</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325</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326</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327</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328</a:t>
            </a:fld>
            <a:endParaRPr lang="pt-BR" dirty="0"/>
          </a:p>
        </p:txBody>
      </p:sp>
    </p:spTree>
    <p:extLst>
      <p:ext uri="{BB962C8B-B14F-4D97-AF65-F5344CB8AC3E}">
        <p14:creationId xmlns:p14="http://schemas.microsoft.com/office/powerpoint/2010/main" val="973928001"/>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329</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330</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a:t>
            </a:fld>
            <a:endParaRPr lang="pt-BR" dirty="0"/>
          </a:p>
        </p:txBody>
      </p:sp>
    </p:spTree>
    <p:extLst>
      <p:ext uri="{BB962C8B-B14F-4D97-AF65-F5344CB8AC3E}">
        <p14:creationId xmlns:p14="http://schemas.microsoft.com/office/powerpoint/2010/main" val="3078630840"/>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331</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332</a:t>
            </a:fld>
            <a:endParaRPr lang="pt-BR" dirty="0"/>
          </a:p>
        </p:txBody>
      </p:sp>
    </p:spTree>
    <p:extLst>
      <p:ext uri="{BB962C8B-B14F-4D97-AF65-F5344CB8AC3E}">
        <p14:creationId xmlns:p14="http://schemas.microsoft.com/office/powerpoint/2010/main" val="22847298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333</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334</a:t>
            </a:fld>
            <a:endParaRPr lang="pt-BR" dirty="0"/>
          </a:p>
        </p:txBody>
      </p:sp>
    </p:spTree>
    <p:extLst>
      <p:ext uri="{BB962C8B-B14F-4D97-AF65-F5344CB8AC3E}">
        <p14:creationId xmlns:p14="http://schemas.microsoft.com/office/powerpoint/2010/main" val="47873628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335</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336</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337</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338</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339</a:t>
            </a:fld>
            <a:endParaRPr lang="pt-BR" dirty="0"/>
          </a:p>
        </p:txBody>
      </p:sp>
    </p:spTree>
    <p:extLst>
      <p:ext uri="{BB962C8B-B14F-4D97-AF65-F5344CB8AC3E}">
        <p14:creationId xmlns:p14="http://schemas.microsoft.com/office/powerpoint/2010/main" val="377818552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340</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a:t>
            </a:fld>
            <a:endParaRPr lang="pt-BR" dirty="0"/>
          </a:p>
        </p:txBody>
      </p:sp>
    </p:spTree>
    <p:extLst>
      <p:ext uri="{BB962C8B-B14F-4D97-AF65-F5344CB8AC3E}">
        <p14:creationId xmlns:p14="http://schemas.microsoft.com/office/powerpoint/2010/main" val="3197578618"/>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341</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342</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343</a:t>
            </a:fld>
            <a:endParaRPr lang="pt-BR" dirty="0"/>
          </a:p>
        </p:txBody>
      </p:sp>
    </p:spTree>
    <p:extLst>
      <p:ext uri="{BB962C8B-B14F-4D97-AF65-F5344CB8AC3E}">
        <p14:creationId xmlns:p14="http://schemas.microsoft.com/office/powerpoint/2010/main" val="3903889600"/>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344</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345</a:t>
            </a:fld>
            <a:endParaRPr lang="pt-BR" dirty="0"/>
          </a:p>
        </p:txBody>
      </p:sp>
    </p:spTree>
    <p:extLst>
      <p:ext uri="{BB962C8B-B14F-4D97-AF65-F5344CB8AC3E}">
        <p14:creationId xmlns:p14="http://schemas.microsoft.com/office/powerpoint/2010/main" val="3111102612"/>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346</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347</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348</a:t>
            </a:fld>
            <a:endParaRPr lang="pt-BR" dirty="0"/>
          </a:p>
        </p:txBody>
      </p:sp>
    </p:spTree>
    <p:extLst>
      <p:ext uri="{BB962C8B-B14F-4D97-AF65-F5344CB8AC3E}">
        <p14:creationId xmlns:p14="http://schemas.microsoft.com/office/powerpoint/2010/main" val="2215528981"/>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349</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350</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35</a:t>
            </a:fld>
            <a:endParaRPr lang="pt-BR" dirty="0"/>
          </a:p>
        </p:txBody>
      </p:sp>
    </p:spTree>
    <p:extLst>
      <p:ext uri="{BB962C8B-B14F-4D97-AF65-F5344CB8AC3E}">
        <p14:creationId xmlns:p14="http://schemas.microsoft.com/office/powerpoint/2010/main" val="1728777040"/>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351</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352</a:t>
            </a:fld>
            <a:endParaRPr lang="pt-BR" dirty="0"/>
          </a:p>
        </p:txBody>
      </p:sp>
    </p:spTree>
    <p:extLst>
      <p:ext uri="{BB962C8B-B14F-4D97-AF65-F5344CB8AC3E}">
        <p14:creationId xmlns:p14="http://schemas.microsoft.com/office/powerpoint/2010/main" val="2485687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36</a:t>
            </a:fld>
            <a:endParaRPr lang="pt-BR" dirty="0"/>
          </a:p>
        </p:txBody>
      </p:sp>
    </p:spTree>
    <p:extLst>
      <p:ext uri="{BB962C8B-B14F-4D97-AF65-F5344CB8AC3E}">
        <p14:creationId xmlns:p14="http://schemas.microsoft.com/office/powerpoint/2010/main" val="3857106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37</a:t>
            </a:fld>
            <a:endParaRPr lang="pt-BR" dirty="0"/>
          </a:p>
        </p:txBody>
      </p:sp>
    </p:spTree>
    <p:extLst>
      <p:ext uri="{BB962C8B-B14F-4D97-AF65-F5344CB8AC3E}">
        <p14:creationId xmlns:p14="http://schemas.microsoft.com/office/powerpoint/2010/main" val="446916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38</a:t>
            </a:fld>
            <a:endParaRPr lang="pt-BR"/>
          </a:p>
        </p:txBody>
      </p:sp>
    </p:spTree>
    <p:extLst>
      <p:ext uri="{BB962C8B-B14F-4D97-AF65-F5344CB8AC3E}">
        <p14:creationId xmlns:p14="http://schemas.microsoft.com/office/powerpoint/2010/main" val="83756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39</a:t>
            </a:fld>
            <a:endParaRPr lang="pt-BR" dirty="0"/>
          </a:p>
        </p:txBody>
      </p:sp>
    </p:spTree>
    <p:extLst>
      <p:ext uri="{BB962C8B-B14F-4D97-AF65-F5344CB8AC3E}">
        <p14:creationId xmlns:p14="http://schemas.microsoft.com/office/powerpoint/2010/main" val="382563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a:t>
            </a:fld>
            <a:endParaRPr lang="pt-BR" dirty="0"/>
          </a:p>
        </p:txBody>
      </p:sp>
    </p:spTree>
    <p:extLst>
      <p:ext uri="{BB962C8B-B14F-4D97-AF65-F5344CB8AC3E}">
        <p14:creationId xmlns:p14="http://schemas.microsoft.com/office/powerpoint/2010/main" val="2876939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40</a:t>
            </a:fld>
            <a:endParaRPr lang="pt-BR" dirty="0"/>
          </a:p>
        </p:txBody>
      </p:sp>
    </p:spTree>
    <p:extLst>
      <p:ext uri="{BB962C8B-B14F-4D97-AF65-F5344CB8AC3E}">
        <p14:creationId xmlns:p14="http://schemas.microsoft.com/office/powerpoint/2010/main" val="3415255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41</a:t>
            </a:fld>
            <a:endParaRPr lang="pt-BR" dirty="0"/>
          </a:p>
        </p:txBody>
      </p:sp>
    </p:spTree>
    <p:extLst>
      <p:ext uri="{BB962C8B-B14F-4D97-AF65-F5344CB8AC3E}">
        <p14:creationId xmlns:p14="http://schemas.microsoft.com/office/powerpoint/2010/main" val="1919049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42</a:t>
            </a:fld>
            <a:endParaRPr lang="pt-BR" dirty="0"/>
          </a:p>
        </p:txBody>
      </p:sp>
    </p:spTree>
    <p:extLst>
      <p:ext uri="{BB962C8B-B14F-4D97-AF65-F5344CB8AC3E}">
        <p14:creationId xmlns:p14="http://schemas.microsoft.com/office/powerpoint/2010/main" val="2042546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43</a:t>
            </a:fld>
            <a:endParaRPr lang="pt-BR" dirty="0"/>
          </a:p>
        </p:txBody>
      </p:sp>
    </p:spTree>
    <p:extLst>
      <p:ext uri="{BB962C8B-B14F-4D97-AF65-F5344CB8AC3E}">
        <p14:creationId xmlns:p14="http://schemas.microsoft.com/office/powerpoint/2010/main" val="1161738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44</a:t>
            </a:fld>
            <a:endParaRPr lang="pt-BR" dirty="0"/>
          </a:p>
        </p:txBody>
      </p:sp>
    </p:spTree>
    <p:extLst>
      <p:ext uri="{BB962C8B-B14F-4D97-AF65-F5344CB8AC3E}">
        <p14:creationId xmlns:p14="http://schemas.microsoft.com/office/powerpoint/2010/main" val="2972302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45</a:t>
            </a:fld>
            <a:endParaRPr lang="pt-BR" dirty="0"/>
          </a:p>
        </p:txBody>
      </p:sp>
    </p:spTree>
    <p:extLst>
      <p:ext uri="{BB962C8B-B14F-4D97-AF65-F5344CB8AC3E}">
        <p14:creationId xmlns:p14="http://schemas.microsoft.com/office/powerpoint/2010/main" val="3153129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46</a:t>
            </a:fld>
            <a:endParaRPr lang="pt-BR" dirty="0"/>
          </a:p>
        </p:txBody>
      </p:sp>
    </p:spTree>
    <p:extLst>
      <p:ext uri="{BB962C8B-B14F-4D97-AF65-F5344CB8AC3E}">
        <p14:creationId xmlns:p14="http://schemas.microsoft.com/office/powerpoint/2010/main" val="3028313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47</a:t>
            </a:fld>
            <a:endParaRPr lang="pt-BR" dirty="0"/>
          </a:p>
        </p:txBody>
      </p:sp>
    </p:spTree>
    <p:extLst>
      <p:ext uri="{BB962C8B-B14F-4D97-AF65-F5344CB8AC3E}">
        <p14:creationId xmlns:p14="http://schemas.microsoft.com/office/powerpoint/2010/main" val="365474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48</a:t>
            </a:fld>
            <a:endParaRPr lang="pt-BR" dirty="0"/>
          </a:p>
        </p:txBody>
      </p:sp>
    </p:spTree>
    <p:extLst>
      <p:ext uri="{BB962C8B-B14F-4D97-AF65-F5344CB8AC3E}">
        <p14:creationId xmlns:p14="http://schemas.microsoft.com/office/powerpoint/2010/main" val="1520116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49</a:t>
            </a:fld>
            <a:endParaRPr lang="pt-BR" dirty="0"/>
          </a:p>
        </p:txBody>
      </p:sp>
    </p:spTree>
    <p:extLst>
      <p:ext uri="{BB962C8B-B14F-4D97-AF65-F5344CB8AC3E}">
        <p14:creationId xmlns:p14="http://schemas.microsoft.com/office/powerpoint/2010/main" val="2300656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a:t>
            </a:fld>
            <a:endParaRPr lang="pt-BR" dirty="0"/>
          </a:p>
        </p:txBody>
      </p:sp>
    </p:spTree>
    <p:extLst>
      <p:ext uri="{BB962C8B-B14F-4D97-AF65-F5344CB8AC3E}">
        <p14:creationId xmlns:p14="http://schemas.microsoft.com/office/powerpoint/2010/main" val="1526014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50</a:t>
            </a:fld>
            <a:endParaRPr lang="pt-BR" dirty="0"/>
          </a:p>
        </p:txBody>
      </p:sp>
    </p:spTree>
    <p:extLst>
      <p:ext uri="{BB962C8B-B14F-4D97-AF65-F5344CB8AC3E}">
        <p14:creationId xmlns:p14="http://schemas.microsoft.com/office/powerpoint/2010/main" val="964524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51</a:t>
            </a:fld>
            <a:endParaRPr lang="pt-BR" dirty="0"/>
          </a:p>
        </p:txBody>
      </p:sp>
    </p:spTree>
    <p:extLst>
      <p:ext uri="{BB962C8B-B14F-4D97-AF65-F5344CB8AC3E}">
        <p14:creationId xmlns:p14="http://schemas.microsoft.com/office/powerpoint/2010/main" val="3274513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52</a:t>
            </a:fld>
            <a:endParaRPr lang="pt-BR" dirty="0"/>
          </a:p>
        </p:txBody>
      </p:sp>
    </p:spTree>
    <p:extLst>
      <p:ext uri="{BB962C8B-B14F-4D97-AF65-F5344CB8AC3E}">
        <p14:creationId xmlns:p14="http://schemas.microsoft.com/office/powerpoint/2010/main" val="238934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53</a:t>
            </a:fld>
            <a:endParaRPr lang="pt-BR" dirty="0"/>
          </a:p>
        </p:txBody>
      </p:sp>
    </p:spTree>
    <p:extLst>
      <p:ext uri="{BB962C8B-B14F-4D97-AF65-F5344CB8AC3E}">
        <p14:creationId xmlns:p14="http://schemas.microsoft.com/office/powerpoint/2010/main" val="3980733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54</a:t>
            </a:fld>
            <a:endParaRPr lang="pt-BR" dirty="0"/>
          </a:p>
        </p:txBody>
      </p:sp>
    </p:spTree>
    <p:extLst>
      <p:ext uri="{BB962C8B-B14F-4D97-AF65-F5344CB8AC3E}">
        <p14:creationId xmlns:p14="http://schemas.microsoft.com/office/powerpoint/2010/main" val="1605787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55</a:t>
            </a:fld>
            <a:endParaRPr lang="pt-BR" dirty="0"/>
          </a:p>
        </p:txBody>
      </p:sp>
    </p:spTree>
    <p:extLst>
      <p:ext uri="{BB962C8B-B14F-4D97-AF65-F5344CB8AC3E}">
        <p14:creationId xmlns:p14="http://schemas.microsoft.com/office/powerpoint/2010/main" val="2846008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56</a:t>
            </a:fld>
            <a:endParaRPr lang="pt-BR" dirty="0"/>
          </a:p>
        </p:txBody>
      </p:sp>
    </p:spTree>
    <p:extLst>
      <p:ext uri="{BB962C8B-B14F-4D97-AF65-F5344CB8AC3E}">
        <p14:creationId xmlns:p14="http://schemas.microsoft.com/office/powerpoint/2010/main" val="3518251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57</a:t>
            </a:fld>
            <a:endParaRPr lang="pt-BR" dirty="0"/>
          </a:p>
        </p:txBody>
      </p:sp>
    </p:spTree>
    <p:extLst>
      <p:ext uri="{BB962C8B-B14F-4D97-AF65-F5344CB8AC3E}">
        <p14:creationId xmlns:p14="http://schemas.microsoft.com/office/powerpoint/2010/main" val="4137331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58</a:t>
            </a:fld>
            <a:endParaRPr lang="pt-BR" dirty="0"/>
          </a:p>
        </p:txBody>
      </p:sp>
    </p:spTree>
    <p:extLst>
      <p:ext uri="{BB962C8B-B14F-4D97-AF65-F5344CB8AC3E}">
        <p14:creationId xmlns:p14="http://schemas.microsoft.com/office/powerpoint/2010/main" val="2613753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59</a:t>
            </a:fld>
            <a:endParaRPr lang="pt-BR" dirty="0"/>
          </a:p>
        </p:txBody>
      </p:sp>
    </p:spTree>
    <p:extLst>
      <p:ext uri="{BB962C8B-B14F-4D97-AF65-F5344CB8AC3E}">
        <p14:creationId xmlns:p14="http://schemas.microsoft.com/office/powerpoint/2010/main" val="30233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a:t>
            </a:fld>
            <a:endParaRPr lang="pt-BR" dirty="0"/>
          </a:p>
        </p:txBody>
      </p:sp>
    </p:spTree>
    <p:extLst>
      <p:ext uri="{BB962C8B-B14F-4D97-AF65-F5344CB8AC3E}">
        <p14:creationId xmlns:p14="http://schemas.microsoft.com/office/powerpoint/2010/main" val="30976054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60</a:t>
            </a:fld>
            <a:endParaRPr lang="pt-BR" dirty="0"/>
          </a:p>
        </p:txBody>
      </p:sp>
    </p:spTree>
    <p:extLst>
      <p:ext uri="{BB962C8B-B14F-4D97-AF65-F5344CB8AC3E}">
        <p14:creationId xmlns:p14="http://schemas.microsoft.com/office/powerpoint/2010/main" val="3707862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61</a:t>
            </a:fld>
            <a:endParaRPr lang="pt-BR" dirty="0"/>
          </a:p>
        </p:txBody>
      </p:sp>
    </p:spTree>
    <p:extLst>
      <p:ext uri="{BB962C8B-B14F-4D97-AF65-F5344CB8AC3E}">
        <p14:creationId xmlns:p14="http://schemas.microsoft.com/office/powerpoint/2010/main" val="15246396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62</a:t>
            </a:fld>
            <a:endParaRPr lang="pt-BR" dirty="0"/>
          </a:p>
        </p:txBody>
      </p:sp>
    </p:spTree>
    <p:extLst>
      <p:ext uri="{BB962C8B-B14F-4D97-AF65-F5344CB8AC3E}">
        <p14:creationId xmlns:p14="http://schemas.microsoft.com/office/powerpoint/2010/main" val="2967374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63</a:t>
            </a:fld>
            <a:endParaRPr lang="pt-BR" dirty="0"/>
          </a:p>
        </p:txBody>
      </p:sp>
    </p:spTree>
    <p:extLst>
      <p:ext uri="{BB962C8B-B14F-4D97-AF65-F5344CB8AC3E}">
        <p14:creationId xmlns:p14="http://schemas.microsoft.com/office/powerpoint/2010/main" val="632792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64</a:t>
            </a:fld>
            <a:endParaRPr lang="pt-BR" dirty="0"/>
          </a:p>
        </p:txBody>
      </p:sp>
    </p:spTree>
    <p:extLst>
      <p:ext uri="{BB962C8B-B14F-4D97-AF65-F5344CB8AC3E}">
        <p14:creationId xmlns:p14="http://schemas.microsoft.com/office/powerpoint/2010/main" val="2532859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65</a:t>
            </a:fld>
            <a:endParaRPr lang="pt-BR" dirty="0"/>
          </a:p>
        </p:txBody>
      </p:sp>
    </p:spTree>
    <p:extLst>
      <p:ext uri="{BB962C8B-B14F-4D97-AF65-F5344CB8AC3E}">
        <p14:creationId xmlns:p14="http://schemas.microsoft.com/office/powerpoint/2010/main" val="12233503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66</a:t>
            </a:fld>
            <a:endParaRPr lang="pt-BR" dirty="0"/>
          </a:p>
        </p:txBody>
      </p:sp>
    </p:spTree>
    <p:extLst>
      <p:ext uri="{BB962C8B-B14F-4D97-AF65-F5344CB8AC3E}">
        <p14:creationId xmlns:p14="http://schemas.microsoft.com/office/powerpoint/2010/main" val="13214732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67</a:t>
            </a:fld>
            <a:endParaRPr lang="pt-BR" dirty="0"/>
          </a:p>
        </p:txBody>
      </p:sp>
    </p:spTree>
    <p:extLst>
      <p:ext uri="{BB962C8B-B14F-4D97-AF65-F5344CB8AC3E}">
        <p14:creationId xmlns:p14="http://schemas.microsoft.com/office/powerpoint/2010/main" val="10602693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68</a:t>
            </a:fld>
            <a:endParaRPr lang="pt-BR" dirty="0"/>
          </a:p>
        </p:txBody>
      </p:sp>
    </p:spTree>
    <p:extLst>
      <p:ext uri="{BB962C8B-B14F-4D97-AF65-F5344CB8AC3E}">
        <p14:creationId xmlns:p14="http://schemas.microsoft.com/office/powerpoint/2010/main" val="25755868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69</a:t>
            </a:fld>
            <a:endParaRPr lang="pt-BR" dirty="0"/>
          </a:p>
        </p:txBody>
      </p:sp>
    </p:spTree>
    <p:extLst>
      <p:ext uri="{BB962C8B-B14F-4D97-AF65-F5344CB8AC3E}">
        <p14:creationId xmlns:p14="http://schemas.microsoft.com/office/powerpoint/2010/main" val="22079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a:t>
            </a:fld>
            <a:endParaRPr lang="pt-BR" dirty="0"/>
          </a:p>
        </p:txBody>
      </p:sp>
    </p:spTree>
    <p:extLst>
      <p:ext uri="{BB962C8B-B14F-4D97-AF65-F5344CB8AC3E}">
        <p14:creationId xmlns:p14="http://schemas.microsoft.com/office/powerpoint/2010/main" val="22680751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70</a:t>
            </a:fld>
            <a:endParaRPr lang="pt-BR" dirty="0"/>
          </a:p>
        </p:txBody>
      </p:sp>
    </p:spTree>
    <p:extLst>
      <p:ext uri="{BB962C8B-B14F-4D97-AF65-F5344CB8AC3E}">
        <p14:creationId xmlns:p14="http://schemas.microsoft.com/office/powerpoint/2010/main" val="10400498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71</a:t>
            </a:fld>
            <a:endParaRPr lang="pt-BR" dirty="0"/>
          </a:p>
        </p:txBody>
      </p:sp>
    </p:spTree>
    <p:extLst>
      <p:ext uri="{BB962C8B-B14F-4D97-AF65-F5344CB8AC3E}">
        <p14:creationId xmlns:p14="http://schemas.microsoft.com/office/powerpoint/2010/main" val="12745585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72</a:t>
            </a:fld>
            <a:endParaRPr lang="pt-BR" dirty="0"/>
          </a:p>
        </p:txBody>
      </p:sp>
    </p:spTree>
    <p:extLst>
      <p:ext uri="{BB962C8B-B14F-4D97-AF65-F5344CB8AC3E}">
        <p14:creationId xmlns:p14="http://schemas.microsoft.com/office/powerpoint/2010/main" val="18939012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73</a:t>
            </a:fld>
            <a:endParaRPr lang="pt-BR" dirty="0"/>
          </a:p>
        </p:txBody>
      </p:sp>
    </p:spTree>
    <p:extLst>
      <p:ext uri="{BB962C8B-B14F-4D97-AF65-F5344CB8AC3E}">
        <p14:creationId xmlns:p14="http://schemas.microsoft.com/office/powerpoint/2010/main" val="5983571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74</a:t>
            </a:fld>
            <a:endParaRPr lang="pt-BR" dirty="0"/>
          </a:p>
        </p:txBody>
      </p:sp>
    </p:spTree>
    <p:extLst>
      <p:ext uri="{BB962C8B-B14F-4D97-AF65-F5344CB8AC3E}">
        <p14:creationId xmlns:p14="http://schemas.microsoft.com/office/powerpoint/2010/main" val="35064246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75</a:t>
            </a:fld>
            <a:endParaRPr lang="pt-BR" dirty="0"/>
          </a:p>
        </p:txBody>
      </p:sp>
    </p:spTree>
    <p:extLst>
      <p:ext uri="{BB962C8B-B14F-4D97-AF65-F5344CB8AC3E}">
        <p14:creationId xmlns:p14="http://schemas.microsoft.com/office/powerpoint/2010/main" val="17608538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76</a:t>
            </a:fld>
            <a:endParaRPr lang="pt-BR" dirty="0"/>
          </a:p>
        </p:txBody>
      </p:sp>
    </p:spTree>
    <p:extLst>
      <p:ext uri="{BB962C8B-B14F-4D97-AF65-F5344CB8AC3E}">
        <p14:creationId xmlns:p14="http://schemas.microsoft.com/office/powerpoint/2010/main" val="13584710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77</a:t>
            </a:fld>
            <a:endParaRPr lang="pt-BR" dirty="0"/>
          </a:p>
        </p:txBody>
      </p:sp>
    </p:spTree>
    <p:extLst>
      <p:ext uri="{BB962C8B-B14F-4D97-AF65-F5344CB8AC3E}">
        <p14:creationId xmlns:p14="http://schemas.microsoft.com/office/powerpoint/2010/main" val="4580686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78</a:t>
            </a:fld>
            <a:endParaRPr lang="pt-BR" dirty="0"/>
          </a:p>
        </p:txBody>
      </p:sp>
    </p:spTree>
    <p:extLst>
      <p:ext uri="{BB962C8B-B14F-4D97-AF65-F5344CB8AC3E}">
        <p14:creationId xmlns:p14="http://schemas.microsoft.com/office/powerpoint/2010/main" val="14349451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79</a:t>
            </a:fld>
            <a:endParaRPr lang="pt-BR" dirty="0"/>
          </a:p>
        </p:txBody>
      </p:sp>
    </p:spTree>
    <p:extLst>
      <p:ext uri="{BB962C8B-B14F-4D97-AF65-F5344CB8AC3E}">
        <p14:creationId xmlns:p14="http://schemas.microsoft.com/office/powerpoint/2010/main" val="377823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a:t>
            </a:fld>
            <a:endParaRPr lang="pt-BR"/>
          </a:p>
        </p:txBody>
      </p:sp>
    </p:spTree>
    <p:extLst>
      <p:ext uri="{BB962C8B-B14F-4D97-AF65-F5344CB8AC3E}">
        <p14:creationId xmlns:p14="http://schemas.microsoft.com/office/powerpoint/2010/main" val="23719800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80</a:t>
            </a:fld>
            <a:endParaRPr lang="pt-BR" dirty="0"/>
          </a:p>
        </p:txBody>
      </p:sp>
    </p:spTree>
    <p:extLst>
      <p:ext uri="{BB962C8B-B14F-4D97-AF65-F5344CB8AC3E}">
        <p14:creationId xmlns:p14="http://schemas.microsoft.com/office/powerpoint/2010/main" val="20624672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81</a:t>
            </a:fld>
            <a:endParaRPr lang="pt-BR" dirty="0"/>
          </a:p>
        </p:txBody>
      </p:sp>
    </p:spTree>
    <p:extLst>
      <p:ext uri="{BB962C8B-B14F-4D97-AF65-F5344CB8AC3E}">
        <p14:creationId xmlns:p14="http://schemas.microsoft.com/office/powerpoint/2010/main" val="3571071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82</a:t>
            </a:fld>
            <a:endParaRPr lang="pt-BR" dirty="0"/>
          </a:p>
        </p:txBody>
      </p:sp>
    </p:spTree>
    <p:extLst>
      <p:ext uri="{BB962C8B-B14F-4D97-AF65-F5344CB8AC3E}">
        <p14:creationId xmlns:p14="http://schemas.microsoft.com/office/powerpoint/2010/main" val="42390984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83</a:t>
            </a:fld>
            <a:endParaRPr lang="pt-BR" dirty="0"/>
          </a:p>
        </p:txBody>
      </p:sp>
    </p:spTree>
    <p:extLst>
      <p:ext uri="{BB962C8B-B14F-4D97-AF65-F5344CB8AC3E}">
        <p14:creationId xmlns:p14="http://schemas.microsoft.com/office/powerpoint/2010/main" val="2063879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84</a:t>
            </a:fld>
            <a:endParaRPr lang="pt-BR" dirty="0"/>
          </a:p>
        </p:txBody>
      </p:sp>
    </p:spTree>
    <p:extLst>
      <p:ext uri="{BB962C8B-B14F-4D97-AF65-F5344CB8AC3E}">
        <p14:creationId xmlns:p14="http://schemas.microsoft.com/office/powerpoint/2010/main" val="3657720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85</a:t>
            </a:fld>
            <a:endParaRPr lang="pt-BR" dirty="0"/>
          </a:p>
        </p:txBody>
      </p:sp>
    </p:spTree>
    <p:extLst>
      <p:ext uri="{BB962C8B-B14F-4D97-AF65-F5344CB8AC3E}">
        <p14:creationId xmlns:p14="http://schemas.microsoft.com/office/powerpoint/2010/main" val="20551104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86</a:t>
            </a:fld>
            <a:endParaRPr lang="pt-BR" dirty="0"/>
          </a:p>
        </p:txBody>
      </p:sp>
    </p:spTree>
    <p:extLst>
      <p:ext uri="{BB962C8B-B14F-4D97-AF65-F5344CB8AC3E}">
        <p14:creationId xmlns:p14="http://schemas.microsoft.com/office/powerpoint/2010/main" val="816772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87</a:t>
            </a:fld>
            <a:endParaRPr lang="pt-BR" dirty="0"/>
          </a:p>
        </p:txBody>
      </p:sp>
    </p:spTree>
    <p:extLst>
      <p:ext uri="{BB962C8B-B14F-4D97-AF65-F5344CB8AC3E}">
        <p14:creationId xmlns:p14="http://schemas.microsoft.com/office/powerpoint/2010/main" val="3860719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88</a:t>
            </a:fld>
            <a:endParaRPr lang="pt-BR" dirty="0"/>
          </a:p>
        </p:txBody>
      </p:sp>
    </p:spTree>
    <p:extLst>
      <p:ext uri="{BB962C8B-B14F-4D97-AF65-F5344CB8AC3E}">
        <p14:creationId xmlns:p14="http://schemas.microsoft.com/office/powerpoint/2010/main" val="33900604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89</a:t>
            </a:fld>
            <a:endParaRPr lang="pt-BR" dirty="0"/>
          </a:p>
        </p:txBody>
      </p:sp>
    </p:spTree>
    <p:extLst>
      <p:ext uri="{BB962C8B-B14F-4D97-AF65-F5344CB8AC3E}">
        <p14:creationId xmlns:p14="http://schemas.microsoft.com/office/powerpoint/2010/main" val="388519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a:t>
            </a:fld>
            <a:endParaRPr lang="pt-BR"/>
          </a:p>
        </p:txBody>
      </p:sp>
    </p:spTree>
    <p:extLst>
      <p:ext uri="{BB962C8B-B14F-4D97-AF65-F5344CB8AC3E}">
        <p14:creationId xmlns:p14="http://schemas.microsoft.com/office/powerpoint/2010/main" val="7770792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90</a:t>
            </a:fld>
            <a:endParaRPr lang="pt-BR"/>
          </a:p>
        </p:txBody>
      </p:sp>
    </p:spTree>
    <p:extLst>
      <p:ext uri="{BB962C8B-B14F-4D97-AF65-F5344CB8AC3E}">
        <p14:creationId xmlns:p14="http://schemas.microsoft.com/office/powerpoint/2010/main" val="5183327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91</a:t>
            </a:fld>
            <a:endParaRPr lang="pt-BR" dirty="0"/>
          </a:p>
        </p:txBody>
      </p:sp>
    </p:spTree>
    <p:extLst>
      <p:ext uri="{BB962C8B-B14F-4D97-AF65-F5344CB8AC3E}">
        <p14:creationId xmlns:p14="http://schemas.microsoft.com/office/powerpoint/2010/main" val="2752281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92</a:t>
            </a:fld>
            <a:endParaRPr lang="pt-BR" dirty="0"/>
          </a:p>
        </p:txBody>
      </p:sp>
    </p:spTree>
    <p:extLst>
      <p:ext uri="{BB962C8B-B14F-4D97-AF65-F5344CB8AC3E}">
        <p14:creationId xmlns:p14="http://schemas.microsoft.com/office/powerpoint/2010/main" val="1381903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6821637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1424296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6717919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8314200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5132385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12810835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412803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23"/>
            <a:ext cx="7772400" cy="1102519"/>
          </a:xfrm>
        </p:spPr>
        <p:txBody>
          <a:bodyPr/>
          <a:lstStyle/>
          <a:p>
            <a:r>
              <a:rPr lang="pt-BR"/>
              <a:t>Clique para editar o estilo do título mestre</a:t>
            </a: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0C45C93-0C39-4ACD-923F-3E095F09F9E9}" type="datetime1">
              <a:rPr lang="pt-BR" smtClean="0"/>
              <a:pPr/>
              <a:t>24/04/2021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0C47F32-15D0-4408-9D2D-555325755275}" type="datetime1">
              <a:rPr lang="pt-BR" smtClean="0"/>
              <a:pPr/>
              <a:t>24/04/2021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3"/>
            <a:ext cx="2057400" cy="3290888"/>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154783"/>
            <a:ext cx="6019800" cy="3290888"/>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473EBFE-1A1B-4617-99C0-BFBE815556BE}" type="datetime1">
              <a:rPr lang="pt-BR" smtClean="0"/>
              <a:pPr/>
              <a:t>24/04/2021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BE98D3F-4BF3-4056-8ED3-D8EFB039C973}" type="datetime1">
              <a:rPr lang="pt-BR" smtClean="0"/>
              <a:pPr/>
              <a:t>24/04/2021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A63954F7-1576-4FD7-AB15-210A59CA1F3E}" type="datetime1">
              <a:rPr lang="pt-BR" smtClean="0"/>
              <a:pPr/>
              <a:t>24/04/2021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F303B66-7125-4DB3-8FBA-297446F79A50}" type="datetime1">
              <a:rPr lang="pt-BR" smtClean="0"/>
              <a:pPr/>
              <a:t>24/04/2021</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4622FDA-9365-43B0-9F1F-BD7E3C456583}" type="datetime1">
              <a:rPr lang="pt-BR" smtClean="0"/>
              <a:pPr/>
              <a:t>24/04/2021</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3E9E8152-CC9C-49B4-A9FA-B3ACA18BF76E}" type="datetime1">
              <a:rPr lang="pt-BR" smtClean="0"/>
              <a:pPr/>
              <a:t>24/04/2021</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AA6D06C-3BC0-4826-B94F-53B94033CA17}" type="datetime1">
              <a:rPr lang="pt-BR" smtClean="0"/>
              <a:pPr/>
              <a:t>24/04/2021</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9" y="204787"/>
            <a:ext cx="3008313" cy="871538"/>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CA642C5B-4CC0-4F99-B6E6-CE58C1EF0FED}" type="datetime1">
              <a:rPr lang="pt-BR" smtClean="0"/>
              <a:pPr/>
              <a:t>24/04/2021</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1"/>
            <a:ext cx="5486400" cy="425054"/>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FED60EE9-826E-443C-80BB-D7BBB9F61184}" type="datetime1">
              <a:rPr lang="pt-BR" smtClean="0"/>
              <a:pPr/>
              <a:t>24/04/2021</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D2FF0E2-B3EC-4F90-A09C-620B163CD7BE}" type="datetime1">
              <a:rPr lang="pt-BR" smtClean="0"/>
              <a:pPr/>
              <a:t>24/04/2021</a:t>
            </a:fld>
            <a:endParaRPr lang="pt-BR" dirty="0"/>
          </a:p>
        </p:txBody>
      </p:sp>
      <p:sp>
        <p:nvSpPr>
          <p:cNvPr id="5" name="Espaço Reservado para Rodapé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9EA2AAD-C6C1-40B1-8C3A-3143E35890C2}" type="slidenum">
              <a:rPr lang="pt-BR" smtClean="0"/>
              <a:pPr/>
              <a:t>‹nº›</a:t>
            </a:fld>
            <a:endParaRPr lang="pt-BR"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396.png"/><Relationship Id="rId4" Type="http://schemas.openxmlformats.org/officeDocument/2006/relationships/image" Target="../media/image395.gif"/></Relationships>
</file>

<file path=ppt/slides/_rels/slide1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8.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3" Type="http://schemas.openxmlformats.org/officeDocument/2006/relationships/image" Target="../media/image399.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1.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2.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02.gif"/></Relationships>
</file>

<file path=ppt/slides/_rels/slide113.xml.rels><?xml version="1.0" encoding="UTF-8" standalone="yes"?>
<Relationships xmlns="http://schemas.openxmlformats.org/package/2006/relationships"><Relationship Id="rId3" Type="http://schemas.openxmlformats.org/officeDocument/2006/relationships/image" Target="../media/image403.jpeg"/><Relationship Id="rId7" Type="http://schemas.openxmlformats.org/officeDocument/2006/relationships/image" Target="../media/image2.jp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05.jpeg"/><Relationship Id="rId4" Type="http://schemas.openxmlformats.org/officeDocument/2006/relationships/image" Target="../media/image404.jpeg"/></Relationships>
</file>

<file path=ppt/slides/_rels/slide114.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08.jpeg"/></Relationships>
</file>

<file path=ppt/slides/_rels/slide115.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410.jpg"/><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411.jp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7.xml.rels><?xml version="1.0" encoding="UTF-8" standalone="yes"?>
<Relationships xmlns="http://schemas.openxmlformats.org/package/2006/relationships"><Relationship Id="rId3" Type="http://schemas.openxmlformats.org/officeDocument/2006/relationships/image" Target="../media/image412.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8.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9.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416.jpeg"/></Relationships>
</file>

<file path=ppt/slides/_rels/slide1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418.jpeg"/><Relationship Id="rId4" Type="http://schemas.openxmlformats.org/officeDocument/2006/relationships/image" Target="../media/image417.jpeg"/></Relationships>
</file>

<file path=ppt/slides/_rels/slide1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421.jpeg"/><Relationship Id="rId4" Type="http://schemas.openxmlformats.org/officeDocument/2006/relationships/image" Target="../media/image420.jpeg"/></Relationships>
</file>

<file path=ppt/slides/_rels/slide129.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425.jpg"/><Relationship Id="rId4" Type="http://schemas.openxmlformats.org/officeDocument/2006/relationships/image" Target="../media/image424.jpg"/></Relationships>
</file>

<file path=ppt/slides/_rels/slide131.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27.jpg"/></Relationships>
</file>

<file path=ppt/slides/_rels/slide132.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29.jpeg"/></Relationships>
</file>

<file path=ppt/slides/_rels/slide133.xml.rels><?xml version="1.0" encoding="UTF-8" standalone="yes"?>
<Relationships xmlns="http://schemas.openxmlformats.org/package/2006/relationships"><Relationship Id="rId8" Type="http://schemas.openxmlformats.org/officeDocument/2006/relationships/image" Target="../media/image434.png"/><Relationship Id="rId3" Type="http://schemas.openxmlformats.org/officeDocument/2006/relationships/image" Target="../media/image430.png"/><Relationship Id="rId7" Type="http://schemas.openxmlformats.org/officeDocument/2006/relationships/image" Target="../media/image433.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432.png"/><Relationship Id="rId11" Type="http://schemas.openxmlformats.org/officeDocument/2006/relationships/image" Target="../media/image437.png"/><Relationship Id="rId5" Type="http://schemas.openxmlformats.org/officeDocument/2006/relationships/image" Target="../media/image431.png"/><Relationship Id="rId10" Type="http://schemas.openxmlformats.org/officeDocument/2006/relationships/image" Target="../media/image436.png"/><Relationship Id="rId4" Type="http://schemas.openxmlformats.org/officeDocument/2006/relationships/image" Target="../media/image2.jpg"/><Relationship Id="rId9" Type="http://schemas.openxmlformats.org/officeDocument/2006/relationships/image" Target="../media/image435.png"/></Relationships>
</file>

<file path=ppt/slides/_rels/slide134.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39.jpeg"/><Relationship Id="rId7" Type="http://schemas.openxmlformats.org/officeDocument/2006/relationships/image" Target="../media/image443.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442.png"/><Relationship Id="rId5" Type="http://schemas.openxmlformats.org/officeDocument/2006/relationships/image" Target="../media/image441.gif"/><Relationship Id="rId4" Type="http://schemas.openxmlformats.org/officeDocument/2006/relationships/image" Target="../media/image440.jpeg"/></Relationships>
</file>

<file path=ppt/slides/_rels/slide136.xml.rels><?xml version="1.0" encoding="UTF-8" standalone="yes"?>
<Relationships xmlns="http://schemas.openxmlformats.org/package/2006/relationships"><Relationship Id="rId3" Type="http://schemas.openxmlformats.org/officeDocument/2006/relationships/image" Target="../media/image444.jpeg"/><Relationship Id="rId7" Type="http://schemas.openxmlformats.org/officeDocument/2006/relationships/image" Target="../media/image2.jp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447.jpeg"/><Relationship Id="rId5" Type="http://schemas.openxmlformats.org/officeDocument/2006/relationships/image" Target="../media/image446.jpeg"/><Relationship Id="rId4" Type="http://schemas.openxmlformats.org/officeDocument/2006/relationships/image" Target="../media/image445.jpeg"/></Relationships>
</file>

<file path=ppt/slides/_rels/slide137.xml.rels><?xml version="1.0" encoding="UTF-8" standalone="yes"?>
<Relationships xmlns="http://schemas.openxmlformats.org/package/2006/relationships"><Relationship Id="rId8" Type="http://schemas.openxmlformats.org/officeDocument/2006/relationships/image" Target="../media/image451.png"/><Relationship Id="rId3" Type="http://schemas.openxmlformats.org/officeDocument/2006/relationships/image" Target="../media/image2.jpg"/><Relationship Id="rId7" Type="http://schemas.openxmlformats.org/officeDocument/2006/relationships/image" Target="../media/image450.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9.png"/><Relationship Id="rId4" Type="http://schemas.openxmlformats.org/officeDocument/2006/relationships/image" Target="../media/image448.jpeg"/></Relationships>
</file>

<file path=ppt/slides/_rels/slide13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54.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453.png"/><Relationship Id="rId5" Type="http://schemas.openxmlformats.org/officeDocument/2006/relationships/image" Target="../media/image452.png"/><Relationship Id="rId4" Type="http://schemas.openxmlformats.org/officeDocument/2006/relationships/image" Target="../media/image448.jpeg"/></Relationships>
</file>

<file path=ppt/slides/_rels/slide139.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image" Target="../media/image2.jpg"/><Relationship Id="rId7" Type="http://schemas.openxmlformats.org/officeDocument/2006/relationships/image" Target="../media/image454.pn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452.png"/><Relationship Id="rId5" Type="http://schemas.openxmlformats.org/officeDocument/2006/relationships/image" Target="../media/image453.png"/><Relationship Id="rId4" Type="http://schemas.openxmlformats.org/officeDocument/2006/relationships/image" Target="../media/image448.jpeg"/><Relationship Id="rId9" Type="http://schemas.openxmlformats.org/officeDocument/2006/relationships/image" Target="../media/image456.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0.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image" Target="../media/image2.jpg"/><Relationship Id="rId7" Type="http://schemas.openxmlformats.org/officeDocument/2006/relationships/image" Target="../media/image454.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452.png"/><Relationship Id="rId5" Type="http://schemas.openxmlformats.org/officeDocument/2006/relationships/image" Target="../media/image453.png"/><Relationship Id="rId4" Type="http://schemas.openxmlformats.org/officeDocument/2006/relationships/image" Target="../media/image448.jpeg"/><Relationship Id="rId9" Type="http://schemas.openxmlformats.org/officeDocument/2006/relationships/image" Target="../media/image456.png"/></Relationships>
</file>

<file path=ppt/slides/_rels/slide141.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2.jpg"/><Relationship Id="rId7" Type="http://schemas.openxmlformats.org/officeDocument/2006/relationships/image" Target="../media/image455.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454.png"/><Relationship Id="rId5" Type="http://schemas.openxmlformats.org/officeDocument/2006/relationships/image" Target="../media/image452.png"/><Relationship Id="rId10" Type="http://schemas.openxmlformats.org/officeDocument/2006/relationships/image" Target="../media/image457.png"/><Relationship Id="rId4" Type="http://schemas.openxmlformats.org/officeDocument/2006/relationships/image" Target="../media/image448.jpeg"/><Relationship Id="rId9" Type="http://schemas.openxmlformats.org/officeDocument/2006/relationships/image" Target="../media/image453.png"/></Relationships>
</file>

<file path=ppt/slides/_rels/slide142.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458.jpeg"/><Relationship Id="rId7" Type="http://schemas.openxmlformats.org/officeDocument/2006/relationships/image" Target="../media/image455.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454.png"/><Relationship Id="rId5" Type="http://schemas.openxmlformats.org/officeDocument/2006/relationships/image" Target="../media/image2.jpg"/><Relationship Id="rId10" Type="http://schemas.openxmlformats.org/officeDocument/2006/relationships/image" Target="../media/image460.png"/><Relationship Id="rId4" Type="http://schemas.openxmlformats.org/officeDocument/2006/relationships/image" Target="../media/image459.jpeg"/><Relationship Id="rId9" Type="http://schemas.openxmlformats.org/officeDocument/2006/relationships/image" Target="../media/image453.png"/></Relationships>
</file>

<file path=ppt/slides/_rels/slide143.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2.jpg"/><Relationship Id="rId7" Type="http://schemas.openxmlformats.org/officeDocument/2006/relationships/image" Target="../media/image455.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452.png"/><Relationship Id="rId5" Type="http://schemas.openxmlformats.org/officeDocument/2006/relationships/image" Target="../media/image453.png"/><Relationship Id="rId4" Type="http://schemas.openxmlformats.org/officeDocument/2006/relationships/image" Target="../media/image448.jpeg"/></Relationships>
</file>

<file path=ppt/slides/_rels/slide144.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image" Target="../media/image461.jpeg"/><Relationship Id="rId7" Type="http://schemas.openxmlformats.org/officeDocument/2006/relationships/image" Target="../media/image464.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463.png"/><Relationship Id="rId5" Type="http://schemas.openxmlformats.org/officeDocument/2006/relationships/image" Target="../media/image462.png"/><Relationship Id="rId4" Type="http://schemas.openxmlformats.org/officeDocument/2006/relationships/image" Target="../media/image2.jpg"/></Relationships>
</file>

<file path=ppt/slides/_rels/slide145.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65.png"/><Relationship Id="rId7" Type="http://schemas.openxmlformats.org/officeDocument/2006/relationships/image" Target="../media/image454.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459.jpeg"/><Relationship Id="rId5" Type="http://schemas.openxmlformats.org/officeDocument/2006/relationships/image" Target="../media/image455.png"/><Relationship Id="rId4" Type="http://schemas.openxmlformats.org/officeDocument/2006/relationships/image" Target="../media/image2.jpg"/><Relationship Id="rId9" Type="http://schemas.openxmlformats.org/officeDocument/2006/relationships/image" Target="../media/image466.png"/></Relationships>
</file>

<file path=ppt/slides/_rels/slide146.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2.jpg"/><Relationship Id="rId7" Type="http://schemas.openxmlformats.org/officeDocument/2006/relationships/image" Target="../media/image454.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455.png"/><Relationship Id="rId5" Type="http://schemas.openxmlformats.org/officeDocument/2006/relationships/image" Target="../media/image468.png"/><Relationship Id="rId4" Type="http://schemas.openxmlformats.org/officeDocument/2006/relationships/image" Target="../media/image467.png"/><Relationship Id="rId9" Type="http://schemas.openxmlformats.org/officeDocument/2006/relationships/image" Target="../media/image466.png"/></Relationships>
</file>

<file path=ppt/slides/_rels/slide147.xml.rels><?xml version="1.0" encoding="UTF-8" standalone="yes"?>
<Relationships xmlns="http://schemas.openxmlformats.org/package/2006/relationships"><Relationship Id="rId3" Type="http://schemas.openxmlformats.org/officeDocument/2006/relationships/image" Target="../media/image469.jpe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71.jpeg"/><Relationship Id="rId4" Type="http://schemas.openxmlformats.org/officeDocument/2006/relationships/image" Target="../media/image470.jpeg"/></Relationships>
</file>

<file path=ppt/slides/_rels/slide1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474.jpeg"/><Relationship Id="rId5" Type="http://schemas.openxmlformats.org/officeDocument/2006/relationships/image" Target="../media/image473.gif"/><Relationship Id="rId4" Type="http://schemas.openxmlformats.org/officeDocument/2006/relationships/image" Target="../media/image472.png"/></Relationships>
</file>

<file path=ppt/slides/_rels/slide149.xml.rels><?xml version="1.0" encoding="UTF-8" standalone="yes"?>
<Relationships xmlns="http://schemas.openxmlformats.org/package/2006/relationships"><Relationship Id="rId8" Type="http://schemas.openxmlformats.org/officeDocument/2006/relationships/image" Target="../media/image454.png"/><Relationship Id="rId13" Type="http://schemas.openxmlformats.org/officeDocument/2006/relationships/image" Target="../media/image480.png"/><Relationship Id="rId18" Type="http://schemas.openxmlformats.org/officeDocument/2006/relationships/image" Target="../media/image485.png"/><Relationship Id="rId3" Type="http://schemas.openxmlformats.org/officeDocument/2006/relationships/image" Target="../media/image475.jpg"/><Relationship Id="rId7" Type="http://schemas.openxmlformats.org/officeDocument/2006/relationships/image" Target="../media/image477.png"/><Relationship Id="rId12" Type="http://schemas.microsoft.com/office/2007/relationships/hdphoto" Target="../media/hdphoto2.wdp"/><Relationship Id="rId17" Type="http://schemas.openxmlformats.org/officeDocument/2006/relationships/image" Target="../media/image484.png"/><Relationship Id="rId2" Type="http://schemas.openxmlformats.org/officeDocument/2006/relationships/notesSlide" Target="../notesSlides/notesSlide149.xml"/><Relationship Id="rId16"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image" Target="../media/image453.png"/><Relationship Id="rId11" Type="http://schemas.openxmlformats.org/officeDocument/2006/relationships/image" Target="../media/image479.png"/><Relationship Id="rId5" Type="http://schemas.openxmlformats.org/officeDocument/2006/relationships/image" Target="../media/image476.png"/><Relationship Id="rId15" Type="http://schemas.openxmlformats.org/officeDocument/2006/relationships/image" Target="../media/image482.svg"/><Relationship Id="rId10" Type="http://schemas.openxmlformats.org/officeDocument/2006/relationships/image" Target="../media/image455.png"/><Relationship Id="rId4" Type="http://schemas.openxmlformats.org/officeDocument/2006/relationships/image" Target="../media/image2.jpg"/><Relationship Id="rId9" Type="http://schemas.openxmlformats.org/officeDocument/2006/relationships/image" Target="../media/image478.jpeg"/><Relationship Id="rId14" Type="http://schemas.openxmlformats.org/officeDocument/2006/relationships/image" Target="../media/image48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486.jp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1.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2.xml.rels><?xml version="1.0" encoding="UTF-8" standalone="yes"?>
<Relationships xmlns="http://schemas.openxmlformats.org/package/2006/relationships"><Relationship Id="rId8" Type="http://schemas.openxmlformats.org/officeDocument/2006/relationships/image" Target="../media/image492.png"/><Relationship Id="rId3" Type="http://schemas.openxmlformats.org/officeDocument/2006/relationships/image" Target="../media/image2.jpg"/><Relationship Id="rId7" Type="http://schemas.openxmlformats.org/officeDocument/2006/relationships/image" Target="../media/image491.pn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9.jpeg"/><Relationship Id="rId4" Type="http://schemas.openxmlformats.org/officeDocument/2006/relationships/image" Target="../media/image488.jpeg"/></Relationships>
</file>

<file path=ppt/slides/_rels/slide153.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493.jpg"/><Relationship Id="rId4" Type="http://schemas.openxmlformats.org/officeDocument/2006/relationships/image" Target="../media/image2.jpg"/></Relationships>
</file>

<file path=ppt/slides/_rels/slide154.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95.jpeg"/></Relationships>
</file>

<file path=ppt/slides/_rels/slide155.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496.jpg"/><Relationship Id="rId4" Type="http://schemas.openxmlformats.org/officeDocument/2006/relationships/image" Target="../media/image2.jpg"/></Relationships>
</file>

<file path=ppt/slides/_rels/slide156.xml.rels><?xml version="1.0" encoding="UTF-8" standalone="yes"?>
<Relationships xmlns="http://schemas.openxmlformats.org/package/2006/relationships"><Relationship Id="rId3" Type="http://schemas.openxmlformats.org/officeDocument/2006/relationships/image" Target="../media/image497.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7.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00.jpeg"/><Relationship Id="rId4" Type="http://schemas.openxmlformats.org/officeDocument/2006/relationships/image" Target="../media/image499.jpeg"/></Relationships>
</file>

<file path=ppt/slides/_rels/slide158.xml.rels><?xml version="1.0" encoding="UTF-8" standalone="yes"?>
<Relationships xmlns="http://schemas.openxmlformats.org/package/2006/relationships"><Relationship Id="rId3" Type="http://schemas.openxmlformats.org/officeDocument/2006/relationships/image" Target="../media/image427.jp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01.jpeg"/></Relationships>
</file>

<file path=ppt/slides/_rels/slide159.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0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0.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1.xml.rels><?xml version="1.0" encoding="UTF-8" standalone="yes"?>
<Relationships xmlns="http://schemas.openxmlformats.org/package/2006/relationships"><Relationship Id="rId3" Type="http://schemas.openxmlformats.org/officeDocument/2006/relationships/image" Target="../media/image505.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2.xml.rels><?xml version="1.0" encoding="UTF-8" standalone="yes"?>
<Relationships xmlns="http://schemas.openxmlformats.org/package/2006/relationships"><Relationship Id="rId3" Type="http://schemas.openxmlformats.org/officeDocument/2006/relationships/image" Target="../media/image506.jp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3.xml.rels><?xml version="1.0" encoding="UTF-8" standalone="yes"?>
<Relationships xmlns="http://schemas.openxmlformats.org/package/2006/relationships"><Relationship Id="rId3" Type="http://schemas.openxmlformats.org/officeDocument/2006/relationships/image" Target="../media/image507.jp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4.xml.rels><?xml version="1.0" encoding="UTF-8" standalone="yes"?>
<Relationships xmlns="http://schemas.openxmlformats.org/package/2006/relationships"><Relationship Id="rId3" Type="http://schemas.openxmlformats.org/officeDocument/2006/relationships/image" Target="../media/image508.jp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5.xml.rels><?xml version="1.0" encoding="UTF-8" standalone="yes"?>
<Relationships xmlns="http://schemas.openxmlformats.org/package/2006/relationships"><Relationship Id="rId3" Type="http://schemas.openxmlformats.org/officeDocument/2006/relationships/image" Target="../media/image509.jp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6.xml.rels><?xml version="1.0" encoding="UTF-8" standalone="yes"?>
<Relationships xmlns="http://schemas.openxmlformats.org/package/2006/relationships"><Relationship Id="rId3" Type="http://schemas.openxmlformats.org/officeDocument/2006/relationships/image" Target="../media/image402.gif"/><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511.jpeg"/><Relationship Id="rId5" Type="http://schemas.openxmlformats.org/officeDocument/2006/relationships/image" Target="../media/image510.jpeg"/><Relationship Id="rId4" Type="http://schemas.openxmlformats.org/officeDocument/2006/relationships/image" Target="../media/image2.jpg"/></Relationships>
</file>

<file path=ppt/slides/_rels/slide167.xml.rels><?xml version="1.0" encoding="UTF-8" standalone="yes"?>
<Relationships xmlns="http://schemas.openxmlformats.org/package/2006/relationships"><Relationship Id="rId3" Type="http://schemas.openxmlformats.org/officeDocument/2006/relationships/image" Target="../media/image512.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514.png"/><Relationship Id="rId4" Type="http://schemas.openxmlformats.org/officeDocument/2006/relationships/image" Target="../media/image513.png"/></Relationships>
</file>

<file path=ppt/slides/_rels/slide169.xml.rels><?xml version="1.0" encoding="UTF-8" standalone="yes"?>
<Relationships xmlns="http://schemas.openxmlformats.org/package/2006/relationships"><Relationship Id="rId3" Type="http://schemas.openxmlformats.org/officeDocument/2006/relationships/image" Target="../media/image515.jpe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1.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18.jpeg"/></Relationships>
</file>

<file path=ppt/slides/_rels/slide172.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4.xml.rels><?xml version="1.0" encoding="UTF-8" standalone="yes"?>
<Relationships xmlns="http://schemas.openxmlformats.org/package/2006/relationships"><Relationship Id="rId3" Type="http://schemas.openxmlformats.org/officeDocument/2006/relationships/image" Target="../media/image520.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5.xml.rels><?xml version="1.0" encoding="UTF-8" standalone="yes"?>
<Relationships xmlns="http://schemas.openxmlformats.org/package/2006/relationships"><Relationship Id="rId3" Type="http://schemas.openxmlformats.org/officeDocument/2006/relationships/image" Target="../media/image521.jpe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6.xml.rels><?xml version="1.0" encoding="UTF-8" standalone="yes"?>
<Relationships xmlns="http://schemas.openxmlformats.org/package/2006/relationships"><Relationship Id="rId3" Type="http://schemas.openxmlformats.org/officeDocument/2006/relationships/image" Target="../media/image522.jpe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23.jpeg"/></Relationships>
</file>

<file path=ppt/slides/_rels/slide177.xml.rels><?xml version="1.0" encoding="UTF-8" standalone="yes"?>
<Relationships xmlns="http://schemas.openxmlformats.org/package/2006/relationships"><Relationship Id="rId3" Type="http://schemas.openxmlformats.org/officeDocument/2006/relationships/image" Target="../media/image524.gif"/><Relationship Id="rId7" Type="http://schemas.openxmlformats.org/officeDocument/2006/relationships/image" Target="../media/image2.jpg"/><Relationship Id="rId2" Type="http://schemas.openxmlformats.org/officeDocument/2006/relationships/notesSlide" Target="../notesSlides/notesSlide177.xml"/><Relationship Id="rId1" Type="http://schemas.openxmlformats.org/officeDocument/2006/relationships/slideLayout" Target="../slideLayouts/slideLayout2.xml"/><Relationship Id="rId6" Type="http://schemas.openxmlformats.org/officeDocument/2006/relationships/image" Target="../media/image527.jpeg"/><Relationship Id="rId5" Type="http://schemas.openxmlformats.org/officeDocument/2006/relationships/image" Target="../media/image526.jpeg"/><Relationship Id="rId4" Type="http://schemas.openxmlformats.org/officeDocument/2006/relationships/image" Target="../media/image525.jpeg"/></Relationships>
</file>

<file path=ppt/slides/_rels/slide178.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29.jpeg"/></Relationships>
</file>

<file path=ppt/slides/_rels/slide179.xml.rels><?xml version="1.0" encoding="UTF-8" standalone="yes"?>
<Relationships xmlns="http://schemas.openxmlformats.org/package/2006/relationships"><Relationship Id="rId3" Type="http://schemas.openxmlformats.org/officeDocument/2006/relationships/image" Target="../media/image530.jpe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531.jpe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0.xml.rels><?xml version="1.0" encoding="UTF-8" standalone="yes"?>
<Relationships xmlns="http://schemas.openxmlformats.org/package/2006/relationships"><Relationship Id="rId3" Type="http://schemas.openxmlformats.org/officeDocument/2006/relationships/image" Target="../media/image532.gif"/><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534.jpeg"/><Relationship Id="rId4" Type="http://schemas.openxmlformats.org/officeDocument/2006/relationships/image" Target="../media/image533.jpeg"/></Relationships>
</file>

<file path=ppt/slides/_rels/slide18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536.png"/><Relationship Id="rId4" Type="http://schemas.openxmlformats.org/officeDocument/2006/relationships/image" Target="../media/image535.png"/></Relationships>
</file>

<file path=ppt/slides/_rels/slide183.xml.rels><?xml version="1.0" encoding="UTF-8" standalone="yes"?>
<Relationships xmlns="http://schemas.openxmlformats.org/package/2006/relationships"><Relationship Id="rId3" Type="http://schemas.openxmlformats.org/officeDocument/2006/relationships/image" Target="../media/image537.jpe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538.png"/><Relationship Id="rId4" Type="http://schemas.openxmlformats.org/officeDocument/2006/relationships/image" Target="../media/image2.jpg"/></Relationships>
</file>

<file path=ppt/slides/_rels/slide184.xml.rels><?xml version="1.0" encoding="UTF-8" standalone="yes"?>
<Relationships xmlns="http://schemas.openxmlformats.org/package/2006/relationships"><Relationship Id="rId3" Type="http://schemas.openxmlformats.org/officeDocument/2006/relationships/image" Target="../media/image539.jpeg"/><Relationship Id="rId7" Type="http://schemas.openxmlformats.org/officeDocument/2006/relationships/image" Target="../media/image542.jpeg"/><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41.jpeg"/><Relationship Id="rId4" Type="http://schemas.openxmlformats.org/officeDocument/2006/relationships/image" Target="../media/image540.jpeg"/></Relationships>
</file>

<file path=ppt/slides/_rels/slide185.xml.rels><?xml version="1.0" encoding="UTF-8" standalone="yes"?>
<Relationships xmlns="http://schemas.openxmlformats.org/package/2006/relationships"><Relationship Id="rId3" Type="http://schemas.openxmlformats.org/officeDocument/2006/relationships/image" Target="../media/image543.jpe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44.jpeg"/></Relationships>
</file>

<file path=ppt/slides/_rels/slide186.xml.rels><?xml version="1.0" encoding="UTF-8" standalone="yes"?>
<Relationships xmlns="http://schemas.openxmlformats.org/package/2006/relationships"><Relationship Id="rId8" Type="http://schemas.openxmlformats.org/officeDocument/2006/relationships/image" Target="../media/image549.png"/><Relationship Id="rId3" Type="http://schemas.openxmlformats.org/officeDocument/2006/relationships/image" Target="../media/image545.jpeg"/><Relationship Id="rId7" Type="http://schemas.microsoft.com/office/2007/relationships/hdphoto" Target="../media/hdphoto3.wdp"/><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548.png"/><Relationship Id="rId5" Type="http://schemas.openxmlformats.org/officeDocument/2006/relationships/image" Target="../media/image547.jpeg"/><Relationship Id="rId4" Type="http://schemas.openxmlformats.org/officeDocument/2006/relationships/image" Target="../media/image546.jpeg"/><Relationship Id="rId9" Type="http://schemas.openxmlformats.org/officeDocument/2006/relationships/image" Target="../media/image2.jpg"/></Relationships>
</file>

<file path=ppt/slides/_rels/slide187.xml.rels><?xml version="1.0" encoding="UTF-8" standalone="yes"?>
<Relationships xmlns="http://schemas.openxmlformats.org/package/2006/relationships"><Relationship Id="rId3" Type="http://schemas.openxmlformats.org/officeDocument/2006/relationships/image" Target="../media/image550.jpe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551.png"/><Relationship Id="rId4" Type="http://schemas.openxmlformats.org/officeDocument/2006/relationships/image" Target="../media/image2.jpg"/></Relationships>
</file>

<file path=ppt/slides/_rels/slide188.xml.rels><?xml version="1.0" encoding="UTF-8" standalone="yes"?>
<Relationships xmlns="http://schemas.openxmlformats.org/package/2006/relationships"><Relationship Id="rId3" Type="http://schemas.openxmlformats.org/officeDocument/2006/relationships/image" Target="../media/image552.jpe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54.jpeg"/><Relationship Id="rId4" Type="http://schemas.openxmlformats.org/officeDocument/2006/relationships/image" Target="../media/image553.jpeg"/></Relationships>
</file>

<file path=ppt/slides/_rels/slide189.xml.rels><?xml version="1.0" encoding="UTF-8" standalone="yes"?>
<Relationships xmlns="http://schemas.openxmlformats.org/package/2006/relationships"><Relationship Id="rId3" Type="http://schemas.openxmlformats.org/officeDocument/2006/relationships/image" Target="../media/image555.jpeg"/><Relationship Id="rId2" Type="http://schemas.openxmlformats.org/officeDocument/2006/relationships/notesSlide" Target="../notesSlides/notesSlide18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56.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557.jpg"/></Relationships>
</file>

<file path=ppt/slides/_rels/slide1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558.jpg"/></Relationships>
</file>

<file path=ppt/slides/_rels/slide192.xml.rels><?xml version="1.0" encoding="UTF-8" standalone="yes"?>
<Relationships xmlns="http://schemas.openxmlformats.org/package/2006/relationships"><Relationship Id="rId3" Type="http://schemas.openxmlformats.org/officeDocument/2006/relationships/image" Target="../media/image559.jpe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60.jpeg"/></Relationships>
</file>

<file path=ppt/slides/_rels/slide193.xml.rels><?xml version="1.0" encoding="UTF-8" standalone="yes"?>
<Relationships xmlns="http://schemas.openxmlformats.org/package/2006/relationships"><Relationship Id="rId8" Type="http://schemas.openxmlformats.org/officeDocument/2006/relationships/image" Target="../media/image563.png"/><Relationship Id="rId3" Type="http://schemas.openxmlformats.org/officeDocument/2006/relationships/image" Target="../media/image2.jpg"/><Relationship Id="rId7" Type="http://schemas.microsoft.com/office/2007/relationships/hdphoto" Target="../media/hdphoto5.wdp"/><Relationship Id="rId2" Type="http://schemas.openxmlformats.org/officeDocument/2006/relationships/notesSlide" Target="../notesSlides/notesSlide193.xml"/><Relationship Id="rId1" Type="http://schemas.openxmlformats.org/officeDocument/2006/relationships/slideLayout" Target="../slideLayouts/slideLayout2.xml"/><Relationship Id="rId6" Type="http://schemas.openxmlformats.org/officeDocument/2006/relationships/image" Target="../media/image562.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564.png"/><Relationship Id="rId4" Type="http://schemas.openxmlformats.org/officeDocument/2006/relationships/image" Target="../media/image561.png"/><Relationship Id="rId9" Type="http://schemas.microsoft.com/office/2007/relationships/hdphoto" Target="../media/hdphoto6.wdp"/></Relationships>
</file>

<file path=ppt/slides/_rels/slide19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68.jpeg"/><Relationship Id="rId2" Type="http://schemas.openxmlformats.org/officeDocument/2006/relationships/notesSlide" Target="../notesSlides/notesSlide194.xml"/><Relationship Id="rId1" Type="http://schemas.openxmlformats.org/officeDocument/2006/relationships/slideLayout" Target="../slideLayouts/slideLayout2.xml"/><Relationship Id="rId6" Type="http://schemas.openxmlformats.org/officeDocument/2006/relationships/image" Target="../media/image567.jpeg"/><Relationship Id="rId5" Type="http://schemas.openxmlformats.org/officeDocument/2006/relationships/image" Target="../media/image566.jpeg"/><Relationship Id="rId4" Type="http://schemas.openxmlformats.org/officeDocument/2006/relationships/image" Target="../media/image565.jpeg"/></Relationships>
</file>

<file path=ppt/slides/_rels/slide19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5.xml"/><Relationship Id="rId1" Type="http://schemas.openxmlformats.org/officeDocument/2006/relationships/slideLayout" Target="../slideLayouts/slideLayout2.xml"/><Relationship Id="rId6" Type="http://schemas.openxmlformats.org/officeDocument/2006/relationships/image" Target="../media/image571.jpeg"/><Relationship Id="rId5" Type="http://schemas.openxmlformats.org/officeDocument/2006/relationships/image" Target="../media/image570.jpeg"/><Relationship Id="rId4" Type="http://schemas.openxmlformats.org/officeDocument/2006/relationships/image" Target="../media/image569.jpeg"/></Relationships>
</file>

<file path=ppt/slides/_rels/slide19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572.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412.jp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73.jpg"/></Relationships>
</file>

<file path=ppt/slides/_rels/slide204.xml.rels><?xml version="1.0" encoding="UTF-8" standalone="yes"?>
<Relationships xmlns="http://schemas.openxmlformats.org/package/2006/relationships"><Relationship Id="rId3" Type="http://schemas.openxmlformats.org/officeDocument/2006/relationships/image" Target="../media/image574.jp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5.xml.rels><?xml version="1.0" encoding="UTF-8" standalone="yes"?>
<Relationships xmlns="http://schemas.openxmlformats.org/package/2006/relationships"><Relationship Id="rId3" Type="http://schemas.openxmlformats.org/officeDocument/2006/relationships/image" Target="../media/image575.jpe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6.xml.rels><?xml version="1.0" encoding="UTF-8" standalone="yes"?>
<Relationships xmlns="http://schemas.openxmlformats.org/package/2006/relationships"><Relationship Id="rId3" Type="http://schemas.openxmlformats.org/officeDocument/2006/relationships/image" Target="../media/image576.jpg"/><Relationship Id="rId2" Type="http://schemas.openxmlformats.org/officeDocument/2006/relationships/notesSlide" Target="../notesSlides/notesSlide205.xml"/><Relationship Id="rId1" Type="http://schemas.openxmlformats.org/officeDocument/2006/relationships/slideLayout" Target="../slideLayouts/slideLayout2.xml"/><Relationship Id="rId6" Type="http://schemas.openxmlformats.org/officeDocument/2006/relationships/image" Target="../media/image578.jpeg"/><Relationship Id="rId5" Type="http://schemas.openxmlformats.org/officeDocument/2006/relationships/image" Target="../media/image577.jpeg"/><Relationship Id="rId4" Type="http://schemas.openxmlformats.org/officeDocument/2006/relationships/image" Target="../media/image2.jpg"/></Relationships>
</file>

<file path=ppt/slides/_rels/slide20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579.png"/></Relationships>
</file>

<file path=ppt/slides/_rels/slide208.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9.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1.xml.rels><?xml version="1.0" encoding="UTF-8" standalone="yes"?>
<Relationships xmlns="http://schemas.openxmlformats.org/package/2006/relationships"><Relationship Id="rId3" Type="http://schemas.openxmlformats.org/officeDocument/2006/relationships/image" Target="../media/image583.jpeg"/><Relationship Id="rId2" Type="http://schemas.openxmlformats.org/officeDocument/2006/relationships/notesSlide" Target="../notesSlides/notesSlide21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84.jpeg"/></Relationships>
</file>

<file path=ppt/slides/_rels/slide212.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3.xml.rels><?xml version="1.0" encoding="UTF-8" standalone="yes"?>
<Relationships xmlns="http://schemas.openxmlformats.org/package/2006/relationships"><Relationship Id="rId3" Type="http://schemas.openxmlformats.org/officeDocument/2006/relationships/image" Target="../media/image586.jpe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4.xml.rels><?xml version="1.0" encoding="UTF-8" standalone="yes"?>
<Relationships xmlns="http://schemas.openxmlformats.org/package/2006/relationships"><Relationship Id="rId3" Type="http://schemas.openxmlformats.org/officeDocument/2006/relationships/image" Target="../media/image587.jp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4.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588.jpeg"/></Relationships>
</file>

<file path=ppt/slides/_rels/slide2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588.jpeg"/></Relationships>
</file>

<file path=ppt/slides/_rels/slide21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216.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2.jpg"/></Relationships>
</file>

<file path=ppt/slides/_rels/slide2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2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591.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20.xml.rels><?xml version="1.0" encoding="UTF-8" standalone="yes"?>
<Relationships xmlns="http://schemas.openxmlformats.org/package/2006/relationships"><Relationship Id="rId3" Type="http://schemas.openxmlformats.org/officeDocument/2006/relationships/image" Target="../media/image591.jpe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1.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2.xml.rels><?xml version="1.0" encoding="UTF-8" standalone="yes"?>
<Relationships xmlns="http://schemas.openxmlformats.org/package/2006/relationships"><Relationship Id="rId3" Type="http://schemas.openxmlformats.org/officeDocument/2006/relationships/image" Target="../media/image593.jpg"/><Relationship Id="rId7" Type="http://schemas.openxmlformats.org/officeDocument/2006/relationships/image" Target="../media/image2.jp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95.png"/><Relationship Id="rId4" Type="http://schemas.openxmlformats.org/officeDocument/2006/relationships/image" Target="../media/image594.png"/></Relationships>
</file>

<file path=ppt/slides/_rels/slide223.xml.rels><?xml version="1.0" encoding="UTF-8" standalone="yes"?>
<Relationships xmlns="http://schemas.openxmlformats.org/package/2006/relationships"><Relationship Id="rId3" Type="http://schemas.openxmlformats.org/officeDocument/2006/relationships/image" Target="../media/image596.jpeg"/><Relationship Id="rId2" Type="http://schemas.openxmlformats.org/officeDocument/2006/relationships/notesSlide" Target="../notesSlides/notesSlide222.xml"/><Relationship Id="rId1" Type="http://schemas.openxmlformats.org/officeDocument/2006/relationships/slideLayout" Target="../slideLayouts/slideLayout2.xml"/><Relationship Id="rId6" Type="http://schemas.openxmlformats.org/officeDocument/2006/relationships/image" Target="../media/image2.jpg"/><Relationship Id="rId5" Type="http://schemas.microsoft.com/office/2007/relationships/hdphoto" Target="../media/hdphoto8.wdp"/><Relationship Id="rId4" Type="http://schemas.openxmlformats.org/officeDocument/2006/relationships/image" Target="../media/image595.png"/></Relationships>
</file>

<file path=ppt/slides/_rels/slide224.xml.rels><?xml version="1.0" encoding="UTF-8" standalone="yes"?>
<Relationships xmlns="http://schemas.openxmlformats.org/package/2006/relationships"><Relationship Id="rId3" Type="http://schemas.openxmlformats.org/officeDocument/2006/relationships/image" Target="../media/image597.jpg"/><Relationship Id="rId2" Type="http://schemas.openxmlformats.org/officeDocument/2006/relationships/notesSlide" Target="../notesSlides/notesSlide2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5.xml.rels><?xml version="1.0" encoding="UTF-8" standalone="yes"?>
<Relationships xmlns="http://schemas.openxmlformats.org/package/2006/relationships"><Relationship Id="rId3" Type="http://schemas.openxmlformats.org/officeDocument/2006/relationships/image" Target="../media/image598.jp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6.xml.rels><?xml version="1.0" encoding="UTF-8" standalone="yes"?>
<Relationships xmlns="http://schemas.openxmlformats.org/package/2006/relationships"><Relationship Id="rId3" Type="http://schemas.openxmlformats.org/officeDocument/2006/relationships/image" Target="../media/image599.jpeg"/><Relationship Id="rId2" Type="http://schemas.openxmlformats.org/officeDocument/2006/relationships/notesSlide" Target="../notesSlides/notesSlide22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00.jpeg"/></Relationships>
</file>

<file path=ppt/slides/_rels/slide227.xml.rels><?xml version="1.0" encoding="UTF-8" standalone="yes"?>
<Relationships xmlns="http://schemas.openxmlformats.org/package/2006/relationships"><Relationship Id="rId3" Type="http://schemas.openxmlformats.org/officeDocument/2006/relationships/image" Target="../media/image601.jp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02.jpg"/></Relationships>
</file>

<file path=ppt/slides/_rels/slide228.xml.rels><?xml version="1.0" encoding="UTF-8" standalone="yes"?>
<Relationships xmlns="http://schemas.openxmlformats.org/package/2006/relationships"><Relationship Id="rId3" Type="http://schemas.openxmlformats.org/officeDocument/2006/relationships/image" Target="../media/image603.jpeg"/><Relationship Id="rId2" Type="http://schemas.openxmlformats.org/officeDocument/2006/relationships/notesSlide" Target="../notesSlides/notesSlide22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605.jpg"/><Relationship Id="rId4" Type="http://schemas.openxmlformats.org/officeDocument/2006/relationships/image" Target="../media/image604.jpg"/></Relationships>
</file>

<file path=ppt/slides/_rels/slide2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60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30.xml.rels><?xml version="1.0" encoding="UTF-8" standalone="yes"?>
<Relationships xmlns="http://schemas.openxmlformats.org/package/2006/relationships"><Relationship Id="rId3" Type="http://schemas.openxmlformats.org/officeDocument/2006/relationships/image" Target="../media/image607.jpe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1.xml.rels><?xml version="1.0" encoding="UTF-8" standalone="yes"?>
<Relationships xmlns="http://schemas.openxmlformats.org/package/2006/relationships"><Relationship Id="rId3" Type="http://schemas.openxmlformats.org/officeDocument/2006/relationships/image" Target="../media/image608.jpe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09.jpeg"/></Relationships>
</file>

<file path=ppt/slides/_rels/slide2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610.png"/></Relationships>
</file>

<file path=ppt/slides/_rels/slide233.xml.rels><?xml version="1.0" encoding="UTF-8" standalone="yes"?>
<Relationships xmlns="http://schemas.openxmlformats.org/package/2006/relationships"><Relationship Id="rId3" Type="http://schemas.openxmlformats.org/officeDocument/2006/relationships/image" Target="../media/image611.jpe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612.png"/></Relationships>
</file>

<file path=ppt/slides/_rels/slide2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95.png"/><Relationship Id="rId4" Type="http://schemas.openxmlformats.org/officeDocument/2006/relationships/image" Target="../media/image613.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jp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0.xml.rels><?xml version="1.0" encoding="UTF-8" standalone="yes"?>
<Relationships xmlns="http://schemas.openxmlformats.org/package/2006/relationships"><Relationship Id="rId3" Type="http://schemas.openxmlformats.org/officeDocument/2006/relationships/image" Target="../media/image614.jpe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1.xml.rels><?xml version="1.0" encoding="UTF-8" standalone="yes"?>
<Relationships xmlns="http://schemas.openxmlformats.org/package/2006/relationships"><Relationship Id="rId3" Type="http://schemas.openxmlformats.org/officeDocument/2006/relationships/image" Target="../media/image615.jpe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89.png"/></Relationships>
</file>

<file path=ppt/slides/_rels/slide2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616.jp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617.jpeg"/></Relationships>
</file>

<file path=ppt/slides/_rels/slide2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617.jpeg"/></Relationships>
</file>

<file path=ppt/slides/_rels/slide246.xml.rels><?xml version="1.0" encoding="UTF-8" standalone="yes"?>
<Relationships xmlns="http://schemas.openxmlformats.org/package/2006/relationships"><Relationship Id="rId3" Type="http://schemas.openxmlformats.org/officeDocument/2006/relationships/image" Target="../media/image618.jp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6.xml"/><Relationship Id="rId1" Type="http://schemas.openxmlformats.org/officeDocument/2006/relationships/slideLayout" Target="../slideLayouts/slideLayout2.xml"/><Relationship Id="rId5" Type="http://schemas.openxmlformats.org/officeDocument/2006/relationships/image" Target="../media/image618.jpg"/><Relationship Id="rId4" Type="http://schemas.openxmlformats.org/officeDocument/2006/relationships/image" Target="../media/image617.jpeg"/></Relationships>
</file>

<file path=ppt/slides/_rels/slide2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619.jpg"/><Relationship Id="rId2" Type="http://schemas.openxmlformats.org/officeDocument/2006/relationships/notesSlide" Target="../notesSlides/notesSlide24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0.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24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0.xml"/><Relationship Id="rId1" Type="http://schemas.openxmlformats.org/officeDocument/2006/relationships/slideLayout" Target="../slideLayouts/slideLayout2.xml"/><Relationship Id="rId4" Type="http://schemas.openxmlformats.org/officeDocument/2006/relationships/image" Target="../media/image621.png"/></Relationships>
</file>

<file path=ppt/slides/_rels/slide252.xml.rels><?xml version="1.0" encoding="UTF-8" standalone="yes"?>
<Relationships xmlns="http://schemas.openxmlformats.org/package/2006/relationships"><Relationship Id="rId3" Type="http://schemas.openxmlformats.org/officeDocument/2006/relationships/image" Target="../media/image622.png"/><Relationship Id="rId2" Type="http://schemas.openxmlformats.org/officeDocument/2006/relationships/notesSlide" Target="../notesSlides/notesSlide251.xml"/><Relationship Id="rId1" Type="http://schemas.openxmlformats.org/officeDocument/2006/relationships/slideLayout" Target="../slideLayouts/slideLayout2.xml"/><Relationship Id="rId5" Type="http://schemas.openxmlformats.org/officeDocument/2006/relationships/image" Target="../media/image2.jpg"/><Relationship Id="rId4" Type="http://schemas.microsoft.com/office/2007/relationships/hdphoto" Target="../media/hdphoto10.wdp"/></Relationships>
</file>

<file path=ppt/slides/_rels/slide253.xml.rels><?xml version="1.0" encoding="UTF-8" standalone="yes"?>
<Relationships xmlns="http://schemas.openxmlformats.org/package/2006/relationships"><Relationship Id="rId3" Type="http://schemas.openxmlformats.org/officeDocument/2006/relationships/image" Target="../media/image623.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2.jpg"/><Relationship Id="rId4" Type="http://schemas.microsoft.com/office/2007/relationships/hdphoto" Target="../media/hdphoto11.wdp"/></Relationships>
</file>

<file path=ppt/slides/_rels/slide254.xml.rels><?xml version="1.0" encoding="UTF-8" standalone="yes"?>
<Relationships xmlns="http://schemas.openxmlformats.org/package/2006/relationships"><Relationship Id="rId3" Type="http://schemas.openxmlformats.org/officeDocument/2006/relationships/image" Target="../media/image616.jp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624.jpe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26.jpeg"/></Relationships>
</file>

<file path=ppt/slides/_rels/slide2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627.png"/></Relationships>
</file>

<file path=ppt/slides/_rels/slide258.xml.rels><?xml version="1.0" encoding="UTF-8" standalone="yes"?>
<Relationships xmlns="http://schemas.openxmlformats.org/package/2006/relationships"><Relationship Id="rId3" Type="http://schemas.openxmlformats.org/officeDocument/2006/relationships/image" Target="../media/image628.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629.jp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630.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4.jpeg"/></Relationships>
</file>

<file path=ppt/slides/_rels/slide2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image" Target="../media/image631.png"/></Relationships>
</file>

<file path=ppt/slides/_rels/slide261.xml.rels><?xml version="1.0" encoding="UTF-8" standalone="yes"?>
<Relationships xmlns="http://schemas.openxmlformats.org/package/2006/relationships"><Relationship Id="rId8" Type="http://schemas.openxmlformats.org/officeDocument/2006/relationships/image" Target="../media/image636.png"/><Relationship Id="rId13" Type="http://schemas.openxmlformats.org/officeDocument/2006/relationships/image" Target="../media/image639.png"/><Relationship Id="rId3" Type="http://schemas.openxmlformats.org/officeDocument/2006/relationships/image" Target="../media/image2.jpg"/><Relationship Id="rId7" Type="http://schemas.openxmlformats.org/officeDocument/2006/relationships/image" Target="../media/image635.jpeg"/><Relationship Id="rId12" Type="http://schemas.openxmlformats.org/officeDocument/2006/relationships/image" Target="../media/image638.jpeg"/><Relationship Id="rId2" Type="http://schemas.openxmlformats.org/officeDocument/2006/relationships/notesSlide" Target="../notesSlides/notesSlide260.xml"/><Relationship Id="rId1" Type="http://schemas.openxmlformats.org/officeDocument/2006/relationships/slideLayout" Target="../slideLayouts/slideLayout2.xml"/><Relationship Id="rId6" Type="http://schemas.openxmlformats.org/officeDocument/2006/relationships/image" Target="../media/image634.png"/><Relationship Id="rId11" Type="http://schemas.microsoft.com/office/2007/relationships/hdphoto" Target="../media/hdphoto12.wdp"/><Relationship Id="rId5" Type="http://schemas.openxmlformats.org/officeDocument/2006/relationships/image" Target="../media/image633.png"/><Relationship Id="rId10" Type="http://schemas.openxmlformats.org/officeDocument/2006/relationships/image" Target="../media/image637.png"/><Relationship Id="rId4" Type="http://schemas.openxmlformats.org/officeDocument/2006/relationships/image" Target="../media/image632.png"/><Relationship Id="rId9" Type="http://schemas.openxmlformats.org/officeDocument/2006/relationships/image" Target="../media/image589.png"/><Relationship Id="rId14" Type="http://schemas.microsoft.com/office/2007/relationships/hdphoto" Target="../media/hdphoto13.wdp"/></Relationships>
</file>

<file path=ppt/slides/_rels/slide262.xml.rels><?xml version="1.0" encoding="UTF-8" standalone="yes"?>
<Relationships xmlns="http://schemas.openxmlformats.org/package/2006/relationships"><Relationship Id="rId8" Type="http://schemas.openxmlformats.org/officeDocument/2006/relationships/image" Target="../media/image643.jpeg"/><Relationship Id="rId13" Type="http://schemas.openxmlformats.org/officeDocument/2006/relationships/image" Target="../media/image648.jpeg"/><Relationship Id="rId3" Type="http://schemas.openxmlformats.org/officeDocument/2006/relationships/image" Target="../media/image2.jpg"/><Relationship Id="rId7" Type="http://schemas.microsoft.com/office/2007/relationships/hdphoto" Target="../media/hdphoto14.wdp"/><Relationship Id="rId12" Type="http://schemas.openxmlformats.org/officeDocument/2006/relationships/image" Target="../media/image647.png"/><Relationship Id="rId2" Type="http://schemas.openxmlformats.org/officeDocument/2006/relationships/notesSlide" Target="../notesSlides/notesSlide261.xml"/><Relationship Id="rId1" Type="http://schemas.openxmlformats.org/officeDocument/2006/relationships/slideLayout" Target="../slideLayouts/slideLayout2.xml"/><Relationship Id="rId6" Type="http://schemas.openxmlformats.org/officeDocument/2006/relationships/image" Target="../media/image642.png"/><Relationship Id="rId11" Type="http://schemas.openxmlformats.org/officeDocument/2006/relationships/image" Target="../media/image646.png"/><Relationship Id="rId5" Type="http://schemas.openxmlformats.org/officeDocument/2006/relationships/image" Target="../media/image641.png"/><Relationship Id="rId10" Type="http://schemas.openxmlformats.org/officeDocument/2006/relationships/image" Target="../media/image645.png"/><Relationship Id="rId4" Type="http://schemas.openxmlformats.org/officeDocument/2006/relationships/image" Target="../media/image640.jpeg"/><Relationship Id="rId9" Type="http://schemas.openxmlformats.org/officeDocument/2006/relationships/image" Target="../media/image644.jpeg"/><Relationship Id="rId14" Type="http://schemas.openxmlformats.org/officeDocument/2006/relationships/image" Target="../media/image649.jpeg"/></Relationships>
</file>

<file path=ppt/slides/_rels/slide263.xml.rels><?xml version="1.0" encoding="UTF-8" standalone="yes"?>
<Relationships xmlns="http://schemas.openxmlformats.org/package/2006/relationships"><Relationship Id="rId3" Type="http://schemas.openxmlformats.org/officeDocument/2006/relationships/image" Target="../media/image650.jp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2.jpg"/></Relationships>
</file>

<file path=ppt/slides/_rels/slide2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3.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265.xml.rels><?xml version="1.0" encoding="UTF-8" standalone="yes"?>
<Relationships xmlns="http://schemas.openxmlformats.org/package/2006/relationships"><Relationship Id="rId3" Type="http://schemas.openxmlformats.org/officeDocument/2006/relationships/image" Target="../media/image651.jp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2.jpg"/></Relationships>
</file>

<file path=ppt/slides/_rels/slide266.xml.rels><?xml version="1.0" encoding="UTF-8" standalone="yes"?>
<Relationships xmlns="http://schemas.openxmlformats.org/package/2006/relationships"><Relationship Id="rId3" Type="http://schemas.openxmlformats.org/officeDocument/2006/relationships/image" Target="../media/image652.jp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89.png"/></Relationships>
</file>

<file path=ppt/slides/_rels/slide267.xml.rels><?xml version="1.0" encoding="UTF-8" standalone="yes"?>
<Relationships xmlns="http://schemas.openxmlformats.org/package/2006/relationships"><Relationship Id="rId3" Type="http://schemas.openxmlformats.org/officeDocument/2006/relationships/image" Target="../media/image653.jp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89.png"/></Relationships>
</file>

<file path=ppt/slides/_rels/slide268.xml.rels><?xml version="1.0" encoding="UTF-8" standalone="yes"?>
<Relationships xmlns="http://schemas.openxmlformats.org/package/2006/relationships"><Relationship Id="rId3" Type="http://schemas.openxmlformats.org/officeDocument/2006/relationships/image" Target="../media/image654.jpg"/><Relationship Id="rId2" Type="http://schemas.openxmlformats.org/officeDocument/2006/relationships/notesSlide" Target="../notesSlides/notesSlide26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9.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notesSlide" Target="../notesSlides/notesSlide26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5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7.png"/><Relationship Id="rId4" Type="http://schemas.openxmlformats.org/officeDocument/2006/relationships/image" Target="../media/image36.jpeg"/></Relationships>
</file>

<file path=ppt/slides/_rels/slide270.xml.rels><?xml version="1.0" encoding="UTF-8" standalone="yes"?>
<Relationships xmlns="http://schemas.openxmlformats.org/package/2006/relationships"><Relationship Id="rId3" Type="http://schemas.openxmlformats.org/officeDocument/2006/relationships/image" Target="../media/image657.pn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658.png"/></Relationships>
</file>

<file path=ppt/slides/_rels/slide272.xml.rels><?xml version="1.0" encoding="UTF-8" standalone="yes"?>
<Relationships xmlns="http://schemas.openxmlformats.org/package/2006/relationships"><Relationship Id="rId8" Type="http://schemas.openxmlformats.org/officeDocument/2006/relationships/image" Target="../media/image664.png"/><Relationship Id="rId13" Type="http://schemas.openxmlformats.org/officeDocument/2006/relationships/image" Target="../media/image589.png"/><Relationship Id="rId3" Type="http://schemas.openxmlformats.org/officeDocument/2006/relationships/image" Target="../media/image659.png"/><Relationship Id="rId7" Type="http://schemas.openxmlformats.org/officeDocument/2006/relationships/image" Target="../media/image663.png"/><Relationship Id="rId12" Type="http://schemas.openxmlformats.org/officeDocument/2006/relationships/image" Target="../media/image2.jpg"/><Relationship Id="rId2" Type="http://schemas.openxmlformats.org/officeDocument/2006/relationships/notesSlide" Target="../notesSlides/notesSlide271.xml"/><Relationship Id="rId1" Type="http://schemas.openxmlformats.org/officeDocument/2006/relationships/slideLayout" Target="../slideLayouts/slideLayout2.xml"/><Relationship Id="rId6" Type="http://schemas.openxmlformats.org/officeDocument/2006/relationships/image" Target="../media/image662.png"/><Relationship Id="rId11" Type="http://schemas.openxmlformats.org/officeDocument/2006/relationships/image" Target="../media/image667.png"/><Relationship Id="rId5" Type="http://schemas.openxmlformats.org/officeDocument/2006/relationships/image" Target="../media/image661.png"/><Relationship Id="rId10" Type="http://schemas.openxmlformats.org/officeDocument/2006/relationships/image" Target="../media/image666.png"/><Relationship Id="rId4" Type="http://schemas.openxmlformats.org/officeDocument/2006/relationships/image" Target="../media/image660.png"/><Relationship Id="rId9" Type="http://schemas.openxmlformats.org/officeDocument/2006/relationships/image" Target="../media/image665.png"/></Relationships>
</file>

<file path=ppt/slides/_rels/slide273.xml.rels><?xml version="1.0" encoding="UTF-8" standalone="yes"?>
<Relationships xmlns="http://schemas.openxmlformats.org/package/2006/relationships"><Relationship Id="rId8" Type="http://schemas.openxmlformats.org/officeDocument/2006/relationships/image" Target="../media/image673.png"/><Relationship Id="rId13" Type="http://schemas.openxmlformats.org/officeDocument/2006/relationships/image" Target="../media/image2.jpg"/><Relationship Id="rId3" Type="http://schemas.openxmlformats.org/officeDocument/2006/relationships/image" Target="../media/image668.png"/><Relationship Id="rId7" Type="http://schemas.openxmlformats.org/officeDocument/2006/relationships/image" Target="../media/image672.png"/><Relationship Id="rId12" Type="http://schemas.openxmlformats.org/officeDocument/2006/relationships/image" Target="../media/image677.png"/><Relationship Id="rId2" Type="http://schemas.openxmlformats.org/officeDocument/2006/relationships/notesSlide" Target="../notesSlides/notesSlide272.xml"/><Relationship Id="rId1" Type="http://schemas.openxmlformats.org/officeDocument/2006/relationships/slideLayout" Target="../slideLayouts/slideLayout2.xml"/><Relationship Id="rId6" Type="http://schemas.openxmlformats.org/officeDocument/2006/relationships/image" Target="../media/image671.png"/><Relationship Id="rId11" Type="http://schemas.openxmlformats.org/officeDocument/2006/relationships/image" Target="../media/image676.png"/><Relationship Id="rId5" Type="http://schemas.openxmlformats.org/officeDocument/2006/relationships/image" Target="../media/image670.png"/><Relationship Id="rId10" Type="http://schemas.openxmlformats.org/officeDocument/2006/relationships/image" Target="../media/image675.png"/><Relationship Id="rId4" Type="http://schemas.openxmlformats.org/officeDocument/2006/relationships/image" Target="../media/image669.png"/><Relationship Id="rId9" Type="http://schemas.openxmlformats.org/officeDocument/2006/relationships/image" Target="../media/image674.png"/><Relationship Id="rId14" Type="http://schemas.openxmlformats.org/officeDocument/2006/relationships/image" Target="../media/image589.png"/></Relationships>
</file>

<file path=ppt/slides/_rels/slide274.xml.rels><?xml version="1.0" encoding="UTF-8" standalone="yes"?>
<Relationships xmlns="http://schemas.openxmlformats.org/package/2006/relationships"><Relationship Id="rId8" Type="http://schemas.openxmlformats.org/officeDocument/2006/relationships/image" Target="../media/image671.png"/><Relationship Id="rId13" Type="http://schemas.openxmlformats.org/officeDocument/2006/relationships/image" Target="../media/image2.jpg"/><Relationship Id="rId3" Type="http://schemas.openxmlformats.org/officeDocument/2006/relationships/image" Target="../media/image668.png"/><Relationship Id="rId7" Type="http://schemas.openxmlformats.org/officeDocument/2006/relationships/image" Target="../media/image675.png"/><Relationship Id="rId12" Type="http://schemas.openxmlformats.org/officeDocument/2006/relationships/image" Target="../media/image677.png"/><Relationship Id="rId2" Type="http://schemas.openxmlformats.org/officeDocument/2006/relationships/notesSlide" Target="../notesSlides/notesSlide273.xml"/><Relationship Id="rId1" Type="http://schemas.openxmlformats.org/officeDocument/2006/relationships/slideLayout" Target="../slideLayouts/slideLayout2.xml"/><Relationship Id="rId6" Type="http://schemas.openxmlformats.org/officeDocument/2006/relationships/image" Target="../media/image676.png"/><Relationship Id="rId11" Type="http://schemas.openxmlformats.org/officeDocument/2006/relationships/image" Target="../media/image680.png"/><Relationship Id="rId5" Type="http://schemas.openxmlformats.org/officeDocument/2006/relationships/image" Target="../media/image678.png"/><Relationship Id="rId10" Type="http://schemas.openxmlformats.org/officeDocument/2006/relationships/image" Target="../media/image679.jpeg"/><Relationship Id="rId4" Type="http://schemas.openxmlformats.org/officeDocument/2006/relationships/image" Target="../media/image669.png"/><Relationship Id="rId9" Type="http://schemas.openxmlformats.org/officeDocument/2006/relationships/image" Target="../media/image672.png"/></Relationships>
</file>

<file path=ppt/slides/_rels/slide275.xml.rels><?xml version="1.0" encoding="UTF-8" standalone="yes"?>
<Relationships xmlns="http://schemas.openxmlformats.org/package/2006/relationships"><Relationship Id="rId3" Type="http://schemas.openxmlformats.org/officeDocument/2006/relationships/image" Target="../media/image681.jpe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5.xml"/><Relationship Id="rId1" Type="http://schemas.openxmlformats.org/officeDocument/2006/relationships/slideLayout" Target="../slideLayouts/slideLayout2.xml"/><Relationship Id="rId4" Type="http://schemas.openxmlformats.org/officeDocument/2006/relationships/image" Target="../media/image681.jpeg"/></Relationships>
</file>

<file path=ppt/slides/_rels/slide277.xml.rels><?xml version="1.0" encoding="UTF-8" standalone="yes"?>
<Relationships xmlns="http://schemas.openxmlformats.org/package/2006/relationships"><Relationship Id="rId3" Type="http://schemas.openxmlformats.org/officeDocument/2006/relationships/image" Target="../media/image682.jpeg"/><Relationship Id="rId2" Type="http://schemas.openxmlformats.org/officeDocument/2006/relationships/notesSlide" Target="../notesSlides/notesSlide276.xml"/><Relationship Id="rId1" Type="http://schemas.openxmlformats.org/officeDocument/2006/relationships/slideLayout" Target="../slideLayouts/slideLayout2.xml"/><Relationship Id="rId5" Type="http://schemas.openxmlformats.org/officeDocument/2006/relationships/image" Target="../media/image683.jpeg"/><Relationship Id="rId4" Type="http://schemas.openxmlformats.org/officeDocument/2006/relationships/image" Target="../media/image2.jpg"/></Relationships>
</file>

<file path=ppt/slides/_rels/slide278.xml.rels><?xml version="1.0" encoding="UTF-8" standalone="yes"?>
<Relationships xmlns="http://schemas.openxmlformats.org/package/2006/relationships"><Relationship Id="rId3" Type="http://schemas.openxmlformats.org/officeDocument/2006/relationships/image" Target="../media/image684.jpg"/><Relationship Id="rId2" Type="http://schemas.openxmlformats.org/officeDocument/2006/relationships/notesSlide" Target="../notesSlides/notesSlide27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686.jpg"/><Relationship Id="rId4" Type="http://schemas.openxmlformats.org/officeDocument/2006/relationships/image" Target="../media/image685.jpg"/></Relationships>
</file>

<file path=ppt/slides/_rels/slide279.xml.rels><?xml version="1.0" encoding="UTF-8" standalone="yes"?>
<Relationships xmlns="http://schemas.openxmlformats.org/package/2006/relationships"><Relationship Id="rId3" Type="http://schemas.openxmlformats.org/officeDocument/2006/relationships/image" Target="../media/image687.jp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688.jp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1.xml.rels><?xml version="1.0" encoding="UTF-8" standalone="yes"?>
<Relationships xmlns="http://schemas.openxmlformats.org/package/2006/relationships"><Relationship Id="rId3" Type="http://schemas.openxmlformats.org/officeDocument/2006/relationships/image" Target="../media/image689.jpg"/><Relationship Id="rId2" Type="http://schemas.openxmlformats.org/officeDocument/2006/relationships/notesSlide" Target="../notesSlides/notesSlide28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2.xml.rels><?xml version="1.0" encoding="UTF-8" standalone="yes"?>
<Relationships xmlns="http://schemas.openxmlformats.org/package/2006/relationships"><Relationship Id="rId3" Type="http://schemas.openxmlformats.org/officeDocument/2006/relationships/image" Target="../media/image690.jpg"/><Relationship Id="rId2" Type="http://schemas.openxmlformats.org/officeDocument/2006/relationships/notesSlide" Target="../notesSlides/notesSlide28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3.xml.rels><?xml version="1.0" encoding="UTF-8" standalone="yes"?>
<Relationships xmlns="http://schemas.openxmlformats.org/package/2006/relationships"><Relationship Id="rId3" Type="http://schemas.openxmlformats.org/officeDocument/2006/relationships/image" Target="../media/image691.jp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4.xml.rels><?xml version="1.0" encoding="UTF-8" standalone="yes"?>
<Relationships xmlns="http://schemas.openxmlformats.org/package/2006/relationships"><Relationship Id="rId3" Type="http://schemas.openxmlformats.org/officeDocument/2006/relationships/image" Target="../media/image692.jp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5.xml.rels><?xml version="1.0" encoding="UTF-8" standalone="yes"?>
<Relationships xmlns="http://schemas.openxmlformats.org/package/2006/relationships"><Relationship Id="rId3" Type="http://schemas.openxmlformats.org/officeDocument/2006/relationships/image" Target="../media/image693.jp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6.xml.rels><?xml version="1.0" encoding="UTF-8" standalone="yes"?>
<Relationships xmlns="http://schemas.openxmlformats.org/package/2006/relationships"><Relationship Id="rId3" Type="http://schemas.openxmlformats.org/officeDocument/2006/relationships/image" Target="../media/image694.jp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7.xml.rels><?xml version="1.0" encoding="UTF-8" standalone="yes"?>
<Relationships xmlns="http://schemas.openxmlformats.org/package/2006/relationships"><Relationship Id="rId3" Type="http://schemas.openxmlformats.org/officeDocument/2006/relationships/image" Target="../media/image695.jpg"/><Relationship Id="rId2" Type="http://schemas.openxmlformats.org/officeDocument/2006/relationships/notesSlide" Target="../notesSlides/notesSlide28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8.xml.rels><?xml version="1.0" encoding="UTF-8" standalone="yes"?>
<Relationships xmlns="http://schemas.openxmlformats.org/package/2006/relationships"><Relationship Id="rId3" Type="http://schemas.openxmlformats.org/officeDocument/2006/relationships/image" Target="../media/image696.jpg"/><Relationship Id="rId2" Type="http://schemas.openxmlformats.org/officeDocument/2006/relationships/notesSlide" Target="../notesSlides/notesSlide28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9.xml.rels><?xml version="1.0" encoding="UTF-8" standalone="yes"?>
<Relationships xmlns="http://schemas.openxmlformats.org/package/2006/relationships"><Relationship Id="rId3" Type="http://schemas.openxmlformats.org/officeDocument/2006/relationships/image" Target="../media/image697.jpg"/><Relationship Id="rId2" Type="http://schemas.openxmlformats.org/officeDocument/2006/relationships/notesSlide" Target="../notesSlides/notesSlide28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0.jpeg"/><Relationship Id="rId4" Type="http://schemas.openxmlformats.org/officeDocument/2006/relationships/image" Target="../media/image39.jpeg"/></Relationships>
</file>

<file path=ppt/slides/_rels/slide290.xml.rels><?xml version="1.0" encoding="UTF-8" standalone="yes"?>
<Relationships xmlns="http://schemas.openxmlformats.org/package/2006/relationships"><Relationship Id="rId3" Type="http://schemas.openxmlformats.org/officeDocument/2006/relationships/image" Target="../media/image698.jpg"/><Relationship Id="rId2" Type="http://schemas.openxmlformats.org/officeDocument/2006/relationships/notesSlide" Target="../notesSlides/notesSlide28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1.xml.rels><?xml version="1.0" encoding="UTF-8" standalone="yes"?>
<Relationships xmlns="http://schemas.openxmlformats.org/package/2006/relationships"><Relationship Id="rId3" Type="http://schemas.openxmlformats.org/officeDocument/2006/relationships/image" Target="../media/image699.jp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2.xml.rels><?xml version="1.0" encoding="UTF-8" standalone="yes"?>
<Relationships xmlns="http://schemas.openxmlformats.org/package/2006/relationships"><Relationship Id="rId3" Type="http://schemas.openxmlformats.org/officeDocument/2006/relationships/image" Target="../media/image700.jp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3.xml.rels><?xml version="1.0" encoding="UTF-8" standalone="yes"?>
<Relationships xmlns="http://schemas.openxmlformats.org/package/2006/relationships"><Relationship Id="rId3" Type="http://schemas.openxmlformats.org/officeDocument/2006/relationships/image" Target="../media/image701.jp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4.xml.rels><?xml version="1.0" encoding="UTF-8" standalone="yes"?>
<Relationships xmlns="http://schemas.openxmlformats.org/package/2006/relationships"><Relationship Id="rId3" Type="http://schemas.openxmlformats.org/officeDocument/2006/relationships/image" Target="../media/image702.jpg"/><Relationship Id="rId2" Type="http://schemas.openxmlformats.org/officeDocument/2006/relationships/notesSlide" Target="../notesSlides/notesSlide29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5.xml.rels><?xml version="1.0" encoding="UTF-8" standalone="yes"?>
<Relationships xmlns="http://schemas.openxmlformats.org/package/2006/relationships"><Relationship Id="rId3" Type="http://schemas.openxmlformats.org/officeDocument/2006/relationships/image" Target="../media/image703.jpg"/><Relationship Id="rId2" Type="http://schemas.openxmlformats.org/officeDocument/2006/relationships/notesSlide" Target="../notesSlides/notesSlide29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6.xml.rels><?xml version="1.0" encoding="UTF-8" standalone="yes"?>
<Relationships xmlns="http://schemas.openxmlformats.org/package/2006/relationships"><Relationship Id="rId3" Type="http://schemas.openxmlformats.org/officeDocument/2006/relationships/image" Target="../media/image704.jpg"/><Relationship Id="rId2" Type="http://schemas.openxmlformats.org/officeDocument/2006/relationships/notesSlide" Target="../notesSlides/notesSlide29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7.xml.rels><?xml version="1.0" encoding="UTF-8" standalone="yes"?>
<Relationships xmlns="http://schemas.openxmlformats.org/package/2006/relationships"><Relationship Id="rId3" Type="http://schemas.openxmlformats.org/officeDocument/2006/relationships/image" Target="../media/image705.jpg"/><Relationship Id="rId2" Type="http://schemas.openxmlformats.org/officeDocument/2006/relationships/notesSlide" Target="../notesSlides/notesSlide29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8.xml.rels><?xml version="1.0" encoding="UTF-8" standalone="yes"?>
<Relationships xmlns="http://schemas.openxmlformats.org/package/2006/relationships"><Relationship Id="rId3" Type="http://schemas.openxmlformats.org/officeDocument/2006/relationships/image" Target="../media/image706.jpg"/><Relationship Id="rId2" Type="http://schemas.openxmlformats.org/officeDocument/2006/relationships/notesSlide" Target="../notesSlides/notesSlide29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9.xml.rels><?xml version="1.0" encoding="UTF-8" standalone="yes"?>
<Relationships xmlns="http://schemas.openxmlformats.org/package/2006/relationships"><Relationship Id="rId3" Type="http://schemas.openxmlformats.org/officeDocument/2006/relationships/image" Target="../media/image707.jpg"/><Relationship Id="rId2" Type="http://schemas.openxmlformats.org/officeDocument/2006/relationships/notesSlide" Target="../notesSlides/notesSlide29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0.xml.rels><?xml version="1.0" encoding="UTF-8" standalone="yes"?>
<Relationships xmlns="http://schemas.openxmlformats.org/package/2006/relationships"><Relationship Id="rId3" Type="http://schemas.openxmlformats.org/officeDocument/2006/relationships/image" Target="../media/image708.jpg"/><Relationship Id="rId2" Type="http://schemas.openxmlformats.org/officeDocument/2006/relationships/notesSlide" Target="../notesSlides/notesSlide29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1.xml.rels><?xml version="1.0" encoding="UTF-8" standalone="yes"?>
<Relationships xmlns="http://schemas.openxmlformats.org/package/2006/relationships"><Relationship Id="rId3" Type="http://schemas.openxmlformats.org/officeDocument/2006/relationships/image" Target="../media/image709.jpg"/><Relationship Id="rId2" Type="http://schemas.openxmlformats.org/officeDocument/2006/relationships/notesSlide" Target="../notesSlides/notesSlide30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2.xml.rels><?xml version="1.0" encoding="UTF-8" standalone="yes"?>
<Relationships xmlns="http://schemas.openxmlformats.org/package/2006/relationships"><Relationship Id="rId3" Type="http://schemas.openxmlformats.org/officeDocument/2006/relationships/image" Target="../media/image710.jpg"/><Relationship Id="rId2" Type="http://schemas.openxmlformats.org/officeDocument/2006/relationships/notesSlide" Target="../notesSlides/notesSlide30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3.xml.rels><?xml version="1.0" encoding="UTF-8" standalone="yes"?>
<Relationships xmlns="http://schemas.openxmlformats.org/package/2006/relationships"><Relationship Id="rId3" Type="http://schemas.openxmlformats.org/officeDocument/2006/relationships/image" Target="../media/image711.jpg"/><Relationship Id="rId2" Type="http://schemas.openxmlformats.org/officeDocument/2006/relationships/notesSlide" Target="../notesSlides/notesSlide30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4.xml.rels><?xml version="1.0" encoding="UTF-8" standalone="yes"?>
<Relationships xmlns="http://schemas.openxmlformats.org/package/2006/relationships"><Relationship Id="rId3" Type="http://schemas.openxmlformats.org/officeDocument/2006/relationships/image" Target="../media/image712.jpg"/><Relationship Id="rId2" Type="http://schemas.openxmlformats.org/officeDocument/2006/relationships/notesSlide" Target="../notesSlides/notesSlide30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4.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713.jpeg"/></Relationships>
</file>

<file path=ppt/slides/_rels/slide30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5.xml"/><Relationship Id="rId1" Type="http://schemas.openxmlformats.org/officeDocument/2006/relationships/slideLayout" Target="../slideLayouts/slideLayout2.xml"/><Relationship Id="rId5" Type="http://schemas.openxmlformats.org/officeDocument/2006/relationships/image" Target="../media/image589.png"/><Relationship Id="rId4" Type="http://schemas.openxmlformats.org/officeDocument/2006/relationships/image" Target="../media/image714.jpeg"/></Relationships>
</file>

<file path=ppt/slides/_rels/slide307.xml.rels><?xml version="1.0" encoding="UTF-8" standalone="yes"?>
<Relationships xmlns="http://schemas.openxmlformats.org/package/2006/relationships"><Relationship Id="rId3" Type="http://schemas.openxmlformats.org/officeDocument/2006/relationships/image" Target="../media/image715.jpe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16.png"/></Relationships>
</file>

<file path=ppt/slides/_rels/slide308.xml.rels><?xml version="1.0" encoding="UTF-8" standalone="yes"?>
<Relationships xmlns="http://schemas.openxmlformats.org/package/2006/relationships"><Relationship Id="rId3" Type="http://schemas.openxmlformats.org/officeDocument/2006/relationships/image" Target="../media/image717.jpeg"/><Relationship Id="rId2" Type="http://schemas.openxmlformats.org/officeDocument/2006/relationships/notesSlide" Target="../notesSlides/notesSlide30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9.xml.rels><?xml version="1.0" encoding="UTF-8" standalone="yes"?>
<Relationships xmlns="http://schemas.openxmlformats.org/package/2006/relationships"><Relationship Id="rId3" Type="http://schemas.openxmlformats.org/officeDocument/2006/relationships/image" Target="../media/image718.jpg"/><Relationship Id="rId2" Type="http://schemas.openxmlformats.org/officeDocument/2006/relationships/notesSlide" Target="../notesSlides/notesSlide30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10.xml.rels><?xml version="1.0" encoding="UTF-8" standalone="yes"?>
<Relationships xmlns="http://schemas.openxmlformats.org/package/2006/relationships"><Relationship Id="rId3" Type="http://schemas.openxmlformats.org/officeDocument/2006/relationships/image" Target="../media/image719.jpeg"/><Relationship Id="rId2" Type="http://schemas.openxmlformats.org/officeDocument/2006/relationships/notesSlide" Target="../notesSlides/notesSlide30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1.xml.rels><?xml version="1.0" encoding="UTF-8" standalone="yes"?>
<Relationships xmlns="http://schemas.openxmlformats.org/package/2006/relationships"><Relationship Id="rId3" Type="http://schemas.openxmlformats.org/officeDocument/2006/relationships/image" Target="../media/image720.jp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721.jpg"/><Relationship Id="rId2" Type="http://schemas.openxmlformats.org/officeDocument/2006/relationships/notesSlide" Target="../notesSlides/notesSlide3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3.xml.rels><?xml version="1.0" encoding="UTF-8" standalone="yes"?>
<Relationships xmlns="http://schemas.openxmlformats.org/package/2006/relationships"><Relationship Id="rId3" Type="http://schemas.openxmlformats.org/officeDocument/2006/relationships/image" Target="../media/image722.png"/><Relationship Id="rId2" Type="http://schemas.openxmlformats.org/officeDocument/2006/relationships/notesSlide" Target="../notesSlides/notesSlide3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4.xml.rels><?xml version="1.0" encoding="UTF-8" standalone="yes"?>
<Relationships xmlns="http://schemas.openxmlformats.org/package/2006/relationships"><Relationship Id="rId3" Type="http://schemas.openxmlformats.org/officeDocument/2006/relationships/image" Target="../media/image723.jpg"/><Relationship Id="rId2" Type="http://schemas.openxmlformats.org/officeDocument/2006/relationships/notesSlide" Target="../notesSlides/notesSlide3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5.xml"/><Relationship Id="rId1" Type="http://schemas.openxmlformats.org/officeDocument/2006/relationships/slideLayout" Target="../slideLayouts/slideLayout2.xml"/><Relationship Id="rId5" Type="http://schemas.openxmlformats.org/officeDocument/2006/relationships/image" Target="../media/image724.jpeg"/><Relationship Id="rId4" Type="http://schemas.openxmlformats.org/officeDocument/2006/relationships/image" Target="../media/image589.png"/></Relationships>
</file>

<file path=ppt/slides/_rels/slide3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6.xml"/><Relationship Id="rId1" Type="http://schemas.openxmlformats.org/officeDocument/2006/relationships/slideLayout" Target="../slideLayouts/slideLayout2.xml"/><Relationship Id="rId5" Type="http://schemas.openxmlformats.org/officeDocument/2006/relationships/image" Target="../media/image725.jpeg"/><Relationship Id="rId4" Type="http://schemas.openxmlformats.org/officeDocument/2006/relationships/image" Target="../media/image589.png"/></Relationships>
</file>

<file path=ppt/slides/_rels/slide3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7.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8.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9.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1.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3.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4.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5.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6.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7.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8.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9.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1.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3.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5.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6.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7.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8.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jpg"/><Relationship Id="rId7" Type="http://schemas.openxmlformats.org/officeDocument/2006/relationships/image" Target="../media/image48.gif"/><Relationship Id="rId12" Type="http://schemas.openxmlformats.org/officeDocument/2006/relationships/image" Target="../media/image53.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gif"/><Relationship Id="rId11" Type="http://schemas.openxmlformats.org/officeDocument/2006/relationships/image" Target="../media/image52.gif"/><Relationship Id="rId5" Type="http://schemas.openxmlformats.org/officeDocument/2006/relationships/image" Target="../media/image46.gif"/><Relationship Id="rId10" Type="http://schemas.openxmlformats.org/officeDocument/2006/relationships/image" Target="../media/image51.gif"/><Relationship Id="rId4" Type="http://schemas.openxmlformats.org/officeDocument/2006/relationships/image" Target="../media/image45.png"/><Relationship Id="rId9" Type="http://schemas.openxmlformats.org/officeDocument/2006/relationships/image" Target="../media/image50.gif"/></Relationships>
</file>

<file path=ppt/slides/_rels/slide3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9.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0.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1.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2.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3.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5.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6.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7.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9.xml"/><Relationship Id="rId1" Type="http://schemas.openxmlformats.org/officeDocument/2006/relationships/slideLayout" Target="../slideLayouts/slideLayout2.xml"/><Relationship Id="rId4" Type="http://schemas.openxmlformats.org/officeDocument/2006/relationships/image" Target="../media/image589.png"/></Relationships>
</file>

<file path=ppt/slides/_rels/slide3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1.xml"/><Relationship Id="rId1" Type="http://schemas.openxmlformats.org/officeDocument/2006/relationships/slideLayout" Target="../slideLayouts/slideLayout2.xml"/><Relationship Id="rId4" Type="http://schemas.openxmlformats.org/officeDocument/2006/relationships/image" Target="../media/image7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2.jp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76.png"/><Relationship Id="rId4" Type="http://schemas.openxmlformats.org/officeDocument/2006/relationships/image" Target="../media/image75.gif"/></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2.jpg"/><Relationship Id="rId4" Type="http://schemas.openxmlformats.org/officeDocument/2006/relationships/image" Target="../media/image78.jpeg"/><Relationship Id="rId9" Type="http://schemas.openxmlformats.org/officeDocument/2006/relationships/image" Target="../media/image83.jpeg"/></Relationships>
</file>

<file path=ppt/slides/_rels/slide4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2.jpg"/><Relationship Id="rId4" Type="http://schemas.openxmlformats.org/officeDocument/2006/relationships/image" Target="../media/image85.jpeg"/><Relationship Id="rId9" Type="http://schemas.openxmlformats.org/officeDocument/2006/relationships/image" Target="../media/image90.jpeg"/></Relationships>
</file>

<file path=ppt/slides/_rels/slide4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96.gif"/><Relationship Id="rId7" Type="http://schemas.openxmlformats.org/officeDocument/2006/relationships/image" Target="../media/image100.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14.jpe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22.jpeg"/><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2.jp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56.xml"/><Relationship Id="rId16"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57.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wmf"/></Relationships>
</file>

<file path=ppt/slides/_rels/slide58.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3.jpg"/><Relationship Id="rId5" Type="http://schemas.openxmlformats.org/officeDocument/2006/relationships/image" Target="../media/image142.jpg"/><Relationship Id="rId10" Type="http://schemas.openxmlformats.org/officeDocument/2006/relationships/image" Target="../media/image2.jpg"/><Relationship Id="rId4" Type="http://schemas.openxmlformats.org/officeDocument/2006/relationships/image" Target="../media/image141.jpeg"/><Relationship Id="rId9" Type="http://schemas.openxmlformats.org/officeDocument/2006/relationships/image" Target="../media/image146.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50.jpg"/><Relationship Id="rId5" Type="http://schemas.openxmlformats.org/officeDocument/2006/relationships/image" Target="../media/image149.jpeg"/><Relationship Id="rId4" Type="http://schemas.openxmlformats.org/officeDocument/2006/relationships/image" Target="../media/image148.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52.jpg"/><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54.wmf"/></Relationships>
</file>

<file path=ppt/slides/_rels/slide6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55.wmf"/><Relationship Id="rId7" Type="http://schemas.openxmlformats.org/officeDocument/2006/relationships/image" Target="../media/image159.w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8.wmf"/><Relationship Id="rId5" Type="http://schemas.openxmlformats.org/officeDocument/2006/relationships/image" Target="../media/image157.wmf"/><Relationship Id="rId4" Type="http://schemas.openxmlformats.org/officeDocument/2006/relationships/image" Target="../media/image156.wmf"/></Relationships>
</file>

<file path=ppt/slides/_rels/slide6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2.jpg"/><Relationship Id="rId4" Type="http://schemas.openxmlformats.org/officeDocument/2006/relationships/image" Target="../media/image161.jpeg"/></Relationships>
</file>

<file path=ppt/slides/_rels/slide6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64.jpg"/></Relationships>
</file>

<file path=ppt/slides/_rels/slide66.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2.jpg"/><Relationship Id="rId3" Type="http://schemas.openxmlformats.org/officeDocument/2006/relationships/image" Target="../media/image165.jpeg"/><Relationship Id="rId7" Type="http://schemas.openxmlformats.org/officeDocument/2006/relationships/image" Target="../media/image169.jpeg"/><Relationship Id="rId12" Type="http://schemas.openxmlformats.org/officeDocument/2006/relationships/image" Target="../media/image174.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67.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2.jpg"/><Relationship Id="rId3" Type="http://schemas.openxmlformats.org/officeDocument/2006/relationships/image" Target="../media/image175.jpeg"/><Relationship Id="rId7" Type="http://schemas.openxmlformats.org/officeDocument/2006/relationships/image" Target="../media/image179.jpeg"/><Relationship Id="rId12" Type="http://schemas.openxmlformats.org/officeDocument/2006/relationships/image" Target="../media/image184.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82.jpeg"/><Relationship Id="rId4" Type="http://schemas.openxmlformats.org/officeDocument/2006/relationships/image" Target="../media/image176.jpeg"/><Relationship Id="rId9" Type="http://schemas.openxmlformats.org/officeDocument/2006/relationships/image" Target="../media/image181.jpeg"/></Relationships>
</file>

<file path=ppt/slides/_rels/slide68.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2.jpg"/><Relationship Id="rId3" Type="http://schemas.openxmlformats.org/officeDocument/2006/relationships/image" Target="../media/image185.jpeg"/><Relationship Id="rId7" Type="http://schemas.openxmlformats.org/officeDocument/2006/relationships/image" Target="../media/image189.jpeg"/><Relationship Id="rId12" Type="http://schemas.openxmlformats.org/officeDocument/2006/relationships/image" Target="../media/image194.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0" Type="http://schemas.openxmlformats.org/officeDocument/2006/relationships/image" Target="../media/image192.jpeg"/><Relationship Id="rId4" Type="http://schemas.openxmlformats.org/officeDocument/2006/relationships/image" Target="../media/image186.jpeg"/><Relationship Id="rId9" Type="http://schemas.openxmlformats.org/officeDocument/2006/relationships/image" Target="../media/image191.jpeg"/></Relationships>
</file>

<file path=ppt/slides/_rels/slide69.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jp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image" Target="../media/image204.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image" Target="../media/image205.jpeg"/><Relationship Id="rId7" Type="http://schemas.openxmlformats.org/officeDocument/2006/relationships/image" Target="../media/image209.jpeg"/><Relationship Id="rId12" Type="http://schemas.openxmlformats.org/officeDocument/2006/relationships/image" Target="../media/image214.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0" Type="http://schemas.openxmlformats.org/officeDocument/2006/relationships/image" Target="../media/image212.jpeg"/><Relationship Id="rId4" Type="http://schemas.openxmlformats.org/officeDocument/2006/relationships/image" Target="../media/image206.jpeg"/><Relationship Id="rId9" Type="http://schemas.openxmlformats.org/officeDocument/2006/relationships/image" Target="../media/image211.jpeg"/><Relationship Id="rId14" Type="http://schemas.openxmlformats.org/officeDocument/2006/relationships/image" Target="../media/image2.jpg"/></Relationships>
</file>

<file path=ppt/slides/_rels/slide71.xml.rels><?xml version="1.0" encoding="UTF-8" standalone="yes"?>
<Relationships xmlns="http://schemas.openxmlformats.org/package/2006/relationships"><Relationship Id="rId8" Type="http://schemas.openxmlformats.org/officeDocument/2006/relationships/image" Target="../media/image221.jpeg"/><Relationship Id="rId13" Type="http://schemas.openxmlformats.org/officeDocument/2006/relationships/image" Target="../media/image226.jpeg"/><Relationship Id="rId18" Type="http://schemas.openxmlformats.org/officeDocument/2006/relationships/image" Target="../media/image231.jpeg"/><Relationship Id="rId3" Type="http://schemas.openxmlformats.org/officeDocument/2006/relationships/image" Target="../media/image216.jpeg"/><Relationship Id="rId21" Type="http://schemas.openxmlformats.org/officeDocument/2006/relationships/image" Target="../media/image234.jpeg"/><Relationship Id="rId7" Type="http://schemas.openxmlformats.org/officeDocument/2006/relationships/image" Target="../media/image220.jpeg"/><Relationship Id="rId12" Type="http://schemas.openxmlformats.org/officeDocument/2006/relationships/image" Target="../media/image225.jpeg"/><Relationship Id="rId17" Type="http://schemas.openxmlformats.org/officeDocument/2006/relationships/image" Target="../media/image230.jpeg"/><Relationship Id="rId2" Type="http://schemas.openxmlformats.org/officeDocument/2006/relationships/notesSlide" Target="../notesSlides/notesSlide71.xml"/><Relationship Id="rId16" Type="http://schemas.openxmlformats.org/officeDocument/2006/relationships/image" Target="../media/image229.jpeg"/><Relationship Id="rId20"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19.jpeg"/><Relationship Id="rId11" Type="http://schemas.openxmlformats.org/officeDocument/2006/relationships/image" Target="../media/image224.jpeg"/><Relationship Id="rId5" Type="http://schemas.openxmlformats.org/officeDocument/2006/relationships/image" Target="../media/image218.jpeg"/><Relationship Id="rId15" Type="http://schemas.openxmlformats.org/officeDocument/2006/relationships/image" Target="../media/image228.jpeg"/><Relationship Id="rId23" Type="http://schemas.openxmlformats.org/officeDocument/2006/relationships/image" Target="../media/image2.jpg"/><Relationship Id="rId10" Type="http://schemas.openxmlformats.org/officeDocument/2006/relationships/image" Target="../media/image223.jpeg"/><Relationship Id="rId19" Type="http://schemas.openxmlformats.org/officeDocument/2006/relationships/image" Target="../media/image232.jpeg"/><Relationship Id="rId4" Type="http://schemas.openxmlformats.org/officeDocument/2006/relationships/image" Target="../media/image217.jpeg"/><Relationship Id="rId9" Type="http://schemas.openxmlformats.org/officeDocument/2006/relationships/image" Target="../media/image222.jpeg"/><Relationship Id="rId14" Type="http://schemas.openxmlformats.org/officeDocument/2006/relationships/image" Target="../media/image227.jpeg"/><Relationship Id="rId22" Type="http://schemas.openxmlformats.org/officeDocument/2006/relationships/image" Target="../media/image235.jpeg"/></Relationships>
</file>

<file path=ppt/slides/_rels/slide72.xml.rels><?xml version="1.0" encoding="UTF-8" standalone="yes"?>
<Relationships xmlns="http://schemas.openxmlformats.org/package/2006/relationships"><Relationship Id="rId8" Type="http://schemas.openxmlformats.org/officeDocument/2006/relationships/image" Target="../media/image241.jpeg"/><Relationship Id="rId13" Type="http://schemas.openxmlformats.org/officeDocument/2006/relationships/image" Target="../media/image246.jpeg"/><Relationship Id="rId18" Type="http://schemas.openxmlformats.org/officeDocument/2006/relationships/image" Target="../media/image251.jpeg"/><Relationship Id="rId3" Type="http://schemas.openxmlformats.org/officeDocument/2006/relationships/image" Target="../media/image236.jpeg"/><Relationship Id="rId21" Type="http://schemas.openxmlformats.org/officeDocument/2006/relationships/image" Target="../media/image254.jpeg"/><Relationship Id="rId7" Type="http://schemas.openxmlformats.org/officeDocument/2006/relationships/image" Target="../media/image240.jpeg"/><Relationship Id="rId12" Type="http://schemas.openxmlformats.org/officeDocument/2006/relationships/image" Target="../media/image245.jpeg"/><Relationship Id="rId17" Type="http://schemas.openxmlformats.org/officeDocument/2006/relationships/image" Target="../media/image250.jpeg"/><Relationship Id="rId2" Type="http://schemas.openxmlformats.org/officeDocument/2006/relationships/notesSlide" Target="../notesSlides/notesSlide72.xml"/><Relationship Id="rId16" Type="http://schemas.openxmlformats.org/officeDocument/2006/relationships/image" Target="../media/image249.jpeg"/><Relationship Id="rId20" Type="http://schemas.openxmlformats.org/officeDocument/2006/relationships/image" Target="../media/image253.jpeg"/><Relationship Id="rId1" Type="http://schemas.openxmlformats.org/officeDocument/2006/relationships/slideLayout" Target="../slideLayouts/slideLayout2.xml"/><Relationship Id="rId6" Type="http://schemas.openxmlformats.org/officeDocument/2006/relationships/image" Target="../media/image239.jpeg"/><Relationship Id="rId11" Type="http://schemas.openxmlformats.org/officeDocument/2006/relationships/image" Target="../media/image244.jpeg"/><Relationship Id="rId24" Type="http://schemas.openxmlformats.org/officeDocument/2006/relationships/image" Target="../media/image2.jpg"/><Relationship Id="rId5" Type="http://schemas.openxmlformats.org/officeDocument/2006/relationships/image" Target="../media/image238.jpeg"/><Relationship Id="rId15" Type="http://schemas.openxmlformats.org/officeDocument/2006/relationships/image" Target="../media/image248.jpeg"/><Relationship Id="rId23" Type="http://schemas.openxmlformats.org/officeDocument/2006/relationships/image" Target="../media/image256.jpeg"/><Relationship Id="rId10" Type="http://schemas.openxmlformats.org/officeDocument/2006/relationships/image" Target="../media/image243.jpeg"/><Relationship Id="rId19" Type="http://schemas.openxmlformats.org/officeDocument/2006/relationships/image" Target="../media/image252.jpeg"/><Relationship Id="rId4" Type="http://schemas.openxmlformats.org/officeDocument/2006/relationships/image" Target="../media/image237.jpeg"/><Relationship Id="rId9" Type="http://schemas.openxmlformats.org/officeDocument/2006/relationships/image" Target="../media/image242.jpeg"/><Relationship Id="rId14" Type="http://schemas.openxmlformats.org/officeDocument/2006/relationships/image" Target="../media/image247.jpeg"/><Relationship Id="rId22" Type="http://schemas.openxmlformats.org/officeDocument/2006/relationships/image" Target="../media/image255.jpeg"/></Relationships>
</file>

<file path=ppt/slides/_rels/slide73.xml.rels><?xml version="1.0" encoding="UTF-8" standalone="yes"?>
<Relationships xmlns="http://schemas.openxmlformats.org/package/2006/relationships"><Relationship Id="rId8" Type="http://schemas.openxmlformats.org/officeDocument/2006/relationships/image" Target="../media/image262.jpeg"/><Relationship Id="rId13" Type="http://schemas.openxmlformats.org/officeDocument/2006/relationships/image" Target="../media/image267.jpeg"/><Relationship Id="rId18" Type="http://schemas.openxmlformats.org/officeDocument/2006/relationships/image" Target="../media/image272.jpeg"/><Relationship Id="rId3" Type="http://schemas.openxmlformats.org/officeDocument/2006/relationships/image" Target="../media/image257.jpeg"/><Relationship Id="rId21" Type="http://schemas.openxmlformats.org/officeDocument/2006/relationships/image" Target="../media/image2.jpg"/><Relationship Id="rId7" Type="http://schemas.openxmlformats.org/officeDocument/2006/relationships/image" Target="../media/image261.jpeg"/><Relationship Id="rId12" Type="http://schemas.openxmlformats.org/officeDocument/2006/relationships/image" Target="../media/image266.jpeg"/><Relationship Id="rId17" Type="http://schemas.openxmlformats.org/officeDocument/2006/relationships/image" Target="../media/image271.jpeg"/><Relationship Id="rId2" Type="http://schemas.openxmlformats.org/officeDocument/2006/relationships/notesSlide" Target="../notesSlides/notesSlide73.xml"/><Relationship Id="rId16" Type="http://schemas.openxmlformats.org/officeDocument/2006/relationships/image" Target="../media/image270.jpeg"/><Relationship Id="rId20" Type="http://schemas.openxmlformats.org/officeDocument/2006/relationships/image" Target="../media/image274.jpeg"/><Relationship Id="rId1" Type="http://schemas.openxmlformats.org/officeDocument/2006/relationships/slideLayout" Target="../slideLayouts/slideLayout2.xml"/><Relationship Id="rId6" Type="http://schemas.openxmlformats.org/officeDocument/2006/relationships/image" Target="../media/image260.jpeg"/><Relationship Id="rId11" Type="http://schemas.openxmlformats.org/officeDocument/2006/relationships/image" Target="../media/image265.jpeg"/><Relationship Id="rId5" Type="http://schemas.openxmlformats.org/officeDocument/2006/relationships/image" Target="../media/image259.jpeg"/><Relationship Id="rId15" Type="http://schemas.openxmlformats.org/officeDocument/2006/relationships/image" Target="../media/image269.jpeg"/><Relationship Id="rId10" Type="http://schemas.openxmlformats.org/officeDocument/2006/relationships/image" Target="../media/image264.jpeg"/><Relationship Id="rId19" Type="http://schemas.openxmlformats.org/officeDocument/2006/relationships/image" Target="../media/image273.jpeg"/><Relationship Id="rId4" Type="http://schemas.openxmlformats.org/officeDocument/2006/relationships/image" Target="../media/image258.jpeg"/><Relationship Id="rId9" Type="http://schemas.openxmlformats.org/officeDocument/2006/relationships/image" Target="../media/image263.jpeg"/><Relationship Id="rId14" Type="http://schemas.openxmlformats.org/officeDocument/2006/relationships/image" Target="../media/image268.jpeg"/></Relationships>
</file>

<file path=ppt/slides/_rels/slide74.xml.rels><?xml version="1.0" encoding="UTF-8" standalone="yes"?>
<Relationships xmlns="http://schemas.openxmlformats.org/package/2006/relationships"><Relationship Id="rId8" Type="http://schemas.openxmlformats.org/officeDocument/2006/relationships/image" Target="../media/image280.jpeg"/><Relationship Id="rId13" Type="http://schemas.openxmlformats.org/officeDocument/2006/relationships/image" Target="../media/image2.jpg"/><Relationship Id="rId3" Type="http://schemas.openxmlformats.org/officeDocument/2006/relationships/image" Target="../media/image275.jpeg"/><Relationship Id="rId7" Type="http://schemas.openxmlformats.org/officeDocument/2006/relationships/image" Target="../media/image279.jpeg"/><Relationship Id="rId12" Type="http://schemas.openxmlformats.org/officeDocument/2006/relationships/image" Target="../media/image284.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78.jpeg"/><Relationship Id="rId11" Type="http://schemas.openxmlformats.org/officeDocument/2006/relationships/image" Target="../media/image283.jpeg"/><Relationship Id="rId5" Type="http://schemas.openxmlformats.org/officeDocument/2006/relationships/image" Target="../media/image277.jpeg"/><Relationship Id="rId10" Type="http://schemas.openxmlformats.org/officeDocument/2006/relationships/image" Target="../media/image282.jpeg"/><Relationship Id="rId4" Type="http://schemas.openxmlformats.org/officeDocument/2006/relationships/image" Target="../media/image276.jpeg"/><Relationship Id="rId9" Type="http://schemas.openxmlformats.org/officeDocument/2006/relationships/image" Target="../media/image281.jpeg"/></Relationships>
</file>

<file path=ppt/slides/_rels/slide75.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294.png"/><Relationship Id="rId18" Type="http://schemas.openxmlformats.org/officeDocument/2006/relationships/image" Target="../media/image299.png"/><Relationship Id="rId3" Type="http://schemas.openxmlformats.org/officeDocument/2006/relationships/image" Target="../media/image2.jpg"/><Relationship Id="rId21" Type="http://schemas.openxmlformats.org/officeDocument/2006/relationships/image" Target="../media/image302.png"/><Relationship Id="rId7" Type="http://schemas.openxmlformats.org/officeDocument/2006/relationships/image" Target="../media/image288.png"/><Relationship Id="rId12" Type="http://schemas.openxmlformats.org/officeDocument/2006/relationships/image" Target="../media/image293.png"/><Relationship Id="rId17" Type="http://schemas.openxmlformats.org/officeDocument/2006/relationships/image" Target="../media/image298.png"/><Relationship Id="rId2" Type="http://schemas.openxmlformats.org/officeDocument/2006/relationships/notesSlide" Target="../notesSlides/notesSlide75.xml"/><Relationship Id="rId16" Type="http://schemas.openxmlformats.org/officeDocument/2006/relationships/image" Target="../media/image297.png"/><Relationship Id="rId20"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287.png"/><Relationship Id="rId11" Type="http://schemas.openxmlformats.org/officeDocument/2006/relationships/image" Target="../media/image292.png"/><Relationship Id="rId24" Type="http://schemas.openxmlformats.org/officeDocument/2006/relationships/image" Target="../media/image305.png"/><Relationship Id="rId5" Type="http://schemas.openxmlformats.org/officeDocument/2006/relationships/image" Target="../media/image286.png"/><Relationship Id="rId15" Type="http://schemas.openxmlformats.org/officeDocument/2006/relationships/image" Target="../media/image296.png"/><Relationship Id="rId23" Type="http://schemas.openxmlformats.org/officeDocument/2006/relationships/image" Target="../media/image304.png"/><Relationship Id="rId10" Type="http://schemas.openxmlformats.org/officeDocument/2006/relationships/image" Target="../media/image291.png"/><Relationship Id="rId19" Type="http://schemas.openxmlformats.org/officeDocument/2006/relationships/image" Target="../media/image300.png"/><Relationship Id="rId4" Type="http://schemas.openxmlformats.org/officeDocument/2006/relationships/image" Target="../media/image285.png"/><Relationship Id="rId9" Type="http://schemas.openxmlformats.org/officeDocument/2006/relationships/image" Target="../media/image290.png"/><Relationship Id="rId14" Type="http://schemas.openxmlformats.org/officeDocument/2006/relationships/image" Target="../media/image295.png"/><Relationship Id="rId22" Type="http://schemas.openxmlformats.org/officeDocument/2006/relationships/image" Target="../media/image303.png"/></Relationships>
</file>

<file path=ppt/slides/_rels/slide76.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5.png"/><Relationship Id="rId18" Type="http://schemas.openxmlformats.org/officeDocument/2006/relationships/image" Target="../media/image320.png"/><Relationship Id="rId3" Type="http://schemas.openxmlformats.org/officeDocument/2006/relationships/image" Target="../media/image2.jpg"/><Relationship Id="rId21" Type="http://schemas.openxmlformats.org/officeDocument/2006/relationships/image" Target="../media/image323.png"/><Relationship Id="rId7" Type="http://schemas.openxmlformats.org/officeDocument/2006/relationships/image" Target="../media/image309.png"/><Relationship Id="rId12" Type="http://schemas.openxmlformats.org/officeDocument/2006/relationships/image" Target="../media/image314.png"/><Relationship Id="rId17" Type="http://schemas.openxmlformats.org/officeDocument/2006/relationships/image" Target="../media/image319.png"/><Relationship Id="rId2" Type="http://schemas.openxmlformats.org/officeDocument/2006/relationships/notesSlide" Target="../notesSlides/notesSlide76.xml"/><Relationship Id="rId16" Type="http://schemas.openxmlformats.org/officeDocument/2006/relationships/image" Target="../media/image318.png"/><Relationship Id="rId20"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png"/><Relationship Id="rId24" Type="http://schemas.openxmlformats.org/officeDocument/2006/relationships/image" Target="../media/image326.png"/><Relationship Id="rId5" Type="http://schemas.openxmlformats.org/officeDocument/2006/relationships/image" Target="../media/image307.png"/><Relationship Id="rId15" Type="http://schemas.openxmlformats.org/officeDocument/2006/relationships/image" Target="../media/image317.png"/><Relationship Id="rId23" Type="http://schemas.openxmlformats.org/officeDocument/2006/relationships/image" Target="../media/image325.png"/><Relationship Id="rId10" Type="http://schemas.openxmlformats.org/officeDocument/2006/relationships/image" Target="../media/image312.png"/><Relationship Id="rId19" Type="http://schemas.openxmlformats.org/officeDocument/2006/relationships/image" Target="../media/image321.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image" Target="../media/image316.png"/><Relationship Id="rId22" Type="http://schemas.openxmlformats.org/officeDocument/2006/relationships/image" Target="../media/image324.png"/></Relationships>
</file>

<file path=ppt/slides/_rels/slide77.xml.rels><?xml version="1.0" encoding="UTF-8" standalone="yes"?>
<Relationships xmlns="http://schemas.openxmlformats.org/package/2006/relationships"><Relationship Id="rId8" Type="http://schemas.openxmlformats.org/officeDocument/2006/relationships/image" Target="../media/image331.png"/><Relationship Id="rId13" Type="http://schemas.openxmlformats.org/officeDocument/2006/relationships/image" Target="../media/image336.png"/><Relationship Id="rId3" Type="http://schemas.openxmlformats.org/officeDocument/2006/relationships/image" Target="../media/image2.jpg"/><Relationship Id="rId7" Type="http://schemas.openxmlformats.org/officeDocument/2006/relationships/image" Target="../media/image330.png"/><Relationship Id="rId12" Type="http://schemas.openxmlformats.org/officeDocument/2006/relationships/image" Target="../media/image33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29.png"/><Relationship Id="rId11" Type="http://schemas.openxmlformats.org/officeDocument/2006/relationships/image" Target="../media/image334.png"/><Relationship Id="rId5" Type="http://schemas.openxmlformats.org/officeDocument/2006/relationships/image" Target="../media/image328.png"/><Relationship Id="rId15" Type="http://schemas.openxmlformats.org/officeDocument/2006/relationships/image" Target="../media/image338.png"/><Relationship Id="rId10" Type="http://schemas.openxmlformats.org/officeDocument/2006/relationships/image" Target="../media/image333.png"/><Relationship Id="rId4" Type="http://schemas.openxmlformats.org/officeDocument/2006/relationships/image" Target="../media/image327.png"/><Relationship Id="rId9" Type="http://schemas.openxmlformats.org/officeDocument/2006/relationships/image" Target="../media/image332.png"/><Relationship Id="rId14" Type="http://schemas.openxmlformats.org/officeDocument/2006/relationships/image" Target="../media/image337.png"/></Relationships>
</file>

<file path=ppt/slides/_rels/slide78.xml.rels><?xml version="1.0" encoding="UTF-8" standalone="yes"?>
<Relationships xmlns="http://schemas.openxmlformats.org/package/2006/relationships"><Relationship Id="rId8" Type="http://schemas.openxmlformats.org/officeDocument/2006/relationships/image" Target="../media/image344.jpeg"/><Relationship Id="rId13" Type="http://schemas.openxmlformats.org/officeDocument/2006/relationships/image" Target="../media/image349.jpeg"/><Relationship Id="rId3" Type="http://schemas.openxmlformats.org/officeDocument/2006/relationships/image" Target="../media/image339.jpeg"/><Relationship Id="rId7" Type="http://schemas.openxmlformats.org/officeDocument/2006/relationships/image" Target="../media/image343.jpeg"/><Relationship Id="rId12" Type="http://schemas.openxmlformats.org/officeDocument/2006/relationships/image" Target="../media/image348.jpeg"/><Relationship Id="rId2" Type="http://schemas.openxmlformats.org/officeDocument/2006/relationships/notesSlide" Target="../notesSlides/notesSlide78.xml"/><Relationship Id="rId16"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2.jpeg"/><Relationship Id="rId11" Type="http://schemas.openxmlformats.org/officeDocument/2006/relationships/image" Target="../media/image347.jpeg"/><Relationship Id="rId5" Type="http://schemas.openxmlformats.org/officeDocument/2006/relationships/image" Target="../media/image341.jpeg"/><Relationship Id="rId15" Type="http://schemas.openxmlformats.org/officeDocument/2006/relationships/image" Target="../media/image351.jpeg"/><Relationship Id="rId10" Type="http://schemas.openxmlformats.org/officeDocument/2006/relationships/image" Target="../media/image346.jpeg"/><Relationship Id="rId4" Type="http://schemas.openxmlformats.org/officeDocument/2006/relationships/image" Target="../media/image340.jpeg"/><Relationship Id="rId9" Type="http://schemas.openxmlformats.org/officeDocument/2006/relationships/image" Target="../media/image345.jpeg"/><Relationship Id="rId14" Type="http://schemas.openxmlformats.org/officeDocument/2006/relationships/image" Target="../media/image350.jpeg"/></Relationships>
</file>

<file path=ppt/slides/_rels/slide79.xml.rels><?xml version="1.0" encoding="UTF-8" standalone="yes"?>
<Relationships xmlns="http://schemas.openxmlformats.org/package/2006/relationships"><Relationship Id="rId3" Type="http://schemas.openxmlformats.org/officeDocument/2006/relationships/image" Target="../media/image352.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353.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1.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55.jpeg"/></Relationships>
</file>

<file path=ppt/slides/_rels/slide82.xml.rels><?xml version="1.0" encoding="UTF-8" standalone="yes"?>
<Relationships xmlns="http://schemas.openxmlformats.org/package/2006/relationships"><Relationship Id="rId3" Type="http://schemas.openxmlformats.org/officeDocument/2006/relationships/image" Target="../media/image356.wm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58.png"/><Relationship Id="rId4" Type="http://schemas.openxmlformats.org/officeDocument/2006/relationships/image" Target="../media/image357.png"/></Relationships>
</file>

<file path=ppt/slides/_rels/slide8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359.png"/></Relationships>
</file>

<file path=ppt/slides/_rels/slide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364.png"/><Relationship Id="rId5" Type="http://schemas.openxmlformats.org/officeDocument/2006/relationships/image" Target="../media/image363.jpeg"/><Relationship Id="rId4" Type="http://schemas.openxmlformats.org/officeDocument/2006/relationships/image" Target="../media/image362.jpeg"/></Relationships>
</file>

<file path=ppt/slides/_rels/slide85.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2.jpg"/><Relationship Id="rId7" Type="http://schemas.openxmlformats.org/officeDocument/2006/relationships/image" Target="../media/image368.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367.jpeg"/><Relationship Id="rId5" Type="http://schemas.openxmlformats.org/officeDocument/2006/relationships/image" Target="../media/image366.png"/><Relationship Id="rId4" Type="http://schemas.openxmlformats.org/officeDocument/2006/relationships/image" Target="../media/image365.png"/></Relationships>
</file>

<file path=ppt/slides/_rels/slide86.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2.jpg"/><Relationship Id="rId7" Type="http://schemas.openxmlformats.org/officeDocument/2006/relationships/image" Target="../media/image37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71.png"/><Relationship Id="rId5" Type="http://schemas.openxmlformats.org/officeDocument/2006/relationships/image" Target="../media/image370.jpeg"/><Relationship Id="rId4" Type="http://schemas.openxmlformats.org/officeDocument/2006/relationships/image" Target="../media/image369.jpeg"/><Relationship Id="rId9" Type="http://schemas.openxmlformats.org/officeDocument/2006/relationships/image" Target="../media/image374.png"/></Relationships>
</file>

<file path=ppt/slides/_rels/slide87.xml.rels><?xml version="1.0" encoding="UTF-8" standalone="yes"?>
<Relationships xmlns="http://schemas.openxmlformats.org/package/2006/relationships"><Relationship Id="rId3" Type="http://schemas.openxmlformats.org/officeDocument/2006/relationships/image" Target="../media/image375.w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77.wmf"/><Relationship Id="rId7" Type="http://schemas.openxmlformats.org/officeDocument/2006/relationships/image" Target="../media/image380.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379.jpeg"/><Relationship Id="rId5" Type="http://schemas.openxmlformats.org/officeDocument/2006/relationships/image" Target="../media/image2.jpg"/><Relationship Id="rId4" Type="http://schemas.openxmlformats.org/officeDocument/2006/relationships/image" Target="../media/image378.wm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92.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84.jpeg"/></Relationships>
</file>

<file path=ppt/slides/_rels/slide93.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87.jpeg"/><Relationship Id="rId4" Type="http://schemas.openxmlformats.org/officeDocument/2006/relationships/image" Target="../media/image59.jpeg"/></Relationships>
</file>

<file path=ppt/slides/_rels/slide95.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89.jpeg"/></Relationships>
</file>

<file path=ppt/slides/_rels/slide96.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39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67544" y="1275606"/>
            <a:ext cx="8280920" cy="1449882"/>
          </a:xfrm>
          <a:prstGeom prst="rect">
            <a:avLst/>
          </a:prstGeom>
          <a:noFill/>
          <a:ln w="19050">
            <a:noFill/>
          </a:ln>
        </p:spPr>
        <p:txBody>
          <a:bodyPr wrap="square" lIns="288000" tIns="90000" rIns="288000" bIns="180000" rtlCol="0">
            <a:spAutoFit/>
          </a:bodyPr>
          <a:lstStyle/>
          <a:p>
            <a:pPr algn="just">
              <a:lnSpc>
                <a:spcPct val="150000"/>
              </a:lnSpc>
            </a:pPr>
            <a:r>
              <a:rPr lang="pt-BR" sz="1700" dirty="0">
                <a:solidFill>
                  <a:srgbClr val="006600"/>
                </a:solidFill>
              </a:rPr>
              <a:t>É pensando em nosso compromisso com você, nosso aluno, que temos o prazer de lhe oferecer o curso de formação para </a:t>
            </a:r>
            <a:r>
              <a:rPr lang="pt-BR" sz="1700" dirty="0"/>
              <a:t>TRANSPORTE DE PRODUTOS PERIGOSOS</a:t>
            </a:r>
            <a:r>
              <a:rPr lang="pt-BR" sz="1700" dirty="0">
                <a:solidFill>
                  <a:srgbClr val="006600"/>
                </a:solidFill>
              </a:rPr>
              <a:t> com uma carga horária de 50 horas/aula, assim distribuídas:</a:t>
            </a:r>
          </a:p>
        </p:txBody>
      </p:sp>
      <p:sp>
        <p:nvSpPr>
          <p:cNvPr id="5" name="Retângulo 4"/>
          <p:cNvSpPr/>
          <p:nvPr/>
        </p:nvSpPr>
        <p:spPr>
          <a:xfrm>
            <a:off x="0" y="699542"/>
            <a:ext cx="9144000" cy="504056"/>
          </a:xfrm>
          <a:prstGeom prst="rect">
            <a:avLst/>
          </a:prstGeom>
          <a:solidFill>
            <a:srgbClr val="0066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500" b="1" dirty="0">
                <a:solidFill>
                  <a:schemeClr val="bg1"/>
                </a:solidFill>
              </a:rPr>
              <a:t>TRANSPORTE DE PRODUTOS PERIGOSOS</a:t>
            </a:r>
          </a:p>
        </p:txBody>
      </p:sp>
      <p:sp>
        <p:nvSpPr>
          <p:cNvPr id="2" name="Pentágono 1"/>
          <p:cNvSpPr/>
          <p:nvPr/>
        </p:nvSpPr>
        <p:spPr>
          <a:xfrm>
            <a:off x="0" y="2643758"/>
            <a:ext cx="7560000" cy="360000"/>
          </a:xfrm>
          <a:prstGeom prst="homePlate">
            <a:avLst/>
          </a:prstGeom>
          <a:solidFill>
            <a:srgbClr val="7030A0">
              <a:alpha val="2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rgbClr val="7030A0"/>
                </a:solidFill>
              </a:rPr>
              <a:t>Módulo I – Legislação de Trânsito – 10 h/a</a:t>
            </a:r>
          </a:p>
        </p:txBody>
      </p:sp>
      <p:sp>
        <p:nvSpPr>
          <p:cNvPr id="6" name="Pentágono 5"/>
          <p:cNvSpPr/>
          <p:nvPr/>
        </p:nvSpPr>
        <p:spPr>
          <a:xfrm flipH="1">
            <a:off x="1584000" y="3222647"/>
            <a:ext cx="7560000" cy="360000"/>
          </a:xfrm>
          <a:prstGeom prst="homePlate">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tx2"/>
                </a:solidFill>
              </a:rPr>
              <a:t>Módulo II – Direção Defensiva – 15 h/a</a:t>
            </a:r>
          </a:p>
        </p:txBody>
      </p:sp>
      <p:sp>
        <p:nvSpPr>
          <p:cNvPr id="7" name="Pentágono 6"/>
          <p:cNvSpPr/>
          <p:nvPr/>
        </p:nvSpPr>
        <p:spPr>
          <a:xfrm>
            <a:off x="0" y="3795886"/>
            <a:ext cx="7560000" cy="360000"/>
          </a:xfrm>
          <a:prstGeom prst="homePlate">
            <a:avLst/>
          </a:prstGeom>
          <a:solidFill>
            <a:srgbClr val="FF6600">
              <a:alpha val="2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rgbClr val="FF3300"/>
                </a:solidFill>
              </a:rPr>
              <a:t>Módulo III – P. Socorros, M. Ambiente e Prev. Incêndios – 10 h/a</a:t>
            </a:r>
          </a:p>
        </p:txBody>
      </p:sp>
      <p:sp>
        <p:nvSpPr>
          <p:cNvPr id="8" name="Pentágono 7"/>
          <p:cNvSpPr/>
          <p:nvPr/>
        </p:nvSpPr>
        <p:spPr>
          <a:xfrm flipH="1">
            <a:off x="1584000" y="4371950"/>
            <a:ext cx="7560000" cy="360000"/>
          </a:xfrm>
          <a:prstGeom prst="homePlate">
            <a:avLst/>
          </a:prstGeom>
          <a:solidFill>
            <a:srgbClr val="008000">
              <a:alpha val="2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rgbClr val="008000"/>
                </a:solidFill>
              </a:rPr>
              <a:t>Módulo IV – Movimentação de Produtos Perigosos – 15 h/a</a:t>
            </a:r>
          </a:p>
        </p:txBody>
      </p:sp>
    </p:spTree>
    <p:extLst>
      <p:ext uri="{BB962C8B-B14F-4D97-AF65-F5344CB8AC3E}">
        <p14:creationId xmlns:p14="http://schemas.microsoft.com/office/powerpoint/2010/main" val="12393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77" y="3922011"/>
            <a:ext cx="9154197" cy="809979"/>
          </a:xfrm>
          <a:prstGeom prst="rect">
            <a:avLst/>
          </a:prstGeom>
          <a:solidFill>
            <a:srgbClr val="008000">
              <a:alpha val="20000"/>
            </a:srgbClr>
          </a:solidFill>
          <a:ln>
            <a:noFill/>
          </a:ln>
          <a:effectLst/>
        </p:spPr>
        <p:style>
          <a:lnRef idx="1">
            <a:schemeClr val="accent2"/>
          </a:lnRef>
          <a:fillRef idx="3">
            <a:schemeClr val="accent2"/>
          </a:fillRef>
          <a:effectRef idx="2">
            <a:schemeClr val="accent2"/>
          </a:effectRef>
          <a:fontRef idx="minor">
            <a:schemeClr val="lt1"/>
          </a:fontRef>
        </p:style>
        <p:txBody>
          <a:bodyPr lIns="648000" rtlCol="0" anchor="ctr"/>
          <a:lstStyle/>
          <a:p>
            <a:r>
              <a:rPr lang="pt-BR" b="1" dirty="0">
                <a:solidFill>
                  <a:schemeClr val="tx1"/>
                </a:solidFill>
                <a:latin typeface="Calibri" pitchFamily="34" charset="0"/>
                <a:cs typeface="Calibri" pitchFamily="34" charset="0"/>
              </a:rPr>
              <a:t>LEMBRE-SE:</a:t>
            </a:r>
            <a:r>
              <a:rPr lang="pt-BR" dirty="0">
                <a:solidFill>
                  <a:schemeClr val="tx1"/>
                </a:solidFill>
                <a:latin typeface="Calibri" pitchFamily="34" charset="0"/>
                <a:cs typeface="Calibri" pitchFamily="34" charset="0"/>
              </a:rPr>
              <a:t> para fazer o curso especializado e conduzir veículos com Produtos Perigosos, a partir da </a:t>
            </a:r>
            <a:r>
              <a:rPr lang="pt-BR" dirty="0">
                <a:solidFill>
                  <a:srgbClr val="FF0000"/>
                </a:solidFill>
                <a:latin typeface="Calibri" pitchFamily="34" charset="0"/>
                <a:cs typeface="Calibri" pitchFamily="34" charset="0"/>
              </a:rPr>
              <a:t>categoria B</a:t>
            </a:r>
            <a:r>
              <a:rPr lang="pt-BR" dirty="0">
                <a:solidFill>
                  <a:schemeClr val="tx1"/>
                </a:solidFill>
                <a:latin typeface="Calibri" pitchFamily="34" charset="0"/>
                <a:cs typeface="Calibri" pitchFamily="34" charset="0"/>
              </a:rPr>
              <a:t> já é possível </a:t>
            </a:r>
            <a:r>
              <a:rPr lang="pt-BR" sz="1000" dirty="0">
                <a:solidFill>
                  <a:srgbClr val="006600"/>
                </a:solidFill>
                <a:latin typeface="Calibri" pitchFamily="34" charset="0"/>
                <a:cs typeface="Calibri" pitchFamily="34" charset="0"/>
              </a:rPr>
              <a:t>(Res. 789/20 Contran, Anexo II - 6.3.2)</a:t>
            </a:r>
            <a:endParaRPr lang="pt-BR" sz="1000" dirty="0">
              <a:solidFill>
                <a:srgbClr val="FF6600"/>
              </a:solidFill>
              <a:latin typeface="Calibri" pitchFamily="34" charset="0"/>
              <a:cs typeface="Calibri" pitchFamily="34" charset="0"/>
            </a:endParaRPr>
          </a:p>
        </p:txBody>
      </p:sp>
      <p:sp>
        <p:nvSpPr>
          <p:cNvPr id="11" name="CaixaDeTexto 10"/>
          <p:cNvSpPr txBox="1"/>
          <p:nvPr/>
        </p:nvSpPr>
        <p:spPr>
          <a:xfrm>
            <a:off x="539552" y="1635646"/>
            <a:ext cx="8208912" cy="2118529"/>
          </a:xfrm>
          <a:prstGeom prst="rect">
            <a:avLst/>
          </a:prstGeom>
          <a:noFill/>
        </p:spPr>
        <p:txBody>
          <a:bodyPr wrap="square" rtlCol="0">
            <a:spAutoFit/>
          </a:bodyPr>
          <a:lstStyle/>
          <a:p>
            <a:pPr>
              <a:lnSpc>
                <a:spcPts val="2200"/>
              </a:lnSpc>
              <a:spcAft>
                <a:spcPts val="1200"/>
              </a:spcAft>
            </a:pPr>
            <a:r>
              <a:rPr lang="pt-BR" sz="2000" dirty="0">
                <a:solidFill>
                  <a:srgbClr val="008000"/>
                </a:solidFill>
                <a:latin typeface="+mj-lt"/>
                <a:cs typeface="MV Boli" pitchFamily="2" charset="0"/>
              </a:rPr>
              <a:t>►B, C, D ou E</a:t>
            </a:r>
          </a:p>
          <a:p>
            <a:pPr>
              <a:lnSpc>
                <a:spcPts val="2200"/>
              </a:lnSpc>
              <a:spcAft>
                <a:spcPts val="1200"/>
              </a:spcAft>
            </a:pPr>
            <a:r>
              <a:rPr lang="pt-BR" sz="2000" dirty="0">
                <a:solidFill>
                  <a:srgbClr val="008000"/>
                </a:solidFill>
                <a:latin typeface="+mj-lt"/>
                <a:cs typeface="MV Boli" pitchFamily="2" charset="0"/>
              </a:rPr>
              <a:t>►21 anos</a:t>
            </a:r>
          </a:p>
          <a:p>
            <a:pPr>
              <a:lnSpc>
                <a:spcPts val="2200"/>
              </a:lnSpc>
              <a:spcAft>
                <a:spcPts val="1200"/>
              </a:spcAft>
            </a:pPr>
            <a:r>
              <a:rPr lang="pt-BR" sz="2000" dirty="0">
                <a:solidFill>
                  <a:srgbClr val="008000"/>
                </a:solidFill>
                <a:latin typeface="+mj-lt"/>
                <a:cs typeface="MV Boli" pitchFamily="2" charset="0"/>
              </a:rPr>
              <a:t>►Curso de Carga Perigosa (CETPP)</a:t>
            </a:r>
          </a:p>
          <a:p>
            <a:pPr>
              <a:lnSpc>
                <a:spcPts val="2200"/>
              </a:lnSpc>
              <a:spcAft>
                <a:spcPts val="1200"/>
              </a:spcAft>
            </a:pPr>
            <a:r>
              <a:rPr lang="pt-BR" sz="2000" dirty="0">
                <a:solidFill>
                  <a:srgbClr val="008000"/>
                </a:solidFill>
                <a:cs typeface="MV Boli" pitchFamily="2" charset="0"/>
              </a:rPr>
              <a:t>►Não ter cometido </a:t>
            </a:r>
            <a:r>
              <a:rPr lang="pt-BR" sz="2000" dirty="0">
                <a:solidFill>
                  <a:srgbClr val="FF6600"/>
                </a:solidFill>
                <a:cs typeface="MV Boli" pitchFamily="2" charset="0"/>
              </a:rPr>
              <a:t>mais de uma Gravíssima</a:t>
            </a:r>
            <a:r>
              <a:rPr lang="pt-BR" sz="2000" dirty="0">
                <a:solidFill>
                  <a:srgbClr val="008000"/>
                </a:solidFill>
                <a:cs typeface="MV Boli" pitchFamily="2" charset="0"/>
              </a:rPr>
              <a:t> nos últimos 12 meses</a:t>
            </a:r>
            <a:endParaRPr lang="pt-BR" sz="2000" dirty="0">
              <a:solidFill>
                <a:srgbClr val="008000"/>
              </a:solidFill>
              <a:latin typeface="+mj-lt"/>
              <a:cs typeface="MV Boli" pitchFamily="2" charset="0"/>
            </a:endParaRPr>
          </a:p>
          <a:p>
            <a:pPr>
              <a:lnSpc>
                <a:spcPts val="2200"/>
              </a:lnSpc>
              <a:spcAft>
                <a:spcPts val="1200"/>
              </a:spcAft>
            </a:pPr>
            <a:r>
              <a:rPr lang="pt-BR" sz="2000" dirty="0">
                <a:solidFill>
                  <a:srgbClr val="008000"/>
                </a:solidFill>
                <a:latin typeface="+mj-lt"/>
                <a:cs typeface="MV Boli" pitchFamily="2" charset="0"/>
              </a:rPr>
              <a:t>►Não estar sob efeito de suspensão ou cassação da CNH.</a:t>
            </a:r>
          </a:p>
        </p:txBody>
      </p:sp>
      <p:pic>
        <p:nvPicPr>
          <p:cNvPr id="15" name="Imagem 14" descr="caminhao com carga perigosa"/>
          <p:cNvPicPr>
            <a:picLocks noChangeAspect="1"/>
          </p:cNvPicPr>
          <p:nvPr/>
        </p:nvPicPr>
        <p:blipFill>
          <a:blip r:embed="rId3" cstate="print"/>
          <a:stretch>
            <a:fillRect/>
          </a:stretch>
        </p:blipFill>
        <p:spPr>
          <a:xfrm>
            <a:off x="5508104" y="867526"/>
            <a:ext cx="2592288" cy="1783078"/>
          </a:xfrm>
          <a:prstGeom prst="rect">
            <a:avLst/>
          </a:prstGeom>
        </p:spPr>
      </p:pic>
      <p:sp>
        <p:nvSpPr>
          <p:cNvPr id="16" name="Arredondar Retângulo no Mesmo Canto Lateral 15"/>
          <p:cNvSpPr/>
          <p:nvPr/>
        </p:nvSpPr>
        <p:spPr>
          <a:xfrm rot="5400000">
            <a:off x="988492" y="140331"/>
            <a:ext cx="360000" cy="234251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a:t>
            </a:r>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4357718" cy="430887"/>
          </a:xfrm>
          <a:prstGeom prst="rect">
            <a:avLst/>
          </a:prstGeom>
          <a:noFill/>
        </p:spPr>
        <p:txBody>
          <a:bodyPr wrap="square" rtlCol="0">
            <a:spAutoFit/>
          </a:bodyPr>
          <a:lstStyle/>
          <a:p>
            <a:r>
              <a:rPr lang="pt-BR" sz="2200" b="1" dirty="0"/>
              <a:t>TRANSPORTE P. PERIGOSOS - 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277965" y="1131590"/>
            <a:ext cx="1667418" cy="25978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NATUREZA</a:t>
            </a:r>
          </a:p>
        </p:txBody>
      </p:sp>
      <p:sp>
        <p:nvSpPr>
          <p:cNvPr id="10" name="Retângulo 9"/>
          <p:cNvSpPr/>
          <p:nvPr/>
        </p:nvSpPr>
        <p:spPr>
          <a:xfrm>
            <a:off x="5205421" y="1131590"/>
            <a:ext cx="1667418" cy="25978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PONTUAÇÃO</a:t>
            </a:r>
          </a:p>
        </p:txBody>
      </p:sp>
      <p:sp>
        <p:nvSpPr>
          <p:cNvPr id="11" name="Retângulo 10"/>
          <p:cNvSpPr/>
          <p:nvPr/>
        </p:nvSpPr>
        <p:spPr>
          <a:xfrm>
            <a:off x="7096079" y="1131590"/>
            <a:ext cx="1667418" cy="25978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bg1"/>
                </a:solidFill>
                <a:latin typeface="Calibri" pitchFamily="34" charset="0"/>
                <a:cs typeface="Calibri" pitchFamily="34" charset="0"/>
              </a:rPr>
              <a:t>VALOR ATUALIZADO</a:t>
            </a:r>
          </a:p>
        </p:txBody>
      </p:sp>
      <p:sp>
        <p:nvSpPr>
          <p:cNvPr id="13" name="Retângulo 12"/>
          <p:cNvSpPr/>
          <p:nvPr/>
        </p:nvSpPr>
        <p:spPr>
          <a:xfrm>
            <a:off x="3277965" y="1492321"/>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LEVE</a:t>
            </a:r>
          </a:p>
        </p:txBody>
      </p:sp>
      <p:sp>
        <p:nvSpPr>
          <p:cNvPr id="14" name="Retângulo 13"/>
          <p:cNvSpPr/>
          <p:nvPr/>
        </p:nvSpPr>
        <p:spPr>
          <a:xfrm>
            <a:off x="5205421" y="1492321"/>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3</a:t>
            </a:r>
          </a:p>
        </p:txBody>
      </p:sp>
      <p:sp>
        <p:nvSpPr>
          <p:cNvPr id="15" name="Retângulo 14"/>
          <p:cNvSpPr/>
          <p:nvPr/>
        </p:nvSpPr>
        <p:spPr>
          <a:xfrm>
            <a:off x="7096079" y="1492321"/>
            <a:ext cx="1667418" cy="259784"/>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R$ 88,38</a:t>
            </a:r>
          </a:p>
        </p:txBody>
      </p:sp>
      <p:sp>
        <p:nvSpPr>
          <p:cNvPr id="16" name="Retângulo 15"/>
          <p:cNvSpPr/>
          <p:nvPr/>
        </p:nvSpPr>
        <p:spPr>
          <a:xfrm>
            <a:off x="3281382" y="1853051"/>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MÉDIA</a:t>
            </a:r>
          </a:p>
        </p:txBody>
      </p:sp>
      <p:sp>
        <p:nvSpPr>
          <p:cNvPr id="17" name="Retângulo 16"/>
          <p:cNvSpPr/>
          <p:nvPr/>
        </p:nvSpPr>
        <p:spPr>
          <a:xfrm>
            <a:off x="5208838" y="1853051"/>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4</a:t>
            </a:r>
          </a:p>
        </p:txBody>
      </p:sp>
      <p:sp>
        <p:nvSpPr>
          <p:cNvPr id="18" name="Retângulo 17"/>
          <p:cNvSpPr/>
          <p:nvPr/>
        </p:nvSpPr>
        <p:spPr>
          <a:xfrm>
            <a:off x="7099496" y="1853051"/>
            <a:ext cx="1667418" cy="259784"/>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R$ 130,16</a:t>
            </a:r>
          </a:p>
        </p:txBody>
      </p:sp>
      <p:sp>
        <p:nvSpPr>
          <p:cNvPr id="19" name="Retângulo 18"/>
          <p:cNvSpPr/>
          <p:nvPr/>
        </p:nvSpPr>
        <p:spPr>
          <a:xfrm>
            <a:off x="3281382" y="2210971"/>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GRAVE</a:t>
            </a:r>
          </a:p>
        </p:txBody>
      </p:sp>
      <p:sp>
        <p:nvSpPr>
          <p:cNvPr id="20" name="Retângulo 19"/>
          <p:cNvSpPr/>
          <p:nvPr/>
        </p:nvSpPr>
        <p:spPr>
          <a:xfrm>
            <a:off x="5208838" y="2210971"/>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5</a:t>
            </a:r>
          </a:p>
        </p:txBody>
      </p:sp>
      <p:sp>
        <p:nvSpPr>
          <p:cNvPr id="21" name="Retângulo 20"/>
          <p:cNvSpPr/>
          <p:nvPr/>
        </p:nvSpPr>
        <p:spPr>
          <a:xfrm>
            <a:off x="7099496" y="2210971"/>
            <a:ext cx="1667418" cy="259784"/>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R$ 195,23</a:t>
            </a:r>
          </a:p>
        </p:txBody>
      </p:sp>
      <p:sp>
        <p:nvSpPr>
          <p:cNvPr id="22" name="Retângulo 21"/>
          <p:cNvSpPr/>
          <p:nvPr/>
        </p:nvSpPr>
        <p:spPr>
          <a:xfrm>
            <a:off x="3274165" y="2571702"/>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GRAVÍSSIMA</a:t>
            </a:r>
          </a:p>
        </p:txBody>
      </p:sp>
      <p:sp>
        <p:nvSpPr>
          <p:cNvPr id="23" name="Retângulo 22"/>
          <p:cNvSpPr/>
          <p:nvPr/>
        </p:nvSpPr>
        <p:spPr>
          <a:xfrm>
            <a:off x="5201622" y="2571702"/>
            <a:ext cx="1667418" cy="259784"/>
          </a:xfrm>
          <a:prstGeom prst="rect">
            <a:avLst/>
          </a:prstGeom>
          <a:solidFill>
            <a:srgbClr val="0000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7</a:t>
            </a:r>
          </a:p>
        </p:txBody>
      </p:sp>
      <p:sp>
        <p:nvSpPr>
          <p:cNvPr id="24" name="Retângulo 23"/>
          <p:cNvSpPr/>
          <p:nvPr/>
        </p:nvSpPr>
        <p:spPr>
          <a:xfrm>
            <a:off x="7092280" y="2571702"/>
            <a:ext cx="1667418" cy="259784"/>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Calibri" pitchFamily="34" charset="0"/>
                <a:cs typeface="Calibri" pitchFamily="34" charset="0"/>
              </a:rPr>
              <a:t>R$ 293,47</a:t>
            </a:r>
          </a:p>
        </p:txBody>
      </p:sp>
      <p:pic>
        <p:nvPicPr>
          <p:cNvPr id="26" name="Imagem 25" descr="MULTA.png"/>
          <p:cNvPicPr>
            <a:picLocks noChangeAspect="1"/>
          </p:cNvPicPr>
          <p:nvPr/>
        </p:nvPicPr>
        <p:blipFill>
          <a:blip r:embed="rId3" cstate="print"/>
          <a:stretch>
            <a:fillRect/>
          </a:stretch>
        </p:blipFill>
        <p:spPr>
          <a:xfrm>
            <a:off x="395536" y="1079875"/>
            <a:ext cx="2188626" cy="1851915"/>
          </a:xfrm>
          <a:prstGeom prst="rect">
            <a:avLst/>
          </a:prstGeom>
        </p:spPr>
      </p:pic>
      <p:sp>
        <p:nvSpPr>
          <p:cNvPr id="27" name="Retângulo de cantos arredondados 26"/>
          <p:cNvSpPr/>
          <p:nvPr/>
        </p:nvSpPr>
        <p:spPr>
          <a:xfrm>
            <a:off x="203703" y="4568768"/>
            <a:ext cx="8583139" cy="249041"/>
          </a:xfrm>
          <a:prstGeom prst="roundRect">
            <a:avLst/>
          </a:pr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1500" b="1" dirty="0">
                <a:solidFill>
                  <a:schemeClr val="tx2"/>
                </a:solidFill>
                <a:latin typeface="Calibri" pitchFamily="34" charset="0"/>
                <a:cs typeface="Calibri" pitchFamily="34" charset="0"/>
              </a:rPr>
              <a:t>FATOR AGRAVANTE – </a:t>
            </a:r>
            <a:r>
              <a:rPr lang="pt-BR" sz="1500" dirty="0">
                <a:solidFill>
                  <a:schemeClr val="tx2"/>
                </a:solidFill>
                <a:latin typeface="Calibri" pitchFamily="34" charset="0"/>
                <a:cs typeface="Calibri" pitchFamily="34" charset="0"/>
              </a:rPr>
              <a:t>Multiplica o valor das multas gravíssimas por 2x, 3x, 5x, 10x, 20x, 60x</a:t>
            </a:r>
          </a:p>
        </p:txBody>
      </p:sp>
      <p:sp>
        <p:nvSpPr>
          <p:cNvPr id="28" name="Retângulo de cantos arredondados 27"/>
          <p:cNvSpPr/>
          <p:nvPr/>
        </p:nvSpPr>
        <p:spPr>
          <a:xfrm>
            <a:off x="203703" y="3619022"/>
            <a:ext cx="8583139" cy="249041"/>
          </a:xfrm>
          <a:prstGeom prst="round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1500" b="1" dirty="0">
                <a:solidFill>
                  <a:srgbClr val="006600"/>
                </a:solidFill>
                <a:latin typeface="Calibri" pitchFamily="34" charset="0"/>
                <a:cs typeface="Calibri" pitchFamily="34" charset="0"/>
              </a:rPr>
              <a:t>PAGAR 80% DO VALOR – </a:t>
            </a:r>
            <a:r>
              <a:rPr lang="pt-BR" sz="1500" dirty="0">
                <a:solidFill>
                  <a:srgbClr val="006600"/>
                </a:solidFill>
                <a:latin typeface="Calibri" pitchFamily="34" charset="0"/>
                <a:cs typeface="Calibri" pitchFamily="34" charset="0"/>
              </a:rPr>
              <a:t>Para multas quitadas até o vencimento </a:t>
            </a:r>
            <a:r>
              <a:rPr lang="pt-BR" sz="975" dirty="0">
                <a:solidFill>
                  <a:srgbClr val="006600"/>
                </a:solidFill>
                <a:latin typeface="Calibri" pitchFamily="34" charset="0"/>
                <a:cs typeface="Calibri" pitchFamily="34" charset="0"/>
              </a:rPr>
              <a:t>(CTB art. 284)</a:t>
            </a:r>
          </a:p>
        </p:txBody>
      </p:sp>
      <p:sp>
        <p:nvSpPr>
          <p:cNvPr id="29" name="Retângulo de cantos arredondados 28"/>
          <p:cNvSpPr/>
          <p:nvPr/>
        </p:nvSpPr>
        <p:spPr>
          <a:xfrm>
            <a:off x="203703" y="4252801"/>
            <a:ext cx="8583139" cy="249041"/>
          </a:xfrm>
          <a:prstGeom prst="round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1500" b="1" dirty="0">
                <a:solidFill>
                  <a:srgbClr val="006600"/>
                </a:solidFill>
                <a:latin typeface="Calibri" pitchFamily="34" charset="0"/>
                <a:cs typeface="Calibri" pitchFamily="34" charset="0"/>
              </a:rPr>
              <a:t>FUNSET – </a:t>
            </a:r>
            <a:r>
              <a:rPr lang="pt-BR" sz="1500" dirty="0">
                <a:solidFill>
                  <a:srgbClr val="006600"/>
                </a:solidFill>
                <a:latin typeface="Calibri" pitchFamily="34" charset="0"/>
                <a:cs typeface="Calibri" pitchFamily="34" charset="0"/>
              </a:rPr>
              <a:t>5% é repassado ao Fundo Nacional de Segurança e Educação </a:t>
            </a:r>
            <a:r>
              <a:rPr lang="pt-BR" sz="980" dirty="0">
                <a:solidFill>
                  <a:srgbClr val="006600"/>
                </a:solidFill>
                <a:latin typeface="Calibri" pitchFamily="34" charset="0"/>
                <a:cs typeface="Calibri" pitchFamily="34" charset="0"/>
              </a:rPr>
              <a:t>(CTB art. 320 § 1º)</a:t>
            </a:r>
          </a:p>
        </p:txBody>
      </p:sp>
      <p:sp>
        <p:nvSpPr>
          <p:cNvPr id="35" name="Retângulo de cantos arredondados 34"/>
          <p:cNvSpPr/>
          <p:nvPr/>
        </p:nvSpPr>
        <p:spPr>
          <a:xfrm>
            <a:off x="203703" y="3939547"/>
            <a:ext cx="8583139" cy="249041"/>
          </a:xfrm>
          <a:prstGeom prst="roundRect">
            <a:avLst/>
          </a:pr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1500" b="1" dirty="0">
                <a:solidFill>
                  <a:schemeClr val="tx2"/>
                </a:solidFill>
                <a:latin typeface="Calibri" pitchFamily="34" charset="0"/>
                <a:cs typeface="Calibri" pitchFamily="34" charset="0"/>
              </a:rPr>
              <a:t>PAGAR 60% DO VALOR – </a:t>
            </a:r>
            <a:r>
              <a:rPr lang="pt-BR" sz="1500" dirty="0">
                <a:solidFill>
                  <a:schemeClr val="tx2"/>
                </a:solidFill>
                <a:latin typeface="Calibri" pitchFamily="34" charset="0"/>
                <a:cs typeface="Calibri" pitchFamily="34" charset="0"/>
              </a:rPr>
              <a:t>Se Notificado Eletronicamente e Desistir de Recurso </a:t>
            </a:r>
            <a:r>
              <a:rPr lang="pt-BR" sz="975" dirty="0">
                <a:solidFill>
                  <a:schemeClr val="tx2"/>
                </a:solidFill>
                <a:latin typeface="Calibri" pitchFamily="34" charset="0"/>
                <a:cs typeface="Calibri" pitchFamily="34" charset="0"/>
              </a:rPr>
              <a:t>(CTB art. 284 § 1º)</a:t>
            </a:r>
          </a:p>
        </p:txBody>
      </p:sp>
      <p:sp>
        <p:nvSpPr>
          <p:cNvPr id="34" name="Retângulo de cantos arredondados 33"/>
          <p:cNvSpPr/>
          <p:nvPr/>
        </p:nvSpPr>
        <p:spPr>
          <a:xfrm>
            <a:off x="203703" y="2977973"/>
            <a:ext cx="8583139" cy="249041"/>
          </a:xfrm>
          <a:prstGeom prst="round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1500" b="1" dirty="0">
                <a:solidFill>
                  <a:srgbClr val="006600"/>
                </a:solidFill>
                <a:latin typeface="Calibri" pitchFamily="34" charset="0"/>
                <a:cs typeface="Calibri" pitchFamily="34" charset="0"/>
              </a:rPr>
              <a:t>REAJUSTES </a:t>
            </a:r>
            <a:r>
              <a:rPr lang="pt-BR" sz="1500" dirty="0">
                <a:solidFill>
                  <a:srgbClr val="006600"/>
                </a:solidFill>
                <a:latin typeface="Calibri" pitchFamily="34" charset="0"/>
                <a:cs typeface="Calibri" pitchFamily="34" charset="0"/>
              </a:rPr>
              <a:t>– </a:t>
            </a:r>
            <a:r>
              <a:rPr lang="pt-BR" sz="1500" i="1" dirty="0">
                <a:solidFill>
                  <a:srgbClr val="006600"/>
                </a:solidFill>
                <a:latin typeface="Calibri" pitchFamily="34" charset="0"/>
                <a:cs typeface="Calibri" pitchFamily="34" charset="0"/>
              </a:rPr>
              <a:t>Os valores poderão ser corrigidos anualmente conforme IPCA do ano anterior </a:t>
            </a:r>
            <a:r>
              <a:rPr lang="pt-BR" sz="975" i="1" dirty="0">
                <a:solidFill>
                  <a:srgbClr val="006600"/>
                </a:solidFill>
                <a:latin typeface="Calibri" pitchFamily="34" charset="0"/>
                <a:cs typeface="Calibri" pitchFamily="34" charset="0"/>
              </a:rPr>
              <a:t>(CTB art. 319A)</a:t>
            </a:r>
            <a:endParaRPr lang="pt-BR" sz="975" b="1" i="1" dirty="0">
              <a:solidFill>
                <a:srgbClr val="006600"/>
              </a:solidFill>
              <a:latin typeface="Calibri" pitchFamily="34" charset="0"/>
              <a:cs typeface="Calibri" pitchFamily="34" charset="0"/>
            </a:endParaRPr>
          </a:p>
        </p:txBody>
      </p:sp>
      <p:sp>
        <p:nvSpPr>
          <p:cNvPr id="36" name="Retângulo de cantos arredondados 35"/>
          <p:cNvSpPr/>
          <p:nvPr/>
        </p:nvSpPr>
        <p:spPr>
          <a:xfrm>
            <a:off x="203703" y="3297965"/>
            <a:ext cx="8583139" cy="249041"/>
          </a:xfrm>
          <a:prstGeom prst="roundRect">
            <a:avLst/>
          </a:pr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1500" b="1" dirty="0">
                <a:solidFill>
                  <a:schemeClr val="tx2"/>
                </a:solidFill>
                <a:latin typeface="Calibri" pitchFamily="34" charset="0"/>
                <a:cs typeface="Calibri" pitchFamily="34" charset="0"/>
              </a:rPr>
              <a:t>JUROS </a:t>
            </a:r>
            <a:r>
              <a:rPr lang="pt-BR" sz="1500" dirty="0">
                <a:solidFill>
                  <a:schemeClr val="tx2"/>
                </a:solidFill>
                <a:latin typeface="Calibri" pitchFamily="34" charset="0"/>
                <a:cs typeface="Calibri" pitchFamily="34" charset="0"/>
              </a:rPr>
              <a:t>– </a:t>
            </a:r>
            <a:r>
              <a:rPr lang="pt-BR" sz="1500" i="1" dirty="0">
                <a:solidFill>
                  <a:schemeClr val="tx2"/>
                </a:solidFill>
                <a:latin typeface="Calibri" pitchFamily="34" charset="0"/>
                <a:cs typeface="Calibri" pitchFamily="34" charset="0"/>
              </a:rPr>
              <a:t>A multa não paga até o vencimento terá acréscimo conforme taxa SELIC + 1% </a:t>
            </a:r>
            <a:r>
              <a:rPr lang="pt-BR" sz="975" i="1" dirty="0">
                <a:solidFill>
                  <a:schemeClr val="tx2"/>
                </a:solidFill>
                <a:latin typeface="Calibri" pitchFamily="34" charset="0"/>
                <a:cs typeface="Calibri" pitchFamily="34" charset="0"/>
              </a:rPr>
              <a:t>(CTB art. 284 § 4º)</a:t>
            </a:r>
          </a:p>
        </p:txBody>
      </p:sp>
      <p:pic>
        <p:nvPicPr>
          <p:cNvPr id="32" name="Imagem 3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33" name="CaixaDeTexto 32"/>
          <p:cNvSpPr txBox="1"/>
          <p:nvPr/>
        </p:nvSpPr>
        <p:spPr>
          <a:xfrm>
            <a:off x="214282" y="577298"/>
            <a:ext cx="4789766" cy="430887"/>
          </a:xfrm>
          <a:prstGeom prst="rect">
            <a:avLst/>
          </a:prstGeom>
          <a:noFill/>
        </p:spPr>
        <p:txBody>
          <a:bodyPr wrap="square" rtlCol="0">
            <a:spAutoFit/>
          </a:bodyPr>
          <a:lstStyle/>
          <a:p>
            <a:r>
              <a:rPr lang="pt-BR" sz="2200" b="1" dirty="0"/>
              <a:t>Penalidades – Multa </a:t>
            </a:r>
            <a:r>
              <a:rPr lang="pt-BR" sz="1000" b="1" dirty="0"/>
              <a:t>(CTB art. 258 e 259)</a:t>
            </a:r>
          </a:p>
        </p:txBody>
      </p:sp>
    </p:spTree>
    <p:extLst>
      <p:ext uri="{BB962C8B-B14F-4D97-AF65-F5344CB8AC3E}">
        <p14:creationId xmlns:p14="http://schemas.microsoft.com/office/powerpoint/2010/main" val="9946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5" grpId="0" animBg="1"/>
      <p:bldP spid="34" grpId="0" animBg="1"/>
      <p:bldP spid="3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69430" y="1923678"/>
            <a:ext cx="9001156" cy="1287737"/>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lnSpc>
                <a:spcPts val="2300"/>
              </a:lnSpc>
            </a:pPr>
            <a:r>
              <a:rPr lang="pt-BR" sz="1000" b="1" i="1" dirty="0">
                <a:solidFill>
                  <a:schemeClr val="tx1"/>
                </a:solidFill>
                <a:latin typeface="Calibri" pitchFamily="34" charset="0"/>
                <a:cs typeface="Calibri" pitchFamily="34" charset="0"/>
              </a:rPr>
              <a:t>(CTB Art. 162 I) </a:t>
            </a:r>
            <a:r>
              <a:rPr lang="pt-BR" sz="1500" b="1" i="1" dirty="0">
                <a:solidFill>
                  <a:schemeClr val="tx2"/>
                </a:solidFill>
                <a:latin typeface="Calibri" pitchFamily="34" charset="0"/>
                <a:cs typeface="Calibri" pitchFamily="34" charset="0"/>
              </a:rPr>
              <a:t>Dirigir veículo </a:t>
            </a:r>
            <a:r>
              <a:rPr lang="pt-BR" sz="1500" b="1" i="1" u="sng" dirty="0">
                <a:solidFill>
                  <a:schemeClr val="tx2"/>
                </a:solidFill>
                <a:latin typeface="Calibri" pitchFamily="34" charset="0"/>
                <a:cs typeface="Calibri" pitchFamily="34" charset="0"/>
              </a:rPr>
              <a:t>sem possuir Habilitação</a:t>
            </a:r>
            <a:r>
              <a:rPr lang="pt-BR" sz="1500" b="1" i="1" dirty="0">
                <a:solidFill>
                  <a:schemeClr val="tx2"/>
                </a:solidFill>
                <a:latin typeface="Calibri" pitchFamily="34" charset="0"/>
                <a:cs typeface="Calibri" pitchFamily="34" charset="0"/>
              </a:rPr>
              <a:t> (CNH, PPD ou ACC)</a:t>
            </a:r>
          </a:p>
          <a:p>
            <a:pPr algn="just">
              <a:lnSpc>
                <a:spcPts val="2300"/>
              </a:lnSpc>
            </a:pPr>
            <a:r>
              <a:rPr lang="pt-BR" sz="1000" b="1" i="1" dirty="0">
                <a:solidFill>
                  <a:schemeClr val="tx1"/>
                </a:solidFill>
                <a:latin typeface="Calibri" pitchFamily="34" charset="0"/>
                <a:cs typeface="Calibri" pitchFamily="34" charset="0"/>
              </a:rPr>
              <a:t>(CTB Art. 162 II) </a:t>
            </a:r>
            <a:r>
              <a:rPr lang="pt-BR" sz="1500" b="1" i="1" dirty="0">
                <a:solidFill>
                  <a:schemeClr val="tx2"/>
                </a:solidFill>
                <a:latin typeface="Calibri" pitchFamily="34" charset="0"/>
                <a:cs typeface="Calibri" pitchFamily="34" charset="0"/>
              </a:rPr>
              <a:t>Dirigir com Habilitação (CNH, PPD ou ACC) </a:t>
            </a:r>
            <a:r>
              <a:rPr lang="pt-BR" sz="1500" b="1" i="1" u="sng" dirty="0">
                <a:solidFill>
                  <a:schemeClr val="tx2"/>
                </a:solidFill>
                <a:latin typeface="Calibri" pitchFamily="34" charset="0"/>
                <a:cs typeface="Calibri" pitchFamily="34" charset="0"/>
              </a:rPr>
              <a:t>Cassada ou Suspensa</a:t>
            </a:r>
          </a:p>
          <a:p>
            <a:pPr algn="just">
              <a:lnSpc>
                <a:spcPts val="2300"/>
              </a:lnSpc>
            </a:pPr>
            <a:r>
              <a:rPr lang="pt-BR" sz="1000" b="1" i="1" dirty="0">
                <a:solidFill>
                  <a:schemeClr val="tx1"/>
                </a:solidFill>
                <a:latin typeface="Calibri" pitchFamily="34" charset="0"/>
                <a:cs typeface="Calibri" pitchFamily="34" charset="0"/>
              </a:rPr>
              <a:t>(CTB Art. 193) </a:t>
            </a:r>
            <a:r>
              <a:rPr lang="pt-BR" sz="1500" b="1" i="1" dirty="0">
                <a:solidFill>
                  <a:schemeClr val="tx2"/>
                </a:solidFill>
                <a:latin typeface="Calibri" pitchFamily="34" charset="0"/>
                <a:cs typeface="Calibri" pitchFamily="34" charset="0"/>
              </a:rPr>
              <a:t>Transitar com o veículo sobre calçada, passarela, ciclovia, canteiro central, acostamento ... </a:t>
            </a:r>
          </a:p>
          <a:p>
            <a:pPr algn="just">
              <a:lnSpc>
                <a:spcPts val="2300"/>
              </a:lnSpc>
            </a:pPr>
            <a:r>
              <a:rPr lang="pt-BR" sz="1000" b="1" i="1" dirty="0">
                <a:solidFill>
                  <a:schemeClr val="tx1"/>
                </a:solidFill>
                <a:latin typeface="Calibri" pitchFamily="34" charset="0"/>
                <a:cs typeface="Calibri" pitchFamily="34" charset="0"/>
              </a:rPr>
              <a:t>(CTB Art. 218 III) </a:t>
            </a:r>
            <a:r>
              <a:rPr lang="pt-BR" sz="1500" b="1" i="1" dirty="0">
                <a:solidFill>
                  <a:schemeClr val="tx2"/>
                </a:solidFill>
                <a:latin typeface="Calibri" pitchFamily="34" charset="0"/>
                <a:cs typeface="Calibri" pitchFamily="34" charset="0"/>
              </a:rPr>
              <a:t>Transitar em velocidade superior à máxima em + de 50%.</a:t>
            </a:r>
          </a:p>
        </p:txBody>
      </p:sp>
      <p:sp>
        <p:nvSpPr>
          <p:cNvPr id="11" name="Retângulo 10"/>
          <p:cNvSpPr/>
          <p:nvPr/>
        </p:nvSpPr>
        <p:spPr>
          <a:xfrm>
            <a:off x="7164288" y="1923678"/>
            <a:ext cx="1906298"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latin typeface="Calibri" pitchFamily="34" charset="0"/>
                <a:cs typeface="Calibri" pitchFamily="34" charset="0"/>
              </a:rPr>
              <a:t> </a:t>
            </a:r>
            <a:r>
              <a:rPr lang="pt-BR" sz="1200" b="1" dirty="0">
                <a:latin typeface="Calibri" pitchFamily="34" charset="0"/>
                <a:cs typeface="Calibri" pitchFamily="34" charset="0"/>
              </a:rPr>
              <a:t>FATOR AGRAVANTE   x3</a:t>
            </a:r>
          </a:p>
        </p:txBody>
      </p:sp>
      <p:sp>
        <p:nvSpPr>
          <p:cNvPr id="12" name="Retângulo 11"/>
          <p:cNvSpPr/>
          <p:nvPr/>
        </p:nvSpPr>
        <p:spPr>
          <a:xfrm>
            <a:off x="69430" y="3363838"/>
            <a:ext cx="9001156" cy="1512168"/>
          </a:xfrm>
          <a:prstGeom prst="rect">
            <a:avLst/>
          </a:prstGeom>
          <a:solidFill>
            <a:srgbClr val="006600">
              <a:alpha val="10000"/>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300"/>
              </a:lnSpc>
            </a:pPr>
            <a:r>
              <a:rPr lang="pt-BR" sz="1000" b="1" i="1" dirty="0">
                <a:solidFill>
                  <a:schemeClr val="tx1"/>
                </a:solidFill>
                <a:latin typeface="Calibri" pitchFamily="34" charset="0"/>
                <a:cs typeface="Calibri" pitchFamily="34" charset="0"/>
              </a:rPr>
              <a:t>(CTB, art. 165-B) </a:t>
            </a:r>
            <a:r>
              <a:rPr lang="pt-BR" sz="1500" b="1" i="1" dirty="0">
                <a:solidFill>
                  <a:srgbClr val="006600"/>
                </a:solidFill>
                <a:latin typeface="Calibri" pitchFamily="34" charset="0"/>
                <a:cs typeface="Calibri" pitchFamily="34" charset="0"/>
              </a:rPr>
              <a:t>Conduzir veículo (C, D ou E) com Toxicológico vencido há mais de 30 dias</a:t>
            </a:r>
          </a:p>
          <a:p>
            <a:pPr algn="just">
              <a:lnSpc>
                <a:spcPts val="2300"/>
              </a:lnSpc>
            </a:pPr>
            <a:r>
              <a:rPr lang="pt-BR" sz="1000" b="1" i="1" dirty="0">
                <a:solidFill>
                  <a:schemeClr val="tx1"/>
                </a:solidFill>
                <a:latin typeface="Calibri" pitchFamily="34" charset="0"/>
                <a:cs typeface="Calibri" pitchFamily="34" charset="0"/>
              </a:rPr>
              <a:t>(CTB, art. 176 I a V) </a:t>
            </a:r>
            <a:r>
              <a:rPr lang="pt-BR" sz="1500" b="1" i="1" dirty="0">
                <a:solidFill>
                  <a:srgbClr val="006600"/>
                </a:solidFill>
                <a:latin typeface="Calibri" pitchFamily="34" charset="0"/>
                <a:cs typeface="Calibri" pitchFamily="34" charset="0"/>
              </a:rPr>
              <a:t>Deixar, o condutor envolvido em acidentes com vítima:</a:t>
            </a:r>
          </a:p>
          <a:p>
            <a:pPr algn="just">
              <a:lnSpc>
                <a:spcPts val="2300"/>
              </a:lnSpc>
            </a:pPr>
            <a:r>
              <a:rPr lang="pt-BR" sz="1000" b="1" i="1" dirty="0">
                <a:solidFill>
                  <a:schemeClr val="tx1"/>
                </a:solidFill>
                <a:latin typeface="Calibri" pitchFamily="34" charset="0"/>
                <a:cs typeface="Calibri" pitchFamily="34" charset="0"/>
              </a:rPr>
              <a:t>(CTB, art. 202) </a:t>
            </a:r>
            <a:r>
              <a:rPr lang="pt-BR" sz="1500" b="1" i="1" dirty="0">
                <a:solidFill>
                  <a:srgbClr val="006600"/>
                </a:solidFill>
                <a:latin typeface="Calibri" pitchFamily="34" charset="0"/>
                <a:cs typeface="Calibri" pitchFamily="34" charset="0"/>
              </a:rPr>
              <a:t>Ultrapassar pelo acostamento, em interseções ou passagens de nível</a:t>
            </a:r>
          </a:p>
          <a:p>
            <a:pPr algn="just">
              <a:lnSpc>
                <a:spcPts val="2300"/>
              </a:lnSpc>
            </a:pPr>
            <a:r>
              <a:rPr lang="pt-BR" sz="1000" b="1" i="1" dirty="0">
                <a:solidFill>
                  <a:schemeClr val="tx1"/>
                </a:solidFill>
                <a:latin typeface="Calibri" pitchFamily="34" charset="0"/>
                <a:cs typeface="Calibri" pitchFamily="34" charset="0"/>
              </a:rPr>
              <a:t>(CTB, art. 203) </a:t>
            </a:r>
            <a:r>
              <a:rPr lang="pt-BR" sz="1500" b="1" i="1" dirty="0">
                <a:solidFill>
                  <a:srgbClr val="006600"/>
                </a:solidFill>
                <a:latin typeface="Calibri" pitchFamily="34" charset="0"/>
                <a:cs typeface="Calibri" pitchFamily="34" charset="0"/>
              </a:rPr>
              <a:t>Ultrapassar - curvas, aclives/declives, faixa de pedestre, pontes/viaduto/túneis, proibida sinalização...</a:t>
            </a:r>
          </a:p>
          <a:p>
            <a:pPr algn="just">
              <a:lnSpc>
                <a:spcPts val="2300"/>
              </a:lnSpc>
            </a:pPr>
            <a:r>
              <a:rPr lang="pt-BR" sz="1000" b="1" i="1" dirty="0">
                <a:solidFill>
                  <a:schemeClr val="tx1"/>
                </a:solidFill>
                <a:latin typeface="Calibri" pitchFamily="34" charset="0"/>
                <a:cs typeface="Calibri" pitchFamily="34" charset="0"/>
              </a:rPr>
              <a:t>(CTB, art. 246)</a:t>
            </a:r>
            <a:r>
              <a:rPr lang="pt-BR" sz="1000" b="1" i="1" dirty="0">
                <a:solidFill>
                  <a:srgbClr val="006600"/>
                </a:solidFill>
                <a:latin typeface="Calibri" pitchFamily="34" charset="0"/>
                <a:cs typeface="Calibri" pitchFamily="34" charset="0"/>
              </a:rPr>
              <a:t> </a:t>
            </a:r>
            <a:r>
              <a:rPr lang="pt-BR" sz="1500" b="1" i="1" dirty="0">
                <a:solidFill>
                  <a:srgbClr val="006600"/>
                </a:solidFill>
                <a:latin typeface="Calibri" pitchFamily="34" charset="0"/>
                <a:cs typeface="Calibri" pitchFamily="34" charset="0"/>
              </a:rPr>
              <a:t>Deixar de sinalizar obstáculo à livre circulação e segurança de veículos e pedestres ...</a:t>
            </a:r>
          </a:p>
        </p:txBody>
      </p:sp>
      <p:sp>
        <p:nvSpPr>
          <p:cNvPr id="17" name="Retângulo 16"/>
          <p:cNvSpPr/>
          <p:nvPr/>
        </p:nvSpPr>
        <p:spPr>
          <a:xfrm>
            <a:off x="7164287" y="3370317"/>
            <a:ext cx="1903171" cy="20954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FATOR AGRAVANTE   x5</a:t>
            </a:r>
          </a:p>
        </p:txBody>
      </p:sp>
      <p:sp>
        <p:nvSpPr>
          <p:cNvPr id="7" name="Retângulo 6"/>
          <p:cNvSpPr/>
          <p:nvPr/>
        </p:nvSpPr>
        <p:spPr>
          <a:xfrm>
            <a:off x="67690" y="1131590"/>
            <a:ext cx="9001727" cy="664112"/>
          </a:xfrm>
          <a:prstGeom prst="rect">
            <a:avLst/>
          </a:prstGeom>
          <a:solidFill>
            <a:schemeClr val="accent6">
              <a:lumMod val="40000"/>
              <a:lumOff val="60000"/>
              <a:alpha val="1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r>
              <a:rPr lang="pt-BR" sz="1000" b="1" i="1" dirty="0">
                <a:solidFill>
                  <a:schemeClr val="tx1"/>
                </a:solidFill>
                <a:latin typeface="+mj-lt"/>
              </a:rPr>
              <a:t>(CTB Art. 162 III) </a:t>
            </a:r>
            <a:r>
              <a:rPr lang="pt-BR" sz="1500" b="1" i="1" dirty="0">
                <a:solidFill>
                  <a:srgbClr val="FF3300"/>
                </a:solidFill>
              </a:rPr>
              <a:t>Dirigir veículo com Habilitação de </a:t>
            </a:r>
            <a:r>
              <a:rPr lang="pt-BR" sz="1500" b="1" i="1" u="sng" dirty="0">
                <a:solidFill>
                  <a:srgbClr val="FF3300"/>
                </a:solidFill>
              </a:rPr>
              <a:t>categoria diferente</a:t>
            </a:r>
            <a:r>
              <a:rPr lang="pt-BR" sz="1500" b="1" i="1" dirty="0">
                <a:solidFill>
                  <a:srgbClr val="FF3300"/>
                </a:solidFill>
              </a:rPr>
              <a:t> da do veículo que esteja conduzindo</a:t>
            </a:r>
          </a:p>
        </p:txBody>
      </p:sp>
      <p:sp>
        <p:nvSpPr>
          <p:cNvPr id="8" name="Retângulo 7"/>
          <p:cNvSpPr/>
          <p:nvPr/>
        </p:nvSpPr>
        <p:spPr>
          <a:xfrm>
            <a:off x="7164288" y="1131590"/>
            <a:ext cx="1905582" cy="24047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FATOR AGRAVANTE   x2</a:t>
            </a:r>
          </a:p>
        </p:txBody>
      </p:sp>
      <p:pic>
        <p:nvPicPr>
          <p:cNvPr id="13" name="Imagem 12"/>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4" name="CaixaDeTexto 13"/>
          <p:cNvSpPr txBox="1"/>
          <p:nvPr/>
        </p:nvSpPr>
        <p:spPr>
          <a:xfrm>
            <a:off x="214282" y="577298"/>
            <a:ext cx="4789766" cy="430887"/>
          </a:xfrm>
          <a:prstGeom prst="rect">
            <a:avLst/>
          </a:prstGeom>
          <a:noFill/>
        </p:spPr>
        <p:txBody>
          <a:bodyPr wrap="square" rtlCol="0">
            <a:spAutoFit/>
          </a:bodyPr>
          <a:lstStyle/>
          <a:p>
            <a:r>
              <a:rPr lang="pt-BR" sz="2200" b="1" dirty="0"/>
              <a:t>Infrações com Fator Agravante</a:t>
            </a:r>
          </a:p>
        </p:txBody>
      </p:sp>
    </p:spTree>
    <p:extLst>
      <p:ext uri="{BB962C8B-B14F-4D97-AF65-F5344CB8AC3E}">
        <p14:creationId xmlns:p14="http://schemas.microsoft.com/office/powerpoint/2010/main" val="11730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42" dur="5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47" dur="500"/>
                                        <p:tgtEl>
                                          <p:spTgt spid="1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5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142844" y="1131590"/>
            <a:ext cx="8859600" cy="1708202"/>
          </a:xfrm>
          <a:prstGeom prst="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200"/>
              </a:lnSpc>
            </a:pPr>
            <a:r>
              <a:rPr lang="pt-BR" sz="1000" b="1" i="1" dirty="0">
                <a:solidFill>
                  <a:schemeClr val="tx1"/>
                </a:solidFill>
                <a:latin typeface="Calibri" pitchFamily="34" charset="0"/>
                <a:cs typeface="Calibri" pitchFamily="34" charset="0"/>
              </a:rPr>
              <a:t>(CTB Art. 165)</a:t>
            </a:r>
            <a:r>
              <a:rPr lang="pt-BR" sz="1600" b="1" i="1" dirty="0">
                <a:solidFill>
                  <a:schemeClr val="tx1"/>
                </a:solidFill>
                <a:latin typeface="Calibri" pitchFamily="34" charset="0"/>
                <a:cs typeface="Calibri" pitchFamily="34" charset="0"/>
              </a:rPr>
              <a:t> *</a:t>
            </a:r>
            <a:r>
              <a:rPr lang="pt-BR" sz="1500" b="1" i="1" dirty="0">
                <a:solidFill>
                  <a:srgbClr val="C00000"/>
                </a:solidFill>
                <a:latin typeface="Calibri" pitchFamily="34" charset="0"/>
                <a:cs typeface="Calibri" pitchFamily="34" charset="0"/>
              </a:rPr>
              <a:t>Dirigir sob influência de álcool ou sustância psicoativa.</a:t>
            </a:r>
          </a:p>
          <a:p>
            <a:pPr algn="just">
              <a:lnSpc>
                <a:spcPts val="2200"/>
              </a:lnSpc>
            </a:pPr>
            <a:r>
              <a:rPr lang="pt-BR" sz="1000" b="1" i="1" dirty="0">
                <a:solidFill>
                  <a:schemeClr val="tx1"/>
                </a:solidFill>
                <a:latin typeface="Calibri" pitchFamily="34" charset="0"/>
                <a:cs typeface="Calibri" pitchFamily="34" charset="0"/>
              </a:rPr>
              <a:t>(CTB Art. 165-A)</a:t>
            </a:r>
            <a:r>
              <a:rPr lang="pt-BR" sz="1600" b="1" i="1" dirty="0">
                <a:solidFill>
                  <a:schemeClr val="tx1"/>
                </a:solidFill>
                <a:latin typeface="Calibri" pitchFamily="34" charset="0"/>
                <a:cs typeface="Calibri" pitchFamily="34" charset="0"/>
              </a:rPr>
              <a:t> *</a:t>
            </a:r>
            <a:r>
              <a:rPr lang="pt-BR" sz="1600" dirty="0"/>
              <a:t> </a:t>
            </a:r>
            <a:r>
              <a:rPr lang="pt-BR" sz="1500" b="1" i="1" dirty="0">
                <a:solidFill>
                  <a:srgbClr val="C00000"/>
                </a:solidFill>
                <a:latin typeface="Calibri" pitchFamily="34" charset="0"/>
                <a:cs typeface="Calibri" pitchFamily="34" charset="0"/>
              </a:rPr>
              <a:t>Recusar-se a teste, ... que permita certificar influência de álcool ou outra substância psicoativa,...</a:t>
            </a:r>
          </a:p>
          <a:p>
            <a:pPr algn="just">
              <a:lnSpc>
                <a:spcPts val="2200"/>
              </a:lnSpc>
            </a:pPr>
            <a:r>
              <a:rPr lang="pt-BR" sz="1000" b="1" i="1" dirty="0">
                <a:solidFill>
                  <a:schemeClr val="tx1"/>
                </a:solidFill>
                <a:latin typeface="Calibri" pitchFamily="34" charset="0"/>
                <a:cs typeface="Calibri" pitchFamily="34" charset="0"/>
              </a:rPr>
              <a:t>(CTB Art. 173) </a:t>
            </a:r>
            <a:r>
              <a:rPr lang="pt-BR" sz="1600" b="1" i="1" dirty="0">
                <a:solidFill>
                  <a:schemeClr val="tx1"/>
                </a:solidFill>
                <a:latin typeface="Calibri" pitchFamily="34" charset="0"/>
                <a:cs typeface="Calibri" pitchFamily="34" charset="0"/>
              </a:rPr>
              <a:t>*</a:t>
            </a:r>
            <a:r>
              <a:rPr lang="pt-BR" sz="1500" b="1" i="1" dirty="0">
                <a:solidFill>
                  <a:srgbClr val="C00000"/>
                </a:solidFill>
                <a:latin typeface="Calibri" pitchFamily="34" charset="0"/>
                <a:cs typeface="Calibri" pitchFamily="34" charset="0"/>
              </a:rPr>
              <a:t>Disputar corrida.</a:t>
            </a:r>
          </a:p>
          <a:p>
            <a:pPr algn="just">
              <a:lnSpc>
                <a:spcPts val="2200"/>
              </a:lnSpc>
            </a:pPr>
            <a:r>
              <a:rPr lang="pt-BR" sz="1000" b="1" i="1" dirty="0">
                <a:solidFill>
                  <a:schemeClr val="tx1"/>
                </a:solidFill>
                <a:latin typeface="Calibri" pitchFamily="34" charset="0"/>
                <a:cs typeface="Calibri" pitchFamily="34" charset="0"/>
              </a:rPr>
              <a:t>(CTB Art. 174) </a:t>
            </a:r>
            <a:r>
              <a:rPr lang="pt-BR" sz="1400" b="1" i="1" dirty="0">
                <a:solidFill>
                  <a:schemeClr val="tx1"/>
                </a:solidFill>
                <a:latin typeface="Calibri" pitchFamily="34" charset="0"/>
                <a:cs typeface="Calibri" pitchFamily="34" charset="0"/>
              </a:rPr>
              <a:t>*</a:t>
            </a:r>
            <a:r>
              <a:rPr lang="pt-BR" sz="1500" b="1" i="1" dirty="0">
                <a:solidFill>
                  <a:srgbClr val="C00000"/>
                </a:solidFill>
                <a:latin typeface="Calibri" pitchFamily="34" charset="0"/>
                <a:cs typeface="Calibri" pitchFamily="34" charset="0"/>
              </a:rPr>
              <a:t>Promover, na via, competição, eventos, perícia, sem permissão da Autoridade de trânsito ...</a:t>
            </a:r>
          </a:p>
          <a:p>
            <a:pPr algn="just">
              <a:lnSpc>
                <a:spcPts val="2200"/>
              </a:lnSpc>
            </a:pPr>
            <a:r>
              <a:rPr lang="pt-BR" sz="1000" b="1" i="1" dirty="0">
                <a:solidFill>
                  <a:schemeClr val="tx1"/>
                </a:solidFill>
                <a:latin typeface="Calibri" pitchFamily="34" charset="0"/>
                <a:cs typeface="Calibri" pitchFamily="34" charset="0"/>
              </a:rPr>
              <a:t>(CTB Art. 175) </a:t>
            </a:r>
            <a:r>
              <a:rPr lang="pt-BR" sz="1400" b="1" i="1" dirty="0">
                <a:solidFill>
                  <a:schemeClr val="tx1"/>
                </a:solidFill>
                <a:latin typeface="Calibri" pitchFamily="34" charset="0"/>
                <a:cs typeface="Calibri" pitchFamily="34" charset="0"/>
              </a:rPr>
              <a:t>*</a:t>
            </a:r>
            <a:r>
              <a:rPr lang="pt-BR" sz="1500" b="1" i="1" dirty="0">
                <a:solidFill>
                  <a:srgbClr val="C00000"/>
                </a:solidFill>
                <a:latin typeface="Calibri" pitchFamily="34" charset="0"/>
                <a:cs typeface="Calibri" pitchFamily="34" charset="0"/>
              </a:rPr>
              <a:t>Exibir manobra perigosa, arrancada brusca, derrapagem, frenagem com arrastamento dos pneus.</a:t>
            </a:r>
          </a:p>
          <a:p>
            <a:pPr algn="just">
              <a:lnSpc>
                <a:spcPts val="2200"/>
              </a:lnSpc>
            </a:pPr>
            <a:r>
              <a:rPr lang="pt-BR" sz="1000" b="1" i="1" dirty="0">
                <a:solidFill>
                  <a:schemeClr val="tx1"/>
                </a:solidFill>
                <a:latin typeface="Calibri" pitchFamily="34" charset="0"/>
                <a:cs typeface="Calibri" pitchFamily="34" charset="0"/>
              </a:rPr>
              <a:t>(CTB Art. 191)</a:t>
            </a:r>
            <a:r>
              <a:rPr lang="pt-BR" sz="1000" b="1" i="1" dirty="0">
                <a:solidFill>
                  <a:srgbClr val="006600"/>
                </a:solidFill>
                <a:latin typeface="Calibri" pitchFamily="34" charset="0"/>
                <a:cs typeface="Calibri" pitchFamily="34" charset="0"/>
              </a:rPr>
              <a:t> </a:t>
            </a:r>
            <a:r>
              <a:rPr lang="pt-BR" sz="1600" b="1" i="1" dirty="0">
                <a:solidFill>
                  <a:schemeClr val="tx1"/>
                </a:solidFill>
                <a:latin typeface="Calibri" pitchFamily="34" charset="0"/>
                <a:cs typeface="Calibri" pitchFamily="34" charset="0"/>
              </a:rPr>
              <a:t>*</a:t>
            </a:r>
            <a:r>
              <a:rPr lang="pt-BR" sz="1500" b="1" i="1" dirty="0">
                <a:solidFill>
                  <a:srgbClr val="C00000"/>
                </a:solidFill>
                <a:latin typeface="Calibri" pitchFamily="34" charset="0"/>
                <a:cs typeface="Calibri" pitchFamily="34" charset="0"/>
              </a:rPr>
              <a:t>Forçar passagem entre veículos que, em sentidos opostos, estejam na iminência de passar ...</a:t>
            </a:r>
          </a:p>
        </p:txBody>
      </p:sp>
      <p:sp>
        <p:nvSpPr>
          <p:cNvPr id="16" name="Retângulo 15"/>
          <p:cNvSpPr/>
          <p:nvPr/>
        </p:nvSpPr>
        <p:spPr>
          <a:xfrm>
            <a:off x="7092280" y="1131590"/>
            <a:ext cx="1908404" cy="2160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FATOR AGRAVANTE   x10</a:t>
            </a:r>
          </a:p>
        </p:txBody>
      </p:sp>
      <p:sp>
        <p:nvSpPr>
          <p:cNvPr id="20" name="Retângulo 19"/>
          <p:cNvSpPr/>
          <p:nvPr/>
        </p:nvSpPr>
        <p:spPr>
          <a:xfrm>
            <a:off x="159821" y="3003798"/>
            <a:ext cx="8859600" cy="576064"/>
          </a:xfrm>
          <a:prstGeom prst="rect">
            <a:avLst/>
          </a:prstGeom>
          <a:solidFill>
            <a:srgbClr val="7030A0">
              <a:alpha val="1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r>
              <a:rPr lang="pt-BR" sz="1000" b="1" i="1" dirty="0">
                <a:solidFill>
                  <a:schemeClr val="tx1"/>
                </a:solidFill>
                <a:latin typeface="Calibri" pitchFamily="34" charset="0"/>
                <a:cs typeface="Calibri" pitchFamily="34" charset="0"/>
              </a:rPr>
              <a:t>(CTB Art. 253 A)</a:t>
            </a:r>
            <a:r>
              <a:rPr lang="pt-BR" sz="1600" b="1" i="1" dirty="0">
                <a:solidFill>
                  <a:schemeClr val="tx1"/>
                </a:solidFill>
                <a:latin typeface="Calibri" pitchFamily="34" charset="0"/>
                <a:cs typeface="Calibri" pitchFamily="34" charset="0"/>
              </a:rPr>
              <a:t> *</a:t>
            </a:r>
            <a:r>
              <a:rPr lang="pt-BR" sz="1500" b="1" i="1" dirty="0">
                <a:solidFill>
                  <a:srgbClr val="7030A0"/>
                </a:solidFill>
                <a:latin typeface="Calibri" pitchFamily="34" charset="0"/>
                <a:cs typeface="Calibri" pitchFamily="34" charset="0"/>
              </a:rPr>
              <a:t>Usar qualquer veículo para, deliberadamente, interromper, restringir ou perturbar a circulação...</a:t>
            </a:r>
          </a:p>
        </p:txBody>
      </p:sp>
      <p:sp>
        <p:nvSpPr>
          <p:cNvPr id="21" name="Retângulo 20"/>
          <p:cNvSpPr/>
          <p:nvPr/>
        </p:nvSpPr>
        <p:spPr>
          <a:xfrm>
            <a:off x="7164287" y="3003798"/>
            <a:ext cx="1853373" cy="21602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FATOR AGRAVANTE   x20</a:t>
            </a:r>
          </a:p>
        </p:txBody>
      </p:sp>
      <p:sp>
        <p:nvSpPr>
          <p:cNvPr id="10" name="Retângulo 9"/>
          <p:cNvSpPr/>
          <p:nvPr/>
        </p:nvSpPr>
        <p:spPr>
          <a:xfrm>
            <a:off x="159490" y="3750574"/>
            <a:ext cx="8859600" cy="725210"/>
          </a:xfrm>
          <a:prstGeom prst="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r>
              <a:rPr lang="pt-BR" sz="1000" b="1" i="1" dirty="0">
                <a:solidFill>
                  <a:schemeClr val="tx1"/>
                </a:solidFill>
              </a:rPr>
              <a:t>(CTB Art. 253 A § 1º) </a:t>
            </a:r>
            <a:r>
              <a:rPr lang="pt-BR" sz="1500" b="1" i="1" dirty="0">
                <a:solidFill>
                  <a:schemeClr val="tx1"/>
                </a:solidFill>
              </a:rPr>
              <a:t>*Aplica-se a multa agravada em 60 vezes aos organizadores da conduta prevista no caput.</a:t>
            </a:r>
            <a:endParaRPr lang="pt-BR" sz="1500" b="1" i="1" dirty="0">
              <a:solidFill>
                <a:schemeClr val="tx1"/>
              </a:solidFill>
              <a:latin typeface="Calibri" pitchFamily="34" charset="0"/>
              <a:cs typeface="Calibri" pitchFamily="34" charset="0"/>
            </a:endParaRPr>
          </a:p>
        </p:txBody>
      </p:sp>
      <p:sp>
        <p:nvSpPr>
          <p:cNvPr id="11" name="Retângulo 10"/>
          <p:cNvSpPr/>
          <p:nvPr/>
        </p:nvSpPr>
        <p:spPr>
          <a:xfrm>
            <a:off x="7170575" y="3737696"/>
            <a:ext cx="1853043" cy="261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FATOR AGRAVANTE   x60</a:t>
            </a:r>
          </a:p>
        </p:txBody>
      </p:sp>
      <p:sp>
        <p:nvSpPr>
          <p:cNvPr id="13" name="CaixaDeTexto 12"/>
          <p:cNvSpPr txBox="1"/>
          <p:nvPr/>
        </p:nvSpPr>
        <p:spPr>
          <a:xfrm>
            <a:off x="5220072" y="4578244"/>
            <a:ext cx="3780612" cy="292388"/>
          </a:xfrm>
          <a:prstGeom prst="rect">
            <a:avLst/>
          </a:prstGeom>
          <a:solidFill>
            <a:srgbClr val="FFFF00">
              <a:alpha val="50000"/>
            </a:srgbClr>
          </a:solidFill>
          <a:ln>
            <a:solidFill>
              <a:srgbClr val="FF0000"/>
            </a:solidFill>
          </a:ln>
        </p:spPr>
        <p:txBody>
          <a:bodyPr wrap="square" rtlCol="0">
            <a:spAutoFit/>
          </a:bodyPr>
          <a:lstStyle/>
          <a:p>
            <a:r>
              <a:rPr lang="pt-BR" sz="1300" b="1" dirty="0">
                <a:solidFill>
                  <a:srgbClr val="FF0000"/>
                </a:solidFill>
              </a:rPr>
              <a:t>O fator agravante só incide sobre o VALOR da multa</a:t>
            </a:r>
          </a:p>
        </p:txBody>
      </p:sp>
      <p:sp>
        <p:nvSpPr>
          <p:cNvPr id="14" name="CaixaDeTexto 13"/>
          <p:cNvSpPr txBox="1"/>
          <p:nvPr/>
        </p:nvSpPr>
        <p:spPr>
          <a:xfrm>
            <a:off x="94215" y="4520022"/>
            <a:ext cx="4621801" cy="369332"/>
          </a:xfrm>
          <a:prstGeom prst="rect">
            <a:avLst/>
          </a:prstGeom>
          <a:noFill/>
        </p:spPr>
        <p:txBody>
          <a:bodyPr wrap="square" rtlCol="0">
            <a:spAutoFit/>
          </a:bodyPr>
          <a:lstStyle/>
          <a:p>
            <a:r>
              <a:rPr lang="pt-BR" sz="1300" dirty="0">
                <a:solidFill>
                  <a:srgbClr val="FF0000"/>
                </a:solidFill>
              </a:rPr>
              <a:t>* Em caso de reincidência aplica-se, o valor da multa, em DOBRO.</a:t>
            </a:r>
            <a:r>
              <a:rPr lang="pt-BR" dirty="0">
                <a:solidFill>
                  <a:srgbClr val="FF0000"/>
                </a:solidFill>
              </a:rPr>
              <a:t> </a:t>
            </a:r>
          </a:p>
        </p:txBody>
      </p:sp>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7" name="CaixaDeTexto 16"/>
          <p:cNvSpPr txBox="1"/>
          <p:nvPr/>
        </p:nvSpPr>
        <p:spPr>
          <a:xfrm>
            <a:off x="214282" y="577298"/>
            <a:ext cx="4789766" cy="430887"/>
          </a:xfrm>
          <a:prstGeom prst="rect">
            <a:avLst/>
          </a:prstGeom>
          <a:noFill/>
        </p:spPr>
        <p:txBody>
          <a:bodyPr wrap="square" rtlCol="0">
            <a:spAutoFit/>
          </a:bodyPr>
          <a:lstStyle/>
          <a:p>
            <a:r>
              <a:rPr lang="pt-BR" sz="2200" b="1" dirty="0"/>
              <a:t>Infrações com Fator Agravante</a:t>
            </a:r>
          </a:p>
        </p:txBody>
      </p:sp>
    </p:spTree>
    <p:extLst>
      <p:ext uri="{BB962C8B-B14F-4D97-AF65-F5344CB8AC3E}">
        <p14:creationId xmlns:p14="http://schemas.microsoft.com/office/powerpoint/2010/main" val="170760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2067694"/>
            <a:ext cx="5501590" cy="35719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pt-BR" b="1" i="1" dirty="0">
                <a:solidFill>
                  <a:schemeClr val="tx2"/>
                </a:solidFill>
                <a:latin typeface="Calibri" pitchFamily="34" charset="0"/>
                <a:cs typeface="Calibri" pitchFamily="34" charset="0"/>
              </a:rPr>
              <a:t>Atingir a PONTUAÇÃO de 20, 30 ou 40 no prontuário</a:t>
            </a:r>
          </a:p>
        </p:txBody>
      </p:sp>
      <p:sp>
        <p:nvSpPr>
          <p:cNvPr id="11" name="Retângulo 10"/>
          <p:cNvSpPr/>
          <p:nvPr/>
        </p:nvSpPr>
        <p:spPr>
          <a:xfrm>
            <a:off x="0" y="3219822"/>
            <a:ext cx="550159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pt-BR" sz="1700" b="1" i="1" dirty="0">
                <a:solidFill>
                  <a:srgbClr val="006600"/>
                </a:solidFill>
                <a:latin typeface="Calibri" pitchFamily="34" charset="0"/>
                <a:cs typeface="Calibri" pitchFamily="34" charset="0"/>
              </a:rPr>
              <a:t>Cometer infrações que preveem a suspensão DIRETA</a:t>
            </a:r>
          </a:p>
        </p:txBody>
      </p:sp>
      <p:sp>
        <p:nvSpPr>
          <p:cNvPr id="16" name="CaixaDeTexto 15"/>
          <p:cNvSpPr txBox="1"/>
          <p:nvPr/>
        </p:nvSpPr>
        <p:spPr>
          <a:xfrm>
            <a:off x="461030" y="2515022"/>
            <a:ext cx="4572032" cy="646331"/>
          </a:xfrm>
          <a:prstGeom prst="rect">
            <a:avLst/>
          </a:prstGeom>
          <a:noFill/>
        </p:spPr>
        <p:txBody>
          <a:bodyPr wrap="square" rtlCol="0">
            <a:spAutoFit/>
          </a:bodyPr>
          <a:lstStyle/>
          <a:p>
            <a:r>
              <a:rPr lang="pt-BR" i="1" dirty="0">
                <a:solidFill>
                  <a:schemeClr val="tx2"/>
                </a:solidFill>
                <a:latin typeface="Calibri" pitchFamily="34" charset="0"/>
                <a:cs typeface="Calibri" pitchFamily="34" charset="0"/>
              </a:rPr>
              <a:t>►Mínimo 6 e máximo 12 meses</a:t>
            </a:r>
          </a:p>
          <a:p>
            <a:r>
              <a:rPr lang="pt-BR" i="1" dirty="0">
                <a:solidFill>
                  <a:schemeClr val="tx2"/>
                </a:solidFill>
                <a:latin typeface="Calibri" pitchFamily="34" charset="0"/>
                <a:cs typeface="Calibri" pitchFamily="34" charset="0"/>
              </a:rPr>
              <a:t>►Mínimo 8 e máximo 24 meses - </a:t>
            </a:r>
            <a:r>
              <a:rPr lang="pt-BR" i="1" dirty="0">
                <a:solidFill>
                  <a:srgbClr val="FF0000"/>
                </a:solidFill>
                <a:latin typeface="Calibri" pitchFamily="34" charset="0"/>
                <a:cs typeface="Calibri" pitchFamily="34" charset="0"/>
              </a:rPr>
              <a:t>Reincidência</a:t>
            </a:r>
          </a:p>
        </p:txBody>
      </p:sp>
      <p:sp>
        <p:nvSpPr>
          <p:cNvPr id="18" name="CaixaDeTexto 17"/>
          <p:cNvSpPr txBox="1"/>
          <p:nvPr/>
        </p:nvSpPr>
        <p:spPr>
          <a:xfrm>
            <a:off x="488493" y="3633125"/>
            <a:ext cx="4572032" cy="646331"/>
          </a:xfrm>
          <a:prstGeom prst="rect">
            <a:avLst/>
          </a:prstGeom>
          <a:noFill/>
        </p:spPr>
        <p:txBody>
          <a:bodyPr wrap="square" rtlCol="0">
            <a:spAutoFit/>
          </a:bodyPr>
          <a:lstStyle/>
          <a:p>
            <a:r>
              <a:rPr lang="pt-BR" i="1" dirty="0">
                <a:solidFill>
                  <a:srgbClr val="006600"/>
                </a:solidFill>
                <a:latin typeface="Calibri" pitchFamily="34" charset="0"/>
                <a:cs typeface="Calibri" pitchFamily="34" charset="0"/>
              </a:rPr>
              <a:t>►Mínimo 2 e máximo 8 meses</a:t>
            </a:r>
          </a:p>
          <a:p>
            <a:r>
              <a:rPr lang="pt-BR" i="1" dirty="0">
                <a:solidFill>
                  <a:srgbClr val="006600"/>
                </a:solidFill>
                <a:latin typeface="Calibri" pitchFamily="34" charset="0"/>
                <a:cs typeface="Calibri" pitchFamily="34" charset="0"/>
              </a:rPr>
              <a:t>►Mínimo 8 e máximo 18 meses -</a:t>
            </a:r>
            <a:r>
              <a:rPr lang="pt-BR" i="1" dirty="0">
                <a:solidFill>
                  <a:schemeClr val="tx2"/>
                </a:solidFill>
                <a:latin typeface="Calibri" pitchFamily="34" charset="0"/>
                <a:cs typeface="Calibri" pitchFamily="34" charset="0"/>
              </a:rPr>
              <a:t> </a:t>
            </a:r>
            <a:r>
              <a:rPr lang="pt-BR" i="1" dirty="0">
                <a:solidFill>
                  <a:srgbClr val="FF0000"/>
                </a:solidFill>
                <a:latin typeface="Calibri" pitchFamily="34" charset="0"/>
                <a:cs typeface="Calibri" pitchFamily="34" charset="0"/>
              </a:rPr>
              <a:t>Reincidência</a:t>
            </a:r>
          </a:p>
        </p:txBody>
      </p:sp>
      <p:sp>
        <p:nvSpPr>
          <p:cNvPr id="2" name="Seta para a direita 1"/>
          <p:cNvSpPr/>
          <p:nvPr/>
        </p:nvSpPr>
        <p:spPr>
          <a:xfrm>
            <a:off x="144710" y="4407954"/>
            <a:ext cx="792088" cy="360040"/>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000" b="1" dirty="0">
                <a:solidFill>
                  <a:srgbClr val="C00000"/>
                </a:solidFill>
                <a:latin typeface="Calibri" pitchFamily="34" charset="0"/>
                <a:cs typeface="Calibri" pitchFamily="34" charset="0"/>
              </a:rPr>
              <a:t>EXCETO</a:t>
            </a:r>
          </a:p>
        </p:txBody>
      </p:sp>
      <p:sp>
        <p:nvSpPr>
          <p:cNvPr id="6" name="Retângulo 5"/>
          <p:cNvSpPr/>
          <p:nvPr/>
        </p:nvSpPr>
        <p:spPr>
          <a:xfrm>
            <a:off x="1115616" y="4443958"/>
            <a:ext cx="4385974" cy="28803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600" b="1" dirty="0">
                <a:solidFill>
                  <a:srgbClr val="C00000"/>
                </a:solidFill>
                <a:latin typeface="Calibri" pitchFamily="34" charset="0"/>
                <a:cs typeface="Calibri" pitchFamily="34" charset="0"/>
              </a:rPr>
              <a:t>Art. 165, 165A e 253A -</a:t>
            </a:r>
            <a:r>
              <a:rPr lang="pt-BR" sz="1600" b="1" dirty="0">
                <a:solidFill>
                  <a:srgbClr val="008000"/>
                </a:solidFill>
                <a:latin typeface="Calibri" pitchFamily="34" charset="0"/>
                <a:cs typeface="Calibri" pitchFamily="34" charset="0"/>
              </a:rPr>
              <a:t> </a:t>
            </a:r>
            <a:r>
              <a:rPr lang="pt-BR" sz="1600" b="1" dirty="0">
                <a:solidFill>
                  <a:schemeClr val="tx1"/>
                </a:solidFill>
                <a:latin typeface="Calibri" pitchFamily="34" charset="0"/>
                <a:cs typeface="Calibri" pitchFamily="34" charset="0"/>
              </a:rPr>
              <a:t>12 meses</a:t>
            </a:r>
          </a:p>
        </p:txBody>
      </p:sp>
      <p:pic>
        <p:nvPicPr>
          <p:cNvPr id="15" name="Imagem 14" descr="dica.jpg"/>
          <p:cNvPicPr>
            <a:picLocks noChangeAspect="1"/>
          </p:cNvPicPr>
          <p:nvPr/>
        </p:nvPicPr>
        <p:blipFill>
          <a:blip r:embed="rId3" cstate="print"/>
          <a:stretch>
            <a:fillRect/>
          </a:stretch>
        </p:blipFill>
        <p:spPr>
          <a:xfrm>
            <a:off x="6913612" y="3386480"/>
            <a:ext cx="1905000" cy="1581150"/>
          </a:xfrm>
          <a:prstGeom prst="rect">
            <a:avLst/>
          </a:prstGeom>
        </p:spPr>
      </p:pic>
      <p:pic>
        <p:nvPicPr>
          <p:cNvPr id="13" name="Imagem 12"/>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4" name="CaixaDeTexto 13"/>
          <p:cNvSpPr txBox="1"/>
          <p:nvPr/>
        </p:nvSpPr>
        <p:spPr>
          <a:xfrm>
            <a:off x="214282" y="577298"/>
            <a:ext cx="4789766" cy="430887"/>
          </a:xfrm>
          <a:prstGeom prst="rect">
            <a:avLst/>
          </a:prstGeom>
          <a:noFill/>
        </p:spPr>
        <p:txBody>
          <a:bodyPr wrap="square" rtlCol="0">
            <a:spAutoFit/>
          </a:bodyPr>
          <a:lstStyle/>
          <a:p>
            <a:r>
              <a:rPr lang="pt-BR" sz="2200" b="1" dirty="0"/>
              <a:t>Suspensão do Direito de Dirigir </a:t>
            </a:r>
            <a:r>
              <a:rPr lang="pt-BR" sz="1000" b="1" dirty="0"/>
              <a:t>(CTB art. 261)</a:t>
            </a:r>
          </a:p>
        </p:txBody>
      </p:sp>
      <p:sp>
        <p:nvSpPr>
          <p:cNvPr id="5" name="Retângulo 4">
            <a:extLst>
              <a:ext uri="{FF2B5EF4-FFF2-40B4-BE49-F238E27FC236}">
                <a16:creationId xmlns:a16="http://schemas.microsoft.com/office/drawing/2014/main" id="{983E31FF-2BB5-4C02-8AB4-60A9CC8C512E}"/>
              </a:ext>
            </a:extLst>
          </p:cNvPr>
          <p:cNvSpPr/>
          <p:nvPr/>
        </p:nvSpPr>
        <p:spPr>
          <a:xfrm>
            <a:off x="6588224" y="2216252"/>
            <a:ext cx="2555776" cy="1147586"/>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algn="ctr"/>
            <a:r>
              <a:rPr lang="pt-BR" sz="1600" u="sng" dirty="0">
                <a:solidFill>
                  <a:schemeClr val="tx1"/>
                </a:solidFill>
                <a:latin typeface="Calibri" pitchFamily="34" charset="0"/>
                <a:cs typeface="Calibri" pitchFamily="34" charset="0"/>
              </a:rPr>
              <a:t>Suspensão</a:t>
            </a:r>
            <a:r>
              <a:rPr lang="pt-BR" sz="1600" dirty="0">
                <a:solidFill>
                  <a:schemeClr val="tx1"/>
                </a:solidFill>
                <a:latin typeface="Calibri" pitchFamily="34" charset="0"/>
                <a:cs typeface="Calibri" pitchFamily="34" charset="0"/>
              </a:rPr>
              <a:t> ou </a:t>
            </a:r>
            <a:r>
              <a:rPr lang="pt-BR" sz="1600" u="sng" dirty="0">
                <a:solidFill>
                  <a:schemeClr val="tx1"/>
                </a:solidFill>
                <a:latin typeface="Calibri" pitchFamily="34" charset="0"/>
                <a:cs typeface="Calibri" pitchFamily="34" charset="0"/>
              </a:rPr>
              <a:t>Proibição de se obter</a:t>
            </a:r>
            <a:r>
              <a:rPr lang="pt-BR" sz="1600" dirty="0">
                <a:solidFill>
                  <a:schemeClr val="tx1"/>
                </a:solidFill>
                <a:latin typeface="Calibri" pitchFamily="34" charset="0"/>
                <a:cs typeface="Calibri" pitchFamily="34" charset="0"/>
              </a:rPr>
              <a:t> uma habilitação: </a:t>
            </a:r>
          </a:p>
          <a:p>
            <a:pPr algn="ctr"/>
            <a:r>
              <a:rPr lang="pt-BR" sz="1600" b="1" dirty="0">
                <a:solidFill>
                  <a:schemeClr val="tx1"/>
                </a:solidFill>
                <a:latin typeface="Calibri" pitchFamily="34" charset="0"/>
                <a:cs typeface="Calibri" pitchFamily="34" charset="0"/>
              </a:rPr>
              <a:t>2 meses à 5 anos</a:t>
            </a:r>
          </a:p>
        </p:txBody>
      </p:sp>
      <p:sp>
        <p:nvSpPr>
          <p:cNvPr id="7" name="Retângulo 6">
            <a:extLst>
              <a:ext uri="{FF2B5EF4-FFF2-40B4-BE49-F238E27FC236}">
                <a16:creationId xmlns:a16="http://schemas.microsoft.com/office/drawing/2014/main" id="{FA46438A-B284-44DB-B986-213B52C41E7F}"/>
              </a:ext>
            </a:extLst>
          </p:cNvPr>
          <p:cNvSpPr/>
          <p:nvPr/>
        </p:nvSpPr>
        <p:spPr>
          <a:xfrm>
            <a:off x="6588224" y="2216252"/>
            <a:ext cx="97258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Calibri" pitchFamily="34" charset="0"/>
                <a:cs typeface="Calibri" pitchFamily="34" charset="0"/>
              </a:rPr>
              <a:t>CTB, art. 293</a:t>
            </a:r>
          </a:p>
        </p:txBody>
      </p:sp>
      <p:sp>
        <p:nvSpPr>
          <p:cNvPr id="17" name="Retângulo de cantos arredondados 10">
            <a:extLst>
              <a:ext uri="{FF2B5EF4-FFF2-40B4-BE49-F238E27FC236}">
                <a16:creationId xmlns:a16="http://schemas.microsoft.com/office/drawing/2014/main" id="{4D82505C-E74E-48E0-ABB0-6E6A308FB060}"/>
              </a:ext>
            </a:extLst>
          </p:cNvPr>
          <p:cNvSpPr/>
          <p:nvPr/>
        </p:nvSpPr>
        <p:spPr>
          <a:xfrm>
            <a:off x="221260" y="1204844"/>
            <a:ext cx="8390166" cy="484816"/>
          </a:xfrm>
          <a:prstGeom prst="roundRect">
            <a:avLst/>
          </a:prstGeom>
          <a:noFill/>
          <a:ln w="19050">
            <a:noFill/>
          </a:ln>
          <a:effectLst/>
        </p:spPr>
        <p:style>
          <a:lnRef idx="1">
            <a:schemeClr val="accent2"/>
          </a:lnRef>
          <a:fillRef idx="2">
            <a:schemeClr val="accent2"/>
          </a:fillRef>
          <a:effectRef idx="1">
            <a:schemeClr val="accent2"/>
          </a:effectRef>
          <a:fontRef idx="minor">
            <a:schemeClr val="dk1"/>
          </a:fontRef>
        </p:style>
        <p:txBody>
          <a:bodyPr rtlCol="0" anchor="ctr"/>
          <a:lstStyle/>
          <a:p>
            <a:r>
              <a:rPr lang="pt-BR" sz="2000" i="1" dirty="0">
                <a:solidFill>
                  <a:schemeClr val="tx1"/>
                </a:solidFill>
                <a:latin typeface="Calibri" pitchFamily="34" charset="0"/>
                <a:cs typeface="Calibri" pitchFamily="34" charset="0"/>
              </a:rPr>
              <a:t>Trata-se de uma </a:t>
            </a:r>
            <a:r>
              <a:rPr lang="pt-BR" sz="2000" b="1" i="1" dirty="0">
                <a:solidFill>
                  <a:schemeClr val="tx1"/>
                </a:solidFill>
                <a:latin typeface="Calibri" pitchFamily="34" charset="0"/>
                <a:cs typeface="Calibri" pitchFamily="34" charset="0"/>
              </a:rPr>
              <a:t>Penalidade</a:t>
            </a:r>
            <a:r>
              <a:rPr lang="pt-BR" sz="2000" i="1" dirty="0">
                <a:solidFill>
                  <a:schemeClr val="tx1"/>
                </a:solidFill>
                <a:latin typeface="Calibri" pitchFamily="34" charset="0"/>
                <a:cs typeface="Calibri" pitchFamily="34" charset="0"/>
              </a:rPr>
              <a:t> aplicada com a finalidade de retirar do Condutor Infrator, por </a:t>
            </a:r>
            <a:r>
              <a:rPr lang="pt-BR" sz="2000" i="1" u="sng" dirty="0">
                <a:solidFill>
                  <a:schemeClr val="tx1"/>
                </a:solidFill>
                <a:latin typeface="Calibri" pitchFamily="34" charset="0"/>
                <a:cs typeface="Calibri" pitchFamily="34" charset="0"/>
              </a:rPr>
              <a:t>prazo determinado</a:t>
            </a:r>
            <a:r>
              <a:rPr lang="pt-BR" sz="2000" i="1" dirty="0">
                <a:solidFill>
                  <a:schemeClr val="tx1"/>
                </a:solidFill>
                <a:latin typeface="Calibri" pitchFamily="34" charset="0"/>
                <a:cs typeface="Calibri" pitchFamily="34" charset="0"/>
              </a:rPr>
              <a:t>, o seu direito de dirigir. Poderá ocorrer quando:</a:t>
            </a:r>
          </a:p>
        </p:txBody>
      </p:sp>
    </p:spTree>
    <p:extLst>
      <p:ext uri="{BB962C8B-B14F-4D97-AF65-F5344CB8AC3E}">
        <p14:creationId xmlns:p14="http://schemas.microsoft.com/office/powerpoint/2010/main" val="99112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linds(horizont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linds(horizont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linds(horizont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8">
                                            <p:txEl>
                                              <p:pRg st="1" end="1"/>
                                            </p:txEl>
                                          </p:spTgt>
                                        </p:tgtEl>
                                        <p:attrNameLst>
                                          <p:attrName>style.visibility</p:attrName>
                                        </p:attrNameLst>
                                      </p:cBhvr>
                                      <p:to>
                                        <p:strVal val="visible"/>
                                      </p:to>
                                    </p:set>
                                    <p:animEffect transition="in" filter="blinds(horizontal)">
                                      <p:cBhvr>
                                        <p:cTn id="40" dur="500"/>
                                        <p:tgtEl>
                                          <p:spTgt spid="1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P spid="6" grpId="0" animBg="1"/>
      <p:bldP spid="5" grpId="0"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4" name="CaixaDeTexto 13"/>
          <p:cNvSpPr txBox="1"/>
          <p:nvPr/>
        </p:nvSpPr>
        <p:spPr>
          <a:xfrm>
            <a:off x="214282" y="577298"/>
            <a:ext cx="4789766" cy="430887"/>
          </a:xfrm>
          <a:prstGeom prst="rect">
            <a:avLst/>
          </a:prstGeom>
          <a:noFill/>
        </p:spPr>
        <p:txBody>
          <a:bodyPr wrap="square" rtlCol="0">
            <a:spAutoFit/>
          </a:bodyPr>
          <a:lstStyle/>
          <a:p>
            <a:r>
              <a:rPr lang="pt-BR" sz="2200" b="1" dirty="0"/>
              <a:t>Suspensão do Direito de Dirigir </a:t>
            </a:r>
            <a:r>
              <a:rPr lang="pt-BR" sz="1000" b="1" dirty="0"/>
              <a:t>(CTB art. 261)</a:t>
            </a:r>
          </a:p>
        </p:txBody>
      </p:sp>
      <p:sp>
        <p:nvSpPr>
          <p:cNvPr id="17" name="Retângulo de cantos arredondados 10">
            <a:extLst>
              <a:ext uri="{FF2B5EF4-FFF2-40B4-BE49-F238E27FC236}">
                <a16:creationId xmlns:a16="http://schemas.microsoft.com/office/drawing/2014/main" id="{90223A7A-B36B-4503-AA3D-276E0C04553B}"/>
              </a:ext>
            </a:extLst>
          </p:cNvPr>
          <p:cNvSpPr/>
          <p:nvPr/>
        </p:nvSpPr>
        <p:spPr>
          <a:xfrm>
            <a:off x="247141" y="1062114"/>
            <a:ext cx="4789766" cy="864096"/>
          </a:xfrm>
          <a:prstGeom prst="roundRect">
            <a:avLst/>
          </a:prstGeom>
          <a:noFill/>
          <a:ln w="19050">
            <a:noFill/>
          </a:ln>
          <a:effectLst/>
        </p:spPr>
        <p:style>
          <a:lnRef idx="1">
            <a:schemeClr val="accent2"/>
          </a:lnRef>
          <a:fillRef idx="2">
            <a:schemeClr val="accent2"/>
          </a:fillRef>
          <a:effectRef idx="1">
            <a:schemeClr val="accent2"/>
          </a:effectRef>
          <a:fontRef idx="minor">
            <a:schemeClr val="dk1"/>
          </a:fontRef>
        </p:style>
        <p:txBody>
          <a:bodyPr rtlCol="0" anchor="ctr"/>
          <a:lstStyle/>
          <a:p>
            <a:r>
              <a:rPr lang="pt-BR" sz="2200" i="1" dirty="0">
                <a:solidFill>
                  <a:schemeClr val="tx1"/>
                </a:solidFill>
                <a:latin typeface="Calibri" pitchFamily="34" charset="0"/>
                <a:cs typeface="Calibri" pitchFamily="34" charset="0"/>
              </a:rPr>
              <a:t>A suspensão por PONTOS ocorrerá quando o condutor atingir: </a:t>
            </a:r>
          </a:p>
        </p:txBody>
      </p:sp>
      <p:sp>
        <p:nvSpPr>
          <p:cNvPr id="19" name="Retângulo de cantos arredondados 10">
            <a:extLst>
              <a:ext uri="{FF2B5EF4-FFF2-40B4-BE49-F238E27FC236}">
                <a16:creationId xmlns:a16="http://schemas.microsoft.com/office/drawing/2014/main" id="{B869C2D1-8948-499C-91A7-CFB503C4AA1F}"/>
              </a:ext>
            </a:extLst>
          </p:cNvPr>
          <p:cNvSpPr/>
          <p:nvPr/>
        </p:nvSpPr>
        <p:spPr>
          <a:xfrm>
            <a:off x="2227017" y="2049985"/>
            <a:ext cx="6445950" cy="1385861"/>
          </a:xfrm>
          <a:prstGeom prst="roundRect">
            <a:avLst>
              <a:gd name="adj" fmla="val 4356"/>
            </a:avLst>
          </a:prstGeom>
          <a:noFill/>
          <a:ln w="19050">
            <a:solidFill>
              <a:srgbClr val="F16963"/>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nSpc>
                <a:spcPts val="3000"/>
              </a:lnSpc>
            </a:pPr>
            <a:r>
              <a:rPr lang="pt-BR" sz="2000" i="1" dirty="0">
                <a:solidFill>
                  <a:schemeClr val="tx1"/>
                </a:solidFill>
                <a:latin typeface="Calibri" pitchFamily="34" charset="0"/>
                <a:cs typeface="Calibri" pitchFamily="34" charset="0"/>
              </a:rPr>
              <a:t>► </a:t>
            </a:r>
            <a:r>
              <a:rPr lang="pt-BR" sz="2000" b="1" i="1" dirty="0">
                <a:solidFill>
                  <a:srgbClr val="00B0F0"/>
                </a:solidFill>
                <a:latin typeface="Calibri" pitchFamily="34" charset="0"/>
                <a:cs typeface="Calibri" pitchFamily="34" charset="0"/>
              </a:rPr>
              <a:t>40 pontos</a:t>
            </a:r>
            <a:r>
              <a:rPr lang="pt-BR" sz="2000" i="1" dirty="0">
                <a:solidFill>
                  <a:schemeClr val="tx1"/>
                </a:solidFill>
                <a:latin typeface="Calibri" pitchFamily="34" charset="0"/>
                <a:cs typeface="Calibri" pitchFamily="34" charset="0"/>
              </a:rPr>
              <a:t>, sem </a:t>
            </a:r>
            <a:r>
              <a:rPr lang="pt-BR" sz="2000" i="1" dirty="0">
                <a:solidFill>
                  <a:srgbClr val="FF0000"/>
                </a:solidFill>
                <a:latin typeface="Calibri" pitchFamily="34" charset="0"/>
                <a:cs typeface="Calibri" pitchFamily="34" charset="0"/>
              </a:rPr>
              <a:t>nenhuma</a:t>
            </a:r>
            <a:r>
              <a:rPr lang="pt-BR" sz="2000" i="1" dirty="0">
                <a:solidFill>
                  <a:schemeClr val="tx1"/>
                </a:solidFill>
                <a:latin typeface="Calibri" pitchFamily="34" charset="0"/>
                <a:cs typeface="Calibri" pitchFamily="34" charset="0"/>
              </a:rPr>
              <a:t> infração </a:t>
            </a:r>
            <a:r>
              <a:rPr lang="pt-BR" sz="2000" b="1" i="1" dirty="0">
                <a:solidFill>
                  <a:schemeClr val="tx1"/>
                </a:solidFill>
                <a:latin typeface="Calibri" pitchFamily="34" charset="0"/>
                <a:cs typeface="Calibri" pitchFamily="34" charset="0"/>
              </a:rPr>
              <a:t>gravíssima</a:t>
            </a:r>
          </a:p>
          <a:p>
            <a:pPr>
              <a:lnSpc>
                <a:spcPts val="3000"/>
              </a:lnSpc>
            </a:pPr>
            <a:r>
              <a:rPr lang="pt-BR" sz="2000" i="1" dirty="0">
                <a:solidFill>
                  <a:schemeClr val="tx1"/>
                </a:solidFill>
                <a:latin typeface="Calibri" pitchFamily="34" charset="0"/>
                <a:cs typeface="Calibri" pitchFamily="34" charset="0"/>
              </a:rPr>
              <a:t>► </a:t>
            </a:r>
            <a:r>
              <a:rPr lang="pt-BR" sz="2000" b="1" i="1" dirty="0">
                <a:solidFill>
                  <a:srgbClr val="00B0F0"/>
                </a:solidFill>
                <a:latin typeface="Calibri" pitchFamily="34" charset="0"/>
                <a:cs typeface="Calibri" pitchFamily="34" charset="0"/>
              </a:rPr>
              <a:t>30 pontos</a:t>
            </a:r>
            <a:r>
              <a:rPr lang="pt-BR" sz="2000" i="1" dirty="0">
                <a:solidFill>
                  <a:schemeClr val="tx1"/>
                </a:solidFill>
                <a:latin typeface="Calibri" pitchFamily="34" charset="0"/>
                <a:cs typeface="Calibri" pitchFamily="34" charset="0"/>
              </a:rPr>
              <a:t>, se tiver </a:t>
            </a:r>
            <a:r>
              <a:rPr lang="pt-BR" sz="2000" i="1" dirty="0">
                <a:solidFill>
                  <a:srgbClr val="FF0000"/>
                </a:solidFill>
                <a:latin typeface="Calibri" pitchFamily="34" charset="0"/>
                <a:cs typeface="Calibri" pitchFamily="34" charset="0"/>
              </a:rPr>
              <a:t>apenas uma</a:t>
            </a:r>
            <a:r>
              <a:rPr lang="pt-BR" sz="2000" i="1" dirty="0">
                <a:solidFill>
                  <a:schemeClr val="tx1"/>
                </a:solidFill>
                <a:latin typeface="Calibri" pitchFamily="34" charset="0"/>
                <a:cs typeface="Calibri" pitchFamily="34" charset="0"/>
              </a:rPr>
              <a:t> infração </a:t>
            </a:r>
            <a:r>
              <a:rPr lang="pt-BR" sz="2000" b="1" i="1" dirty="0">
                <a:solidFill>
                  <a:schemeClr val="tx1"/>
                </a:solidFill>
                <a:latin typeface="Calibri" pitchFamily="34" charset="0"/>
                <a:cs typeface="Calibri" pitchFamily="34" charset="0"/>
              </a:rPr>
              <a:t>gravíssima</a:t>
            </a:r>
          </a:p>
          <a:p>
            <a:pPr>
              <a:lnSpc>
                <a:spcPts val="3000"/>
              </a:lnSpc>
            </a:pPr>
            <a:r>
              <a:rPr lang="pt-BR" sz="2000" i="1" dirty="0">
                <a:solidFill>
                  <a:schemeClr val="tx1"/>
                </a:solidFill>
                <a:latin typeface="Calibri" pitchFamily="34" charset="0"/>
                <a:cs typeface="Calibri" pitchFamily="34" charset="0"/>
              </a:rPr>
              <a:t>► </a:t>
            </a:r>
            <a:r>
              <a:rPr lang="pt-BR" sz="2000" b="1" i="1" dirty="0">
                <a:solidFill>
                  <a:srgbClr val="00B0F0"/>
                </a:solidFill>
                <a:latin typeface="Calibri" pitchFamily="34" charset="0"/>
                <a:cs typeface="Calibri" pitchFamily="34" charset="0"/>
              </a:rPr>
              <a:t>20 pontos</a:t>
            </a:r>
            <a:r>
              <a:rPr lang="pt-BR" sz="2000" i="1" dirty="0">
                <a:solidFill>
                  <a:schemeClr val="tx1"/>
                </a:solidFill>
                <a:latin typeface="Calibri" pitchFamily="34" charset="0"/>
                <a:cs typeface="Calibri" pitchFamily="34" charset="0"/>
              </a:rPr>
              <a:t>, se tiver </a:t>
            </a:r>
            <a:r>
              <a:rPr lang="pt-BR" sz="2000" i="1" dirty="0">
                <a:solidFill>
                  <a:srgbClr val="FF0000"/>
                </a:solidFill>
                <a:latin typeface="Calibri" pitchFamily="34" charset="0"/>
                <a:cs typeface="Calibri" pitchFamily="34" charset="0"/>
              </a:rPr>
              <a:t>duas ou mais</a:t>
            </a:r>
            <a:r>
              <a:rPr lang="pt-BR" sz="2000" i="1" dirty="0">
                <a:solidFill>
                  <a:schemeClr val="tx1"/>
                </a:solidFill>
                <a:latin typeface="Calibri" pitchFamily="34" charset="0"/>
                <a:cs typeface="Calibri" pitchFamily="34" charset="0"/>
              </a:rPr>
              <a:t> infrações </a:t>
            </a:r>
            <a:r>
              <a:rPr lang="pt-BR" sz="2000" b="1" i="1" dirty="0">
                <a:solidFill>
                  <a:schemeClr val="tx1"/>
                </a:solidFill>
                <a:latin typeface="Calibri" pitchFamily="34" charset="0"/>
                <a:cs typeface="Calibri" pitchFamily="34" charset="0"/>
              </a:rPr>
              <a:t>gravíssimas</a:t>
            </a:r>
          </a:p>
        </p:txBody>
      </p:sp>
      <p:pic>
        <p:nvPicPr>
          <p:cNvPr id="2054" name="Picture 6" descr="Resultado de imagem para gif contador">
            <a:extLst>
              <a:ext uri="{FF2B5EF4-FFF2-40B4-BE49-F238E27FC236}">
                <a16:creationId xmlns:a16="http://schemas.microsoft.com/office/drawing/2014/main" id="{882B10F4-E9D4-4638-9465-AE92EA9942B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555526"/>
            <a:ext cx="1652695" cy="16526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m para atenção alunos">
            <a:extLst>
              <a:ext uri="{FF2B5EF4-FFF2-40B4-BE49-F238E27FC236}">
                <a16:creationId xmlns:a16="http://schemas.microsoft.com/office/drawing/2014/main" id="{AF1BE943-7EF0-4AE9-AFAF-911584DEC41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074" b="16797"/>
          <a:stretch/>
        </p:blipFill>
        <p:spPr bwMode="auto">
          <a:xfrm>
            <a:off x="395536" y="3867894"/>
            <a:ext cx="1728043" cy="942628"/>
          </a:xfrm>
          <a:prstGeom prst="rect">
            <a:avLst/>
          </a:prstGeom>
          <a:noFill/>
          <a:extLst>
            <a:ext uri="{909E8E84-426E-40DD-AFC4-6F175D3DCCD1}">
              <a14:hiddenFill xmlns:a14="http://schemas.microsoft.com/office/drawing/2010/main">
                <a:solidFill>
                  <a:srgbClr val="FFFFFF"/>
                </a:solidFill>
              </a14:hiddenFill>
            </a:ext>
          </a:extLst>
        </p:spPr>
      </p:pic>
      <p:sp>
        <p:nvSpPr>
          <p:cNvPr id="20" name="Retângulo de cantos arredondados 10">
            <a:extLst>
              <a:ext uri="{FF2B5EF4-FFF2-40B4-BE49-F238E27FC236}">
                <a16:creationId xmlns:a16="http://schemas.microsoft.com/office/drawing/2014/main" id="{33713ED4-AAC2-42AE-BEE2-C299B11E8839}"/>
              </a:ext>
            </a:extLst>
          </p:cNvPr>
          <p:cNvSpPr/>
          <p:nvPr/>
        </p:nvSpPr>
        <p:spPr>
          <a:xfrm>
            <a:off x="2267744" y="3864802"/>
            <a:ext cx="6624736" cy="864096"/>
          </a:xfrm>
          <a:prstGeom prst="roundRect">
            <a:avLst/>
          </a:prstGeom>
          <a:noFill/>
          <a:ln w="19050">
            <a:noFill/>
          </a:ln>
          <a:effectLst/>
        </p:spPr>
        <p:style>
          <a:lnRef idx="1">
            <a:schemeClr val="accent2"/>
          </a:lnRef>
          <a:fillRef idx="2">
            <a:schemeClr val="accent2"/>
          </a:fillRef>
          <a:effectRef idx="1">
            <a:schemeClr val="accent2"/>
          </a:effectRef>
          <a:fontRef idx="minor">
            <a:schemeClr val="dk1"/>
          </a:fontRef>
        </p:style>
        <p:txBody>
          <a:bodyPr rtlCol="0" anchor="ctr"/>
          <a:lstStyle/>
          <a:p>
            <a:r>
              <a:rPr lang="pt-BR" sz="2200" dirty="0">
                <a:solidFill>
                  <a:srgbClr val="F16963"/>
                </a:solidFill>
                <a:latin typeface="Calibri" pitchFamily="34" charset="0"/>
                <a:cs typeface="Calibri" pitchFamily="34" charset="0"/>
              </a:rPr>
              <a:t>Para condutores que Exercem Atividade Remunerada (EAR), a pontuação </a:t>
            </a:r>
            <a:r>
              <a:rPr lang="pt-BR" sz="2200" b="1" dirty="0">
                <a:solidFill>
                  <a:srgbClr val="F16963"/>
                </a:solidFill>
                <a:latin typeface="Calibri" pitchFamily="34" charset="0"/>
                <a:cs typeface="Calibri" pitchFamily="34" charset="0"/>
              </a:rPr>
              <a:t>sempre será 40</a:t>
            </a:r>
            <a:r>
              <a:rPr lang="pt-BR" sz="2200" dirty="0">
                <a:solidFill>
                  <a:srgbClr val="F16963"/>
                </a:solidFill>
                <a:latin typeface="Calibri" pitchFamily="34" charset="0"/>
                <a:cs typeface="Calibri" pitchFamily="34" charset="0"/>
              </a:rPr>
              <a:t>.</a:t>
            </a:r>
          </a:p>
        </p:txBody>
      </p:sp>
      <p:sp>
        <p:nvSpPr>
          <p:cNvPr id="5" name="Seta: Dobrada 4">
            <a:extLst>
              <a:ext uri="{FF2B5EF4-FFF2-40B4-BE49-F238E27FC236}">
                <a16:creationId xmlns:a16="http://schemas.microsoft.com/office/drawing/2014/main" id="{44604892-5E5B-4DC2-A66A-EB3C26D593F9}"/>
              </a:ext>
            </a:extLst>
          </p:cNvPr>
          <p:cNvSpPr/>
          <p:nvPr/>
        </p:nvSpPr>
        <p:spPr>
          <a:xfrm flipV="1">
            <a:off x="1115616" y="2049985"/>
            <a:ext cx="864022" cy="861004"/>
          </a:xfrm>
          <a:prstGeom prst="bentArrow">
            <a:avLst/>
          </a:prstGeom>
          <a:solidFill>
            <a:srgbClr val="F16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69088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randombar(horizontal)">
                                      <p:cBhvr>
                                        <p:cTn id="22" dur="500"/>
                                        <p:tgtEl>
                                          <p:spTgt spid="205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95536" y="2213603"/>
            <a:ext cx="8496944" cy="369332"/>
          </a:xfrm>
          <a:prstGeom prst="rect">
            <a:avLst/>
          </a:prstGeom>
          <a:noFill/>
        </p:spPr>
        <p:txBody>
          <a:bodyPr wrap="square" rtlCol="0">
            <a:spAutoFit/>
          </a:bodyPr>
          <a:lstStyle/>
          <a:p>
            <a:r>
              <a:rPr lang="pt-BR" dirty="0"/>
              <a:t>1   2   3   4   5   6   7   8   9   10   11   12   13   14   15   16   17   18   19   20   21   22   23   24</a:t>
            </a:r>
          </a:p>
        </p:txBody>
      </p:sp>
      <p:sp>
        <p:nvSpPr>
          <p:cNvPr id="12" name="Retângulo 11"/>
          <p:cNvSpPr/>
          <p:nvPr/>
        </p:nvSpPr>
        <p:spPr>
          <a:xfrm>
            <a:off x="0" y="1347614"/>
            <a:ext cx="673224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rgbClr val="006600"/>
                </a:solidFill>
                <a:latin typeface="Calibri" pitchFamily="34" charset="0"/>
                <a:cs typeface="Calibri" pitchFamily="34" charset="0"/>
              </a:rPr>
              <a:t>O infrator atingir </a:t>
            </a:r>
            <a:r>
              <a:rPr lang="pt-BR" b="1" i="1" dirty="0">
                <a:solidFill>
                  <a:srgbClr val="FF0000"/>
                </a:solidFill>
                <a:latin typeface="Calibri" pitchFamily="34" charset="0"/>
                <a:cs typeface="Calibri" pitchFamily="34" charset="0"/>
              </a:rPr>
              <a:t>20, 30 ou 40 PONTOS</a:t>
            </a:r>
            <a:r>
              <a:rPr lang="pt-BR" b="1" i="1" dirty="0">
                <a:solidFill>
                  <a:srgbClr val="006600"/>
                </a:solidFill>
                <a:latin typeface="Calibri" pitchFamily="34" charset="0"/>
                <a:cs typeface="Calibri" pitchFamily="34" charset="0"/>
              </a:rPr>
              <a:t> em seu prontuário</a:t>
            </a:r>
          </a:p>
        </p:txBody>
      </p:sp>
      <p:sp>
        <p:nvSpPr>
          <p:cNvPr id="13" name="Retângulo 12"/>
          <p:cNvSpPr/>
          <p:nvPr/>
        </p:nvSpPr>
        <p:spPr>
          <a:xfrm>
            <a:off x="0" y="3147814"/>
            <a:ext cx="673224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rgbClr val="006600"/>
                </a:solidFill>
                <a:latin typeface="Calibri" pitchFamily="34" charset="0"/>
                <a:cs typeface="Calibri" pitchFamily="34" charset="0"/>
              </a:rPr>
              <a:t>Cometer infrações </a:t>
            </a:r>
            <a:r>
              <a:rPr lang="pt-BR" b="1" i="1" dirty="0">
                <a:solidFill>
                  <a:srgbClr val="FF0000"/>
                </a:solidFill>
                <a:latin typeface="Calibri" pitchFamily="34" charset="0"/>
                <a:cs typeface="Calibri" pitchFamily="34" charset="0"/>
              </a:rPr>
              <a:t>ESPECÍFICAS</a:t>
            </a:r>
            <a:r>
              <a:rPr lang="pt-BR" b="1" i="1" dirty="0">
                <a:solidFill>
                  <a:srgbClr val="006600"/>
                </a:solidFill>
                <a:latin typeface="Calibri" pitchFamily="34" charset="0"/>
                <a:cs typeface="Calibri" pitchFamily="34" charset="0"/>
              </a:rPr>
              <a:t> que preveem a suspensão</a:t>
            </a:r>
          </a:p>
        </p:txBody>
      </p:sp>
      <p:sp>
        <p:nvSpPr>
          <p:cNvPr id="15" name="CaixaDeTexto 14"/>
          <p:cNvSpPr txBox="1"/>
          <p:nvPr/>
        </p:nvSpPr>
        <p:spPr>
          <a:xfrm>
            <a:off x="330728" y="4083918"/>
            <a:ext cx="8496944" cy="369332"/>
          </a:xfrm>
          <a:prstGeom prst="rect">
            <a:avLst/>
          </a:prstGeom>
          <a:noFill/>
        </p:spPr>
        <p:txBody>
          <a:bodyPr wrap="square" rtlCol="0">
            <a:spAutoFit/>
          </a:bodyPr>
          <a:lstStyle/>
          <a:p>
            <a:r>
              <a:rPr lang="pt-BR" dirty="0"/>
              <a:t>1   2   3   4   5   6   7   8   9   10   11   12   13   14   15   16   17   18   19   20   21   22   23   24</a:t>
            </a:r>
          </a:p>
        </p:txBody>
      </p:sp>
      <p:sp>
        <p:nvSpPr>
          <p:cNvPr id="3" name="Colchete esquerdo 2"/>
          <p:cNvSpPr/>
          <p:nvPr/>
        </p:nvSpPr>
        <p:spPr>
          <a:xfrm rot="5400000">
            <a:off x="2821715" y="1197356"/>
            <a:ext cx="139298" cy="2232248"/>
          </a:xfrm>
          <a:prstGeom prst="leftBracket">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Colchete esquerdo 9"/>
          <p:cNvSpPr/>
          <p:nvPr/>
        </p:nvSpPr>
        <p:spPr>
          <a:xfrm rot="5400000">
            <a:off x="1501793" y="3261073"/>
            <a:ext cx="139298" cy="1824652"/>
          </a:xfrm>
          <a:prstGeom prst="leftBracket">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Colchete esquerdo 10"/>
          <p:cNvSpPr/>
          <p:nvPr/>
        </p:nvSpPr>
        <p:spPr>
          <a:xfrm rot="16200000">
            <a:off x="5440282" y="-667274"/>
            <a:ext cx="142843" cy="6329504"/>
          </a:xfrm>
          <a:prstGeom prst="leftBracket">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4" name="Colchete esquerdo 13"/>
          <p:cNvSpPr/>
          <p:nvPr/>
        </p:nvSpPr>
        <p:spPr>
          <a:xfrm rot="16200000">
            <a:off x="4210826" y="2330196"/>
            <a:ext cx="157839" cy="4044000"/>
          </a:xfrm>
          <a:prstGeom prst="leftBracket">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 name="CaixaDeTexto 3"/>
          <p:cNvSpPr txBox="1"/>
          <p:nvPr/>
        </p:nvSpPr>
        <p:spPr>
          <a:xfrm>
            <a:off x="2123728" y="1967322"/>
            <a:ext cx="1425390" cy="33855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sz="1600" b="1" dirty="0">
                <a:solidFill>
                  <a:srgbClr val="00B0F0"/>
                </a:solidFill>
                <a:latin typeface="Calibri" pitchFamily="34" charset="0"/>
                <a:cs typeface="Calibri" pitchFamily="34" charset="0"/>
              </a:rPr>
              <a:t>1ª INCIDÊNCIA</a:t>
            </a:r>
          </a:p>
        </p:txBody>
      </p:sp>
      <p:sp>
        <p:nvSpPr>
          <p:cNvPr id="16" name="CaixaDeTexto 15"/>
          <p:cNvSpPr txBox="1"/>
          <p:nvPr/>
        </p:nvSpPr>
        <p:spPr>
          <a:xfrm>
            <a:off x="858747" y="3818722"/>
            <a:ext cx="1425390" cy="33855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sz="1600" b="1" dirty="0">
                <a:solidFill>
                  <a:srgbClr val="00B0F0"/>
                </a:solidFill>
                <a:latin typeface="Calibri" pitchFamily="34" charset="0"/>
                <a:cs typeface="Calibri" pitchFamily="34" charset="0"/>
              </a:rPr>
              <a:t>1ª INCIDÊNCIA</a:t>
            </a:r>
          </a:p>
        </p:txBody>
      </p:sp>
      <p:sp>
        <p:nvSpPr>
          <p:cNvPr id="17" name="CaixaDeTexto 16"/>
          <p:cNvSpPr txBox="1"/>
          <p:nvPr/>
        </p:nvSpPr>
        <p:spPr>
          <a:xfrm>
            <a:off x="3541065" y="4403908"/>
            <a:ext cx="1404552" cy="33855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sz="1600" b="1" dirty="0">
                <a:solidFill>
                  <a:srgbClr val="C00000"/>
                </a:solidFill>
                <a:latin typeface="Calibri" pitchFamily="34" charset="0"/>
                <a:cs typeface="Calibri" pitchFamily="34" charset="0"/>
              </a:rPr>
              <a:t>REINCIDÊNCIA</a:t>
            </a:r>
          </a:p>
        </p:txBody>
      </p:sp>
      <p:sp>
        <p:nvSpPr>
          <p:cNvPr id="18" name="CaixaDeTexto 17"/>
          <p:cNvSpPr txBox="1"/>
          <p:nvPr/>
        </p:nvSpPr>
        <p:spPr>
          <a:xfrm>
            <a:off x="4606298" y="2556482"/>
            <a:ext cx="1404552" cy="33855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sz="1600" b="1" dirty="0">
                <a:solidFill>
                  <a:srgbClr val="C00000"/>
                </a:solidFill>
                <a:latin typeface="Calibri" pitchFamily="34" charset="0"/>
                <a:cs typeface="Calibri" pitchFamily="34" charset="0"/>
              </a:rPr>
              <a:t>REINCIDÊNCIA</a:t>
            </a:r>
          </a:p>
        </p:txBody>
      </p:sp>
      <p:pic>
        <p:nvPicPr>
          <p:cNvPr id="19" name="Imagem 18"/>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20" name="CaixaDeTexto 19"/>
          <p:cNvSpPr txBox="1"/>
          <p:nvPr/>
        </p:nvSpPr>
        <p:spPr>
          <a:xfrm>
            <a:off x="214282" y="577298"/>
            <a:ext cx="4789766" cy="430887"/>
          </a:xfrm>
          <a:prstGeom prst="rect">
            <a:avLst/>
          </a:prstGeom>
          <a:noFill/>
        </p:spPr>
        <p:txBody>
          <a:bodyPr wrap="square" rtlCol="0">
            <a:spAutoFit/>
          </a:bodyPr>
          <a:lstStyle/>
          <a:p>
            <a:r>
              <a:rPr lang="pt-BR" sz="2200" b="1" dirty="0"/>
              <a:t>Suspensão do Direito de Dirigir </a:t>
            </a:r>
            <a:r>
              <a:rPr lang="pt-BR" sz="1000" b="1" dirty="0"/>
              <a:t>(CTB art. 261)</a:t>
            </a:r>
          </a:p>
        </p:txBody>
      </p:sp>
    </p:spTree>
    <p:extLst>
      <p:ext uri="{BB962C8B-B14F-4D97-AF65-F5344CB8AC3E}">
        <p14:creationId xmlns:p14="http://schemas.microsoft.com/office/powerpoint/2010/main" val="381583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4" grpId="0" animBg="1"/>
      <p:bldP spid="4" grpId="0"/>
      <p:bldP spid="16" grpId="0"/>
      <p:bldP spid="17" grpId="0"/>
      <p:bldP spid="1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71406" y="1026760"/>
            <a:ext cx="8893082" cy="384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lnSpc>
                <a:spcPts val="2200"/>
              </a:lnSpc>
            </a:pPr>
            <a:r>
              <a:rPr lang="pt-BR" sz="1000" i="1" dirty="0">
                <a:solidFill>
                  <a:schemeClr val="tx1"/>
                </a:solidFill>
                <a:latin typeface="Calibri" pitchFamily="34" charset="0"/>
                <a:cs typeface="Calibri" pitchFamily="34" charset="0"/>
              </a:rPr>
              <a:t>(CTB, art. 148-A § 5º) </a:t>
            </a:r>
            <a:r>
              <a:rPr lang="pt-BR" sz="1400" b="1" i="1" dirty="0">
                <a:solidFill>
                  <a:schemeClr val="accent1"/>
                </a:solidFill>
                <a:latin typeface="Calibri" pitchFamily="34" charset="0"/>
                <a:cs typeface="Calibri" pitchFamily="34" charset="0"/>
              </a:rPr>
              <a:t>Reprovação no </a:t>
            </a:r>
            <a:r>
              <a:rPr lang="pt-BR" sz="1400" b="1" i="1" u="sng" dirty="0">
                <a:solidFill>
                  <a:schemeClr val="accent1"/>
                </a:solidFill>
                <a:latin typeface="Calibri" pitchFamily="34" charset="0"/>
                <a:cs typeface="Calibri" pitchFamily="34" charset="0"/>
              </a:rPr>
              <a:t>Exame Toxicológico</a:t>
            </a:r>
            <a:r>
              <a:rPr lang="pt-BR" sz="1400" b="1" i="1" dirty="0">
                <a:solidFill>
                  <a:schemeClr val="accent1"/>
                </a:solidFill>
                <a:latin typeface="Calibri" pitchFamily="34" charset="0"/>
                <a:cs typeface="Calibri" pitchFamily="34" charset="0"/>
              </a:rPr>
              <a:t> </a:t>
            </a:r>
            <a:r>
              <a:rPr lang="pt-BR" sz="1000" b="1" i="1" dirty="0">
                <a:solidFill>
                  <a:schemeClr val="accent1"/>
                </a:solidFill>
                <a:latin typeface="Calibri" pitchFamily="34" charset="0"/>
                <a:cs typeface="Calibri" pitchFamily="34" charset="0"/>
              </a:rPr>
              <a:t>[não é infração de trânsito]</a:t>
            </a:r>
            <a:r>
              <a:rPr lang="pt-BR" sz="1400" b="1" i="1" dirty="0">
                <a:solidFill>
                  <a:schemeClr val="accent1"/>
                </a:solidFill>
                <a:latin typeface="Calibri" pitchFamily="34" charset="0"/>
                <a:cs typeface="Calibri" pitchFamily="34" charset="0"/>
              </a:rPr>
              <a:t>.</a:t>
            </a:r>
          </a:p>
          <a:p>
            <a:pPr algn="just">
              <a:lnSpc>
                <a:spcPts val="2200"/>
              </a:lnSpc>
            </a:pPr>
            <a:r>
              <a:rPr lang="pt-BR" sz="1000" i="1" dirty="0">
                <a:solidFill>
                  <a:schemeClr val="tx1"/>
                </a:solidFill>
                <a:latin typeface="Calibri" pitchFamily="34" charset="0"/>
                <a:cs typeface="Calibri" pitchFamily="34" charset="0"/>
              </a:rPr>
              <a:t>(CTB, art. 165) </a:t>
            </a:r>
            <a:r>
              <a:rPr lang="pt-BR" sz="1400" b="1" i="1" dirty="0">
                <a:solidFill>
                  <a:srgbClr val="008000"/>
                </a:solidFill>
                <a:latin typeface="Calibri" pitchFamily="34" charset="0"/>
                <a:cs typeface="Calibri" pitchFamily="34" charset="0"/>
              </a:rPr>
              <a:t>Dirigir sob </a:t>
            </a:r>
            <a:r>
              <a:rPr lang="pt-BR" sz="1400" b="1" i="1" u="sng" dirty="0">
                <a:solidFill>
                  <a:srgbClr val="008000"/>
                </a:solidFill>
                <a:latin typeface="Calibri" pitchFamily="34" charset="0"/>
                <a:cs typeface="Calibri" pitchFamily="34" charset="0"/>
              </a:rPr>
              <a:t>influência de álcool </a:t>
            </a:r>
            <a:r>
              <a:rPr lang="pt-BR" sz="1400" b="1" i="1" dirty="0">
                <a:solidFill>
                  <a:srgbClr val="008000"/>
                </a:solidFill>
                <a:latin typeface="Calibri" pitchFamily="34" charset="0"/>
                <a:cs typeface="Calibri" pitchFamily="34" charset="0"/>
              </a:rPr>
              <a:t>ou sustância psicoativa.</a:t>
            </a:r>
          </a:p>
          <a:p>
            <a:pPr algn="just">
              <a:lnSpc>
                <a:spcPts val="2200"/>
              </a:lnSpc>
            </a:pPr>
            <a:r>
              <a:rPr lang="pt-BR" sz="1000" i="1" dirty="0">
                <a:solidFill>
                  <a:schemeClr val="tx1"/>
                </a:solidFill>
                <a:latin typeface="Calibri" pitchFamily="34" charset="0"/>
                <a:cs typeface="Calibri" pitchFamily="34" charset="0"/>
              </a:rPr>
              <a:t>(CTB, art. 165-A) </a:t>
            </a:r>
            <a:r>
              <a:rPr lang="pt-BR" sz="1400" b="1" i="1" u="sng" dirty="0">
                <a:solidFill>
                  <a:srgbClr val="008000"/>
                </a:solidFill>
                <a:latin typeface="Calibri" pitchFamily="34" charset="0"/>
                <a:cs typeface="Calibri" pitchFamily="34" charset="0"/>
              </a:rPr>
              <a:t>Recusar-se ao teste</a:t>
            </a:r>
            <a:r>
              <a:rPr lang="pt-BR" sz="1400" b="1" i="1" dirty="0">
                <a:solidFill>
                  <a:srgbClr val="008000"/>
                </a:solidFill>
                <a:latin typeface="Calibri" pitchFamily="34" charset="0"/>
                <a:cs typeface="Calibri" pitchFamily="34" charset="0"/>
              </a:rPr>
              <a:t>, ... que permita certificar influência de álcool ou outra substância psicoativa, ...</a:t>
            </a:r>
          </a:p>
          <a:p>
            <a:pPr algn="just">
              <a:lnSpc>
                <a:spcPts val="2200"/>
              </a:lnSpc>
            </a:pPr>
            <a:r>
              <a:rPr lang="pt-BR" sz="1000" i="1" dirty="0">
                <a:solidFill>
                  <a:schemeClr val="tx1"/>
                </a:solidFill>
                <a:latin typeface="Calibri" pitchFamily="34" charset="0"/>
                <a:cs typeface="Calibri" pitchFamily="34" charset="0"/>
              </a:rPr>
              <a:t>(CTB, art. 165-B) </a:t>
            </a:r>
            <a:r>
              <a:rPr lang="pt-BR" sz="1400" b="1" i="1" dirty="0">
                <a:solidFill>
                  <a:srgbClr val="008000"/>
                </a:solidFill>
                <a:latin typeface="Calibri" pitchFamily="34" charset="0"/>
                <a:cs typeface="Calibri" pitchFamily="34" charset="0"/>
              </a:rPr>
              <a:t>Dirigir com o </a:t>
            </a:r>
            <a:r>
              <a:rPr lang="pt-BR" sz="1400" b="1" i="1" u="sng" dirty="0">
                <a:solidFill>
                  <a:srgbClr val="008000"/>
                </a:solidFill>
                <a:latin typeface="Calibri" pitchFamily="34" charset="0"/>
                <a:cs typeface="Calibri" pitchFamily="34" charset="0"/>
              </a:rPr>
              <a:t>exame toxicológico vencido</a:t>
            </a:r>
            <a:r>
              <a:rPr lang="pt-BR" sz="1400" b="1" i="1" dirty="0">
                <a:solidFill>
                  <a:srgbClr val="008000"/>
                </a:solidFill>
                <a:latin typeface="Calibri" pitchFamily="34" charset="0"/>
                <a:cs typeface="Calibri" pitchFamily="34" charset="0"/>
              </a:rPr>
              <a:t> há mais de 30 dias </a:t>
            </a:r>
            <a:r>
              <a:rPr lang="pt-BR" sz="1000" b="1" i="1" dirty="0">
                <a:solidFill>
                  <a:srgbClr val="008000"/>
                </a:solidFill>
                <a:latin typeface="Calibri" pitchFamily="34" charset="0"/>
                <a:cs typeface="Calibri" pitchFamily="34" charset="0"/>
              </a:rPr>
              <a:t>[categorias C, D ou E]</a:t>
            </a:r>
          </a:p>
          <a:p>
            <a:pPr algn="just">
              <a:lnSpc>
                <a:spcPts val="2200"/>
              </a:lnSpc>
            </a:pPr>
            <a:r>
              <a:rPr lang="pt-BR" sz="1000" i="1" dirty="0">
                <a:solidFill>
                  <a:schemeClr val="tx1"/>
                </a:solidFill>
                <a:latin typeface="Calibri" pitchFamily="34" charset="0"/>
                <a:cs typeface="Calibri" pitchFamily="34" charset="0"/>
              </a:rPr>
              <a:t>(CTB, art. 170) </a:t>
            </a:r>
            <a:r>
              <a:rPr lang="pt-BR" sz="1400" b="1" i="1" dirty="0">
                <a:solidFill>
                  <a:srgbClr val="008000"/>
                </a:solidFill>
                <a:latin typeface="Calibri" pitchFamily="34" charset="0"/>
                <a:cs typeface="Calibri" pitchFamily="34" charset="0"/>
              </a:rPr>
              <a:t>Dirigir </a:t>
            </a:r>
            <a:r>
              <a:rPr lang="pt-BR" sz="1400" b="1" i="1" u="sng" dirty="0">
                <a:solidFill>
                  <a:srgbClr val="008000"/>
                </a:solidFill>
                <a:latin typeface="Calibri" pitchFamily="34" charset="0"/>
                <a:cs typeface="Calibri" pitchFamily="34" charset="0"/>
              </a:rPr>
              <a:t>ameaçando os pedestres</a:t>
            </a:r>
            <a:r>
              <a:rPr lang="pt-BR" sz="1400" b="1" i="1" dirty="0">
                <a:solidFill>
                  <a:srgbClr val="008000"/>
                </a:solidFill>
                <a:latin typeface="Calibri" pitchFamily="34" charset="0"/>
                <a:cs typeface="Calibri" pitchFamily="34" charset="0"/>
              </a:rPr>
              <a:t> que estejam atravessando a via, ou demais veículos.</a:t>
            </a:r>
          </a:p>
          <a:p>
            <a:pPr algn="just">
              <a:lnSpc>
                <a:spcPts val="2200"/>
              </a:lnSpc>
            </a:pPr>
            <a:r>
              <a:rPr lang="pt-BR" sz="1000" i="1" dirty="0">
                <a:solidFill>
                  <a:schemeClr val="tx1"/>
                </a:solidFill>
                <a:latin typeface="Calibri" pitchFamily="34" charset="0"/>
                <a:cs typeface="Calibri" pitchFamily="34" charset="0"/>
              </a:rPr>
              <a:t>(CTB, art. 173) </a:t>
            </a:r>
            <a:r>
              <a:rPr lang="pt-BR" sz="1400" b="1" i="1" dirty="0">
                <a:solidFill>
                  <a:srgbClr val="008000"/>
                </a:solidFill>
                <a:latin typeface="Calibri" pitchFamily="34" charset="0"/>
                <a:cs typeface="Calibri" pitchFamily="34" charset="0"/>
              </a:rPr>
              <a:t>Disputar corrida.</a:t>
            </a:r>
          </a:p>
          <a:p>
            <a:pPr algn="just">
              <a:lnSpc>
                <a:spcPts val="2200"/>
              </a:lnSpc>
            </a:pPr>
            <a:r>
              <a:rPr lang="pt-BR" sz="1000" i="1" dirty="0">
                <a:solidFill>
                  <a:schemeClr val="tx1"/>
                </a:solidFill>
                <a:latin typeface="Calibri" pitchFamily="34" charset="0"/>
                <a:cs typeface="Calibri" pitchFamily="34" charset="0"/>
              </a:rPr>
              <a:t>(CTB, art. 174) </a:t>
            </a:r>
            <a:r>
              <a:rPr lang="pt-BR" sz="1400" b="1" i="1" dirty="0">
                <a:solidFill>
                  <a:srgbClr val="008000"/>
                </a:solidFill>
                <a:latin typeface="Calibri" pitchFamily="34" charset="0"/>
                <a:cs typeface="Calibri" pitchFamily="34" charset="0"/>
              </a:rPr>
              <a:t>Promover, na via, </a:t>
            </a:r>
            <a:r>
              <a:rPr lang="pt-BR" sz="1400" b="1" i="1" u="sng" dirty="0">
                <a:solidFill>
                  <a:srgbClr val="008000"/>
                </a:solidFill>
                <a:latin typeface="Calibri" pitchFamily="34" charset="0"/>
                <a:cs typeface="Calibri" pitchFamily="34" charset="0"/>
              </a:rPr>
              <a:t>competição</a:t>
            </a:r>
            <a:r>
              <a:rPr lang="pt-BR" sz="1400" b="1" i="1" dirty="0">
                <a:solidFill>
                  <a:srgbClr val="008000"/>
                </a:solidFill>
                <a:latin typeface="Calibri" pitchFamily="34" charset="0"/>
                <a:cs typeface="Calibri" pitchFamily="34" charset="0"/>
              </a:rPr>
              <a:t>, eventos, perícia, sem permissão da Autoridade de trânsito ...</a:t>
            </a:r>
          </a:p>
          <a:p>
            <a:pPr algn="just">
              <a:lnSpc>
                <a:spcPts val="2200"/>
              </a:lnSpc>
            </a:pPr>
            <a:r>
              <a:rPr lang="pt-BR" sz="1000" i="1" dirty="0">
                <a:solidFill>
                  <a:schemeClr val="tx1"/>
                </a:solidFill>
                <a:latin typeface="Calibri" pitchFamily="34" charset="0"/>
                <a:cs typeface="Calibri" pitchFamily="34" charset="0"/>
              </a:rPr>
              <a:t>(CTB, art. 175) </a:t>
            </a:r>
            <a:r>
              <a:rPr lang="pt-BR" sz="1400" b="1" i="1" dirty="0">
                <a:solidFill>
                  <a:srgbClr val="008000"/>
                </a:solidFill>
                <a:latin typeface="Calibri" pitchFamily="34" charset="0"/>
                <a:cs typeface="Calibri" pitchFamily="34" charset="0"/>
              </a:rPr>
              <a:t>Exibir </a:t>
            </a:r>
            <a:r>
              <a:rPr lang="pt-BR" sz="1400" b="1" i="1" u="sng" dirty="0">
                <a:solidFill>
                  <a:srgbClr val="008000"/>
                </a:solidFill>
                <a:latin typeface="Calibri" pitchFamily="34" charset="0"/>
                <a:cs typeface="Calibri" pitchFamily="34" charset="0"/>
              </a:rPr>
              <a:t>manobra perigosa</a:t>
            </a:r>
            <a:r>
              <a:rPr lang="pt-BR" sz="1400" b="1" i="1" dirty="0">
                <a:solidFill>
                  <a:srgbClr val="008000"/>
                </a:solidFill>
                <a:latin typeface="Calibri" pitchFamily="34" charset="0"/>
                <a:cs typeface="Calibri" pitchFamily="34" charset="0"/>
              </a:rPr>
              <a:t>, arrancada brusca, derrapagem, frenagem com arrastamento dos pneus.</a:t>
            </a:r>
          </a:p>
          <a:p>
            <a:pPr algn="just">
              <a:lnSpc>
                <a:spcPts val="2200"/>
              </a:lnSpc>
            </a:pPr>
            <a:r>
              <a:rPr lang="pt-BR" sz="1000" i="1" dirty="0">
                <a:solidFill>
                  <a:schemeClr val="tx1"/>
                </a:solidFill>
                <a:latin typeface="Calibri" pitchFamily="34" charset="0"/>
                <a:cs typeface="Calibri" pitchFamily="34" charset="0"/>
              </a:rPr>
              <a:t>(CTB, art. 176) </a:t>
            </a:r>
            <a:r>
              <a:rPr lang="pt-BR" sz="1400" b="1" i="1" dirty="0">
                <a:solidFill>
                  <a:srgbClr val="008000"/>
                </a:solidFill>
                <a:latin typeface="Calibri" pitchFamily="34" charset="0"/>
                <a:cs typeface="Calibri" pitchFamily="34" charset="0"/>
              </a:rPr>
              <a:t>Deixar, o condutor envolvido em acidentes com vítima, de </a:t>
            </a:r>
            <a:r>
              <a:rPr lang="pt-BR" sz="1400" b="1" i="1" u="sng" dirty="0">
                <a:solidFill>
                  <a:srgbClr val="008000"/>
                </a:solidFill>
                <a:latin typeface="Calibri" pitchFamily="34" charset="0"/>
                <a:cs typeface="Calibri" pitchFamily="34" charset="0"/>
              </a:rPr>
              <a:t>prestar ou providenciar socorro</a:t>
            </a:r>
            <a:r>
              <a:rPr lang="pt-BR" sz="1400" b="1" i="1" dirty="0">
                <a:solidFill>
                  <a:srgbClr val="008000"/>
                </a:solidFill>
                <a:latin typeface="Calibri" pitchFamily="34" charset="0"/>
                <a:cs typeface="Calibri" pitchFamily="34" charset="0"/>
              </a:rPr>
              <a:t>...</a:t>
            </a:r>
          </a:p>
          <a:p>
            <a:pPr algn="just">
              <a:lnSpc>
                <a:spcPts val="2200"/>
              </a:lnSpc>
            </a:pPr>
            <a:r>
              <a:rPr lang="pt-BR" sz="1000" i="1" dirty="0">
                <a:solidFill>
                  <a:schemeClr val="tx1"/>
                </a:solidFill>
                <a:latin typeface="Calibri" pitchFamily="34" charset="0"/>
                <a:cs typeface="Calibri" pitchFamily="34" charset="0"/>
              </a:rPr>
              <a:t>(CTB, art. 191)</a:t>
            </a:r>
            <a:r>
              <a:rPr lang="pt-BR" sz="1000" i="1" dirty="0">
                <a:solidFill>
                  <a:srgbClr val="006600"/>
                </a:solidFill>
                <a:latin typeface="Calibri" pitchFamily="34" charset="0"/>
                <a:cs typeface="Calibri" pitchFamily="34" charset="0"/>
              </a:rPr>
              <a:t> </a:t>
            </a:r>
            <a:r>
              <a:rPr lang="pt-BR" sz="1400" b="1" i="1" u="sng" dirty="0">
                <a:solidFill>
                  <a:srgbClr val="008000"/>
                </a:solidFill>
                <a:latin typeface="Calibri" pitchFamily="34" charset="0"/>
                <a:cs typeface="Calibri" pitchFamily="34" charset="0"/>
              </a:rPr>
              <a:t>Forçar passagem </a:t>
            </a:r>
            <a:r>
              <a:rPr lang="pt-BR" sz="1400" b="1" i="1" dirty="0">
                <a:solidFill>
                  <a:srgbClr val="008000"/>
                </a:solidFill>
                <a:latin typeface="Calibri" pitchFamily="34" charset="0"/>
                <a:cs typeface="Calibri" pitchFamily="34" charset="0"/>
              </a:rPr>
              <a:t>entre veículos que, em sentidos opostos estejam na iminência de passar um pelo outro.</a:t>
            </a:r>
          </a:p>
          <a:p>
            <a:pPr algn="just">
              <a:lnSpc>
                <a:spcPts val="2200"/>
              </a:lnSpc>
            </a:pPr>
            <a:r>
              <a:rPr lang="pt-BR" sz="1000" i="1" dirty="0">
                <a:solidFill>
                  <a:schemeClr val="tx1"/>
                </a:solidFill>
                <a:latin typeface="Calibri" pitchFamily="34" charset="0"/>
                <a:cs typeface="Calibri" pitchFamily="34" charset="0"/>
              </a:rPr>
              <a:t>(CTB, art. 210)</a:t>
            </a:r>
            <a:r>
              <a:rPr lang="pt-BR" sz="1000" i="1" dirty="0">
                <a:solidFill>
                  <a:srgbClr val="006600"/>
                </a:solidFill>
                <a:latin typeface="Calibri" pitchFamily="34" charset="0"/>
                <a:cs typeface="Calibri" pitchFamily="34" charset="0"/>
              </a:rPr>
              <a:t> </a:t>
            </a:r>
            <a:r>
              <a:rPr lang="pt-BR" sz="1400" b="1" i="1" dirty="0">
                <a:solidFill>
                  <a:srgbClr val="008000"/>
                </a:solidFill>
                <a:latin typeface="Calibri" pitchFamily="34" charset="0"/>
                <a:cs typeface="Calibri" pitchFamily="34" charset="0"/>
              </a:rPr>
              <a:t>Transpor, sem autorização, </a:t>
            </a:r>
            <a:r>
              <a:rPr lang="pt-BR" sz="1400" b="1" i="1" u="sng" dirty="0">
                <a:solidFill>
                  <a:srgbClr val="008000"/>
                </a:solidFill>
                <a:latin typeface="Calibri" pitchFamily="34" charset="0"/>
                <a:cs typeface="Calibri" pitchFamily="34" charset="0"/>
              </a:rPr>
              <a:t>bloqueio policial</a:t>
            </a:r>
            <a:r>
              <a:rPr lang="pt-BR" sz="1400" b="1" i="1" dirty="0">
                <a:solidFill>
                  <a:srgbClr val="008000"/>
                </a:solidFill>
                <a:latin typeface="Calibri" pitchFamily="34" charset="0"/>
                <a:cs typeface="Calibri" pitchFamily="34" charset="0"/>
              </a:rPr>
              <a:t>.</a:t>
            </a:r>
          </a:p>
          <a:p>
            <a:pPr algn="just">
              <a:lnSpc>
                <a:spcPts val="2200"/>
              </a:lnSpc>
            </a:pPr>
            <a:r>
              <a:rPr lang="pt-BR" sz="1000" i="1" dirty="0">
                <a:solidFill>
                  <a:schemeClr val="tx1"/>
                </a:solidFill>
                <a:latin typeface="Calibri" pitchFamily="34" charset="0"/>
                <a:cs typeface="Calibri" pitchFamily="34" charset="0"/>
              </a:rPr>
              <a:t>(CTB, art. 218 III) </a:t>
            </a:r>
            <a:r>
              <a:rPr lang="pt-BR" sz="1400" b="1" i="1" dirty="0">
                <a:solidFill>
                  <a:srgbClr val="008000"/>
                </a:solidFill>
                <a:latin typeface="Calibri" pitchFamily="34" charset="0"/>
                <a:cs typeface="Calibri" pitchFamily="34" charset="0"/>
              </a:rPr>
              <a:t>Transitar em velocidade </a:t>
            </a:r>
            <a:r>
              <a:rPr lang="pt-BR" sz="1400" b="1" i="1" u="sng" dirty="0">
                <a:solidFill>
                  <a:srgbClr val="008000"/>
                </a:solidFill>
                <a:latin typeface="Calibri" pitchFamily="34" charset="0"/>
                <a:cs typeface="Calibri" pitchFamily="34" charset="0"/>
              </a:rPr>
              <a:t>superior à máxima </a:t>
            </a:r>
            <a:r>
              <a:rPr lang="pt-BR" sz="1400" b="1" i="1" dirty="0">
                <a:solidFill>
                  <a:srgbClr val="008000"/>
                </a:solidFill>
                <a:latin typeface="Calibri" pitchFamily="34" charset="0"/>
                <a:cs typeface="Calibri" pitchFamily="34" charset="0"/>
              </a:rPr>
              <a:t>em + de 50%.</a:t>
            </a:r>
          </a:p>
          <a:p>
            <a:pPr algn="just">
              <a:lnSpc>
                <a:spcPts val="2200"/>
              </a:lnSpc>
            </a:pPr>
            <a:r>
              <a:rPr lang="pt-BR" sz="1000" i="1" dirty="0">
                <a:solidFill>
                  <a:schemeClr val="tx1"/>
                </a:solidFill>
                <a:latin typeface="Calibri" pitchFamily="34" charset="0"/>
                <a:cs typeface="Calibri" pitchFamily="34" charset="0"/>
              </a:rPr>
              <a:t>(CTB, art. 244) </a:t>
            </a:r>
            <a:r>
              <a:rPr lang="pt-BR" sz="1400" b="1" i="1" dirty="0">
                <a:solidFill>
                  <a:srgbClr val="008000"/>
                </a:solidFill>
                <a:latin typeface="Calibri" pitchFamily="34" charset="0"/>
                <a:cs typeface="Calibri" pitchFamily="34" charset="0"/>
              </a:rPr>
              <a:t>Conduzir motocicleta: </a:t>
            </a:r>
            <a:r>
              <a:rPr lang="pt-BR" sz="1400" b="1" i="1" u="sng" dirty="0">
                <a:solidFill>
                  <a:srgbClr val="008000"/>
                </a:solidFill>
                <a:latin typeface="Calibri" pitchFamily="34" charset="0"/>
                <a:cs typeface="Calibri" pitchFamily="34" charset="0"/>
              </a:rPr>
              <a:t>sem capacete</a:t>
            </a:r>
            <a:r>
              <a:rPr lang="pt-BR" sz="1400" b="1" i="1" dirty="0">
                <a:solidFill>
                  <a:srgbClr val="008000"/>
                </a:solidFill>
                <a:latin typeface="Calibri" pitchFamily="34" charset="0"/>
                <a:cs typeface="Calibri" pitchFamily="34" charset="0"/>
              </a:rPr>
              <a:t>, fazendo malabarismo, transportando menor de 10 anos...</a:t>
            </a:r>
          </a:p>
          <a:p>
            <a:pPr algn="just">
              <a:lnSpc>
                <a:spcPts val="2200"/>
              </a:lnSpc>
            </a:pPr>
            <a:r>
              <a:rPr lang="pt-BR" sz="1000" i="1" dirty="0">
                <a:solidFill>
                  <a:schemeClr val="tx1"/>
                </a:solidFill>
                <a:latin typeface="Calibri" pitchFamily="34" charset="0"/>
                <a:cs typeface="Calibri" pitchFamily="34" charset="0"/>
              </a:rPr>
              <a:t>(CTB, art. 253-A) </a:t>
            </a:r>
            <a:r>
              <a:rPr lang="pt-BR" sz="1400" b="1" i="1" dirty="0">
                <a:solidFill>
                  <a:srgbClr val="008000"/>
                </a:solidFill>
                <a:latin typeface="Calibri" pitchFamily="34" charset="0"/>
                <a:cs typeface="Calibri" pitchFamily="34" charset="0"/>
              </a:rPr>
              <a:t>Usar o veículo para, </a:t>
            </a:r>
            <a:r>
              <a:rPr lang="pt-BR" sz="1400" b="1" i="1" u="sng" dirty="0">
                <a:solidFill>
                  <a:srgbClr val="008000"/>
                </a:solidFill>
                <a:latin typeface="Calibri" pitchFamily="34" charset="0"/>
                <a:cs typeface="Calibri" pitchFamily="34" charset="0"/>
              </a:rPr>
              <a:t>deliberadamente, interromper</a:t>
            </a:r>
            <a:r>
              <a:rPr lang="pt-BR" sz="1400" b="1" i="1" dirty="0">
                <a:solidFill>
                  <a:srgbClr val="008000"/>
                </a:solidFill>
                <a:latin typeface="Calibri" pitchFamily="34" charset="0"/>
                <a:cs typeface="Calibri" pitchFamily="34" charset="0"/>
              </a:rPr>
              <a:t>, restringir ou perturbar a circulação na via.</a:t>
            </a:r>
          </a:p>
        </p:txBody>
      </p:sp>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35933"/>
            <a:ext cx="4863886" cy="484816"/>
          </a:xfrm>
          <a:prstGeom prst="rect">
            <a:avLst/>
          </a:prstGeom>
        </p:spPr>
      </p:pic>
      <p:sp>
        <p:nvSpPr>
          <p:cNvPr id="5" name="CaixaDeTexto 4"/>
          <p:cNvSpPr txBox="1"/>
          <p:nvPr/>
        </p:nvSpPr>
        <p:spPr>
          <a:xfrm>
            <a:off x="214282" y="557705"/>
            <a:ext cx="4789766" cy="430887"/>
          </a:xfrm>
          <a:prstGeom prst="rect">
            <a:avLst/>
          </a:prstGeom>
          <a:noFill/>
        </p:spPr>
        <p:txBody>
          <a:bodyPr wrap="square" rtlCol="0">
            <a:spAutoFit/>
          </a:bodyPr>
          <a:lstStyle/>
          <a:p>
            <a:r>
              <a:rPr lang="pt-BR" sz="2200" b="1" dirty="0"/>
              <a:t>Suspensão do Direito de Dirigir </a:t>
            </a:r>
            <a:r>
              <a:rPr lang="pt-BR" sz="1000" b="1" dirty="0"/>
              <a:t>(CTB art. 261)</a:t>
            </a:r>
          </a:p>
        </p:txBody>
      </p:sp>
    </p:spTree>
    <p:extLst>
      <p:ext uri="{BB962C8B-B14F-4D97-AF65-F5344CB8AC3E}">
        <p14:creationId xmlns:p14="http://schemas.microsoft.com/office/powerpoint/2010/main" val="30415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randombar(horizontal)">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randombar(horizontal)">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randombar(horizontal)">
                                      <p:cBhvr>
                                        <p:cTn id="52" dur="500"/>
                                        <p:tgtEl>
                                          <p:spTgt spid="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randombar(horizontal)">
                                      <p:cBhvr>
                                        <p:cTn id="57" dur="500"/>
                                        <p:tgtEl>
                                          <p:spTgt spid="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randombar(horizontal)">
                                      <p:cBhvr>
                                        <p:cTn id="62" dur="500"/>
                                        <p:tgtEl>
                                          <p:spTgt spid="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8">
                                            <p:txEl>
                                              <p:pRg st="12" end="12"/>
                                            </p:txEl>
                                          </p:spTgt>
                                        </p:tgtEl>
                                        <p:attrNameLst>
                                          <p:attrName>style.visibility</p:attrName>
                                        </p:attrNameLst>
                                      </p:cBhvr>
                                      <p:to>
                                        <p:strVal val="visible"/>
                                      </p:to>
                                    </p:set>
                                    <p:animEffect transition="in" filter="randombar(horizontal)">
                                      <p:cBhvr>
                                        <p:cTn id="67" dur="500"/>
                                        <p:tgtEl>
                                          <p:spTgt spid="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8">
                                            <p:txEl>
                                              <p:pRg st="13" end="13"/>
                                            </p:txEl>
                                          </p:spTgt>
                                        </p:tgtEl>
                                        <p:attrNameLst>
                                          <p:attrName>style.visibility</p:attrName>
                                        </p:attrNameLst>
                                      </p:cBhvr>
                                      <p:to>
                                        <p:strVal val="visible"/>
                                      </p:to>
                                    </p:set>
                                    <p:animEffect transition="in" filter="randombar(horizontal)">
                                      <p:cBhvr>
                                        <p:cTn id="72"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3491880" y="1635646"/>
            <a:ext cx="4752527" cy="2592288"/>
          </a:xfrm>
          <a:prstGeom prst="roundRect">
            <a:avLst>
              <a:gd name="adj" fmla="val 5676"/>
            </a:avLst>
          </a:prstGeom>
          <a:solidFill>
            <a:srgbClr val="FFFF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pt-BR" sz="2600" b="1" i="1" dirty="0">
                <a:solidFill>
                  <a:schemeClr val="tx1"/>
                </a:solidFill>
                <a:latin typeface="Calibri" pitchFamily="34" charset="0"/>
                <a:cs typeface="Calibri" pitchFamily="34" charset="0"/>
              </a:rPr>
              <a:t>Não existe</a:t>
            </a:r>
          </a:p>
          <a:p>
            <a:pPr algn="ctr">
              <a:lnSpc>
                <a:spcPts val="3500"/>
              </a:lnSpc>
            </a:pPr>
            <a:r>
              <a:rPr lang="pt-BR" sz="2600" b="1" i="1" dirty="0">
                <a:solidFill>
                  <a:schemeClr val="tx1"/>
                </a:solidFill>
                <a:latin typeface="Calibri" pitchFamily="34" charset="0"/>
                <a:cs typeface="Calibri" pitchFamily="34" charset="0"/>
              </a:rPr>
              <a:t>uma </a:t>
            </a:r>
            <a:r>
              <a:rPr lang="pt-BR" sz="2600" b="1" i="1" dirty="0">
                <a:solidFill>
                  <a:srgbClr val="FF0000"/>
                </a:solidFill>
                <a:latin typeface="Calibri" pitchFamily="34" charset="0"/>
                <a:cs typeface="Calibri" pitchFamily="34" charset="0"/>
              </a:rPr>
              <a:t>infração ÚNICA</a:t>
            </a:r>
          </a:p>
          <a:p>
            <a:pPr algn="ctr">
              <a:lnSpc>
                <a:spcPts val="3500"/>
              </a:lnSpc>
            </a:pPr>
            <a:r>
              <a:rPr lang="pt-BR" sz="2600" b="1" i="1" dirty="0">
                <a:solidFill>
                  <a:schemeClr val="tx1"/>
                </a:solidFill>
                <a:latin typeface="Calibri" pitchFamily="34" charset="0"/>
                <a:cs typeface="Calibri" pitchFamily="34" charset="0"/>
              </a:rPr>
              <a:t>que acarrete</a:t>
            </a:r>
          </a:p>
          <a:p>
            <a:pPr algn="ctr">
              <a:lnSpc>
                <a:spcPts val="3500"/>
              </a:lnSpc>
            </a:pPr>
            <a:r>
              <a:rPr lang="pt-BR" sz="2600" b="1" i="1" u="sng" dirty="0">
                <a:solidFill>
                  <a:schemeClr val="tx1"/>
                </a:solidFill>
                <a:latin typeface="Calibri" pitchFamily="34" charset="0"/>
                <a:cs typeface="Calibri" pitchFamily="34" charset="0"/>
              </a:rPr>
              <a:t>Suspensão</a:t>
            </a:r>
            <a:r>
              <a:rPr lang="pt-BR" sz="2600" b="1" i="1" dirty="0">
                <a:solidFill>
                  <a:schemeClr val="tx1"/>
                </a:solidFill>
                <a:latin typeface="Calibri" pitchFamily="34" charset="0"/>
                <a:cs typeface="Calibri" pitchFamily="34" charset="0"/>
              </a:rPr>
              <a:t> do Direito de Dirigir que NÃO seja </a:t>
            </a:r>
            <a:r>
              <a:rPr lang="pt-BR" sz="2600" b="1" i="1" dirty="0">
                <a:solidFill>
                  <a:srgbClr val="FF0000"/>
                </a:solidFill>
                <a:latin typeface="Calibri" pitchFamily="34" charset="0"/>
                <a:cs typeface="Calibri" pitchFamily="34" charset="0"/>
              </a:rPr>
              <a:t>Gravíssima</a:t>
            </a:r>
          </a:p>
        </p:txBody>
      </p:sp>
      <p:pic>
        <p:nvPicPr>
          <p:cNvPr id="5" name="Imagem 4" descr="DICA 2.jpg"/>
          <p:cNvPicPr>
            <a:picLocks noChangeAspect="1"/>
          </p:cNvPicPr>
          <p:nvPr/>
        </p:nvPicPr>
        <p:blipFill>
          <a:blip r:embed="rId3" cstate="print"/>
          <a:stretch>
            <a:fillRect/>
          </a:stretch>
        </p:blipFill>
        <p:spPr>
          <a:xfrm>
            <a:off x="571472" y="1714494"/>
            <a:ext cx="2495550" cy="2514600"/>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7" name="CaixaDeTexto 6"/>
          <p:cNvSpPr txBox="1"/>
          <p:nvPr/>
        </p:nvSpPr>
        <p:spPr>
          <a:xfrm>
            <a:off x="214282" y="577298"/>
            <a:ext cx="4789766" cy="430887"/>
          </a:xfrm>
          <a:prstGeom prst="rect">
            <a:avLst/>
          </a:prstGeom>
          <a:noFill/>
        </p:spPr>
        <p:txBody>
          <a:bodyPr wrap="square" rtlCol="0">
            <a:spAutoFit/>
          </a:bodyPr>
          <a:lstStyle/>
          <a:p>
            <a:r>
              <a:rPr lang="pt-BR" sz="2200" b="1" dirty="0"/>
              <a:t>Suspensão do Direito de Dirigir </a:t>
            </a:r>
            <a:r>
              <a:rPr lang="pt-BR" sz="1000" b="1" dirty="0"/>
              <a:t>(CTB art. 261)</a:t>
            </a:r>
          </a:p>
        </p:txBody>
      </p:sp>
    </p:spTree>
    <p:extLst>
      <p:ext uri="{BB962C8B-B14F-4D97-AF65-F5344CB8AC3E}">
        <p14:creationId xmlns:p14="http://schemas.microsoft.com/office/powerpoint/2010/main" val="3068889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0" y="1428742"/>
            <a:ext cx="6429388" cy="150019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nSpc>
                <a:spcPct val="150000"/>
              </a:lnSpc>
            </a:pPr>
            <a:r>
              <a:rPr lang="pt-BR" sz="2000" b="1" i="1" dirty="0">
                <a:solidFill>
                  <a:schemeClr val="tx2"/>
                </a:solidFill>
                <a:latin typeface="Calibri" pitchFamily="34" charset="0"/>
                <a:cs typeface="Calibri" pitchFamily="34" charset="0"/>
              </a:rPr>
              <a:t>►Cometer qualquer infração Grave ou Gravíssima</a:t>
            </a:r>
          </a:p>
          <a:p>
            <a:pPr>
              <a:lnSpc>
                <a:spcPct val="150000"/>
              </a:lnSpc>
            </a:pPr>
            <a:r>
              <a:rPr lang="pt-BR" sz="2000" b="1" i="1" dirty="0">
                <a:solidFill>
                  <a:schemeClr val="tx2"/>
                </a:solidFill>
                <a:latin typeface="Calibri" pitchFamily="34" charset="0"/>
                <a:cs typeface="Calibri" pitchFamily="34" charset="0"/>
              </a:rPr>
              <a:t>►For Reincidente em infrações Médias</a:t>
            </a:r>
          </a:p>
        </p:txBody>
      </p:sp>
      <p:sp>
        <p:nvSpPr>
          <p:cNvPr id="10" name="Retângulo 9"/>
          <p:cNvSpPr/>
          <p:nvPr/>
        </p:nvSpPr>
        <p:spPr>
          <a:xfrm>
            <a:off x="0" y="1428742"/>
            <a:ext cx="6429388" cy="4286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Calibri" pitchFamily="34" charset="0"/>
                <a:cs typeface="Calibri" pitchFamily="34" charset="0"/>
              </a:rPr>
              <a:t>(CTB Art. 148 </a:t>
            </a:r>
            <a:r>
              <a:rPr lang="pt-BR" sz="1000" b="1" dirty="0"/>
              <a:t>§ 3º, § 4º</a:t>
            </a:r>
            <a:r>
              <a:rPr lang="pt-BR" sz="1000" b="1" dirty="0">
                <a:solidFill>
                  <a:schemeClr val="bg1"/>
                </a:solidFill>
                <a:latin typeface="Calibri" pitchFamily="34" charset="0"/>
                <a:cs typeface="Calibri" pitchFamily="34" charset="0"/>
              </a:rPr>
              <a:t>)</a:t>
            </a:r>
            <a:r>
              <a:rPr lang="pt-BR" sz="2000" b="1" dirty="0">
                <a:solidFill>
                  <a:schemeClr val="bg1"/>
                </a:solidFill>
                <a:latin typeface="Calibri" pitchFamily="34" charset="0"/>
                <a:cs typeface="Calibri" pitchFamily="34" charset="0"/>
              </a:rPr>
              <a:t> ...ocorrerá quanto o Condutor</a:t>
            </a:r>
          </a:p>
        </p:txBody>
      </p:sp>
      <p:sp>
        <p:nvSpPr>
          <p:cNvPr id="14" name="Retângulo de cantos arredondados 13"/>
          <p:cNvSpPr/>
          <p:nvPr/>
        </p:nvSpPr>
        <p:spPr>
          <a:xfrm>
            <a:off x="2602516" y="3516404"/>
            <a:ext cx="5857916" cy="1071570"/>
          </a:xfrm>
          <a:prstGeom prst="roundRect">
            <a:avLst/>
          </a:prstGeom>
          <a:solidFill>
            <a:srgbClr val="FFFF00"/>
          </a:solidFill>
          <a:ln w="381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pt-BR" sz="2000" b="1" i="1" dirty="0">
                <a:solidFill>
                  <a:srgbClr val="FF0000"/>
                </a:solidFill>
                <a:latin typeface="Calibri" pitchFamily="34" charset="0"/>
                <a:cs typeface="Calibri" pitchFamily="34" charset="0"/>
              </a:rPr>
              <a:t>A reabilitação poderá ocorrer A QUALQUER TEMPO.</a:t>
            </a:r>
          </a:p>
          <a:p>
            <a:pPr algn="ctr">
              <a:lnSpc>
                <a:spcPct val="150000"/>
              </a:lnSpc>
            </a:pPr>
            <a:r>
              <a:rPr lang="pt-BR" sz="2000" b="1" i="1" dirty="0">
                <a:solidFill>
                  <a:schemeClr val="tx1"/>
                </a:solidFill>
                <a:latin typeface="Calibri" pitchFamily="34" charset="0"/>
                <a:cs typeface="Calibri" pitchFamily="34" charset="0"/>
              </a:rPr>
              <a:t>►Terá que refazer todos os exames.</a:t>
            </a:r>
          </a:p>
        </p:txBody>
      </p:sp>
      <p:pic>
        <p:nvPicPr>
          <p:cNvPr id="16" name="Imagem 15" descr="PPD CASSADA.jpg"/>
          <p:cNvPicPr>
            <a:picLocks noChangeAspect="1"/>
          </p:cNvPicPr>
          <p:nvPr/>
        </p:nvPicPr>
        <p:blipFill>
          <a:blip r:embed="rId3" cstate="print"/>
          <a:stretch>
            <a:fillRect/>
          </a:stretch>
        </p:blipFill>
        <p:spPr>
          <a:xfrm>
            <a:off x="7000892" y="1214428"/>
            <a:ext cx="1785950" cy="1785950"/>
          </a:xfrm>
          <a:prstGeom prst="rect">
            <a:avLst/>
          </a:prstGeom>
        </p:spPr>
      </p:pic>
      <p:sp>
        <p:nvSpPr>
          <p:cNvPr id="2" name="Seta para a direita 1"/>
          <p:cNvSpPr/>
          <p:nvPr/>
        </p:nvSpPr>
        <p:spPr>
          <a:xfrm>
            <a:off x="1331640" y="3696424"/>
            <a:ext cx="864096" cy="71153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FF0000"/>
              </a:solidFill>
              <a:latin typeface="Calibri" pitchFamily="34" charset="0"/>
              <a:cs typeface="Calibri" pitchFamily="34" charset="0"/>
            </a:endParaRPr>
          </a:p>
        </p:txBody>
      </p:sp>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2" name="CaixaDeTexto 11"/>
          <p:cNvSpPr txBox="1"/>
          <p:nvPr/>
        </p:nvSpPr>
        <p:spPr>
          <a:xfrm>
            <a:off x="214282" y="577298"/>
            <a:ext cx="4789766" cy="430887"/>
          </a:xfrm>
          <a:prstGeom prst="rect">
            <a:avLst/>
          </a:prstGeom>
          <a:noFill/>
        </p:spPr>
        <p:txBody>
          <a:bodyPr wrap="square" rtlCol="0">
            <a:spAutoFit/>
          </a:bodyPr>
          <a:lstStyle/>
          <a:p>
            <a:r>
              <a:rPr lang="pt-BR" sz="2200" b="1" dirty="0"/>
              <a:t>Cassação da PPD / ACC provisória</a:t>
            </a:r>
            <a:endParaRPr lang="pt-BR" sz="1000" b="1" dirty="0"/>
          </a:p>
        </p:txBody>
      </p:sp>
    </p:spTree>
    <p:extLst>
      <p:ext uri="{BB962C8B-B14F-4D97-AF65-F5344CB8AC3E}">
        <p14:creationId xmlns:p14="http://schemas.microsoft.com/office/powerpoint/2010/main" val="216604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CNH CASSADA.jpg"/>
          <p:cNvPicPr>
            <a:picLocks noChangeAspect="1"/>
          </p:cNvPicPr>
          <p:nvPr/>
        </p:nvPicPr>
        <p:blipFill>
          <a:blip r:embed="rId3" cstate="print"/>
          <a:stretch>
            <a:fillRect/>
          </a:stretch>
        </p:blipFill>
        <p:spPr>
          <a:xfrm>
            <a:off x="428596" y="1209781"/>
            <a:ext cx="1785600" cy="1785600"/>
          </a:xfrm>
          <a:prstGeom prst="rect">
            <a:avLst/>
          </a:prstGeom>
        </p:spPr>
      </p:pic>
      <p:sp>
        <p:nvSpPr>
          <p:cNvPr id="14" name="Retângulo 13"/>
          <p:cNvSpPr/>
          <p:nvPr/>
        </p:nvSpPr>
        <p:spPr>
          <a:xfrm>
            <a:off x="2500298" y="1142990"/>
            <a:ext cx="6215106" cy="1928826"/>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265113" indent="-265113">
              <a:lnSpc>
                <a:spcPct val="150000"/>
              </a:lnSpc>
              <a:buFont typeface="+mj-lt"/>
              <a:buAutoNum type="arabicPeriod"/>
            </a:pPr>
            <a:r>
              <a:rPr lang="pt-BR" sz="2000" b="1" i="1" dirty="0">
                <a:solidFill>
                  <a:srgbClr val="006600"/>
                </a:solidFill>
                <a:latin typeface="Calibri" pitchFamily="34" charset="0"/>
                <a:cs typeface="Calibri" pitchFamily="34" charset="0"/>
              </a:rPr>
              <a:t>Dirigir estando com o direito de dirigir Suspenso</a:t>
            </a:r>
          </a:p>
          <a:p>
            <a:pPr marL="265113" indent="-265113">
              <a:lnSpc>
                <a:spcPct val="150000"/>
              </a:lnSpc>
              <a:buFont typeface="+mj-lt"/>
              <a:buAutoNum type="arabicPeriod"/>
            </a:pPr>
            <a:r>
              <a:rPr lang="pt-BR" sz="2000" b="1" i="1" dirty="0">
                <a:solidFill>
                  <a:srgbClr val="006600"/>
                </a:solidFill>
                <a:latin typeface="Calibri" pitchFamily="34" charset="0"/>
                <a:cs typeface="Calibri" pitchFamily="34" charset="0"/>
              </a:rPr>
              <a:t>Condenado judicialmente por Delito de Trânsito</a:t>
            </a:r>
          </a:p>
          <a:p>
            <a:pPr marL="265113" indent="-265113">
              <a:lnSpc>
                <a:spcPct val="150000"/>
              </a:lnSpc>
              <a:buFont typeface="+mj-lt"/>
              <a:buAutoNum type="arabicPeriod"/>
            </a:pPr>
            <a:r>
              <a:rPr lang="pt-BR" sz="2000" b="1" i="1" dirty="0">
                <a:solidFill>
                  <a:srgbClr val="006600"/>
                </a:solidFill>
                <a:latin typeface="Calibri" pitchFamily="34" charset="0"/>
                <a:cs typeface="Calibri" pitchFamily="34" charset="0"/>
              </a:rPr>
              <a:t>For Reincidente nas seguintes Infrações:</a:t>
            </a:r>
          </a:p>
        </p:txBody>
      </p:sp>
      <p:sp>
        <p:nvSpPr>
          <p:cNvPr id="15" name="Retângulo 14"/>
          <p:cNvSpPr/>
          <p:nvPr/>
        </p:nvSpPr>
        <p:spPr>
          <a:xfrm>
            <a:off x="2500298" y="1142990"/>
            <a:ext cx="6215106" cy="42862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Calibri" pitchFamily="34" charset="0"/>
                <a:cs typeface="Calibri" pitchFamily="34" charset="0"/>
              </a:rPr>
              <a:t>(CTB Art. 263)</a:t>
            </a:r>
            <a:r>
              <a:rPr lang="pt-BR" sz="2000" b="1" dirty="0">
                <a:solidFill>
                  <a:schemeClr val="bg1"/>
                </a:solidFill>
                <a:latin typeface="Calibri" pitchFamily="34" charset="0"/>
                <a:cs typeface="Calibri" pitchFamily="34" charset="0"/>
              </a:rPr>
              <a:t> ...ocorrerá quanto o condutor</a:t>
            </a:r>
          </a:p>
        </p:txBody>
      </p:sp>
      <p:sp>
        <p:nvSpPr>
          <p:cNvPr id="16" name="CaixaDeTexto 15"/>
          <p:cNvSpPr txBox="1"/>
          <p:nvPr/>
        </p:nvSpPr>
        <p:spPr>
          <a:xfrm>
            <a:off x="214282" y="3214692"/>
            <a:ext cx="4357718" cy="1061829"/>
          </a:xfrm>
          <a:prstGeom prst="rect">
            <a:avLst/>
          </a:prstGeom>
          <a:noFill/>
        </p:spPr>
        <p:txBody>
          <a:bodyPr wrap="square" rtlCol="0">
            <a:spAutoFit/>
          </a:bodyPr>
          <a:lstStyle/>
          <a:p>
            <a:pPr lvl="0">
              <a:lnSpc>
                <a:spcPct val="150000"/>
              </a:lnSpc>
            </a:pPr>
            <a:r>
              <a:rPr lang="pt-BR" sz="1400" b="1" i="1" dirty="0">
                <a:solidFill>
                  <a:srgbClr val="006600"/>
                </a:solidFill>
                <a:latin typeface="Calibri" pitchFamily="34" charset="0"/>
                <a:cs typeface="Calibri" pitchFamily="34" charset="0"/>
              </a:rPr>
              <a:t>►Dirigir com CNH de Categoria adversa ao veículo</a:t>
            </a:r>
          </a:p>
          <a:p>
            <a:pPr lvl="0">
              <a:lnSpc>
                <a:spcPct val="150000"/>
              </a:lnSpc>
            </a:pPr>
            <a:r>
              <a:rPr lang="pt-BR" sz="1400" b="1" i="1" dirty="0">
                <a:solidFill>
                  <a:srgbClr val="006600"/>
                </a:solidFill>
                <a:latin typeface="Calibri" pitchFamily="34" charset="0"/>
                <a:cs typeface="Calibri" pitchFamily="34" charset="0"/>
              </a:rPr>
              <a:t>►Entregar a direção à pessoa inabilitada/incapacitada</a:t>
            </a:r>
          </a:p>
          <a:p>
            <a:pPr lvl="0">
              <a:lnSpc>
                <a:spcPct val="150000"/>
              </a:lnSpc>
            </a:pPr>
            <a:r>
              <a:rPr lang="pt-BR" sz="1400" b="1" i="1" dirty="0">
                <a:solidFill>
                  <a:srgbClr val="006600"/>
                </a:solidFill>
                <a:latin typeface="Calibri" pitchFamily="34" charset="0"/>
                <a:cs typeface="Calibri" pitchFamily="34" charset="0"/>
              </a:rPr>
              <a:t>►Dirigir sob influência de álcool ou entorpecente</a:t>
            </a:r>
            <a:endParaRPr lang="pt-BR" sz="1400" b="1" i="1" dirty="0">
              <a:solidFill>
                <a:srgbClr val="006600"/>
              </a:solidFill>
            </a:endParaRPr>
          </a:p>
        </p:txBody>
      </p:sp>
      <p:sp>
        <p:nvSpPr>
          <p:cNvPr id="17" name="CaixaDeTexto 16"/>
          <p:cNvSpPr txBox="1"/>
          <p:nvPr/>
        </p:nvSpPr>
        <p:spPr>
          <a:xfrm>
            <a:off x="4500562" y="3214692"/>
            <a:ext cx="4214842" cy="1061829"/>
          </a:xfrm>
          <a:prstGeom prst="rect">
            <a:avLst/>
          </a:prstGeom>
          <a:noFill/>
        </p:spPr>
        <p:txBody>
          <a:bodyPr wrap="square" rtlCol="0">
            <a:spAutoFit/>
          </a:bodyPr>
          <a:lstStyle/>
          <a:p>
            <a:pPr>
              <a:lnSpc>
                <a:spcPct val="150000"/>
              </a:lnSpc>
            </a:pPr>
            <a:r>
              <a:rPr lang="pt-BR" sz="1400" b="1" i="1" dirty="0">
                <a:solidFill>
                  <a:srgbClr val="006600"/>
                </a:solidFill>
                <a:latin typeface="Calibri" pitchFamily="34" charset="0"/>
                <a:cs typeface="Calibri" pitchFamily="34" charset="0"/>
              </a:rPr>
              <a:t>►Disputar corrida</a:t>
            </a:r>
          </a:p>
          <a:p>
            <a:pPr>
              <a:lnSpc>
                <a:spcPct val="150000"/>
              </a:lnSpc>
            </a:pPr>
            <a:r>
              <a:rPr lang="pt-BR" sz="1400" b="1" i="1" dirty="0">
                <a:solidFill>
                  <a:srgbClr val="006600"/>
                </a:solidFill>
                <a:latin typeface="Calibri" pitchFamily="34" charset="0"/>
                <a:cs typeface="Calibri" pitchFamily="34" charset="0"/>
              </a:rPr>
              <a:t>►Promover competição esportiva sem autorização</a:t>
            </a:r>
          </a:p>
          <a:p>
            <a:pPr>
              <a:lnSpc>
                <a:spcPct val="150000"/>
              </a:lnSpc>
            </a:pPr>
            <a:r>
              <a:rPr lang="pt-BR" sz="1400" b="1" i="1" dirty="0">
                <a:solidFill>
                  <a:srgbClr val="006600"/>
                </a:solidFill>
                <a:latin typeface="Calibri" pitchFamily="34" charset="0"/>
                <a:cs typeface="Calibri" pitchFamily="34" charset="0"/>
              </a:rPr>
              <a:t>►Demonstrar ou exibir manobra perigosa</a:t>
            </a:r>
            <a:endParaRPr lang="pt-BR" sz="1400" b="1" i="1" dirty="0">
              <a:solidFill>
                <a:srgbClr val="006600"/>
              </a:solidFill>
            </a:endParaRPr>
          </a:p>
        </p:txBody>
      </p:sp>
      <p:sp>
        <p:nvSpPr>
          <p:cNvPr id="18" name="Retângulo de cantos arredondados 17"/>
          <p:cNvSpPr/>
          <p:nvPr/>
        </p:nvSpPr>
        <p:spPr>
          <a:xfrm>
            <a:off x="2143108" y="4450881"/>
            <a:ext cx="4429156" cy="357190"/>
          </a:xfrm>
          <a:prstGeom prst="roundRect">
            <a:avLst/>
          </a:prstGeom>
          <a:solidFill>
            <a:srgbClr val="FFFF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i="1" dirty="0">
                <a:solidFill>
                  <a:srgbClr val="FF0000"/>
                </a:solidFill>
                <a:latin typeface="Calibri" pitchFamily="34" charset="0"/>
                <a:cs typeface="Calibri" pitchFamily="34" charset="0"/>
              </a:rPr>
              <a:t>Reabilitação somente após 2 anos  </a:t>
            </a:r>
          </a:p>
        </p:txBody>
      </p:sp>
      <p:sp>
        <p:nvSpPr>
          <p:cNvPr id="10" name="Chave direita 9"/>
          <p:cNvSpPr/>
          <p:nvPr/>
        </p:nvSpPr>
        <p:spPr>
          <a:xfrm rot="16200000">
            <a:off x="4036215" y="-892993"/>
            <a:ext cx="500066" cy="8286808"/>
          </a:xfrm>
          <a:prstGeom prst="rightBrace">
            <a:avLst>
              <a:gd name="adj1" fmla="val 52540"/>
              <a:gd name="adj2" fmla="val 51126"/>
            </a:avLst>
          </a:prstGeom>
          <a:ln w="254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Divisa 10"/>
          <p:cNvSpPr/>
          <p:nvPr/>
        </p:nvSpPr>
        <p:spPr>
          <a:xfrm>
            <a:off x="1643042" y="4500576"/>
            <a:ext cx="285752" cy="285752"/>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2" name="Divisa 11"/>
          <p:cNvSpPr/>
          <p:nvPr/>
        </p:nvSpPr>
        <p:spPr>
          <a:xfrm>
            <a:off x="1357290" y="4500576"/>
            <a:ext cx="285752" cy="285752"/>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3" name="Divisa 12"/>
          <p:cNvSpPr/>
          <p:nvPr/>
        </p:nvSpPr>
        <p:spPr>
          <a:xfrm>
            <a:off x="1071538" y="4500576"/>
            <a:ext cx="285752" cy="285752"/>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23" name="Divisa 22"/>
          <p:cNvSpPr/>
          <p:nvPr/>
        </p:nvSpPr>
        <p:spPr>
          <a:xfrm flipH="1">
            <a:off x="7000892" y="4500576"/>
            <a:ext cx="285752" cy="285752"/>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24" name="Divisa 23"/>
          <p:cNvSpPr/>
          <p:nvPr/>
        </p:nvSpPr>
        <p:spPr>
          <a:xfrm flipH="1">
            <a:off x="6715140" y="4500576"/>
            <a:ext cx="285752" cy="285752"/>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25" name="Divisa 24"/>
          <p:cNvSpPr/>
          <p:nvPr/>
        </p:nvSpPr>
        <p:spPr>
          <a:xfrm flipH="1">
            <a:off x="7286644" y="4500576"/>
            <a:ext cx="285752" cy="285752"/>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pic>
        <p:nvPicPr>
          <p:cNvPr id="19" name="Imagem 18"/>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20" name="CaixaDeTexto 19"/>
          <p:cNvSpPr txBox="1"/>
          <p:nvPr/>
        </p:nvSpPr>
        <p:spPr>
          <a:xfrm>
            <a:off x="214282" y="577298"/>
            <a:ext cx="4789766" cy="430887"/>
          </a:xfrm>
          <a:prstGeom prst="rect">
            <a:avLst/>
          </a:prstGeom>
          <a:noFill/>
        </p:spPr>
        <p:txBody>
          <a:bodyPr wrap="square" rtlCol="0">
            <a:spAutoFit/>
          </a:bodyPr>
          <a:lstStyle/>
          <a:p>
            <a:r>
              <a:rPr lang="pt-BR" sz="2200" b="1" dirty="0"/>
              <a:t>Cassação da CNH</a:t>
            </a:r>
            <a:endParaRPr lang="pt-BR" sz="1000" b="1" dirty="0"/>
          </a:p>
        </p:txBody>
      </p:sp>
    </p:spTree>
    <p:extLst>
      <p:ext uri="{BB962C8B-B14F-4D97-AF65-F5344CB8AC3E}">
        <p14:creationId xmlns:p14="http://schemas.microsoft.com/office/powerpoint/2010/main" val="31687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linds(horizontal)">
                                      <p:cBhvr>
                                        <p:cTn id="48" dur="500"/>
                                        <p:tgtEl>
                                          <p:spTgt spid="2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0" grpId="0" animBg="1"/>
      <p:bldP spid="11" grpId="0" animBg="1"/>
      <p:bldP spid="12" grpId="0" animBg="1"/>
      <p:bldP spid="13"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03548" y="2302878"/>
            <a:ext cx="7848872" cy="1797928"/>
          </a:xfrm>
          <a:prstGeom prst="rect">
            <a:avLst/>
          </a:prstGeom>
          <a:noFill/>
        </p:spPr>
        <p:txBody>
          <a:bodyPr wrap="square" rtlCol="0">
            <a:spAutoFit/>
          </a:bodyPr>
          <a:lstStyle/>
          <a:p>
            <a:pPr>
              <a:lnSpc>
                <a:spcPts val="2200"/>
              </a:lnSpc>
              <a:spcAft>
                <a:spcPts val="1500"/>
              </a:spcAft>
            </a:pPr>
            <a:r>
              <a:rPr lang="pt-BR" sz="2000" dirty="0">
                <a:solidFill>
                  <a:srgbClr val="008000"/>
                </a:solidFill>
                <a:latin typeface="+mj-lt"/>
                <a:cs typeface="MV Boli" pitchFamily="2" charset="0"/>
              </a:rPr>
              <a:t>►C, D ou E</a:t>
            </a:r>
          </a:p>
          <a:p>
            <a:pPr>
              <a:lnSpc>
                <a:spcPts val="2200"/>
              </a:lnSpc>
              <a:spcAft>
                <a:spcPts val="1500"/>
              </a:spcAft>
            </a:pPr>
            <a:r>
              <a:rPr lang="pt-BR" sz="2000" dirty="0">
                <a:solidFill>
                  <a:srgbClr val="008000"/>
                </a:solidFill>
                <a:latin typeface="+mj-lt"/>
                <a:cs typeface="MV Boli" pitchFamily="2" charset="0"/>
              </a:rPr>
              <a:t>►21 anos</a:t>
            </a:r>
          </a:p>
          <a:p>
            <a:pPr>
              <a:lnSpc>
                <a:spcPts val="2200"/>
              </a:lnSpc>
              <a:spcAft>
                <a:spcPts val="1500"/>
              </a:spcAft>
            </a:pPr>
            <a:r>
              <a:rPr lang="pt-BR" sz="2000" dirty="0">
                <a:solidFill>
                  <a:srgbClr val="008000"/>
                </a:solidFill>
                <a:latin typeface="+mj-lt"/>
                <a:cs typeface="MV Boli" pitchFamily="2" charset="0"/>
              </a:rPr>
              <a:t>►Curso de Carga Indivisível (CETCI)</a:t>
            </a:r>
          </a:p>
          <a:p>
            <a:pPr>
              <a:lnSpc>
                <a:spcPts val="2200"/>
              </a:lnSpc>
              <a:spcAft>
                <a:spcPts val="1500"/>
              </a:spcAft>
            </a:pPr>
            <a:r>
              <a:rPr lang="pt-BR" sz="2000" dirty="0">
                <a:solidFill>
                  <a:srgbClr val="008000"/>
                </a:solidFill>
                <a:latin typeface="+mj-lt"/>
                <a:cs typeface="MV Boli" pitchFamily="2" charset="0"/>
              </a:rPr>
              <a:t>►Não estar sob efeito de suspensão ou cassação da CNH</a:t>
            </a:r>
          </a:p>
        </p:txBody>
      </p:sp>
      <p:pic>
        <p:nvPicPr>
          <p:cNvPr id="2050" name="Picture 2" descr="https://www.putsgrilo.com.br/wp-content/uploads/2010/10/carretas-4.jpg"/>
          <p:cNvPicPr>
            <a:picLocks noChangeAspect="1" noChangeArrowheads="1"/>
          </p:cNvPicPr>
          <p:nvPr/>
        </p:nvPicPr>
        <p:blipFill>
          <a:blip r:embed="rId3" cstate="print"/>
          <a:srcRect/>
          <a:stretch>
            <a:fillRect/>
          </a:stretch>
        </p:blipFill>
        <p:spPr bwMode="auto">
          <a:xfrm>
            <a:off x="5292080" y="1203598"/>
            <a:ext cx="3212596" cy="1953783"/>
          </a:xfrm>
          <a:prstGeom prst="rect">
            <a:avLst/>
          </a:prstGeom>
          <a:ln>
            <a:noFill/>
          </a:ln>
          <a:effectLst>
            <a:softEdge rad="112500"/>
          </a:effectLst>
        </p:spPr>
      </p:pic>
      <p:sp>
        <p:nvSpPr>
          <p:cNvPr id="6" name="Arredondar Retângulo no Mesmo Canto Lateral 5"/>
          <p:cNvSpPr/>
          <p:nvPr/>
        </p:nvSpPr>
        <p:spPr>
          <a:xfrm rot="5400000">
            <a:off x="988492" y="307374"/>
            <a:ext cx="360000" cy="234251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a:t>
            </a:r>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3997678" cy="430887"/>
          </a:xfrm>
          <a:prstGeom prst="rect">
            <a:avLst/>
          </a:prstGeom>
          <a:noFill/>
        </p:spPr>
        <p:txBody>
          <a:bodyPr wrap="square" rtlCol="0">
            <a:spAutoFit/>
          </a:bodyPr>
          <a:lstStyle/>
          <a:p>
            <a:r>
              <a:rPr lang="pt-BR" sz="2200" b="1" dirty="0"/>
              <a:t>CARGA INDIVISÍVEL - 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79512" y="1203598"/>
            <a:ext cx="8881688" cy="380274"/>
          </a:xfrm>
          <a:prstGeom prst="roundRect">
            <a:avLst>
              <a:gd name="adj" fmla="val 8099"/>
            </a:avLst>
          </a:prstGeom>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000" b="1" dirty="0">
                <a:solidFill>
                  <a:schemeClr val="tx2"/>
                </a:solidFill>
                <a:latin typeface="Calibri" pitchFamily="34" charset="0"/>
                <a:cs typeface="Calibri" pitchFamily="34" charset="0"/>
              </a:rPr>
              <a:t>O condutor será submetido a CURSO DE RECICLAGEM, quando </a:t>
            </a:r>
          </a:p>
        </p:txBody>
      </p:sp>
      <p:sp>
        <p:nvSpPr>
          <p:cNvPr id="11" name="CaixaDeTexto 10"/>
          <p:cNvSpPr txBox="1"/>
          <p:nvPr/>
        </p:nvSpPr>
        <p:spPr>
          <a:xfrm>
            <a:off x="3563888" y="2005357"/>
            <a:ext cx="5112568" cy="1554272"/>
          </a:xfrm>
          <a:prstGeom prst="rect">
            <a:avLst/>
          </a:prstGeom>
          <a:noFill/>
        </p:spPr>
        <p:txBody>
          <a:bodyPr wrap="square" rtlCol="0">
            <a:spAutoFit/>
          </a:bodyPr>
          <a:lstStyle/>
          <a:p>
            <a:pPr>
              <a:spcAft>
                <a:spcPts val="600"/>
              </a:spcAft>
            </a:pPr>
            <a:r>
              <a:rPr lang="pt-BR" sz="2000" i="1" dirty="0">
                <a:solidFill>
                  <a:schemeClr val="tx2"/>
                </a:solidFill>
                <a:latin typeface="Calibri" pitchFamily="34" charset="0"/>
                <a:cs typeface="Calibri" pitchFamily="34" charset="0"/>
              </a:rPr>
              <a:t>► tiver o Direito de Dirigir Suspenso;</a:t>
            </a:r>
          </a:p>
          <a:p>
            <a:pPr>
              <a:spcAft>
                <a:spcPts val="600"/>
              </a:spcAft>
            </a:pPr>
            <a:r>
              <a:rPr lang="pt-BR" sz="2000" i="1" dirty="0">
                <a:solidFill>
                  <a:schemeClr val="tx2"/>
                </a:solidFill>
                <a:latin typeface="Calibri" pitchFamily="34" charset="0"/>
                <a:cs typeface="Calibri" pitchFamily="34" charset="0"/>
              </a:rPr>
              <a:t>► envolver-se em acidente grave;</a:t>
            </a:r>
          </a:p>
          <a:p>
            <a:pPr>
              <a:spcAft>
                <a:spcPts val="600"/>
              </a:spcAft>
            </a:pPr>
            <a:r>
              <a:rPr lang="pt-BR" sz="2000" i="1" dirty="0">
                <a:solidFill>
                  <a:schemeClr val="tx2"/>
                </a:solidFill>
                <a:latin typeface="Calibri" pitchFamily="34" charset="0"/>
                <a:cs typeface="Calibri" pitchFamily="34" charset="0"/>
              </a:rPr>
              <a:t>► for condenado por Delito de Trânsito;</a:t>
            </a:r>
          </a:p>
          <a:p>
            <a:pPr>
              <a:spcAft>
                <a:spcPts val="600"/>
              </a:spcAft>
            </a:pPr>
            <a:r>
              <a:rPr lang="pt-BR" sz="2000" i="1" dirty="0">
                <a:solidFill>
                  <a:schemeClr val="tx2"/>
                </a:solidFill>
                <a:latin typeface="Calibri" pitchFamily="34" charset="0"/>
                <a:cs typeface="Calibri" pitchFamily="34" charset="0"/>
              </a:rPr>
              <a:t>► colocar em risco a segurança do trânsito.</a:t>
            </a:r>
          </a:p>
        </p:txBody>
      </p:sp>
      <p:sp>
        <p:nvSpPr>
          <p:cNvPr id="2" name="Retângulo de cantos arredondados 1"/>
          <p:cNvSpPr/>
          <p:nvPr/>
        </p:nvSpPr>
        <p:spPr>
          <a:xfrm>
            <a:off x="0" y="4252521"/>
            <a:ext cx="9144000" cy="623485"/>
          </a:xfrm>
          <a:prstGeom prst="roundRect">
            <a:avLst>
              <a:gd name="adj" fmla="val 0"/>
            </a:avLst>
          </a:prstGeom>
          <a:solidFill>
            <a:srgbClr val="FFFF0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Calibri" pitchFamily="34" charset="0"/>
                <a:cs typeface="Calibri" pitchFamily="34" charset="0"/>
              </a:rPr>
              <a:t>O condutor que exerce Atividade Remunerada (EAR), habilitado em qualquer categoria, PODERÁ fazer</a:t>
            </a:r>
          </a:p>
          <a:p>
            <a:pPr algn="ctr"/>
            <a:r>
              <a:rPr lang="pt-BR" sz="1600" dirty="0">
                <a:solidFill>
                  <a:schemeClr val="tx1"/>
                </a:solidFill>
                <a:latin typeface="Calibri" pitchFamily="34" charset="0"/>
                <a:cs typeface="Calibri" pitchFamily="34" charset="0"/>
              </a:rPr>
              <a:t> </a:t>
            </a:r>
            <a:r>
              <a:rPr lang="pt-BR" sz="1600" dirty="0">
                <a:solidFill>
                  <a:srgbClr val="C00000"/>
                </a:solidFill>
                <a:latin typeface="Calibri" pitchFamily="34" charset="0"/>
                <a:cs typeface="Calibri" pitchFamily="34" charset="0"/>
              </a:rPr>
              <a:t>Curso  Preventivo de Reciclagem</a:t>
            </a:r>
            <a:r>
              <a:rPr lang="pt-BR" sz="1600" dirty="0">
                <a:solidFill>
                  <a:schemeClr val="tx1"/>
                </a:solidFill>
                <a:latin typeface="Calibri" pitchFamily="34" charset="0"/>
                <a:cs typeface="Calibri" pitchFamily="34" charset="0"/>
              </a:rPr>
              <a:t> sempre que atingir </a:t>
            </a:r>
            <a:r>
              <a:rPr lang="pt-BR" sz="1600" dirty="0">
                <a:solidFill>
                  <a:srgbClr val="C00000"/>
                </a:solidFill>
                <a:latin typeface="Calibri" pitchFamily="34" charset="0"/>
                <a:cs typeface="Calibri" pitchFamily="34" charset="0"/>
              </a:rPr>
              <a:t>30 pontos </a:t>
            </a:r>
            <a:r>
              <a:rPr lang="pt-BR" sz="1600" dirty="0">
                <a:solidFill>
                  <a:schemeClr val="tx1"/>
                </a:solidFill>
                <a:latin typeface="Calibri" pitchFamily="34" charset="0"/>
                <a:cs typeface="Calibri" pitchFamily="34" charset="0"/>
              </a:rPr>
              <a:t>no período de 1 ano. </a:t>
            </a:r>
            <a:r>
              <a:rPr lang="pt-BR" sz="1000" dirty="0">
                <a:solidFill>
                  <a:schemeClr val="tx1"/>
                </a:solidFill>
                <a:latin typeface="Calibri" pitchFamily="34" charset="0"/>
                <a:cs typeface="Calibri" pitchFamily="34" charset="0"/>
              </a:rPr>
              <a:t>(CTB 261 § 5º)</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1" y="1757896"/>
            <a:ext cx="3037710" cy="2041650"/>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5333172" cy="484816"/>
          </a:xfrm>
          <a:prstGeom prst="rect">
            <a:avLst/>
          </a:prstGeom>
        </p:spPr>
      </p:pic>
      <p:sp>
        <p:nvSpPr>
          <p:cNvPr id="8" name="CaixaDeTexto 7"/>
          <p:cNvSpPr txBox="1"/>
          <p:nvPr/>
        </p:nvSpPr>
        <p:spPr>
          <a:xfrm>
            <a:off x="107504" y="577298"/>
            <a:ext cx="5221814" cy="430887"/>
          </a:xfrm>
          <a:prstGeom prst="rect">
            <a:avLst/>
          </a:prstGeom>
          <a:noFill/>
        </p:spPr>
        <p:txBody>
          <a:bodyPr wrap="square" rtlCol="0">
            <a:spAutoFit/>
          </a:bodyPr>
          <a:lstStyle/>
          <a:p>
            <a:r>
              <a:rPr lang="pt-BR" sz="2200" b="1" dirty="0"/>
              <a:t>Frequência em Curso de Reciclagem </a:t>
            </a:r>
            <a:r>
              <a:rPr lang="pt-BR" sz="1000" b="1" dirty="0"/>
              <a:t>(CTB art. 268)</a:t>
            </a:r>
          </a:p>
        </p:txBody>
      </p:sp>
    </p:spTree>
    <p:extLst>
      <p:ext uri="{BB962C8B-B14F-4D97-AF65-F5344CB8AC3E}">
        <p14:creationId xmlns:p14="http://schemas.microsoft.com/office/powerpoint/2010/main" val="307597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7"/>
          <p:cNvSpPr/>
          <p:nvPr/>
        </p:nvSpPr>
        <p:spPr>
          <a:xfrm>
            <a:off x="354165" y="3143254"/>
            <a:ext cx="4643470" cy="428628"/>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À critério do Agente, os veículos:</a:t>
            </a:r>
          </a:p>
        </p:txBody>
      </p:sp>
      <p:sp>
        <p:nvSpPr>
          <p:cNvPr id="10" name="CaixaDeTexto 9"/>
          <p:cNvSpPr txBox="1"/>
          <p:nvPr/>
        </p:nvSpPr>
        <p:spPr>
          <a:xfrm>
            <a:off x="357158" y="3576529"/>
            <a:ext cx="4643470" cy="923330"/>
          </a:xfrm>
          <a:prstGeom prst="rect">
            <a:avLst/>
          </a:prstGeom>
          <a:noFill/>
        </p:spPr>
        <p:txBody>
          <a:bodyPr wrap="square" rtlCol="0">
            <a:spAutoFit/>
          </a:bodyPr>
          <a:lstStyle/>
          <a:p>
            <a:pPr>
              <a:lnSpc>
                <a:spcPct val="150000"/>
              </a:lnSpc>
            </a:pPr>
            <a:r>
              <a:rPr lang="pt-BR" i="1" dirty="0">
                <a:solidFill>
                  <a:srgbClr val="006600"/>
                </a:solidFill>
                <a:latin typeface="Calibri" pitchFamily="34" charset="0"/>
                <a:cs typeface="Calibri" pitchFamily="34" charset="0"/>
              </a:rPr>
              <a:t>►Com carga </a:t>
            </a:r>
            <a:r>
              <a:rPr lang="pt-BR" b="1" i="1" dirty="0">
                <a:solidFill>
                  <a:srgbClr val="006600"/>
                </a:solidFill>
                <a:latin typeface="Calibri" pitchFamily="34" charset="0"/>
                <a:cs typeface="Calibri" pitchFamily="34" charset="0"/>
              </a:rPr>
              <a:t>Perigosa</a:t>
            </a:r>
            <a:r>
              <a:rPr lang="pt-BR" i="1" dirty="0">
                <a:solidFill>
                  <a:srgbClr val="006600"/>
                </a:solidFill>
                <a:latin typeface="Calibri" pitchFamily="34" charset="0"/>
                <a:cs typeface="Calibri" pitchFamily="34" charset="0"/>
              </a:rPr>
              <a:t> ou </a:t>
            </a:r>
            <a:r>
              <a:rPr lang="pt-BR" b="1" i="1" dirty="0">
                <a:solidFill>
                  <a:srgbClr val="006600"/>
                </a:solidFill>
                <a:latin typeface="Calibri" pitchFamily="34" charset="0"/>
                <a:cs typeface="Calibri" pitchFamily="34" charset="0"/>
              </a:rPr>
              <a:t>Perecível</a:t>
            </a:r>
          </a:p>
          <a:p>
            <a:pPr>
              <a:lnSpc>
                <a:spcPct val="150000"/>
              </a:lnSpc>
            </a:pPr>
            <a:r>
              <a:rPr lang="pt-BR" i="1" dirty="0">
                <a:solidFill>
                  <a:srgbClr val="006600"/>
                </a:solidFill>
                <a:latin typeface="Calibri" pitchFamily="34" charset="0"/>
                <a:cs typeface="Calibri" pitchFamily="34" charset="0"/>
              </a:rPr>
              <a:t>►De transporte </a:t>
            </a:r>
            <a:r>
              <a:rPr lang="pt-BR" b="1" i="1" dirty="0">
                <a:solidFill>
                  <a:srgbClr val="006600"/>
                </a:solidFill>
                <a:latin typeface="Calibri" pitchFamily="34" charset="0"/>
                <a:cs typeface="Calibri" pitchFamily="34" charset="0"/>
              </a:rPr>
              <a:t>Coletivo</a:t>
            </a:r>
            <a:r>
              <a:rPr lang="pt-BR" i="1" dirty="0">
                <a:solidFill>
                  <a:srgbClr val="006600"/>
                </a:solidFill>
                <a:latin typeface="Calibri" pitchFamily="34" charset="0"/>
                <a:cs typeface="Calibri" pitchFamily="34" charset="0"/>
              </a:rPr>
              <a:t> de passageiros</a:t>
            </a:r>
          </a:p>
        </p:txBody>
      </p:sp>
      <p:sp>
        <p:nvSpPr>
          <p:cNvPr id="11" name="Seta para a direita 10"/>
          <p:cNvSpPr/>
          <p:nvPr/>
        </p:nvSpPr>
        <p:spPr>
          <a:xfrm>
            <a:off x="4357686" y="3725391"/>
            <a:ext cx="642942" cy="785818"/>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de cantos arredondados 12"/>
          <p:cNvSpPr/>
          <p:nvPr/>
        </p:nvSpPr>
        <p:spPr>
          <a:xfrm>
            <a:off x="5137518" y="3786196"/>
            <a:ext cx="3000396" cy="642942"/>
          </a:xfrm>
          <a:prstGeom prst="round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rgbClr val="006600"/>
                </a:solidFill>
                <a:latin typeface="Calibri" pitchFamily="34" charset="0"/>
                <a:cs typeface="Calibri" pitchFamily="34" charset="0"/>
              </a:rPr>
              <a:t>NÃO serão Retidos</a:t>
            </a:r>
          </a:p>
        </p:txBody>
      </p:sp>
      <p:pic>
        <p:nvPicPr>
          <p:cNvPr id="14" name="Imagem 13" descr="RETIDO.jpeg"/>
          <p:cNvPicPr>
            <a:picLocks noChangeAspect="1"/>
          </p:cNvPicPr>
          <p:nvPr/>
        </p:nvPicPr>
        <p:blipFill>
          <a:blip r:embed="rId3" cstate="print"/>
          <a:stretch>
            <a:fillRect/>
          </a:stretch>
        </p:blipFill>
        <p:spPr>
          <a:xfrm>
            <a:off x="179512" y="1131590"/>
            <a:ext cx="2308127" cy="1584176"/>
          </a:xfrm>
          <a:prstGeom prst="rect">
            <a:avLst/>
          </a:prstGeom>
          <a:ln>
            <a:noFill/>
          </a:ln>
          <a:effectLst>
            <a:softEdge rad="112500"/>
          </a:effectLst>
        </p:spPr>
      </p:pic>
      <p:sp>
        <p:nvSpPr>
          <p:cNvPr id="15" name="Retângulo de cantos arredondados 14"/>
          <p:cNvSpPr/>
          <p:nvPr/>
        </p:nvSpPr>
        <p:spPr>
          <a:xfrm>
            <a:off x="2675900" y="1280736"/>
            <a:ext cx="6215106" cy="1285884"/>
          </a:xfrm>
          <a:prstGeom prst="roundRect">
            <a:avLst>
              <a:gd name="adj" fmla="val 5330"/>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pt-BR" sz="2000" dirty="0">
                <a:solidFill>
                  <a:schemeClr val="tx2"/>
                </a:solidFill>
                <a:latin typeface="Calibri" pitchFamily="34" charset="0"/>
                <a:cs typeface="Calibri" pitchFamily="34" charset="0"/>
              </a:rPr>
              <a:t>...</a:t>
            </a:r>
            <a:r>
              <a:rPr lang="pt-BR" sz="2000" b="1" i="1" dirty="0">
                <a:solidFill>
                  <a:schemeClr val="tx2"/>
                </a:solidFill>
                <a:latin typeface="Calibri" pitchFamily="34" charset="0"/>
                <a:cs typeface="Calibri" pitchFamily="34" charset="0"/>
              </a:rPr>
              <a:t>manter o veículo no local da abordagem</a:t>
            </a:r>
            <a:r>
              <a:rPr lang="pt-BR" sz="2000" dirty="0">
                <a:solidFill>
                  <a:schemeClr val="tx2"/>
                </a:solidFill>
                <a:latin typeface="Calibri" pitchFamily="34" charset="0"/>
                <a:cs typeface="Calibri" pitchFamily="34" charset="0"/>
              </a:rPr>
              <a:t> até que a irregularidade possa ser sanada ou liberá-lo para reparo mediante recolhimento do CRLV.</a:t>
            </a:r>
          </a:p>
        </p:txBody>
      </p:sp>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6" name="CaixaDeTexto 15"/>
          <p:cNvSpPr txBox="1"/>
          <p:nvPr/>
        </p:nvSpPr>
        <p:spPr>
          <a:xfrm>
            <a:off x="214282" y="577298"/>
            <a:ext cx="4789766" cy="430887"/>
          </a:xfrm>
          <a:prstGeom prst="rect">
            <a:avLst/>
          </a:prstGeom>
          <a:noFill/>
        </p:spPr>
        <p:txBody>
          <a:bodyPr wrap="square" rtlCol="0">
            <a:spAutoFit/>
          </a:bodyPr>
          <a:lstStyle/>
          <a:p>
            <a:r>
              <a:rPr lang="pt-BR" sz="2200" b="1" dirty="0"/>
              <a:t>Retenção de Veículo </a:t>
            </a:r>
            <a:r>
              <a:rPr lang="pt-BR" sz="1000" b="1" dirty="0"/>
              <a:t>(CTB art. 270)</a:t>
            </a:r>
          </a:p>
        </p:txBody>
      </p:sp>
    </p:spTree>
    <p:extLst>
      <p:ext uri="{BB962C8B-B14F-4D97-AF65-F5344CB8AC3E}">
        <p14:creationId xmlns:p14="http://schemas.microsoft.com/office/powerpoint/2010/main" val="371919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GUINCHO.jpeg"/>
          <p:cNvPicPr>
            <a:picLocks noChangeAspect="1"/>
          </p:cNvPicPr>
          <p:nvPr/>
        </p:nvPicPr>
        <p:blipFill>
          <a:blip r:embed="rId3" cstate="print"/>
          <a:stretch>
            <a:fillRect/>
          </a:stretch>
        </p:blipFill>
        <p:spPr>
          <a:xfrm>
            <a:off x="428596" y="1142990"/>
            <a:ext cx="1285884" cy="1165111"/>
          </a:xfrm>
          <a:prstGeom prst="rect">
            <a:avLst/>
          </a:prstGeom>
        </p:spPr>
      </p:pic>
      <p:sp>
        <p:nvSpPr>
          <p:cNvPr id="11" name="Retângulo de cantos arredondados 10"/>
          <p:cNvSpPr/>
          <p:nvPr/>
        </p:nvSpPr>
        <p:spPr>
          <a:xfrm>
            <a:off x="2071670" y="1214428"/>
            <a:ext cx="6286544" cy="10715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000" b="1" i="1" dirty="0">
                <a:solidFill>
                  <a:schemeClr val="tx2"/>
                </a:solidFill>
                <a:latin typeface="Calibri" pitchFamily="34" charset="0"/>
                <a:cs typeface="Calibri" pitchFamily="34" charset="0"/>
              </a:rPr>
              <a:t>...retirar (guinchar) o veículo do local onde se encontra, levando-o para o depósito credenciado.</a:t>
            </a:r>
          </a:p>
        </p:txBody>
      </p:sp>
      <p:sp>
        <p:nvSpPr>
          <p:cNvPr id="13" name="Retângulo 12"/>
          <p:cNvSpPr/>
          <p:nvPr/>
        </p:nvSpPr>
        <p:spPr>
          <a:xfrm>
            <a:off x="285720" y="2571751"/>
            <a:ext cx="6643734"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Calibri" pitchFamily="34" charset="0"/>
                <a:cs typeface="Calibri" pitchFamily="34" charset="0"/>
              </a:rPr>
              <a:t>A Remoção ocorrerá:</a:t>
            </a:r>
          </a:p>
        </p:txBody>
      </p:sp>
      <p:sp>
        <p:nvSpPr>
          <p:cNvPr id="14" name="Retângulo 13"/>
          <p:cNvSpPr/>
          <p:nvPr/>
        </p:nvSpPr>
        <p:spPr>
          <a:xfrm>
            <a:off x="285720" y="2968480"/>
            <a:ext cx="6643734" cy="889155"/>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endParaRPr lang="pt-BR" sz="2000" b="1" i="1" dirty="0">
              <a:solidFill>
                <a:srgbClr val="006600"/>
              </a:solidFill>
              <a:latin typeface="Calibri" pitchFamily="34" charset="0"/>
              <a:cs typeface="Calibri" pitchFamily="34" charset="0"/>
            </a:endParaRPr>
          </a:p>
        </p:txBody>
      </p:sp>
      <p:pic>
        <p:nvPicPr>
          <p:cNvPr id="15" name="Imagem 14" descr="proibido_estacionar_03.gif"/>
          <p:cNvPicPr>
            <a:picLocks noChangeAspect="1"/>
          </p:cNvPicPr>
          <p:nvPr/>
        </p:nvPicPr>
        <p:blipFill>
          <a:blip r:embed="rId4" cstate="print"/>
          <a:stretch>
            <a:fillRect/>
          </a:stretch>
        </p:blipFill>
        <p:spPr>
          <a:xfrm>
            <a:off x="7072330" y="2571750"/>
            <a:ext cx="1428760" cy="1285885"/>
          </a:xfrm>
          <a:prstGeom prst="rect">
            <a:avLst/>
          </a:prstGeom>
        </p:spPr>
      </p:pic>
      <p:sp>
        <p:nvSpPr>
          <p:cNvPr id="16" name="Seta para a direita 15"/>
          <p:cNvSpPr/>
          <p:nvPr/>
        </p:nvSpPr>
        <p:spPr>
          <a:xfrm>
            <a:off x="285720" y="4214824"/>
            <a:ext cx="1000132" cy="57150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latin typeface="Calibri" pitchFamily="34" charset="0"/>
                <a:cs typeface="Calibri" pitchFamily="34" charset="0"/>
              </a:rPr>
              <a:t>Atenção</a:t>
            </a:r>
          </a:p>
        </p:txBody>
      </p:sp>
      <p:sp>
        <p:nvSpPr>
          <p:cNvPr id="17" name="Retângulo 16"/>
          <p:cNvSpPr/>
          <p:nvPr/>
        </p:nvSpPr>
        <p:spPr>
          <a:xfrm>
            <a:off x="1500166" y="4286262"/>
            <a:ext cx="5857916" cy="428628"/>
          </a:xfrm>
          <a:prstGeom prst="rect">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i="1" dirty="0">
                <a:solidFill>
                  <a:srgbClr val="FF0000"/>
                </a:solidFill>
                <a:latin typeface="Calibri" pitchFamily="34" charset="0"/>
                <a:cs typeface="Calibri" pitchFamily="34" charset="0"/>
              </a:rPr>
              <a:t>Não se aplica a veículo estacionado na </a:t>
            </a:r>
            <a:r>
              <a:rPr lang="pt-BR" sz="2000" b="1" i="1" dirty="0">
                <a:solidFill>
                  <a:srgbClr val="FF0000"/>
                </a:solidFill>
                <a:latin typeface="Calibri" pitchFamily="34" charset="0"/>
                <a:cs typeface="Calibri" pitchFamily="34" charset="0"/>
              </a:rPr>
              <a:t>contramão</a:t>
            </a:r>
          </a:p>
        </p:txBody>
      </p:sp>
      <p:sp>
        <p:nvSpPr>
          <p:cNvPr id="18" name="CaixaDeTexto 17"/>
          <p:cNvSpPr txBox="1"/>
          <p:nvPr/>
        </p:nvSpPr>
        <p:spPr>
          <a:xfrm>
            <a:off x="285720" y="2996990"/>
            <a:ext cx="6643734" cy="830997"/>
          </a:xfrm>
          <a:prstGeom prst="rect">
            <a:avLst/>
          </a:prstGeom>
          <a:noFill/>
        </p:spPr>
        <p:txBody>
          <a:bodyPr wrap="square" rtlCol="0">
            <a:spAutoFit/>
          </a:bodyPr>
          <a:lstStyle/>
          <a:p>
            <a:r>
              <a:rPr lang="pt-BR" sz="1600" b="1" i="1" dirty="0">
                <a:solidFill>
                  <a:srgbClr val="006600"/>
                </a:solidFill>
                <a:latin typeface="Calibri" pitchFamily="34" charset="0"/>
                <a:cs typeface="Calibri" pitchFamily="34" charset="0"/>
              </a:rPr>
              <a:t>►Quando estiver Estacionado em desacordo com a legislação</a:t>
            </a:r>
          </a:p>
          <a:p>
            <a:r>
              <a:rPr lang="pt-BR" sz="1600" b="1" i="1" dirty="0">
                <a:solidFill>
                  <a:srgbClr val="006600"/>
                </a:solidFill>
                <a:latin typeface="Calibri" pitchFamily="34" charset="0"/>
                <a:cs typeface="Calibri" pitchFamily="34" charset="0"/>
              </a:rPr>
              <a:t>►Quando o veículo estiver imobilizado na via por falta de combustível</a:t>
            </a:r>
          </a:p>
          <a:p>
            <a:r>
              <a:rPr lang="pt-BR" sz="1600" b="1" i="1" dirty="0">
                <a:solidFill>
                  <a:srgbClr val="006600"/>
                </a:solidFill>
                <a:latin typeface="Calibri" pitchFamily="34" charset="0"/>
                <a:cs typeface="Calibri" pitchFamily="34" charset="0"/>
              </a:rPr>
              <a:t>►Quando a irregularidade não puder ser sanada</a:t>
            </a:r>
          </a:p>
        </p:txBody>
      </p:sp>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9" name="CaixaDeTexto 18"/>
          <p:cNvSpPr txBox="1"/>
          <p:nvPr/>
        </p:nvSpPr>
        <p:spPr>
          <a:xfrm>
            <a:off x="214282" y="577298"/>
            <a:ext cx="4789766" cy="430887"/>
          </a:xfrm>
          <a:prstGeom prst="rect">
            <a:avLst/>
          </a:prstGeom>
          <a:noFill/>
        </p:spPr>
        <p:txBody>
          <a:bodyPr wrap="square" rtlCol="0">
            <a:spAutoFit/>
          </a:bodyPr>
          <a:lstStyle/>
          <a:p>
            <a:r>
              <a:rPr lang="pt-BR" sz="2200" b="1" dirty="0"/>
              <a:t>Remoção de Veículo </a:t>
            </a:r>
            <a:r>
              <a:rPr lang="pt-BR" sz="1000" b="1" dirty="0"/>
              <a:t>(CTB art. 271)</a:t>
            </a:r>
          </a:p>
        </p:txBody>
      </p:sp>
    </p:spTree>
    <p:extLst>
      <p:ext uri="{BB962C8B-B14F-4D97-AF65-F5344CB8AC3E}">
        <p14:creationId xmlns:p14="http://schemas.microsoft.com/office/powerpoint/2010/main" val="254215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6469499" y="1338839"/>
            <a:ext cx="2428892" cy="285752"/>
          </a:xfrm>
          <a:prstGeom prst="rect">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rgbClr val="7030A0"/>
                </a:solidFill>
                <a:latin typeface="Calibri" pitchFamily="34" charset="0"/>
                <a:cs typeface="Calibri" pitchFamily="34" charset="0"/>
              </a:rPr>
              <a:t>Art. 328 CTB e Res. 623/16 Contran</a:t>
            </a:r>
          </a:p>
        </p:txBody>
      </p:sp>
      <p:sp>
        <p:nvSpPr>
          <p:cNvPr id="18" name="Retângulo 17"/>
          <p:cNvSpPr/>
          <p:nvPr/>
        </p:nvSpPr>
        <p:spPr>
          <a:xfrm>
            <a:off x="250166" y="1338839"/>
            <a:ext cx="2428892" cy="285752"/>
          </a:xfrm>
          <a:prstGeom prst="rect">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rgbClr val="7030A0"/>
                </a:solidFill>
                <a:latin typeface="Calibri" pitchFamily="34" charset="0"/>
                <a:cs typeface="Calibri" pitchFamily="34" charset="0"/>
              </a:rPr>
              <a:t>Art. 271 CTB e Res. 623/16 Contran</a:t>
            </a:r>
          </a:p>
        </p:txBody>
      </p:sp>
      <p:grpSp>
        <p:nvGrpSpPr>
          <p:cNvPr id="22" name="Grupo 21"/>
          <p:cNvGrpSpPr/>
          <p:nvPr/>
        </p:nvGrpSpPr>
        <p:grpSpPr>
          <a:xfrm>
            <a:off x="250166" y="1682403"/>
            <a:ext cx="2428892" cy="1785950"/>
            <a:chOff x="214282" y="1857370"/>
            <a:chExt cx="2428892" cy="1785950"/>
          </a:xfrm>
        </p:grpSpPr>
        <p:pic>
          <p:nvPicPr>
            <p:cNvPr id="19" name="Imagem 18" descr="carro preso.jpg"/>
            <p:cNvPicPr>
              <a:picLocks noChangeAspect="1"/>
            </p:cNvPicPr>
            <p:nvPr/>
          </p:nvPicPr>
          <p:blipFill>
            <a:blip r:embed="rId3" cstate="print"/>
            <a:stretch>
              <a:fillRect/>
            </a:stretch>
          </p:blipFill>
          <p:spPr>
            <a:xfrm>
              <a:off x="500034" y="1928808"/>
              <a:ext cx="1600207" cy="1285884"/>
            </a:xfrm>
            <a:prstGeom prst="rect">
              <a:avLst/>
            </a:prstGeom>
          </p:spPr>
        </p:pic>
        <p:sp>
          <p:nvSpPr>
            <p:cNvPr id="20" name="Retângulo 19"/>
            <p:cNvSpPr/>
            <p:nvPr/>
          </p:nvSpPr>
          <p:spPr>
            <a:xfrm>
              <a:off x="214282" y="3357568"/>
              <a:ext cx="2428892" cy="285752"/>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i="1" dirty="0">
                  <a:solidFill>
                    <a:srgbClr val="C00000"/>
                  </a:solidFill>
                  <a:latin typeface="Calibri" pitchFamily="34" charset="0"/>
                  <a:cs typeface="Calibri" pitchFamily="34" charset="0"/>
                </a:rPr>
                <a:t>Recolhido a depósito</a:t>
              </a:r>
            </a:p>
          </p:txBody>
        </p:sp>
        <p:sp>
          <p:nvSpPr>
            <p:cNvPr id="21" name="Retângulo 20"/>
            <p:cNvSpPr/>
            <p:nvPr/>
          </p:nvSpPr>
          <p:spPr>
            <a:xfrm>
              <a:off x="214282" y="1857370"/>
              <a:ext cx="2428892" cy="17859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31" name="Grupo 30"/>
          <p:cNvGrpSpPr/>
          <p:nvPr/>
        </p:nvGrpSpPr>
        <p:grpSpPr>
          <a:xfrm>
            <a:off x="6469499" y="1696029"/>
            <a:ext cx="2428892" cy="1785950"/>
            <a:chOff x="5500694" y="2928940"/>
            <a:chExt cx="2428892" cy="1785950"/>
          </a:xfrm>
        </p:grpSpPr>
        <p:pic>
          <p:nvPicPr>
            <p:cNvPr id="10" name="Imagem 9" descr="LEILAO.jpeg"/>
            <p:cNvPicPr>
              <a:picLocks noChangeAspect="1"/>
            </p:cNvPicPr>
            <p:nvPr/>
          </p:nvPicPr>
          <p:blipFill>
            <a:blip r:embed="rId4" cstate="print"/>
            <a:stretch>
              <a:fillRect/>
            </a:stretch>
          </p:blipFill>
          <p:spPr>
            <a:xfrm>
              <a:off x="5728634" y="3018651"/>
              <a:ext cx="2035209" cy="1357322"/>
            </a:xfrm>
            <a:prstGeom prst="rect">
              <a:avLst/>
            </a:prstGeom>
            <a:ln>
              <a:noFill/>
            </a:ln>
            <a:effectLst>
              <a:softEdge rad="112500"/>
            </a:effectLst>
          </p:spPr>
        </p:pic>
        <p:grpSp>
          <p:nvGrpSpPr>
            <p:cNvPr id="27" name="Grupo 26"/>
            <p:cNvGrpSpPr/>
            <p:nvPr/>
          </p:nvGrpSpPr>
          <p:grpSpPr>
            <a:xfrm>
              <a:off x="5500694" y="2928940"/>
              <a:ext cx="2428892" cy="1785950"/>
              <a:chOff x="214282" y="1857370"/>
              <a:chExt cx="2428892" cy="1785950"/>
            </a:xfrm>
          </p:grpSpPr>
          <p:sp>
            <p:nvSpPr>
              <p:cNvPr id="29" name="Retângulo 28"/>
              <p:cNvSpPr/>
              <p:nvPr/>
            </p:nvSpPr>
            <p:spPr>
              <a:xfrm>
                <a:off x="214282" y="3357568"/>
                <a:ext cx="2428892" cy="285752"/>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i="1" dirty="0">
                    <a:solidFill>
                      <a:srgbClr val="C00000"/>
                    </a:solidFill>
                    <a:latin typeface="Calibri" pitchFamily="34" charset="0"/>
                    <a:cs typeface="Calibri" pitchFamily="34" charset="0"/>
                  </a:rPr>
                  <a:t>Hasta Pública – Após 60 dias</a:t>
                </a:r>
              </a:p>
            </p:txBody>
          </p:sp>
          <p:sp>
            <p:nvSpPr>
              <p:cNvPr id="30" name="Retângulo 29"/>
              <p:cNvSpPr/>
              <p:nvPr/>
            </p:nvSpPr>
            <p:spPr>
              <a:xfrm>
                <a:off x="214282" y="1857370"/>
                <a:ext cx="2428892" cy="17859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36" name="Grupo 35"/>
          <p:cNvGrpSpPr/>
          <p:nvPr/>
        </p:nvGrpSpPr>
        <p:grpSpPr>
          <a:xfrm>
            <a:off x="3314687" y="1704099"/>
            <a:ext cx="2428892" cy="1772324"/>
            <a:chOff x="3143240" y="1571618"/>
            <a:chExt cx="2428892" cy="1428760"/>
          </a:xfrm>
        </p:grpSpPr>
        <p:grpSp>
          <p:nvGrpSpPr>
            <p:cNvPr id="23" name="Grupo 22"/>
            <p:cNvGrpSpPr/>
            <p:nvPr/>
          </p:nvGrpSpPr>
          <p:grpSpPr>
            <a:xfrm>
              <a:off x="3143240" y="1571618"/>
              <a:ext cx="2428892" cy="1428760"/>
              <a:chOff x="214282" y="1857370"/>
              <a:chExt cx="2428892" cy="1785950"/>
            </a:xfrm>
          </p:grpSpPr>
          <p:sp>
            <p:nvSpPr>
              <p:cNvPr id="25" name="Retângulo 24"/>
              <p:cNvSpPr/>
              <p:nvPr/>
            </p:nvSpPr>
            <p:spPr>
              <a:xfrm>
                <a:off x="214282" y="3357568"/>
                <a:ext cx="2428892" cy="285752"/>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i="1" dirty="0">
                    <a:solidFill>
                      <a:srgbClr val="C00000"/>
                    </a:solidFill>
                    <a:latin typeface="Calibri" pitchFamily="34" charset="0"/>
                    <a:cs typeface="Calibri" pitchFamily="34" charset="0"/>
                  </a:rPr>
                  <a:t>Ônus ao Proprietário</a:t>
                </a:r>
              </a:p>
            </p:txBody>
          </p:sp>
          <p:sp>
            <p:nvSpPr>
              <p:cNvPr id="26" name="Retângulo 25"/>
              <p:cNvSpPr/>
              <p:nvPr/>
            </p:nvSpPr>
            <p:spPr>
              <a:xfrm>
                <a:off x="214282" y="1857370"/>
                <a:ext cx="2428892" cy="17859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35" name="Imagem 34" descr="Cifrão - ônus.jpg"/>
            <p:cNvPicPr>
              <a:picLocks noChangeAspect="1"/>
            </p:cNvPicPr>
            <p:nvPr/>
          </p:nvPicPr>
          <p:blipFill>
            <a:blip r:embed="rId5" cstate="print"/>
            <a:stretch>
              <a:fillRect/>
            </a:stretch>
          </p:blipFill>
          <p:spPr>
            <a:xfrm>
              <a:off x="3857620" y="1714494"/>
              <a:ext cx="928688" cy="928694"/>
            </a:xfrm>
            <a:prstGeom prst="rect">
              <a:avLst/>
            </a:prstGeom>
          </p:spPr>
        </p:pic>
      </p:grpSp>
      <p:sp>
        <p:nvSpPr>
          <p:cNvPr id="24" name="Retângulo 23"/>
          <p:cNvSpPr/>
          <p:nvPr/>
        </p:nvSpPr>
        <p:spPr>
          <a:xfrm>
            <a:off x="3321835" y="1357304"/>
            <a:ext cx="2428892" cy="285752"/>
          </a:xfrm>
          <a:prstGeom prst="rect">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rgbClr val="7030A0"/>
                </a:solidFill>
                <a:latin typeface="Calibri" pitchFamily="34" charset="0"/>
                <a:cs typeface="Calibri" pitchFamily="34" charset="0"/>
              </a:rPr>
              <a:t>Art. 271 CTB e Res. 623/16 Contran</a:t>
            </a:r>
          </a:p>
        </p:txBody>
      </p:sp>
      <p:sp>
        <p:nvSpPr>
          <p:cNvPr id="2" name="Retângulo 1"/>
          <p:cNvSpPr/>
          <p:nvPr/>
        </p:nvSpPr>
        <p:spPr>
          <a:xfrm>
            <a:off x="3786182" y="4000510"/>
            <a:ext cx="5178306" cy="8572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FF0000"/>
                </a:solidFill>
                <a:latin typeface="Calibri" pitchFamily="34" charset="0"/>
                <a:cs typeface="Calibri" pitchFamily="34" charset="0"/>
              </a:rPr>
              <a:t>NÃO existe mais de APREENSÃO do veículo.</a:t>
            </a:r>
          </a:p>
        </p:txBody>
      </p:sp>
      <p:pic>
        <p:nvPicPr>
          <p:cNvPr id="28" name="Imagem 27" descr="ATENÇÃOQ.png"/>
          <p:cNvPicPr>
            <a:picLocks noChangeAspect="1"/>
          </p:cNvPicPr>
          <p:nvPr/>
        </p:nvPicPr>
        <p:blipFill>
          <a:blip r:embed="rId6" cstate="print"/>
          <a:stretch>
            <a:fillRect/>
          </a:stretch>
        </p:blipFill>
        <p:spPr>
          <a:xfrm>
            <a:off x="285720" y="3929072"/>
            <a:ext cx="2261672" cy="971391"/>
          </a:xfrm>
          <a:prstGeom prst="rect">
            <a:avLst/>
          </a:prstGeom>
        </p:spPr>
      </p:pic>
      <p:sp>
        <p:nvSpPr>
          <p:cNvPr id="32" name="Divisa 31"/>
          <p:cNvSpPr/>
          <p:nvPr/>
        </p:nvSpPr>
        <p:spPr>
          <a:xfrm>
            <a:off x="2714612" y="4214824"/>
            <a:ext cx="285752" cy="428628"/>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33" name="Divisa 32"/>
          <p:cNvSpPr/>
          <p:nvPr/>
        </p:nvSpPr>
        <p:spPr>
          <a:xfrm>
            <a:off x="3000364" y="4214824"/>
            <a:ext cx="285752" cy="428628"/>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34" name="Divisa 33"/>
          <p:cNvSpPr/>
          <p:nvPr/>
        </p:nvSpPr>
        <p:spPr>
          <a:xfrm>
            <a:off x="3286116" y="4214824"/>
            <a:ext cx="285752" cy="428628"/>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pic>
        <p:nvPicPr>
          <p:cNvPr id="37" name="Imagem 36"/>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38" name="CaixaDeTexto 37"/>
          <p:cNvSpPr txBox="1"/>
          <p:nvPr/>
        </p:nvSpPr>
        <p:spPr>
          <a:xfrm>
            <a:off x="214282" y="577298"/>
            <a:ext cx="4789766" cy="430887"/>
          </a:xfrm>
          <a:prstGeom prst="rect">
            <a:avLst/>
          </a:prstGeom>
          <a:noFill/>
        </p:spPr>
        <p:txBody>
          <a:bodyPr wrap="square" rtlCol="0">
            <a:spAutoFit/>
          </a:bodyPr>
          <a:lstStyle/>
          <a:p>
            <a:r>
              <a:rPr lang="pt-BR" sz="2200" b="1" dirty="0"/>
              <a:t>Remoção de Veículo </a:t>
            </a:r>
            <a:r>
              <a:rPr lang="pt-BR" sz="1000" b="1" dirty="0"/>
              <a:t>(CTB art. 271)</a:t>
            </a:r>
          </a:p>
        </p:txBody>
      </p:sp>
    </p:spTree>
    <p:extLst>
      <p:ext uri="{BB962C8B-B14F-4D97-AF65-F5344CB8AC3E}">
        <p14:creationId xmlns:p14="http://schemas.microsoft.com/office/powerpoint/2010/main" val="337504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251520" y="1214998"/>
            <a:ext cx="6357982" cy="714380"/>
          </a:xfrm>
          <a:prstGeom prst="roundRect">
            <a:avLst>
              <a:gd name="adj" fmla="val 924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000" b="1" i="1" dirty="0">
                <a:solidFill>
                  <a:schemeClr val="tx2"/>
                </a:solidFill>
                <a:latin typeface="Calibri" pitchFamily="34" charset="0"/>
                <a:cs typeface="Calibri" pitchFamily="34" charset="0"/>
              </a:rPr>
              <a:t>...o recolhimento dar-se-á, mediante recibo, quando:</a:t>
            </a:r>
          </a:p>
        </p:txBody>
      </p:sp>
      <p:sp>
        <p:nvSpPr>
          <p:cNvPr id="13" name="CaixaDeTexto 12"/>
          <p:cNvSpPr txBox="1"/>
          <p:nvPr/>
        </p:nvSpPr>
        <p:spPr>
          <a:xfrm>
            <a:off x="2246046" y="2073688"/>
            <a:ext cx="6661404" cy="2169825"/>
          </a:xfrm>
          <a:prstGeom prst="rect">
            <a:avLst/>
          </a:prstGeom>
          <a:noFill/>
        </p:spPr>
        <p:txBody>
          <a:bodyPr wrap="square" rtlCol="0">
            <a:spAutoFit/>
          </a:bodyPr>
          <a:lstStyle/>
          <a:p>
            <a:pPr>
              <a:lnSpc>
                <a:spcPct val="150000"/>
              </a:lnSpc>
            </a:pPr>
            <a:r>
              <a:rPr lang="pt-BR" b="1" i="1" dirty="0">
                <a:solidFill>
                  <a:schemeClr val="tx2"/>
                </a:solidFill>
                <a:latin typeface="Calibri" pitchFamily="34" charset="0"/>
                <a:cs typeface="Calibri" pitchFamily="34" charset="0"/>
              </a:rPr>
              <a:t>►Houver suspeita de inautenticidade ou adulteração</a:t>
            </a:r>
          </a:p>
          <a:p>
            <a:pPr>
              <a:lnSpc>
                <a:spcPct val="150000"/>
              </a:lnSpc>
            </a:pPr>
            <a:r>
              <a:rPr lang="pt-BR" b="1" i="1" dirty="0">
                <a:solidFill>
                  <a:schemeClr val="tx2"/>
                </a:solidFill>
                <a:latin typeface="Calibri" pitchFamily="34" charset="0"/>
                <a:cs typeface="Calibri" pitchFamily="34" charset="0"/>
              </a:rPr>
              <a:t>►Estiver vencida há mais de 30 dias</a:t>
            </a:r>
          </a:p>
          <a:p>
            <a:pPr>
              <a:lnSpc>
                <a:spcPct val="150000"/>
              </a:lnSpc>
            </a:pPr>
            <a:r>
              <a:rPr lang="pt-BR" b="1" i="1" dirty="0">
                <a:solidFill>
                  <a:schemeClr val="tx2"/>
                </a:solidFill>
                <a:latin typeface="Calibri" pitchFamily="34" charset="0"/>
                <a:cs typeface="Calibri" pitchFamily="34" charset="0"/>
              </a:rPr>
              <a:t>►Ocorrer algumas infrações com fator agravante</a:t>
            </a:r>
          </a:p>
          <a:p>
            <a:pPr>
              <a:lnSpc>
                <a:spcPct val="150000"/>
              </a:lnSpc>
            </a:pPr>
            <a:r>
              <a:rPr lang="pt-BR" b="1" i="1" dirty="0">
                <a:solidFill>
                  <a:schemeClr val="tx2"/>
                </a:solidFill>
                <a:latin typeface="Calibri" pitchFamily="34" charset="0"/>
                <a:cs typeface="Calibri" pitchFamily="34" charset="0"/>
              </a:rPr>
              <a:t>►Em situações de Suspensão do Direito de Dirigir </a:t>
            </a:r>
            <a:r>
              <a:rPr lang="pt-BR" i="1" dirty="0">
                <a:solidFill>
                  <a:schemeClr val="tx2"/>
                </a:solidFill>
                <a:latin typeface="Calibri" pitchFamily="34" charset="0"/>
                <a:cs typeface="Calibri" pitchFamily="34" charset="0"/>
              </a:rPr>
              <a:t>(com exceções)</a:t>
            </a:r>
          </a:p>
          <a:p>
            <a:pPr>
              <a:lnSpc>
                <a:spcPct val="150000"/>
              </a:lnSpc>
            </a:pPr>
            <a:r>
              <a:rPr lang="pt-BR" b="1" i="1" dirty="0">
                <a:solidFill>
                  <a:schemeClr val="tx2"/>
                </a:solidFill>
                <a:latin typeface="Calibri" pitchFamily="34" charset="0"/>
                <a:cs typeface="Calibri" pitchFamily="34" charset="0"/>
              </a:rPr>
              <a:t>►Outros casos previstos pelo CTB</a:t>
            </a:r>
          </a:p>
        </p:txBody>
      </p:sp>
      <p:pic>
        <p:nvPicPr>
          <p:cNvPr id="14" name="Imagem 13" descr="cnh recolhida.jpg"/>
          <p:cNvPicPr>
            <a:picLocks noChangeAspect="1"/>
          </p:cNvPicPr>
          <p:nvPr/>
        </p:nvPicPr>
        <p:blipFill>
          <a:blip r:embed="rId3" cstate="print"/>
          <a:stretch>
            <a:fillRect/>
          </a:stretch>
        </p:blipFill>
        <p:spPr>
          <a:xfrm>
            <a:off x="6873168" y="602264"/>
            <a:ext cx="2034282" cy="1643074"/>
          </a:xfrm>
          <a:prstGeom prst="rect">
            <a:avLst/>
          </a:prstGeom>
        </p:spPr>
      </p:pic>
      <p:pic>
        <p:nvPicPr>
          <p:cNvPr id="10" name="Imagem 9" descr="ANOTAR B.jpg"/>
          <p:cNvPicPr>
            <a:picLocks noChangeAspect="1"/>
          </p:cNvPicPr>
          <p:nvPr/>
        </p:nvPicPr>
        <p:blipFill>
          <a:blip r:embed="rId4" cstate="print"/>
          <a:stretch>
            <a:fillRect/>
          </a:stretch>
        </p:blipFill>
        <p:spPr>
          <a:xfrm>
            <a:off x="395536" y="2136343"/>
            <a:ext cx="1586551" cy="2107170"/>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8" name="CaixaDeTexto 7"/>
          <p:cNvSpPr txBox="1"/>
          <p:nvPr/>
        </p:nvSpPr>
        <p:spPr>
          <a:xfrm>
            <a:off x="214282" y="577298"/>
            <a:ext cx="4789766" cy="430887"/>
          </a:xfrm>
          <a:prstGeom prst="rect">
            <a:avLst/>
          </a:prstGeom>
          <a:noFill/>
        </p:spPr>
        <p:txBody>
          <a:bodyPr wrap="square" rtlCol="0">
            <a:spAutoFit/>
          </a:bodyPr>
          <a:lstStyle/>
          <a:p>
            <a:r>
              <a:rPr lang="pt-BR" sz="2200" b="1" dirty="0"/>
              <a:t>Recolhimento da Habilitação</a:t>
            </a:r>
            <a:endParaRPr lang="pt-BR" sz="1000" b="1" dirty="0"/>
          </a:p>
        </p:txBody>
      </p:sp>
      <p:grpSp>
        <p:nvGrpSpPr>
          <p:cNvPr id="9" name="Grupo 16">
            <a:extLst>
              <a:ext uri="{FF2B5EF4-FFF2-40B4-BE49-F238E27FC236}">
                <a16:creationId xmlns:a16="http://schemas.microsoft.com/office/drawing/2014/main" id="{04823B1A-3647-4A1B-9870-8C41EA819102}"/>
              </a:ext>
            </a:extLst>
          </p:cNvPr>
          <p:cNvGrpSpPr/>
          <p:nvPr/>
        </p:nvGrpSpPr>
        <p:grpSpPr>
          <a:xfrm>
            <a:off x="1178316" y="4443958"/>
            <a:ext cx="6922076" cy="428628"/>
            <a:chOff x="214282" y="4286262"/>
            <a:chExt cx="6922076" cy="500066"/>
          </a:xfrm>
        </p:grpSpPr>
        <p:sp>
          <p:nvSpPr>
            <p:cNvPr id="12" name="Retângulo 11">
              <a:extLst>
                <a:ext uri="{FF2B5EF4-FFF2-40B4-BE49-F238E27FC236}">
                  <a16:creationId xmlns:a16="http://schemas.microsoft.com/office/drawing/2014/main" id="{2E6430A2-9999-4397-8C6E-B60C197626A3}"/>
                </a:ext>
              </a:extLst>
            </p:cNvPr>
            <p:cNvSpPr/>
            <p:nvPr/>
          </p:nvSpPr>
          <p:spPr>
            <a:xfrm>
              <a:off x="785785" y="4335883"/>
              <a:ext cx="6350573" cy="41672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700" dirty="0">
                  <a:solidFill>
                    <a:srgbClr val="FF0000"/>
                  </a:solidFill>
                  <a:latin typeface="Calibri" pitchFamily="34" charset="0"/>
                  <a:cs typeface="Calibri" pitchFamily="34" charset="0"/>
                </a:rPr>
                <a:t>O </a:t>
              </a:r>
              <a:r>
                <a:rPr lang="pt-BR" sz="1700" b="1" dirty="0">
                  <a:solidFill>
                    <a:schemeClr val="tx1"/>
                  </a:solidFill>
                  <a:latin typeface="Calibri" pitchFamily="34" charset="0"/>
                  <a:cs typeface="Calibri" pitchFamily="34" charset="0"/>
                </a:rPr>
                <a:t>recolhimento</a:t>
              </a:r>
              <a:r>
                <a:rPr lang="pt-BR" sz="1700" dirty="0">
                  <a:solidFill>
                    <a:srgbClr val="FF0000"/>
                  </a:solidFill>
                  <a:latin typeface="Calibri" pitchFamily="34" charset="0"/>
                  <a:cs typeface="Calibri" pitchFamily="34" charset="0"/>
                </a:rPr>
                <a:t> da CNH-e se dará por meio de registro no RENACH</a:t>
              </a:r>
            </a:p>
          </p:txBody>
        </p:sp>
        <p:sp>
          <p:nvSpPr>
            <p:cNvPr id="15" name="Seta para a direita 15">
              <a:extLst>
                <a:ext uri="{FF2B5EF4-FFF2-40B4-BE49-F238E27FC236}">
                  <a16:creationId xmlns:a16="http://schemas.microsoft.com/office/drawing/2014/main" id="{AF7280D6-B790-42DC-848C-29BBFB1451C7}"/>
                </a:ext>
              </a:extLst>
            </p:cNvPr>
            <p:cNvSpPr/>
            <p:nvPr/>
          </p:nvSpPr>
          <p:spPr>
            <a:xfrm>
              <a:off x="214282" y="4286262"/>
              <a:ext cx="500066" cy="500066"/>
            </a:xfrm>
            <a:prstGeom prst="rightArrow">
              <a:avLst>
                <a:gd name="adj1" fmla="val 50000"/>
                <a:gd name="adj2" fmla="val 4752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Tree>
    <p:extLst>
      <p:ext uri="{BB962C8B-B14F-4D97-AF65-F5344CB8AC3E}">
        <p14:creationId xmlns:p14="http://schemas.microsoft.com/office/powerpoint/2010/main" val="15472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179512" y="1203598"/>
            <a:ext cx="5365260" cy="914585"/>
          </a:xfrm>
          <a:prstGeom prst="roundRect">
            <a:avLst>
              <a:gd name="adj" fmla="val 81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2000" b="1" i="1" dirty="0">
                <a:solidFill>
                  <a:srgbClr val="008000"/>
                </a:solidFill>
                <a:latin typeface="Calibri" pitchFamily="34" charset="0"/>
                <a:cs typeface="Calibri" pitchFamily="34" charset="0"/>
              </a:rPr>
              <a:t>...o recolhimento da documentação do veículo (CRV / CRLA) dar-se-á, mediante recibo, quando:</a:t>
            </a:r>
          </a:p>
        </p:txBody>
      </p:sp>
      <p:sp>
        <p:nvSpPr>
          <p:cNvPr id="15" name="CaixaDeTexto 14"/>
          <p:cNvSpPr txBox="1"/>
          <p:nvPr/>
        </p:nvSpPr>
        <p:spPr>
          <a:xfrm>
            <a:off x="1979712" y="2233757"/>
            <a:ext cx="6886898" cy="2169825"/>
          </a:xfrm>
          <a:prstGeom prst="rect">
            <a:avLst/>
          </a:prstGeom>
          <a:noFill/>
        </p:spPr>
        <p:txBody>
          <a:bodyPr wrap="square" rtlCol="0">
            <a:spAutoFit/>
          </a:bodyPr>
          <a:lstStyle/>
          <a:p>
            <a:pPr>
              <a:lnSpc>
                <a:spcPct val="150000"/>
              </a:lnSpc>
            </a:pPr>
            <a:r>
              <a:rPr lang="pt-BR" b="1" i="1" dirty="0">
                <a:latin typeface="Calibri" pitchFamily="34" charset="0"/>
                <a:cs typeface="Calibri" pitchFamily="34" charset="0"/>
              </a:rPr>
              <a:t>►Houver suspeita de inautenticidade ou adulteração</a:t>
            </a:r>
          </a:p>
          <a:p>
            <a:pPr>
              <a:lnSpc>
                <a:spcPct val="150000"/>
              </a:lnSpc>
            </a:pPr>
            <a:r>
              <a:rPr lang="pt-BR" b="1" i="1" dirty="0">
                <a:latin typeface="Calibri" pitchFamily="34" charset="0"/>
                <a:cs typeface="Calibri" pitchFamily="34" charset="0"/>
              </a:rPr>
              <a:t>►Alienado o veículo, não for transferida a propriedade em 30 dias</a:t>
            </a:r>
          </a:p>
          <a:p>
            <a:pPr>
              <a:lnSpc>
                <a:spcPct val="150000"/>
              </a:lnSpc>
            </a:pPr>
            <a:r>
              <a:rPr lang="pt-BR" b="1" i="1" dirty="0">
                <a:latin typeface="Calibri" pitchFamily="34" charset="0"/>
                <a:cs typeface="Calibri" pitchFamily="34" charset="0"/>
              </a:rPr>
              <a:t>►A irregularidade não for sanada no local</a:t>
            </a:r>
          </a:p>
          <a:p>
            <a:pPr>
              <a:lnSpc>
                <a:spcPct val="150000"/>
              </a:lnSpc>
            </a:pPr>
            <a:r>
              <a:rPr lang="pt-BR" b="1" i="1" dirty="0">
                <a:latin typeface="Calibri" pitchFamily="34" charset="0"/>
                <a:cs typeface="Calibri" pitchFamily="34" charset="0"/>
              </a:rPr>
              <a:t>►O prazo de Licenciamento (CLA) estiver vencido</a:t>
            </a:r>
          </a:p>
          <a:p>
            <a:pPr>
              <a:lnSpc>
                <a:spcPct val="150000"/>
              </a:lnSpc>
            </a:pPr>
            <a:r>
              <a:rPr lang="pt-BR" b="1" i="1" dirty="0">
                <a:latin typeface="Calibri" pitchFamily="34" charset="0"/>
                <a:cs typeface="Calibri" pitchFamily="34" charset="0"/>
              </a:rPr>
              <a:t>►Outros casos previstos pelo CTB</a:t>
            </a:r>
          </a:p>
        </p:txBody>
      </p:sp>
      <p:pic>
        <p:nvPicPr>
          <p:cNvPr id="6" name="Imagem 5" descr="ANOTAR B.jpg"/>
          <p:cNvPicPr>
            <a:picLocks noChangeAspect="1"/>
          </p:cNvPicPr>
          <p:nvPr/>
        </p:nvPicPr>
        <p:blipFill>
          <a:blip r:embed="rId3" cstate="print"/>
          <a:stretch>
            <a:fillRect/>
          </a:stretch>
        </p:blipFill>
        <p:spPr>
          <a:xfrm>
            <a:off x="363619" y="2281439"/>
            <a:ext cx="1477398" cy="1962199"/>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8" name="CaixaDeTexto 7"/>
          <p:cNvSpPr txBox="1"/>
          <p:nvPr/>
        </p:nvSpPr>
        <p:spPr>
          <a:xfrm>
            <a:off x="214282" y="577298"/>
            <a:ext cx="4789766" cy="430887"/>
          </a:xfrm>
          <a:prstGeom prst="rect">
            <a:avLst/>
          </a:prstGeom>
          <a:noFill/>
        </p:spPr>
        <p:txBody>
          <a:bodyPr wrap="square" rtlCol="0">
            <a:spAutoFit/>
          </a:bodyPr>
          <a:lstStyle/>
          <a:p>
            <a:r>
              <a:rPr lang="pt-BR" sz="2200" b="1" dirty="0"/>
              <a:t>Recolhimento do CRV / CLA</a:t>
            </a:r>
            <a:endParaRPr lang="pt-BR" sz="1000" b="1" dirty="0"/>
          </a:p>
        </p:txBody>
      </p:sp>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577298"/>
            <a:ext cx="3070474" cy="1634284"/>
          </a:xfrm>
          <a:prstGeom prst="rect">
            <a:avLst/>
          </a:prstGeom>
          <a:ln>
            <a:noFill/>
          </a:ln>
          <a:effectLst>
            <a:softEdge rad="112500"/>
          </a:effectLst>
        </p:spPr>
      </p:pic>
      <p:grpSp>
        <p:nvGrpSpPr>
          <p:cNvPr id="9" name="Grupo 16">
            <a:extLst>
              <a:ext uri="{FF2B5EF4-FFF2-40B4-BE49-F238E27FC236}">
                <a16:creationId xmlns:a16="http://schemas.microsoft.com/office/drawing/2014/main" id="{710F4367-AD7D-40B0-97DB-51F3D74A2E98}"/>
              </a:ext>
            </a:extLst>
          </p:cNvPr>
          <p:cNvGrpSpPr/>
          <p:nvPr/>
        </p:nvGrpSpPr>
        <p:grpSpPr>
          <a:xfrm>
            <a:off x="1178316" y="4443958"/>
            <a:ext cx="6922076" cy="428628"/>
            <a:chOff x="214282" y="4286262"/>
            <a:chExt cx="6922076" cy="500066"/>
          </a:xfrm>
        </p:grpSpPr>
        <p:sp>
          <p:nvSpPr>
            <p:cNvPr id="10" name="Retângulo 9">
              <a:extLst>
                <a:ext uri="{FF2B5EF4-FFF2-40B4-BE49-F238E27FC236}">
                  <a16:creationId xmlns:a16="http://schemas.microsoft.com/office/drawing/2014/main" id="{277746A5-EF07-459A-B434-1D634CE99623}"/>
                </a:ext>
              </a:extLst>
            </p:cNvPr>
            <p:cNvSpPr/>
            <p:nvPr/>
          </p:nvSpPr>
          <p:spPr>
            <a:xfrm>
              <a:off x="785785" y="4335883"/>
              <a:ext cx="6350573" cy="41672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700" dirty="0">
                  <a:solidFill>
                    <a:srgbClr val="FF0000"/>
                  </a:solidFill>
                  <a:latin typeface="Calibri" pitchFamily="34" charset="0"/>
                  <a:cs typeface="Calibri" pitchFamily="34" charset="0"/>
                </a:rPr>
                <a:t>O </a:t>
              </a:r>
              <a:r>
                <a:rPr lang="pt-BR" sz="1700" b="1" dirty="0">
                  <a:solidFill>
                    <a:schemeClr val="tx1"/>
                  </a:solidFill>
                  <a:latin typeface="Calibri" pitchFamily="34" charset="0"/>
                  <a:cs typeface="Calibri" pitchFamily="34" charset="0"/>
                </a:rPr>
                <a:t>recolhimento</a:t>
              </a:r>
              <a:r>
                <a:rPr lang="pt-BR" sz="1700" dirty="0">
                  <a:solidFill>
                    <a:srgbClr val="FF0000"/>
                  </a:solidFill>
                  <a:latin typeface="Calibri" pitchFamily="34" charset="0"/>
                  <a:cs typeface="Calibri" pitchFamily="34" charset="0"/>
                </a:rPr>
                <a:t> do CRLV-e se dará por meio de registro no RENAVAM</a:t>
              </a:r>
            </a:p>
          </p:txBody>
        </p:sp>
        <p:sp>
          <p:nvSpPr>
            <p:cNvPr id="11" name="Seta para a direita 15">
              <a:extLst>
                <a:ext uri="{FF2B5EF4-FFF2-40B4-BE49-F238E27FC236}">
                  <a16:creationId xmlns:a16="http://schemas.microsoft.com/office/drawing/2014/main" id="{C50E0ABE-7ED3-4107-A21B-1D9DFBC7D5DD}"/>
                </a:ext>
              </a:extLst>
            </p:cNvPr>
            <p:cNvSpPr/>
            <p:nvPr/>
          </p:nvSpPr>
          <p:spPr>
            <a:xfrm>
              <a:off x="214282" y="4286262"/>
              <a:ext cx="500066" cy="500066"/>
            </a:xfrm>
            <a:prstGeom prst="rightArrow">
              <a:avLst>
                <a:gd name="adj1" fmla="val 50000"/>
                <a:gd name="adj2" fmla="val 4752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Tree>
    <p:extLst>
      <p:ext uri="{BB962C8B-B14F-4D97-AF65-F5344CB8AC3E}">
        <p14:creationId xmlns:p14="http://schemas.microsoft.com/office/powerpoint/2010/main" val="112248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3500430" y="1203598"/>
            <a:ext cx="5429288" cy="1582466"/>
          </a:xfrm>
          <a:prstGeom prst="roundRect">
            <a:avLst>
              <a:gd name="adj" fmla="val 4609"/>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pt-BR" sz="2000" b="1" i="1" dirty="0">
                <a:solidFill>
                  <a:schemeClr val="tx2"/>
                </a:solidFill>
                <a:latin typeface="Calibri" pitchFamily="34" charset="0"/>
                <a:cs typeface="Calibri" pitchFamily="34" charset="0"/>
              </a:rPr>
              <a:t>...serão recolhidos a depósito </a:t>
            </a:r>
            <a:r>
              <a:rPr lang="pt-BR" sz="2000" i="1" dirty="0">
                <a:solidFill>
                  <a:schemeClr val="tx2"/>
                </a:solidFill>
                <a:latin typeface="Calibri" pitchFamily="34" charset="0"/>
                <a:cs typeface="Calibri" pitchFamily="34" charset="0"/>
              </a:rPr>
              <a:t>quando estiverem soltos na via pública e desacompanhados de seu guia, prejudicando a fluidez do trânsito ou proporcionando risco à segurança.</a:t>
            </a:r>
          </a:p>
        </p:txBody>
      </p:sp>
      <p:grpSp>
        <p:nvGrpSpPr>
          <p:cNvPr id="17" name="Grupo 16"/>
          <p:cNvGrpSpPr/>
          <p:nvPr/>
        </p:nvGrpSpPr>
        <p:grpSpPr>
          <a:xfrm>
            <a:off x="142844" y="3000378"/>
            <a:ext cx="8786874" cy="785818"/>
            <a:chOff x="142844" y="3071816"/>
            <a:chExt cx="8501122" cy="785818"/>
          </a:xfrm>
        </p:grpSpPr>
        <p:sp>
          <p:nvSpPr>
            <p:cNvPr id="13" name="Seta para a direita 12"/>
            <p:cNvSpPr/>
            <p:nvPr/>
          </p:nvSpPr>
          <p:spPr>
            <a:xfrm>
              <a:off x="142844" y="3143254"/>
              <a:ext cx="500066" cy="64294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714348" y="3071816"/>
              <a:ext cx="7929618" cy="785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i="1" dirty="0">
                  <a:solidFill>
                    <a:schemeClr val="tx2"/>
                  </a:solidFill>
                  <a:latin typeface="Calibri" pitchFamily="34" charset="0"/>
                  <a:cs typeface="Calibri" pitchFamily="34" charset="0"/>
                </a:rPr>
                <a:t>A restituição só ocorrerá mediante o pagamento </a:t>
              </a:r>
              <a:r>
                <a:rPr lang="pt-BR" i="1" dirty="0">
                  <a:solidFill>
                    <a:schemeClr val="tx2"/>
                  </a:solidFill>
                  <a:latin typeface="Calibri" pitchFamily="34" charset="0"/>
                  <a:cs typeface="Calibri" pitchFamily="34" charset="0"/>
                </a:rPr>
                <a:t>das multas, taxas e despesas com remoção e estada, além de outros encargos previstos na legislação específica.</a:t>
              </a:r>
            </a:p>
          </p:txBody>
        </p:sp>
      </p:grpSp>
      <p:grpSp>
        <p:nvGrpSpPr>
          <p:cNvPr id="18" name="Grupo 17"/>
          <p:cNvGrpSpPr/>
          <p:nvPr/>
        </p:nvGrpSpPr>
        <p:grpSpPr>
          <a:xfrm>
            <a:off x="142844" y="4000510"/>
            <a:ext cx="8786874" cy="785818"/>
            <a:chOff x="142844" y="4000510"/>
            <a:chExt cx="8501122" cy="785818"/>
          </a:xfrm>
        </p:grpSpPr>
        <p:sp>
          <p:nvSpPr>
            <p:cNvPr id="15" name="Seta para a direita 14"/>
            <p:cNvSpPr/>
            <p:nvPr/>
          </p:nvSpPr>
          <p:spPr>
            <a:xfrm>
              <a:off x="142844" y="4071948"/>
              <a:ext cx="500066" cy="64294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p:cNvSpPr/>
            <p:nvPr/>
          </p:nvSpPr>
          <p:spPr>
            <a:xfrm>
              <a:off x="714348" y="4000510"/>
              <a:ext cx="7929618" cy="785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i="1" dirty="0">
                  <a:solidFill>
                    <a:schemeClr val="tx2"/>
                  </a:solidFill>
                  <a:latin typeface="Calibri" pitchFamily="34" charset="0"/>
                  <a:cs typeface="Calibri" pitchFamily="34" charset="0"/>
                </a:rPr>
                <a:t>Os animais não reclamados por seus proprietários, dentro do prazo de </a:t>
              </a:r>
            </a:p>
            <a:p>
              <a:r>
                <a:rPr lang="pt-BR" b="1" i="1" u="sng" dirty="0">
                  <a:solidFill>
                    <a:schemeClr val="tx2"/>
                  </a:solidFill>
                  <a:latin typeface="Calibri" pitchFamily="34" charset="0"/>
                  <a:cs typeface="Calibri" pitchFamily="34" charset="0"/>
                </a:rPr>
                <a:t>60 dias</a:t>
              </a:r>
              <a:r>
                <a:rPr lang="pt-BR" i="1" dirty="0">
                  <a:solidFill>
                    <a:schemeClr val="tx2"/>
                  </a:solidFill>
                  <a:latin typeface="Calibri" pitchFamily="34" charset="0"/>
                  <a:cs typeface="Calibri" pitchFamily="34" charset="0"/>
                </a:rPr>
                <a:t>, </a:t>
              </a:r>
              <a:r>
                <a:rPr lang="pt-BR" b="1" i="1" dirty="0">
                  <a:solidFill>
                    <a:schemeClr val="tx2"/>
                  </a:solidFill>
                  <a:latin typeface="Calibri" pitchFamily="34" charset="0"/>
                  <a:cs typeface="Calibri" pitchFamily="34" charset="0"/>
                </a:rPr>
                <a:t>serão levados à hasta pública</a:t>
              </a:r>
              <a:r>
                <a:rPr lang="pt-BR" i="1" dirty="0">
                  <a:solidFill>
                    <a:schemeClr val="tx2"/>
                  </a:solidFill>
                  <a:latin typeface="Calibri" pitchFamily="34" charset="0"/>
                  <a:cs typeface="Calibri" pitchFamily="34" charset="0"/>
                </a:rPr>
                <a:t>...</a:t>
              </a:r>
            </a:p>
          </p:txBody>
        </p:sp>
      </p:gr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04406"/>
            <a:ext cx="3240360" cy="1824009"/>
          </a:xfrm>
          <a:prstGeom prst="rect">
            <a:avLst/>
          </a:prstGeom>
          <a:ln>
            <a:noFill/>
          </a:ln>
          <a:effectLst>
            <a:softEdge rad="112500"/>
          </a:effectLst>
        </p:spPr>
      </p:pic>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9" name="CaixaDeTexto 18"/>
          <p:cNvSpPr txBox="1"/>
          <p:nvPr/>
        </p:nvSpPr>
        <p:spPr>
          <a:xfrm>
            <a:off x="214282" y="577298"/>
            <a:ext cx="4789766" cy="430887"/>
          </a:xfrm>
          <a:prstGeom prst="rect">
            <a:avLst/>
          </a:prstGeom>
          <a:noFill/>
        </p:spPr>
        <p:txBody>
          <a:bodyPr wrap="square" rtlCol="0">
            <a:spAutoFit/>
          </a:bodyPr>
          <a:lstStyle/>
          <a:p>
            <a:r>
              <a:rPr lang="pt-BR" sz="2200" b="1" dirty="0"/>
              <a:t>Recolhimento de Animais </a:t>
            </a:r>
            <a:r>
              <a:rPr lang="pt-BR" sz="1000" b="1" dirty="0"/>
              <a:t>(CTB art. 269 §4º)</a:t>
            </a:r>
          </a:p>
        </p:txBody>
      </p:sp>
    </p:spTree>
    <p:extLst>
      <p:ext uri="{BB962C8B-B14F-4D97-AF65-F5344CB8AC3E}">
        <p14:creationId xmlns:p14="http://schemas.microsoft.com/office/powerpoint/2010/main" val="1821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2865335" y="1563638"/>
            <a:ext cx="6072230" cy="1143008"/>
          </a:xfrm>
          <a:prstGeom prst="roundRect">
            <a:avLst>
              <a:gd name="adj" fmla="val 3913"/>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pt-BR" sz="2000" i="1" dirty="0">
                <a:solidFill>
                  <a:srgbClr val="008000"/>
                </a:solidFill>
                <a:latin typeface="Calibri" pitchFamily="34" charset="0"/>
                <a:cs typeface="Calibri" pitchFamily="34" charset="0"/>
              </a:rPr>
              <a:t>Consiste em </a:t>
            </a:r>
            <a:r>
              <a:rPr lang="pt-BR" sz="2000" b="1" i="1" dirty="0">
                <a:solidFill>
                  <a:srgbClr val="008000"/>
                </a:solidFill>
                <a:latin typeface="Calibri" pitchFamily="34" charset="0"/>
                <a:cs typeface="Calibri" pitchFamily="34" charset="0"/>
              </a:rPr>
              <a:t>passar o excesso da carga para outro veículo</a:t>
            </a:r>
            <a:r>
              <a:rPr lang="pt-BR" sz="2000" i="1" dirty="0">
                <a:solidFill>
                  <a:srgbClr val="008000"/>
                </a:solidFill>
                <a:latin typeface="Calibri" pitchFamily="34" charset="0"/>
                <a:cs typeface="Calibri" pitchFamily="34" charset="0"/>
              </a:rPr>
              <a:t>, já munido da nota fiscal do excesso.</a:t>
            </a:r>
          </a:p>
        </p:txBody>
      </p:sp>
      <p:grpSp>
        <p:nvGrpSpPr>
          <p:cNvPr id="17" name="Grupo 16"/>
          <p:cNvGrpSpPr/>
          <p:nvPr/>
        </p:nvGrpSpPr>
        <p:grpSpPr>
          <a:xfrm>
            <a:off x="142844" y="2986752"/>
            <a:ext cx="8786874" cy="785818"/>
            <a:chOff x="142844" y="2986752"/>
            <a:chExt cx="8501122" cy="785818"/>
          </a:xfrm>
        </p:grpSpPr>
        <p:sp>
          <p:nvSpPr>
            <p:cNvPr id="13" name="Seta para a direita 12"/>
            <p:cNvSpPr/>
            <p:nvPr/>
          </p:nvSpPr>
          <p:spPr>
            <a:xfrm>
              <a:off x="142844" y="3058190"/>
              <a:ext cx="500066" cy="642942"/>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714348" y="2986752"/>
              <a:ext cx="7929618" cy="785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900" i="1" dirty="0">
                  <a:solidFill>
                    <a:srgbClr val="006600"/>
                  </a:solidFill>
                  <a:latin typeface="Calibri" pitchFamily="34" charset="0"/>
                  <a:cs typeface="Calibri" pitchFamily="34" charset="0"/>
                </a:rPr>
                <a:t>O transbordo da carga com peso excedente é </a:t>
              </a:r>
            </a:p>
            <a:p>
              <a:r>
                <a:rPr lang="pt-BR" sz="1900" b="1" i="1" dirty="0">
                  <a:solidFill>
                    <a:srgbClr val="006600"/>
                  </a:solidFill>
                  <a:latin typeface="Calibri" pitchFamily="34" charset="0"/>
                  <a:cs typeface="Calibri" pitchFamily="34" charset="0"/>
                </a:rPr>
                <a:t>condição para que o veículo possa prosseguir viagem...</a:t>
              </a:r>
            </a:p>
          </p:txBody>
        </p:sp>
      </p:grpSp>
      <p:grpSp>
        <p:nvGrpSpPr>
          <p:cNvPr id="18" name="Grupo 17"/>
          <p:cNvGrpSpPr/>
          <p:nvPr/>
        </p:nvGrpSpPr>
        <p:grpSpPr>
          <a:xfrm>
            <a:off x="142844" y="3947345"/>
            <a:ext cx="8786874" cy="785818"/>
            <a:chOff x="142844" y="3947345"/>
            <a:chExt cx="8501122" cy="785818"/>
          </a:xfrm>
        </p:grpSpPr>
        <p:sp>
          <p:nvSpPr>
            <p:cNvPr id="15" name="Seta para a direita 14"/>
            <p:cNvSpPr/>
            <p:nvPr/>
          </p:nvSpPr>
          <p:spPr>
            <a:xfrm>
              <a:off x="142844" y="4018783"/>
              <a:ext cx="500066" cy="642942"/>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p:cNvSpPr/>
            <p:nvPr/>
          </p:nvSpPr>
          <p:spPr>
            <a:xfrm>
              <a:off x="714348" y="3947345"/>
              <a:ext cx="7929618" cy="785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900" i="1" dirty="0">
                  <a:solidFill>
                    <a:srgbClr val="006600"/>
                  </a:solidFill>
                  <a:latin typeface="Calibri" pitchFamily="34" charset="0"/>
                  <a:cs typeface="Calibri" pitchFamily="34" charset="0"/>
                </a:rPr>
                <a:t>Não sendo possível o transbordo, </a:t>
              </a:r>
              <a:r>
                <a:rPr lang="pt-BR" sz="1900" b="1" i="1" dirty="0">
                  <a:solidFill>
                    <a:srgbClr val="006600"/>
                  </a:solidFill>
                  <a:latin typeface="Calibri" pitchFamily="34" charset="0"/>
                  <a:cs typeface="Calibri" pitchFamily="34" charset="0"/>
                </a:rPr>
                <a:t>o veículo será recolhido ao depósito</a:t>
              </a:r>
              <a:r>
                <a:rPr lang="pt-BR" sz="1900" i="1" dirty="0">
                  <a:solidFill>
                    <a:srgbClr val="006600"/>
                  </a:solidFill>
                  <a:latin typeface="Calibri" pitchFamily="34" charset="0"/>
                  <a:cs typeface="Calibri" pitchFamily="34" charset="0"/>
                </a:rPr>
                <a:t>, sendo liberado após sanada a irregularidade e pagas as despesas de remoção e estada.</a:t>
              </a:r>
            </a:p>
          </p:txBody>
        </p:sp>
      </p:gr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b="6098"/>
          <a:stretch/>
        </p:blipFill>
        <p:spPr>
          <a:xfrm>
            <a:off x="142844" y="1150001"/>
            <a:ext cx="2608020" cy="1836751"/>
          </a:xfrm>
          <a:prstGeom prst="rect">
            <a:avLst/>
          </a:prstGeom>
          <a:ln>
            <a:noFill/>
          </a:ln>
          <a:effectLst>
            <a:softEdge rad="112500"/>
          </a:effectLst>
        </p:spPr>
      </p:pic>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9" name="CaixaDeTexto 18"/>
          <p:cNvSpPr txBox="1"/>
          <p:nvPr/>
        </p:nvSpPr>
        <p:spPr>
          <a:xfrm>
            <a:off x="214282" y="577298"/>
            <a:ext cx="4789766" cy="430887"/>
          </a:xfrm>
          <a:prstGeom prst="rect">
            <a:avLst/>
          </a:prstGeom>
          <a:noFill/>
        </p:spPr>
        <p:txBody>
          <a:bodyPr wrap="square" rtlCol="0">
            <a:spAutoFit/>
          </a:bodyPr>
          <a:lstStyle/>
          <a:p>
            <a:r>
              <a:rPr lang="pt-BR" sz="2200" b="1" dirty="0"/>
              <a:t>Transbordo do Excesso de Carga</a:t>
            </a:r>
            <a:endParaRPr lang="pt-BR" sz="1000" b="1" dirty="0"/>
          </a:p>
        </p:txBody>
      </p:sp>
    </p:spTree>
    <p:extLst>
      <p:ext uri="{BB962C8B-B14F-4D97-AF65-F5344CB8AC3E}">
        <p14:creationId xmlns:p14="http://schemas.microsoft.com/office/powerpoint/2010/main" val="18465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3059832" y="1203598"/>
            <a:ext cx="5725300" cy="1584176"/>
          </a:xfrm>
          <a:prstGeom prst="roundRect">
            <a:avLst>
              <a:gd name="adj" fmla="val 3785"/>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pt-BR" sz="2000" i="1" dirty="0">
                <a:solidFill>
                  <a:schemeClr val="tx2"/>
                </a:solidFill>
                <a:latin typeface="Calibri" pitchFamily="34" charset="0"/>
                <a:cs typeface="Calibri" pitchFamily="34" charset="0"/>
              </a:rPr>
              <a:t>...consiste em submeter o condutor a </a:t>
            </a:r>
            <a:r>
              <a:rPr lang="pt-BR" sz="2000" b="1" i="1" dirty="0">
                <a:solidFill>
                  <a:schemeClr val="tx2"/>
                </a:solidFill>
                <a:latin typeface="Calibri" pitchFamily="34" charset="0"/>
                <a:cs typeface="Calibri" pitchFamily="34" charset="0"/>
              </a:rPr>
              <a:t>exames que comprovem a sua sanidade</a:t>
            </a:r>
            <a:r>
              <a:rPr lang="pt-BR" sz="2000" i="1" dirty="0">
                <a:solidFill>
                  <a:schemeClr val="tx2"/>
                </a:solidFill>
                <a:latin typeface="Calibri" pitchFamily="34" charset="0"/>
                <a:cs typeface="Calibri" pitchFamily="34" charset="0"/>
              </a:rPr>
              <a:t> quanto a substâncias alcoólicas ou psicoativas. Poderá ocorrer das seguintes formas:</a:t>
            </a:r>
          </a:p>
        </p:txBody>
      </p:sp>
      <p:sp>
        <p:nvSpPr>
          <p:cNvPr id="14" name="CaixaDeTexto 13"/>
          <p:cNvSpPr txBox="1"/>
          <p:nvPr/>
        </p:nvSpPr>
        <p:spPr>
          <a:xfrm>
            <a:off x="142844" y="2931790"/>
            <a:ext cx="7453492" cy="1431161"/>
          </a:xfrm>
          <a:prstGeom prst="rect">
            <a:avLst/>
          </a:prstGeom>
          <a:noFill/>
        </p:spPr>
        <p:txBody>
          <a:bodyPr wrap="square" rtlCol="0">
            <a:spAutoFit/>
          </a:bodyPr>
          <a:lstStyle/>
          <a:p>
            <a:pPr>
              <a:spcAft>
                <a:spcPts val="600"/>
              </a:spcAft>
            </a:pPr>
            <a:r>
              <a:rPr lang="pt-BR" b="1" i="1" dirty="0">
                <a:solidFill>
                  <a:schemeClr val="tx2"/>
                </a:solidFill>
                <a:latin typeface="Calibri" pitchFamily="34" charset="0"/>
                <a:cs typeface="Calibri" pitchFamily="34" charset="0"/>
              </a:rPr>
              <a:t>►Exame de sangue</a:t>
            </a:r>
          </a:p>
          <a:p>
            <a:pPr>
              <a:spcAft>
                <a:spcPts val="600"/>
              </a:spcAft>
            </a:pPr>
            <a:r>
              <a:rPr lang="pt-BR" b="1" i="1" dirty="0">
                <a:solidFill>
                  <a:schemeClr val="tx2"/>
                </a:solidFill>
                <a:latin typeface="Calibri" pitchFamily="34" charset="0"/>
                <a:cs typeface="Calibri" pitchFamily="34" charset="0"/>
              </a:rPr>
              <a:t>►Outros exames realizados por laboratórios especializados</a:t>
            </a:r>
          </a:p>
          <a:p>
            <a:pPr>
              <a:spcAft>
                <a:spcPts val="600"/>
              </a:spcAft>
            </a:pPr>
            <a:r>
              <a:rPr lang="pt-BR" b="1" i="1" dirty="0">
                <a:solidFill>
                  <a:schemeClr val="tx2"/>
                </a:solidFill>
                <a:latin typeface="Calibri" pitchFamily="34" charset="0"/>
                <a:cs typeface="Calibri" pitchFamily="34" charset="0"/>
              </a:rPr>
              <a:t>►Perícia – Teste de ar alveolar (Etilômetro / Bafômetro)</a:t>
            </a:r>
          </a:p>
          <a:p>
            <a:pPr>
              <a:spcAft>
                <a:spcPts val="600"/>
              </a:spcAft>
            </a:pPr>
            <a:r>
              <a:rPr lang="pt-BR" b="1" i="1" dirty="0">
                <a:solidFill>
                  <a:schemeClr val="tx2"/>
                </a:solidFill>
                <a:latin typeface="Calibri" pitchFamily="34" charset="0"/>
                <a:cs typeface="Calibri" pitchFamily="34" charset="0"/>
              </a:rPr>
              <a:t>►Verificação de Sinais de alteração da capacidade psicomotora</a:t>
            </a:r>
          </a:p>
        </p:txBody>
      </p:sp>
      <p:grpSp>
        <p:nvGrpSpPr>
          <p:cNvPr id="17" name="Grupo 16"/>
          <p:cNvGrpSpPr/>
          <p:nvPr/>
        </p:nvGrpSpPr>
        <p:grpSpPr>
          <a:xfrm>
            <a:off x="602252" y="4447378"/>
            <a:ext cx="7858180" cy="428628"/>
            <a:chOff x="214282" y="4286262"/>
            <a:chExt cx="7858180" cy="500066"/>
          </a:xfrm>
        </p:grpSpPr>
        <p:sp>
          <p:nvSpPr>
            <p:cNvPr id="15" name="Retângulo 14"/>
            <p:cNvSpPr/>
            <p:nvPr/>
          </p:nvSpPr>
          <p:spPr>
            <a:xfrm>
              <a:off x="785786" y="4335883"/>
              <a:ext cx="7286676" cy="41672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700" dirty="0">
                  <a:solidFill>
                    <a:srgbClr val="FF0000"/>
                  </a:solidFill>
                  <a:latin typeface="Calibri" pitchFamily="34" charset="0"/>
                  <a:cs typeface="Calibri" pitchFamily="34" charset="0"/>
                </a:rPr>
                <a:t>Prova testemunhal, imagem, vídeo ou outro meio de prova em direito admitido</a:t>
              </a:r>
            </a:p>
          </p:txBody>
        </p:sp>
        <p:sp>
          <p:nvSpPr>
            <p:cNvPr id="16" name="Seta para a direita 15"/>
            <p:cNvSpPr/>
            <p:nvPr/>
          </p:nvSpPr>
          <p:spPr>
            <a:xfrm>
              <a:off x="214282" y="4286262"/>
              <a:ext cx="500066" cy="500066"/>
            </a:xfrm>
            <a:prstGeom prst="rightArrow">
              <a:avLst>
                <a:gd name="adj1" fmla="val 50000"/>
                <a:gd name="adj2" fmla="val 4752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4" y="1116870"/>
            <a:ext cx="2721193" cy="1770935"/>
          </a:xfrm>
          <a:prstGeom prst="rect">
            <a:avLst/>
          </a:prstGeom>
          <a:ln>
            <a:noFill/>
          </a:ln>
          <a:effectLst>
            <a:softEdge rad="112500"/>
          </a:effectLst>
        </p:spPr>
      </p:pic>
      <p:pic>
        <p:nvPicPr>
          <p:cNvPr id="10" name="Imagem 9"/>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2" name="CaixaDeTexto 11"/>
          <p:cNvSpPr txBox="1"/>
          <p:nvPr/>
        </p:nvSpPr>
        <p:spPr>
          <a:xfrm>
            <a:off x="214282" y="577298"/>
            <a:ext cx="4789766" cy="430887"/>
          </a:xfrm>
          <a:prstGeom prst="rect">
            <a:avLst/>
          </a:prstGeom>
          <a:noFill/>
        </p:spPr>
        <p:txBody>
          <a:bodyPr wrap="square" rtlCol="0">
            <a:spAutoFit/>
          </a:bodyPr>
          <a:lstStyle/>
          <a:p>
            <a:r>
              <a:rPr lang="pt-BR" sz="2200" b="1" dirty="0"/>
              <a:t>Realização de teste de alcoolemia</a:t>
            </a:r>
            <a:endParaRPr lang="pt-BR" sz="1000" b="1" dirty="0"/>
          </a:p>
        </p:txBody>
      </p:sp>
    </p:spTree>
    <p:extLst>
      <p:ext uri="{BB962C8B-B14F-4D97-AF65-F5344CB8AC3E}">
        <p14:creationId xmlns:p14="http://schemas.microsoft.com/office/powerpoint/2010/main" val="31644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descr="EMBRIAGUES.jpg"/>
          <p:cNvPicPr>
            <a:picLocks noChangeAspect="1"/>
          </p:cNvPicPr>
          <p:nvPr/>
        </p:nvPicPr>
        <p:blipFill>
          <a:blip r:embed="rId3" cstate="print"/>
          <a:stretch>
            <a:fillRect/>
          </a:stretch>
        </p:blipFill>
        <p:spPr>
          <a:xfrm>
            <a:off x="7429520" y="1214428"/>
            <a:ext cx="1571636" cy="1529746"/>
          </a:xfrm>
          <a:prstGeom prst="rect">
            <a:avLst/>
          </a:prstGeom>
        </p:spPr>
      </p:pic>
      <p:sp>
        <p:nvSpPr>
          <p:cNvPr id="9" name="CaixaDeTexto 8"/>
          <p:cNvSpPr txBox="1"/>
          <p:nvPr/>
        </p:nvSpPr>
        <p:spPr>
          <a:xfrm>
            <a:off x="97200" y="540000"/>
            <a:ext cx="8964000" cy="4924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sz="2600" b="1" dirty="0">
                <a:solidFill>
                  <a:srgbClr val="FF0000"/>
                </a:solidFill>
                <a:latin typeface="Calibri" pitchFamily="34" charset="0"/>
                <a:cs typeface="Calibri" pitchFamily="34" charset="0"/>
              </a:rPr>
              <a:t>Embriaguez – </a:t>
            </a:r>
            <a:r>
              <a:rPr lang="pt-BR" sz="2600" b="1" dirty="0">
                <a:solidFill>
                  <a:schemeClr val="tx2"/>
                </a:solidFill>
                <a:latin typeface="Calibri" pitchFamily="34" charset="0"/>
                <a:cs typeface="Calibri" pitchFamily="34" charset="0"/>
              </a:rPr>
              <a:t>INFRAÇÃO</a:t>
            </a:r>
          </a:p>
        </p:txBody>
      </p:sp>
      <p:sp>
        <p:nvSpPr>
          <p:cNvPr id="11" name="Retângulo de cantos arredondados 10"/>
          <p:cNvSpPr/>
          <p:nvPr/>
        </p:nvSpPr>
        <p:spPr>
          <a:xfrm>
            <a:off x="857224" y="1071552"/>
            <a:ext cx="7215238" cy="785818"/>
          </a:xfrm>
          <a:prstGeom prst="roundRect">
            <a:avLst/>
          </a:prstGeom>
          <a:no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r>
              <a:rPr lang="pt-BR" sz="2000" i="1" dirty="0">
                <a:solidFill>
                  <a:schemeClr val="tx1"/>
                </a:solidFill>
                <a:latin typeface="Calibri" pitchFamily="34" charset="0"/>
                <a:cs typeface="Calibri" pitchFamily="34" charset="0"/>
              </a:rPr>
              <a:t>Dirigir sob a influência de </a:t>
            </a:r>
            <a:r>
              <a:rPr lang="pt-BR" sz="2000" b="1" i="1" dirty="0">
                <a:solidFill>
                  <a:schemeClr val="tx1"/>
                </a:solidFill>
                <a:latin typeface="Calibri" pitchFamily="34" charset="0"/>
                <a:cs typeface="Calibri" pitchFamily="34" charset="0"/>
              </a:rPr>
              <a:t>álcool ou de qualquer outra substância</a:t>
            </a:r>
            <a:r>
              <a:rPr lang="pt-BR" sz="2000" i="1" dirty="0">
                <a:solidFill>
                  <a:schemeClr val="tx1"/>
                </a:solidFill>
                <a:latin typeface="Calibri" pitchFamily="34" charset="0"/>
                <a:cs typeface="Calibri" pitchFamily="34" charset="0"/>
              </a:rPr>
              <a:t> psicoativa que determine dependência:</a:t>
            </a:r>
          </a:p>
        </p:txBody>
      </p:sp>
      <p:grpSp>
        <p:nvGrpSpPr>
          <p:cNvPr id="21" name="Grupo 20"/>
          <p:cNvGrpSpPr/>
          <p:nvPr/>
        </p:nvGrpSpPr>
        <p:grpSpPr>
          <a:xfrm>
            <a:off x="319350" y="2859782"/>
            <a:ext cx="4114498" cy="1214446"/>
            <a:chOff x="285720" y="2786064"/>
            <a:chExt cx="3715200" cy="1214446"/>
          </a:xfrm>
        </p:grpSpPr>
        <p:sp>
          <p:nvSpPr>
            <p:cNvPr id="17" name="Retângulo 16"/>
            <p:cNvSpPr/>
            <p:nvPr/>
          </p:nvSpPr>
          <p:spPr>
            <a:xfrm>
              <a:off x="285720" y="3135614"/>
              <a:ext cx="3714776" cy="8648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pt-BR" dirty="0"/>
            </a:p>
          </p:txBody>
        </p:sp>
        <p:sp>
          <p:nvSpPr>
            <p:cNvPr id="19" name="Retângulo 18"/>
            <p:cNvSpPr/>
            <p:nvPr/>
          </p:nvSpPr>
          <p:spPr>
            <a:xfrm>
              <a:off x="285720" y="2786064"/>
              <a:ext cx="3715200" cy="35719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Penalidades</a:t>
              </a:r>
            </a:p>
          </p:txBody>
        </p:sp>
      </p:grpSp>
      <p:sp>
        <p:nvSpPr>
          <p:cNvPr id="20" name="CaixaDeTexto 19"/>
          <p:cNvSpPr txBox="1"/>
          <p:nvPr/>
        </p:nvSpPr>
        <p:spPr>
          <a:xfrm>
            <a:off x="319350" y="3288410"/>
            <a:ext cx="3643338" cy="707886"/>
          </a:xfrm>
          <a:prstGeom prst="rect">
            <a:avLst/>
          </a:prstGeom>
          <a:noFill/>
        </p:spPr>
        <p:txBody>
          <a:bodyPr wrap="square" rtlCol="0">
            <a:spAutoFit/>
          </a:bodyPr>
          <a:lstStyle/>
          <a:p>
            <a:r>
              <a:rPr lang="pt-BR" sz="2000" b="1" i="1" dirty="0">
                <a:solidFill>
                  <a:schemeClr val="tx2"/>
                </a:solidFill>
                <a:latin typeface="Calibri" pitchFamily="34" charset="0"/>
                <a:cs typeface="Calibri" pitchFamily="34" charset="0"/>
              </a:rPr>
              <a:t>►Multa Gravíssima x10</a:t>
            </a:r>
          </a:p>
          <a:p>
            <a:r>
              <a:rPr lang="pt-BR" sz="2000" b="1" i="1" dirty="0">
                <a:solidFill>
                  <a:schemeClr val="tx2"/>
                </a:solidFill>
                <a:latin typeface="Calibri" pitchFamily="34" charset="0"/>
                <a:cs typeface="Calibri" pitchFamily="34" charset="0"/>
              </a:rPr>
              <a:t>►Suspensão por 12 meses</a:t>
            </a:r>
          </a:p>
        </p:txBody>
      </p:sp>
      <p:grpSp>
        <p:nvGrpSpPr>
          <p:cNvPr id="22" name="Grupo 21"/>
          <p:cNvGrpSpPr/>
          <p:nvPr/>
        </p:nvGrpSpPr>
        <p:grpSpPr>
          <a:xfrm>
            <a:off x="4648162" y="2859782"/>
            <a:ext cx="4172310" cy="1214446"/>
            <a:chOff x="285720" y="2786064"/>
            <a:chExt cx="3715200" cy="1214446"/>
          </a:xfrm>
        </p:grpSpPr>
        <p:sp>
          <p:nvSpPr>
            <p:cNvPr id="23" name="Retângulo 22"/>
            <p:cNvSpPr/>
            <p:nvPr/>
          </p:nvSpPr>
          <p:spPr>
            <a:xfrm>
              <a:off x="285720" y="3135614"/>
              <a:ext cx="3714776" cy="8648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pt-BR" dirty="0"/>
            </a:p>
          </p:txBody>
        </p:sp>
        <p:sp>
          <p:nvSpPr>
            <p:cNvPr id="24" name="Retângulo 23"/>
            <p:cNvSpPr/>
            <p:nvPr/>
          </p:nvSpPr>
          <p:spPr>
            <a:xfrm>
              <a:off x="285720" y="2786064"/>
              <a:ext cx="3715200" cy="35719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Medidas Administrativas</a:t>
              </a:r>
            </a:p>
          </p:txBody>
        </p:sp>
      </p:grpSp>
      <p:sp>
        <p:nvSpPr>
          <p:cNvPr id="25" name="CaixaDeTexto 24"/>
          <p:cNvSpPr txBox="1"/>
          <p:nvPr/>
        </p:nvSpPr>
        <p:spPr>
          <a:xfrm>
            <a:off x="4933490" y="3288410"/>
            <a:ext cx="3643338" cy="707886"/>
          </a:xfrm>
          <a:prstGeom prst="rect">
            <a:avLst/>
          </a:prstGeom>
          <a:noFill/>
        </p:spPr>
        <p:txBody>
          <a:bodyPr wrap="square" rtlCol="0">
            <a:spAutoFit/>
          </a:bodyPr>
          <a:lstStyle/>
          <a:p>
            <a:r>
              <a:rPr lang="pt-BR" sz="2000" b="1" i="1" dirty="0">
                <a:solidFill>
                  <a:schemeClr val="tx2"/>
                </a:solidFill>
                <a:latin typeface="Calibri" pitchFamily="34" charset="0"/>
                <a:cs typeface="Calibri" pitchFamily="34" charset="0"/>
              </a:rPr>
              <a:t>►Retenção do Veículo</a:t>
            </a:r>
          </a:p>
          <a:p>
            <a:r>
              <a:rPr lang="pt-BR" sz="2000" b="1" i="1" dirty="0">
                <a:solidFill>
                  <a:schemeClr val="tx2"/>
                </a:solidFill>
                <a:latin typeface="Calibri" pitchFamily="34" charset="0"/>
                <a:cs typeface="Calibri" pitchFamily="34" charset="0"/>
              </a:rPr>
              <a:t>►Recolhimento da habilitação</a:t>
            </a:r>
          </a:p>
        </p:txBody>
      </p:sp>
      <p:grpSp>
        <p:nvGrpSpPr>
          <p:cNvPr id="28" name="Grupo 27"/>
          <p:cNvGrpSpPr/>
          <p:nvPr/>
        </p:nvGrpSpPr>
        <p:grpSpPr>
          <a:xfrm>
            <a:off x="270440" y="4227934"/>
            <a:ext cx="8549556" cy="597933"/>
            <a:chOff x="142844" y="4214824"/>
            <a:chExt cx="7643866" cy="428628"/>
          </a:xfrm>
          <a:solidFill>
            <a:srgbClr val="FFFF00"/>
          </a:solidFill>
        </p:grpSpPr>
        <p:sp>
          <p:nvSpPr>
            <p:cNvPr id="26" name="Retângulo 25"/>
            <p:cNvSpPr/>
            <p:nvPr/>
          </p:nvSpPr>
          <p:spPr>
            <a:xfrm>
              <a:off x="642910" y="4214824"/>
              <a:ext cx="7143800" cy="428628"/>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dirty="0">
                  <a:solidFill>
                    <a:schemeClr val="tx1"/>
                  </a:solidFill>
                  <a:latin typeface="Calibri" pitchFamily="34" charset="0"/>
                  <a:cs typeface="Calibri" pitchFamily="34" charset="0"/>
                </a:rPr>
                <a:t>►Em caso de </a:t>
              </a:r>
              <a:r>
                <a:rPr lang="pt-BR" sz="1500" u="sng" dirty="0">
                  <a:solidFill>
                    <a:schemeClr val="tx1"/>
                  </a:solidFill>
                  <a:latin typeface="Calibri" pitchFamily="34" charset="0"/>
                  <a:cs typeface="Calibri" pitchFamily="34" charset="0"/>
                </a:rPr>
                <a:t>reincidência</a:t>
              </a:r>
              <a:r>
                <a:rPr lang="pt-BR" sz="1500" dirty="0">
                  <a:solidFill>
                    <a:schemeClr val="tx1"/>
                  </a:solidFill>
                  <a:latin typeface="Calibri" pitchFamily="34" charset="0"/>
                  <a:cs typeface="Calibri" pitchFamily="34" charset="0"/>
                </a:rPr>
                <a:t> será aplicada a </a:t>
              </a:r>
              <a:r>
                <a:rPr lang="pt-BR" sz="1500" dirty="0">
                  <a:solidFill>
                    <a:srgbClr val="FF0000"/>
                  </a:solidFill>
                  <a:latin typeface="Calibri" pitchFamily="34" charset="0"/>
                  <a:cs typeface="Calibri" pitchFamily="34" charset="0"/>
                </a:rPr>
                <a:t>multa em dobro</a:t>
              </a:r>
              <a:r>
                <a:rPr lang="pt-BR" sz="1500" dirty="0">
                  <a:solidFill>
                    <a:schemeClr val="tx1"/>
                  </a:solidFill>
                  <a:latin typeface="Calibri" pitchFamily="34" charset="0"/>
                  <a:cs typeface="Calibri" pitchFamily="34" charset="0"/>
                </a:rPr>
                <a:t>.</a:t>
              </a:r>
            </a:p>
            <a:p>
              <a:r>
                <a:rPr lang="pt-BR" sz="1500" dirty="0">
                  <a:solidFill>
                    <a:schemeClr val="tx1"/>
                  </a:solidFill>
                  <a:latin typeface="Calibri" pitchFamily="34" charset="0"/>
                  <a:cs typeface="Calibri" pitchFamily="34" charset="0"/>
                </a:rPr>
                <a:t>►A </a:t>
              </a:r>
              <a:r>
                <a:rPr lang="pt-BR" sz="1500" u="sng" dirty="0">
                  <a:solidFill>
                    <a:schemeClr val="tx1"/>
                  </a:solidFill>
                  <a:latin typeface="Calibri" pitchFamily="34" charset="0"/>
                  <a:cs typeface="Calibri" pitchFamily="34" charset="0"/>
                </a:rPr>
                <a:t>recusa ao teste</a:t>
              </a:r>
              <a:r>
                <a:rPr lang="pt-BR" sz="1500" dirty="0">
                  <a:solidFill>
                    <a:schemeClr val="tx1"/>
                  </a:solidFill>
                  <a:latin typeface="Calibri" pitchFamily="34" charset="0"/>
                  <a:cs typeface="Calibri" pitchFamily="34" charset="0"/>
                </a:rPr>
                <a:t> do etilômetro sujeita o infrator ao estabelecido no </a:t>
              </a:r>
              <a:r>
                <a:rPr lang="pt-BR" sz="1500" dirty="0">
                  <a:solidFill>
                    <a:srgbClr val="FF0000"/>
                  </a:solidFill>
                  <a:latin typeface="Calibri" pitchFamily="34" charset="0"/>
                  <a:cs typeface="Calibri" pitchFamily="34" charset="0"/>
                </a:rPr>
                <a:t>art. 165-A do CTB.</a:t>
              </a:r>
            </a:p>
          </p:txBody>
        </p:sp>
        <p:sp>
          <p:nvSpPr>
            <p:cNvPr id="27" name="Seta para a direita 26"/>
            <p:cNvSpPr/>
            <p:nvPr/>
          </p:nvSpPr>
          <p:spPr>
            <a:xfrm>
              <a:off x="142844" y="4214824"/>
              <a:ext cx="428628" cy="428628"/>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1" name="CaixaDeTexto 30"/>
          <p:cNvSpPr txBox="1"/>
          <p:nvPr/>
        </p:nvSpPr>
        <p:spPr>
          <a:xfrm>
            <a:off x="857224" y="1857370"/>
            <a:ext cx="6500858" cy="707886"/>
          </a:xfrm>
          <a:prstGeom prst="rect">
            <a:avLst/>
          </a:prstGeom>
          <a:noFill/>
        </p:spPr>
        <p:txBody>
          <a:bodyPr wrap="square" rtlCol="0">
            <a:spAutoFit/>
          </a:bodyPr>
          <a:lstStyle/>
          <a:p>
            <a:r>
              <a:rPr lang="pt-BR" sz="2000" b="1" i="1" dirty="0">
                <a:solidFill>
                  <a:srgbClr val="006600"/>
                </a:solidFill>
                <a:latin typeface="Calibri" pitchFamily="34" charset="0"/>
                <a:cs typeface="Calibri" pitchFamily="34" charset="0"/>
              </a:rPr>
              <a:t>►Qualquer</a:t>
            </a:r>
            <a:r>
              <a:rPr lang="pt-BR" sz="2000" i="1" dirty="0">
                <a:solidFill>
                  <a:srgbClr val="006600"/>
                </a:solidFill>
                <a:latin typeface="Calibri" pitchFamily="34" charset="0"/>
                <a:cs typeface="Calibri" pitchFamily="34" charset="0"/>
              </a:rPr>
              <a:t> concentração de álcool por </a:t>
            </a:r>
            <a:r>
              <a:rPr lang="pt-BR" sz="2000" i="1" dirty="0">
                <a:solidFill>
                  <a:srgbClr val="FF3300"/>
                </a:solidFill>
                <a:latin typeface="Calibri" pitchFamily="34" charset="0"/>
                <a:cs typeface="Calibri" pitchFamily="34" charset="0"/>
              </a:rPr>
              <a:t>litro de sangue</a:t>
            </a:r>
          </a:p>
          <a:p>
            <a:r>
              <a:rPr lang="pt-BR" sz="2000" b="1" i="1" dirty="0">
                <a:solidFill>
                  <a:srgbClr val="006600"/>
                </a:solidFill>
                <a:latin typeface="Calibri" pitchFamily="34" charset="0"/>
                <a:cs typeface="Calibri" pitchFamily="34" charset="0"/>
              </a:rPr>
              <a:t>►0,05 mg ou +</a:t>
            </a:r>
            <a:r>
              <a:rPr lang="pt-BR" sz="2000" i="1" dirty="0">
                <a:solidFill>
                  <a:srgbClr val="006600"/>
                </a:solidFill>
                <a:latin typeface="Calibri" pitchFamily="34" charset="0"/>
                <a:cs typeface="Calibri" pitchFamily="34" charset="0"/>
              </a:rPr>
              <a:t> de álcool por litro de </a:t>
            </a:r>
            <a:r>
              <a:rPr lang="pt-BR" sz="2000" i="1" dirty="0">
                <a:solidFill>
                  <a:srgbClr val="FF3300"/>
                </a:solidFill>
                <a:latin typeface="Calibri" pitchFamily="34" charset="0"/>
                <a:cs typeface="Calibri" pitchFamily="34" charset="0"/>
              </a:rPr>
              <a:t>ar alveolar</a:t>
            </a:r>
            <a:r>
              <a:rPr lang="pt-BR" sz="2000" i="1" dirty="0">
                <a:solidFill>
                  <a:srgbClr val="006600"/>
                </a:solidFill>
                <a:latin typeface="Calibri" pitchFamily="34" charset="0"/>
                <a:cs typeface="Calibri" pitchFamily="34" charset="0"/>
              </a:rPr>
              <a:t> expirado</a:t>
            </a:r>
            <a:endParaRPr lang="pt-BR" sz="2000" dirty="0"/>
          </a:p>
        </p:txBody>
      </p:sp>
      <p:sp>
        <p:nvSpPr>
          <p:cNvPr id="32" name="Divisa 31"/>
          <p:cNvSpPr/>
          <p:nvPr/>
        </p:nvSpPr>
        <p:spPr>
          <a:xfrm>
            <a:off x="357158" y="1285866"/>
            <a:ext cx="285752" cy="428628"/>
          </a:xfrm>
          <a:prstGeom prst="chevron">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33" name="Divisa 32"/>
          <p:cNvSpPr/>
          <p:nvPr/>
        </p:nvSpPr>
        <p:spPr>
          <a:xfrm>
            <a:off x="571472" y="1285866"/>
            <a:ext cx="285752" cy="428628"/>
          </a:xfrm>
          <a:prstGeom prst="chevron">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34" name="Divisa 33"/>
          <p:cNvSpPr/>
          <p:nvPr/>
        </p:nvSpPr>
        <p:spPr>
          <a:xfrm>
            <a:off x="142844" y="1285866"/>
            <a:ext cx="285752" cy="428628"/>
          </a:xfrm>
          <a:prstGeom prst="chevron">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29" name="Retângulo 28"/>
          <p:cNvSpPr/>
          <p:nvPr/>
        </p:nvSpPr>
        <p:spPr>
          <a:xfrm>
            <a:off x="3995936" y="600392"/>
            <a:ext cx="4980646"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Calibri" pitchFamily="34" charset="0"/>
                <a:cs typeface="Calibri" pitchFamily="34" charset="0"/>
              </a:rPr>
              <a:t>Art. 165 CTB / Leis 11.705/08 e 12.760 de 2012 / Res. 432 Contran</a:t>
            </a:r>
          </a:p>
        </p:txBody>
      </p:sp>
    </p:spTree>
    <p:extLst>
      <p:ext uri="{BB962C8B-B14F-4D97-AF65-F5344CB8AC3E}">
        <p14:creationId xmlns:p14="http://schemas.microsoft.com/office/powerpoint/2010/main" val="22879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467544" y="1995686"/>
            <a:ext cx="7992888" cy="2272417"/>
          </a:xfrm>
          <a:prstGeom prst="rect">
            <a:avLst/>
          </a:prstGeom>
          <a:noFill/>
        </p:spPr>
        <p:txBody>
          <a:bodyPr wrap="square" rtlCol="0">
            <a:spAutoFit/>
          </a:bodyPr>
          <a:lstStyle/>
          <a:p>
            <a:pPr>
              <a:lnSpc>
                <a:spcPts val="2200"/>
              </a:lnSpc>
              <a:spcAft>
                <a:spcPts val="1500"/>
              </a:spcAft>
            </a:pPr>
            <a:r>
              <a:rPr lang="pt-BR" sz="2000" dirty="0">
                <a:solidFill>
                  <a:srgbClr val="008000"/>
                </a:solidFill>
                <a:latin typeface="+mj-lt"/>
                <a:cs typeface="MV Boli" pitchFamily="2" charset="0"/>
              </a:rPr>
              <a:t>►A, B, C, D ou E</a:t>
            </a:r>
          </a:p>
          <a:p>
            <a:pPr>
              <a:lnSpc>
                <a:spcPts val="2200"/>
              </a:lnSpc>
              <a:spcAft>
                <a:spcPts val="1500"/>
              </a:spcAft>
            </a:pPr>
            <a:r>
              <a:rPr lang="pt-BR" sz="2000" dirty="0">
                <a:solidFill>
                  <a:srgbClr val="008000"/>
                </a:solidFill>
                <a:latin typeface="+mj-lt"/>
                <a:cs typeface="MV Boli" pitchFamily="2" charset="0"/>
              </a:rPr>
              <a:t>►21 anos</a:t>
            </a:r>
          </a:p>
          <a:p>
            <a:pPr>
              <a:lnSpc>
                <a:spcPts val="2200"/>
              </a:lnSpc>
              <a:spcAft>
                <a:spcPts val="1500"/>
              </a:spcAft>
            </a:pPr>
            <a:r>
              <a:rPr lang="pt-BR" sz="2000" dirty="0">
                <a:solidFill>
                  <a:srgbClr val="008000"/>
                </a:solidFill>
                <a:latin typeface="+mj-lt"/>
                <a:cs typeface="MV Boli" pitchFamily="2" charset="0"/>
              </a:rPr>
              <a:t>►Curso Veículos de  Emergência (CETVE)</a:t>
            </a:r>
          </a:p>
          <a:p>
            <a:pPr>
              <a:lnSpc>
                <a:spcPts val="2200"/>
              </a:lnSpc>
              <a:spcAft>
                <a:spcPts val="1500"/>
              </a:spcAft>
            </a:pPr>
            <a:r>
              <a:rPr lang="pt-BR" sz="2000" dirty="0">
                <a:solidFill>
                  <a:srgbClr val="008000"/>
                </a:solidFill>
                <a:latin typeface="+mj-lt"/>
                <a:cs typeface="MV Boli" pitchFamily="2" charset="0"/>
              </a:rPr>
              <a:t>►Não ter cometido </a:t>
            </a:r>
            <a:r>
              <a:rPr lang="pt-BR" sz="2000" dirty="0">
                <a:solidFill>
                  <a:srgbClr val="FF6600"/>
                </a:solidFill>
                <a:latin typeface="+mj-lt"/>
                <a:cs typeface="MV Boli" pitchFamily="2" charset="0"/>
              </a:rPr>
              <a:t>mais de uma Gravíssima</a:t>
            </a:r>
            <a:r>
              <a:rPr lang="pt-BR" sz="2000" dirty="0">
                <a:solidFill>
                  <a:srgbClr val="008000"/>
                </a:solidFill>
                <a:latin typeface="+mj-lt"/>
                <a:cs typeface="MV Boli" pitchFamily="2" charset="0"/>
              </a:rPr>
              <a:t> nos últimos 12 meses</a:t>
            </a:r>
          </a:p>
          <a:p>
            <a:pPr>
              <a:lnSpc>
                <a:spcPts val="2200"/>
              </a:lnSpc>
              <a:spcAft>
                <a:spcPts val="1500"/>
              </a:spcAft>
            </a:pPr>
            <a:r>
              <a:rPr lang="pt-BR" sz="2000" dirty="0">
                <a:solidFill>
                  <a:srgbClr val="008000"/>
                </a:solidFill>
                <a:latin typeface="+mj-lt"/>
                <a:cs typeface="MV Boli" pitchFamily="2" charset="0"/>
              </a:rPr>
              <a:t>►Não estar sob efeito de suspensão ou cassação da CNH</a:t>
            </a:r>
          </a:p>
        </p:txBody>
      </p:sp>
      <p:pic>
        <p:nvPicPr>
          <p:cNvPr id="14" name="Imagem 13" descr="moto ambulancia.jpg"/>
          <p:cNvPicPr>
            <a:picLocks noChangeAspect="1"/>
          </p:cNvPicPr>
          <p:nvPr/>
        </p:nvPicPr>
        <p:blipFill>
          <a:blip r:embed="rId3" cstate="print"/>
          <a:stretch>
            <a:fillRect/>
          </a:stretch>
        </p:blipFill>
        <p:spPr>
          <a:xfrm>
            <a:off x="6804248" y="3277782"/>
            <a:ext cx="2016224" cy="1471176"/>
          </a:xfrm>
          <a:prstGeom prst="rect">
            <a:avLst/>
          </a:prstGeom>
        </p:spPr>
      </p:pic>
      <p:pic>
        <p:nvPicPr>
          <p:cNvPr id="15" name="Imagem 14" descr="ambulância.jpg"/>
          <p:cNvPicPr>
            <a:picLocks noChangeAspect="1"/>
          </p:cNvPicPr>
          <p:nvPr/>
        </p:nvPicPr>
        <p:blipFill>
          <a:blip r:embed="rId4" cstate="print"/>
          <a:stretch>
            <a:fillRect/>
          </a:stretch>
        </p:blipFill>
        <p:spPr>
          <a:xfrm>
            <a:off x="5004048" y="1126109"/>
            <a:ext cx="2585082" cy="1739154"/>
          </a:xfrm>
          <a:prstGeom prst="rect">
            <a:avLst/>
          </a:prstGeom>
        </p:spPr>
      </p:pic>
      <p:sp>
        <p:nvSpPr>
          <p:cNvPr id="10" name="Arredondar Retângulo no Mesmo Canto Lateral 9"/>
          <p:cNvSpPr/>
          <p:nvPr/>
        </p:nvSpPr>
        <p:spPr>
          <a:xfrm rot="5400000">
            <a:off x="988492" y="307374"/>
            <a:ext cx="360000" cy="234251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a:t>
            </a:r>
          </a:p>
        </p:txBody>
      </p:sp>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8" name="CaixaDeTexto 7"/>
          <p:cNvSpPr txBox="1"/>
          <p:nvPr/>
        </p:nvSpPr>
        <p:spPr>
          <a:xfrm>
            <a:off x="214282" y="577298"/>
            <a:ext cx="4062480" cy="430887"/>
          </a:xfrm>
          <a:prstGeom prst="rect">
            <a:avLst/>
          </a:prstGeom>
          <a:noFill/>
        </p:spPr>
        <p:txBody>
          <a:bodyPr wrap="square" rtlCol="0">
            <a:spAutoFit/>
          </a:bodyPr>
          <a:lstStyle/>
          <a:p>
            <a:r>
              <a:rPr lang="pt-BR" sz="2200" b="1" dirty="0"/>
              <a:t>VEÍCULOS DE EMERGÊNCIA - 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97200" y="540000"/>
            <a:ext cx="8964000" cy="4924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sz="2600" b="1" dirty="0">
                <a:solidFill>
                  <a:srgbClr val="FF0000"/>
                </a:solidFill>
                <a:latin typeface="Calibri" pitchFamily="34" charset="0"/>
                <a:cs typeface="Calibri" pitchFamily="34" charset="0"/>
              </a:rPr>
              <a:t>Embriaguez – </a:t>
            </a:r>
            <a:r>
              <a:rPr lang="pt-BR" sz="2600" b="1" dirty="0">
                <a:solidFill>
                  <a:schemeClr val="tx2"/>
                </a:solidFill>
                <a:latin typeface="Calibri" pitchFamily="34" charset="0"/>
                <a:cs typeface="Calibri" pitchFamily="34" charset="0"/>
              </a:rPr>
              <a:t>CRIME</a:t>
            </a:r>
          </a:p>
        </p:txBody>
      </p:sp>
      <p:sp>
        <p:nvSpPr>
          <p:cNvPr id="10" name="CaixaDeTexto 9"/>
          <p:cNvSpPr txBox="1"/>
          <p:nvPr/>
        </p:nvSpPr>
        <p:spPr>
          <a:xfrm>
            <a:off x="285720" y="2500312"/>
            <a:ext cx="8001056" cy="1754326"/>
          </a:xfrm>
          <a:prstGeom prst="rect">
            <a:avLst/>
          </a:prstGeom>
          <a:noFill/>
        </p:spPr>
        <p:txBody>
          <a:bodyPr wrap="square" rtlCol="0">
            <a:spAutoFit/>
          </a:bodyPr>
          <a:lstStyle/>
          <a:p>
            <a:pPr>
              <a:lnSpc>
                <a:spcPct val="150000"/>
              </a:lnSpc>
            </a:pPr>
            <a:r>
              <a:rPr lang="pt-BR" b="1" i="1" dirty="0">
                <a:solidFill>
                  <a:schemeClr val="tx2"/>
                </a:solidFill>
                <a:latin typeface="Calibri" pitchFamily="34" charset="0"/>
                <a:cs typeface="Calibri" pitchFamily="34" charset="0"/>
              </a:rPr>
              <a:t>►Exame de sangue com </a:t>
            </a:r>
            <a:r>
              <a:rPr lang="pt-BR" b="1" i="1" dirty="0">
                <a:solidFill>
                  <a:srgbClr val="C00000"/>
                </a:solidFill>
                <a:latin typeface="Calibri" pitchFamily="34" charset="0"/>
                <a:cs typeface="Calibri" pitchFamily="34" charset="0"/>
              </a:rPr>
              <a:t>6 ou + dg</a:t>
            </a:r>
            <a:r>
              <a:rPr lang="pt-BR" b="1" i="1" dirty="0">
                <a:solidFill>
                  <a:schemeClr val="tx2"/>
                </a:solidFill>
                <a:latin typeface="Calibri" pitchFamily="34" charset="0"/>
                <a:cs typeface="Calibri" pitchFamily="34" charset="0"/>
              </a:rPr>
              <a:t> de álcool por litro de sangue (6 dg/L)</a:t>
            </a:r>
          </a:p>
          <a:p>
            <a:pPr>
              <a:lnSpc>
                <a:spcPct val="150000"/>
              </a:lnSpc>
            </a:pPr>
            <a:r>
              <a:rPr lang="pt-BR" b="1" i="1" dirty="0">
                <a:solidFill>
                  <a:schemeClr val="tx2"/>
                </a:solidFill>
                <a:latin typeface="Calibri" pitchFamily="34" charset="0"/>
                <a:cs typeface="Calibri" pitchFamily="34" charset="0"/>
              </a:rPr>
              <a:t>►Teste de etilômetro com </a:t>
            </a:r>
            <a:r>
              <a:rPr lang="pt-BR" b="1" i="1" dirty="0">
                <a:solidFill>
                  <a:srgbClr val="C00000"/>
                </a:solidFill>
                <a:latin typeface="Calibri" pitchFamily="34" charset="0"/>
                <a:cs typeface="Calibri" pitchFamily="34" charset="0"/>
              </a:rPr>
              <a:t>0,34 ou + mg</a:t>
            </a:r>
            <a:r>
              <a:rPr lang="pt-BR" b="1" i="1" dirty="0">
                <a:solidFill>
                  <a:schemeClr val="tx2"/>
                </a:solidFill>
                <a:latin typeface="Calibri" pitchFamily="34" charset="0"/>
                <a:cs typeface="Calibri" pitchFamily="34" charset="0"/>
              </a:rPr>
              <a:t> de álcool por litro de ar alveolar expirado</a:t>
            </a:r>
          </a:p>
          <a:p>
            <a:pPr>
              <a:lnSpc>
                <a:spcPct val="150000"/>
              </a:lnSpc>
            </a:pPr>
            <a:r>
              <a:rPr lang="pt-BR" b="1" i="1" dirty="0">
                <a:solidFill>
                  <a:schemeClr val="tx2"/>
                </a:solidFill>
                <a:latin typeface="Calibri" pitchFamily="34" charset="0"/>
                <a:cs typeface="Calibri" pitchFamily="34" charset="0"/>
              </a:rPr>
              <a:t>►Exames </a:t>
            </a:r>
            <a:r>
              <a:rPr lang="pt-BR" b="1" i="1" dirty="0">
                <a:solidFill>
                  <a:srgbClr val="C00000"/>
                </a:solidFill>
                <a:latin typeface="Calibri" pitchFamily="34" charset="0"/>
                <a:cs typeface="Calibri" pitchFamily="34" charset="0"/>
              </a:rPr>
              <a:t>laboratoriais</a:t>
            </a:r>
            <a:r>
              <a:rPr lang="pt-BR" b="1" i="1" dirty="0">
                <a:solidFill>
                  <a:schemeClr val="tx2"/>
                </a:solidFill>
                <a:latin typeface="Calibri" pitchFamily="34" charset="0"/>
                <a:cs typeface="Calibri" pitchFamily="34" charset="0"/>
              </a:rPr>
              <a:t> – em caso de outras substâncias psicoativas</a:t>
            </a:r>
          </a:p>
          <a:p>
            <a:pPr>
              <a:lnSpc>
                <a:spcPct val="150000"/>
              </a:lnSpc>
            </a:pPr>
            <a:r>
              <a:rPr lang="pt-BR" b="1" i="1" dirty="0">
                <a:solidFill>
                  <a:srgbClr val="C00000"/>
                </a:solidFill>
                <a:latin typeface="Calibri" pitchFamily="34" charset="0"/>
                <a:cs typeface="Calibri" pitchFamily="34" charset="0"/>
              </a:rPr>
              <a:t>►Sinais de alteração</a:t>
            </a:r>
            <a:r>
              <a:rPr lang="pt-BR" b="1" i="1" dirty="0">
                <a:solidFill>
                  <a:schemeClr val="tx2"/>
                </a:solidFill>
                <a:latin typeface="Calibri" pitchFamily="34" charset="0"/>
                <a:cs typeface="Calibri" pitchFamily="34" charset="0"/>
              </a:rPr>
              <a:t> da capacidade psicomotora</a:t>
            </a:r>
          </a:p>
        </p:txBody>
      </p:sp>
      <p:sp>
        <p:nvSpPr>
          <p:cNvPr id="11" name="Retângulo de cantos arredondados 10"/>
          <p:cNvSpPr/>
          <p:nvPr/>
        </p:nvSpPr>
        <p:spPr>
          <a:xfrm>
            <a:off x="2428860" y="1367937"/>
            <a:ext cx="6215106" cy="857256"/>
          </a:xfrm>
          <a:prstGeom prst="roundRect">
            <a:avLst>
              <a:gd name="adj" fmla="val 893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000" i="1" dirty="0">
                <a:solidFill>
                  <a:schemeClr val="tx1"/>
                </a:solidFill>
                <a:latin typeface="Calibri" pitchFamily="34" charset="0"/>
                <a:cs typeface="Calibri" pitchFamily="34" charset="0"/>
              </a:rPr>
              <a:t>O </a:t>
            </a:r>
            <a:r>
              <a:rPr lang="pt-BR" sz="2000" b="1" i="1" dirty="0">
                <a:solidFill>
                  <a:srgbClr val="C00000"/>
                </a:solidFill>
                <a:latin typeface="Calibri" pitchFamily="34" charset="0"/>
                <a:cs typeface="Calibri" pitchFamily="34" charset="0"/>
              </a:rPr>
              <a:t>crime de embriaguez</a:t>
            </a:r>
            <a:r>
              <a:rPr lang="pt-BR" sz="2000" i="1" dirty="0">
                <a:solidFill>
                  <a:schemeClr val="tx1"/>
                </a:solidFill>
                <a:latin typeface="Calibri" pitchFamily="34" charset="0"/>
                <a:cs typeface="Calibri" pitchFamily="34" charset="0"/>
              </a:rPr>
              <a:t> será caracterizado por</a:t>
            </a:r>
          </a:p>
          <a:p>
            <a:pPr algn="ctr"/>
            <a:r>
              <a:rPr lang="pt-BR" sz="2000" i="1" dirty="0">
                <a:solidFill>
                  <a:schemeClr val="tx1"/>
                </a:solidFill>
                <a:latin typeface="Calibri" pitchFamily="34" charset="0"/>
                <a:cs typeface="Calibri" pitchFamily="34" charset="0"/>
              </a:rPr>
              <a:t> qualquer um dos procedimentos abaixo:</a:t>
            </a:r>
          </a:p>
        </p:txBody>
      </p:sp>
      <p:grpSp>
        <p:nvGrpSpPr>
          <p:cNvPr id="17" name="Grupo 16"/>
          <p:cNvGrpSpPr/>
          <p:nvPr/>
        </p:nvGrpSpPr>
        <p:grpSpPr>
          <a:xfrm>
            <a:off x="571472" y="4357700"/>
            <a:ext cx="5645256" cy="428628"/>
            <a:chOff x="571472" y="4357700"/>
            <a:chExt cx="5645256" cy="428628"/>
          </a:xfrm>
        </p:grpSpPr>
        <p:sp>
          <p:nvSpPr>
            <p:cNvPr id="14" name="Retângulo 13"/>
            <p:cNvSpPr/>
            <p:nvPr/>
          </p:nvSpPr>
          <p:spPr>
            <a:xfrm>
              <a:off x="1073192" y="4397239"/>
              <a:ext cx="5143536" cy="35719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0000"/>
                  </a:solidFill>
                  <a:latin typeface="Calibri" pitchFamily="34" charset="0"/>
                  <a:cs typeface="Calibri" pitchFamily="34" charset="0"/>
                </a:rPr>
                <a:t>Detenção de 6 meses a 3 anos</a:t>
              </a:r>
            </a:p>
          </p:txBody>
        </p:sp>
        <p:sp>
          <p:nvSpPr>
            <p:cNvPr id="15" name="Seta para a direita 14"/>
            <p:cNvSpPr/>
            <p:nvPr/>
          </p:nvSpPr>
          <p:spPr>
            <a:xfrm>
              <a:off x="571472" y="4357700"/>
              <a:ext cx="428628" cy="42862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6" name="Imagem 15" descr="BEBADO PRESO2.jpeg"/>
          <p:cNvPicPr>
            <a:picLocks noChangeAspect="1"/>
          </p:cNvPicPr>
          <p:nvPr/>
        </p:nvPicPr>
        <p:blipFill>
          <a:blip r:embed="rId3" cstate="print"/>
          <a:stretch>
            <a:fillRect/>
          </a:stretch>
        </p:blipFill>
        <p:spPr>
          <a:xfrm>
            <a:off x="6847383" y="3339448"/>
            <a:ext cx="2135500" cy="1579124"/>
          </a:xfrm>
          <a:prstGeom prst="rect">
            <a:avLst/>
          </a:prstGeom>
          <a:ln>
            <a:noFill/>
          </a:ln>
          <a:effectLst>
            <a:softEdge rad="112500"/>
          </a:effectLst>
        </p:spPr>
      </p:pic>
      <p:sp>
        <p:nvSpPr>
          <p:cNvPr id="18" name="Retângulo 17"/>
          <p:cNvSpPr/>
          <p:nvPr/>
        </p:nvSpPr>
        <p:spPr>
          <a:xfrm>
            <a:off x="3995936" y="600392"/>
            <a:ext cx="4980646"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Calibri" pitchFamily="34" charset="0"/>
                <a:cs typeface="Calibri" pitchFamily="34" charset="0"/>
              </a:rPr>
              <a:t>Art. 306 CTB / Leis 11.705/08 e 12.760 de 2012 / Res. 432 Contran</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088342"/>
            <a:ext cx="1698152" cy="1496072"/>
          </a:xfrm>
          <a:prstGeom prst="rect">
            <a:avLst/>
          </a:prstGeom>
        </p:spPr>
      </p:pic>
    </p:spTree>
    <p:extLst>
      <p:ext uri="{BB962C8B-B14F-4D97-AF65-F5344CB8AC3E}">
        <p14:creationId xmlns:p14="http://schemas.microsoft.com/office/powerpoint/2010/main" val="38775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0" y="4299634"/>
            <a:ext cx="9144000" cy="2622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C00000"/>
                </a:solidFill>
              </a:rPr>
              <a:t>*Deve-se descontar a MARGEM DE ERRO do equipamento (Etilômetro) de 0,04 mg</a:t>
            </a:r>
          </a:p>
        </p:txBody>
      </p:sp>
      <p:sp>
        <p:nvSpPr>
          <p:cNvPr id="14" name="Retângulo 13"/>
          <p:cNvSpPr/>
          <p:nvPr/>
        </p:nvSpPr>
        <p:spPr>
          <a:xfrm>
            <a:off x="0" y="4651599"/>
            <a:ext cx="9144000" cy="262214"/>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2"/>
                </a:solidFill>
              </a:rPr>
              <a:t>►No exame de sangue NÃO há margem de erro a descontar</a:t>
            </a:r>
          </a:p>
        </p:txBody>
      </p:sp>
      <p:pic>
        <p:nvPicPr>
          <p:cNvPr id="15" name="Imagem 1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6" name="CaixaDeTexto 15"/>
          <p:cNvSpPr txBox="1"/>
          <p:nvPr/>
        </p:nvSpPr>
        <p:spPr>
          <a:xfrm>
            <a:off x="214282" y="577298"/>
            <a:ext cx="4789766" cy="430887"/>
          </a:xfrm>
          <a:prstGeom prst="rect">
            <a:avLst/>
          </a:prstGeom>
          <a:noFill/>
        </p:spPr>
        <p:txBody>
          <a:bodyPr wrap="square" rtlCol="0">
            <a:spAutoFit/>
          </a:bodyPr>
          <a:lstStyle/>
          <a:p>
            <a:r>
              <a:rPr lang="pt-BR" sz="2200" b="1" dirty="0"/>
              <a:t>Embriaguez – Infração / Crime</a:t>
            </a:r>
            <a:endParaRPr lang="pt-BR" sz="1000" b="1" dirty="0"/>
          </a:p>
        </p:txBody>
      </p:sp>
      <p:grpSp>
        <p:nvGrpSpPr>
          <p:cNvPr id="26" name="Grupo 25"/>
          <p:cNvGrpSpPr/>
          <p:nvPr/>
        </p:nvGrpSpPr>
        <p:grpSpPr>
          <a:xfrm>
            <a:off x="529184" y="1456129"/>
            <a:ext cx="5400000" cy="2592288"/>
            <a:chOff x="2531222" y="1407604"/>
            <a:chExt cx="5400000" cy="2592288"/>
          </a:xfrm>
        </p:grpSpPr>
        <p:cxnSp>
          <p:nvCxnSpPr>
            <p:cNvPr id="4" name="Conector reto 3"/>
            <p:cNvCxnSpPr/>
            <p:nvPr/>
          </p:nvCxnSpPr>
          <p:spPr>
            <a:xfrm>
              <a:off x="3923928" y="1407604"/>
              <a:ext cx="0" cy="259228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5796136" y="1407604"/>
              <a:ext cx="0" cy="259228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flipH="1">
              <a:off x="2531222" y="2775756"/>
              <a:ext cx="54000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flipH="1">
              <a:off x="2531222" y="3418364"/>
              <a:ext cx="5400000" cy="990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CaixaDeTexto 7"/>
          <p:cNvSpPr txBox="1"/>
          <p:nvPr/>
        </p:nvSpPr>
        <p:spPr>
          <a:xfrm>
            <a:off x="2037289" y="2418442"/>
            <a:ext cx="1493166" cy="369332"/>
          </a:xfrm>
          <a:prstGeom prst="rect">
            <a:avLst/>
          </a:prstGeom>
          <a:noFill/>
        </p:spPr>
        <p:txBody>
          <a:bodyPr wrap="none" rtlCol="0">
            <a:spAutoFit/>
          </a:bodyPr>
          <a:lstStyle/>
          <a:p>
            <a:r>
              <a:rPr lang="pt-BR" b="1" dirty="0">
                <a:solidFill>
                  <a:schemeClr val="tx1">
                    <a:lumMod val="75000"/>
                    <a:lumOff val="25000"/>
                  </a:schemeClr>
                </a:solidFill>
              </a:rPr>
              <a:t>AR ALVEOLAR</a:t>
            </a:r>
          </a:p>
        </p:txBody>
      </p:sp>
      <p:sp>
        <p:nvSpPr>
          <p:cNvPr id="28" name="CaixaDeTexto 27"/>
          <p:cNvSpPr txBox="1"/>
          <p:nvPr/>
        </p:nvSpPr>
        <p:spPr>
          <a:xfrm>
            <a:off x="3927945" y="2418442"/>
            <a:ext cx="1738361" cy="369332"/>
          </a:xfrm>
          <a:prstGeom prst="rect">
            <a:avLst/>
          </a:prstGeom>
          <a:noFill/>
        </p:spPr>
        <p:txBody>
          <a:bodyPr wrap="none" rtlCol="0">
            <a:spAutoFit/>
          </a:bodyPr>
          <a:lstStyle/>
          <a:p>
            <a:r>
              <a:rPr lang="pt-BR" b="1" dirty="0">
                <a:solidFill>
                  <a:schemeClr val="tx1">
                    <a:lumMod val="75000"/>
                    <a:lumOff val="25000"/>
                  </a:schemeClr>
                </a:solidFill>
              </a:rPr>
              <a:t>EXAME SANGUE</a:t>
            </a:r>
          </a:p>
        </p:txBody>
      </p:sp>
      <p:sp>
        <p:nvSpPr>
          <p:cNvPr id="29" name="CaixaDeTexto 28"/>
          <p:cNvSpPr txBox="1"/>
          <p:nvPr/>
        </p:nvSpPr>
        <p:spPr>
          <a:xfrm>
            <a:off x="540494" y="2928227"/>
            <a:ext cx="1297022" cy="400110"/>
          </a:xfrm>
          <a:prstGeom prst="rect">
            <a:avLst/>
          </a:prstGeom>
          <a:noFill/>
        </p:spPr>
        <p:txBody>
          <a:bodyPr wrap="none" rtlCol="0">
            <a:spAutoFit/>
          </a:bodyPr>
          <a:lstStyle/>
          <a:p>
            <a:r>
              <a:rPr lang="pt-BR" sz="2000" b="1" dirty="0">
                <a:solidFill>
                  <a:schemeClr val="tx2"/>
                </a:solidFill>
              </a:rPr>
              <a:t>INFRAÇÃO</a:t>
            </a:r>
          </a:p>
        </p:txBody>
      </p:sp>
      <p:sp>
        <p:nvSpPr>
          <p:cNvPr id="32" name="CaixaDeTexto 31"/>
          <p:cNvSpPr txBox="1"/>
          <p:nvPr/>
        </p:nvSpPr>
        <p:spPr>
          <a:xfrm>
            <a:off x="572703" y="3615343"/>
            <a:ext cx="883575" cy="400110"/>
          </a:xfrm>
          <a:prstGeom prst="rect">
            <a:avLst/>
          </a:prstGeom>
          <a:noFill/>
        </p:spPr>
        <p:txBody>
          <a:bodyPr wrap="none" rtlCol="0">
            <a:spAutoFit/>
          </a:bodyPr>
          <a:lstStyle/>
          <a:p>
            <a:r>
              <a:rPr lang="pt-BR" sz="2000" b="1" dirty="0">
                <a:solidFill>
                  <a:srgbClr val="C00000"/>
                </a:solidFill>
              </a:rPr>
              <a:t>CRIME</a:t>
            </a:r>
          </a:p>
        </p:txBody>
      </p:sp>
      <p:sp>
        <p:nvSpPr>
          <p:cNvPr id="2" name="Retângulo 1"/>
          <p:cNvSpPr/>
          <p:nvPr/>
        </p:nvSpPr>
        <p:spPr>
          <a:xfrm>
            <a:off x="2227759" y="2991975"/>
            <a:ext cx="1284817" cy="288032"/>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Calibri" pitchFamily="34" charset="0"/>
                <a:cs typeface="Calibri" pitchFamily="34" charset="0"/>
              </a:rPr>
              <a:t>0,05 mg*</a:t>
            </a:r>
          </a:p>
        </p:txBody>
      </p:sp>
      <p:sp>
        <p:nvSpPr>
          <p:cNvPr id="20" name="Retângulo 19"/>
          <p:cNvSpPr/>
          <p:nvPr/>
        </p:nvSpPr>
        <p:spPr>
          <a:xfrm>
            <a:off x="4103589" y="3007263"/>
            <a:ext cx="1284817" cy="288032"/>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Calibri" pitchFamily="34" charset="0"/>
                <a:cs typeface="Calibri" pitchFamily="34" charset="0"/>
              </a:rPr>
              <a:t>0,1 dg</a:t>
            </a:r>
          </a:p>
        </p:txBody>
      </p:sp>
      <p:sp>
        <p:nvSpPr>
          <p:cNvPr id="21" name="Retângulo 20"/>
          <p:cNvSpPr/>
          <p:nvPr/>
        </p:nvSpPr>
        <p:spPr>
          <a:xfrm>
            <a:off x="2227758" y="3638961"/>
            <a:ext cx="1284817" cy="288032"/>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Calibri" pitchFamily="34" charset="0"/>
                <a:cs typeface="Calibri" pitchFamily="34" charset="0"/>
              </a:rPr>
              <a:t>0,34 mg*</a:t>
            </a:r>
          </a:p>
        </p:txBody>
      </p:sp>
      <p:sp>
        <p:nvSpPr>
          <p:cNvPr id="23" name="Retângulo 22"/>
          <p:cNvSpPr/>
          <p:nvPr/>
        </p:nvSpPr>
        <p:spPr>
          <a:xfrm>
            <a:off x="4099966" y="3632338"/>
            <a:ext cx="1284817" cy="288032"/>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latin typeface="Calibri" pitchFamily="34" charset="0"/>
                <a:cs typeface="Calibri" pitchFamily="34" charset="0"/>
              </a:rPr>
              <a:t>6 dg</a:t>
            </a:r>
          </a:p>
        </p:txBody>
      </p:sp>
      <p:pic>
        <p:nvPicPr>
          <p:cNvPr id="3" name="Imagem 2"/>
          <p:cNvPicPr>
            <a:picLocks noChangeAspect="1"/>
          </p:cNvPicPr>
          <p:nvPr/>
        </p:nvPicPr>
        <p:blipFill rotWithShape="1">
          <a:blip r:embed="rId4" cstate="print">
            <a:extLst>
              <a:ext uri="{28A0092B-C50C-407E-A947-70E740481C1C}">
                <a14:useLocalDpi xmlns:a14="http://schemas.microsoft.com/office/drawing/2010/main" val="0"/>
              </a:ext>
            </a:extLst>
          </a:blip>
          <a:srcRect t="7594" r="23540"/>
          <a:stretch/>
        </p:blipFill>
        <p:spPr>
          <a:xfrm>
            <a:off x="2086959" y="1443743"/>
            <a:ext cx="1489348" cy="983991"/>
          </a:xfrm>
          <a:prstGeom prst="rect">
            <a:avLst/>
          </a:prstGeom>
          <a:ln>
            <a:noFill/>
          </a:ln>
          <a:effectLst>
            <a:softEdge rad="38100"/>
          </a:effectLst>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1432484"/>
            <a:ext cx="1492876" cy="995250"/>
          </a:xfrm>
          <a:prstGeom prst="rect">
            <a:avLst/>
          </a:prstGeom>
          <a:ln>
            <a:noFill/>
          </a:ln>
          <a:effectLst>
            <a:softEdge rad="38100"/>
          </a:effectLst>
        </p:spPr>
      </p:pic>
    </p:spTree>
    <p:extLst>
      <p:ext uri="{BB962C8B-B14F-4D97-AF65-F5344CB8AC3E}">
        <p14:creationId xmlns:p14="http://schemas.microsoft.com/office/powerpoint/2010/main" val="3584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9" grpId="0"/>
      <p:bldP spid="32" grpId="0"/>
      <p:bldP spid="2" grpId="0" animBg="1"/>
      <p:bldP spid="20" grpId="0" animBg="1"/>
      <p:bldP spid="21" grpId="0" animBg="1"/>
      <p:bldP spid="2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71439" y="1308579"/>
            <a:ext cx="7143800"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rgbClr val="C00000"/>
                </a:solidFill>
              </a:rPr>
              <a:t>Causar *</a:t>
            </a:r>
            <a:r>
              <a:rPr lang="pt-PT" sz="1600" u="sng" dirty="0">
                <a:solidFill>
                  <a:srgbClr val="C00000"/>
                </a:solidFill>
              </a:rPr>
              <a:t>morte</a:t>
            </a:r>
            <a:r>
              <a:rPr lang="pt-PT" sz="1600" dirty="0">
                <a:solidFill>
                  <a:srgbClr val="C00000"/>
                </a:solidFill>
              </a:rPr>
              <a:t>, resultante de corrida, disputa ou competição não autorizada.</a:t>
            </a:r>
            <a:endParaRPr lang="pt-BR" sz="1500" b="1" dirty="0">
              <a:solidFill>
                <a:srgbClr val="C00000"/>
              </a:solidFill>
              <a:latin typeface="Calibri" pitchFamily="34" charset="0"/>
              <a:cs typeface="Calibri" pitchFamily="34" charset="0"/>
            </a:endParaRPr>
          </a:p>
        </p:txBody>
      </p:sp>
      <p:sp>
        <p:nvSpPr>
          <p:cNvPr id="18" name="Retângulo 17"/>
          <p:cNvSpPr/>
          <p:nvPr/>
        </p:nvSpPr>
        <p:spPr>
          <a:xfrm>
            <a:off x="7358082" y="1308579"/>
            <a:ext cx="1652598"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C00000"/>
                </a:solidFill>
                <a:latin typeface="Calibri" pitchFamily="34" charset="0"/>
                <a:cs typeface="Calibri" pitchFamily="34" charset="0"/>
              </a:rPr>
              <a:t>5 a 10 anos </a:t>
            </a:r>
            <a:r>
              <a:rPr lang="pt-BR" sz="1600" baseline="30000" dirty="0" err="1">
                <a:solidFill>
                  <a:srgbClr val="C00000"/>
                </a:solidFill>
                <a:latin typeface="Calibri" pitchFamily="34" charset="0"/>
                <a:cs typeface="Calibri" pitchFamily="34" charset="0"/>
              </a:rPr>
              <a:t>Rec</a:t>
            </a:r>
            <a:endParaRPr lang="pt-BR" sz="1600" baseline="30000" dirty="0">
              <a:solidFill>
                <a:srgbClr val="C00000"/>
              </a:solidFill>
              <a:latin typeface="Calibri" pitchFamily="34" charset="0"/>
              <a:cs typeface="Calibri" pitchFamily="34" charset="0"/>
            </a:endParaRPr>
          </a:p>
        </p:txBody>
      </p:sp>
      <p:sp>
        <p:nvSpPr>
          <p:cNvPr id="19" name="Retângulo 18"/>
          <p:cNvSpPr/>
          <p:nvPr/>
        </p:nvSpPr>
        <p:spPr>
          <a:xfrm>
            <a:off x="71407" y="2068370"/>
            <a:ext cx="7143800"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rgbClr val="C00000"/>
                </a:solidFill>
              </a:rPr>
              <a:t>Praticar *</a:t>
            </a:r>
            <a:r>
              <a:rPr lang="pt-PT" sz="1600" u="sng" dirty="0">
                <a:solidFill>
                  <a:srgbClr val="C00000"/>
                </a:solidFill>
              </a:rPr>
              <a:t>homicídio</a:t>
            </a:r>
            <a:r>
              <a:rPr lang="pt-PT" sz="1600" dirty="0">
                <a:solidFill>
                  <a:srgbClr val="C00000"/>
                </a:solidFill>
              </a:rPr>
              <a:t> estando o condutor sob o efeito de álcool ou psicoativos.</a:t>
            </a:r>
            <a:endParaRPr lang="pt-BR" sz="1500" b="1" dirty="0">
              <a:solidFill>
                <a:srgbClr val="C00000"/>
              </a:solidFill>
              <a:latin typeface="Calibri" pitchFamily="34" charset="0"/>
              <a:cs typeface="Calibri" pitchFamily="34" charset="0"/>
            </a:endParaRPr>
          </a:p>
        </p:txBody>
      </p:sp>
      <p:sp>
        <p:nvSpPr>
          <p:cNvPr id="20" name="Retângulo 19"/>
          <p:cNvSpPr/>
          <p:nvPr/>
        </p:nvSpPr>
        <p:spPr>
          <a:xfrm>
            <a:off x="7358050" y="2068370"/>
            <a:ext cx="1652598"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C00000"/>
                </a:solidFill>
                <a:latin typeface="Calibri" pitchFamily="34" charset="0"/>
                <a:cs typeface="Calibri" pitchFamily="34" charset="0"/>
              </a:rPr>
              <a:t>5 a 8 anos </a:t>
            </a:r>
            <a:r>
              <a:rPr lang="pt-BR" sz="1600" baseline="30000" dirty="0" err="1">
                <a:solidFill>
                  <a:srgbClr val="C00000"/>
                </a:solidFill>
                <a:latin typeface="Calibri" pitchFamily="34" charset="0"/>
                <a:cs typeface="Calibri" pitchFamily="34" charset="0"/>
              </a:rPr>
              <a:t>Rec</a:t>
            </a:r>
            <a:endParaRPr lang="pt-BR" sz="1600" dirty="0">
              <a:solidFill>
                <a:srgbClr val="C00000"/>
              </a:solidFill>
              <a:latin typeface="Calibri" pitchFamily="34" charset="0"/>
              <a:cs typeface="Calibri" pitchFamily="34" charset="0"/>
            </a:endParaRPr>
          </a:p>
        </p:txBody>
      </p:sp>
      <p:sp>
        <p:nvSpPr>
          <p:cNvPr id="21" name="Retângulo 20"/>
          <p:cNvSpPr/>
          <p:nvPr/>
        </p:nvSpPr>
        <p:spPr>
          <a:xfrm>
            <a:off x="79046" y="1215875"/>
            <a:ext cx="1072800"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308 </a:t>
            </a:r>
            <a:r>
              <a:rPr lang="pt-PT" sz="1200" b="1" dirty="0"/>
              <a:t>§ 2</a:t>
            </a:r>
            <a:r>
              <a:rPr lang="pt-PT" sz="1200" b="1" baseline="30000" dirty="0"/>
              <a:t>o </a:t>
            </a:r>
            <a:endParaRPr lang="pt-BR" sz="1200" b="1" dirty="0">
              <a:latin typeface="Calibri" pitchFamily="34" charset="0"/>
              <a:cs typeface="Calibri" pitchFamily="34" charset="0"/>
            </a:endParaRPr>
          </a:p>
        </p:txBody>
      </p:sp>
      <p:sp>
        <p:nvSpPr>
          <p:cNvPr id="22" name="Retângulo 21"/>
          <p:cNvSpPr/>
          <p:nvPr/>
        </p:nvSpPr>
        <p:spPr>
          <a:xfrm>
            <a:off x="71406" y="1965034"/>
            <a:ext cx="1071570"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302 </a:t>
            </a:r>
            <a:r>
              <a:rPr lang="pt-PT" sz="1200" b="1" dirty="0"/>
              <a:t>§ 3</a:t>
            </a:r>
            <a:r>
              <a:rPr lang="pt-PT" sz="1200" b="1" baseline="30000" dirty="0"/>
              <a:t>º</a:t>
            </a:r>
            <a:r>
              <a:rPr lang="pt-PT" sz="1200" b="1" dirty="0"/>
              <a:t> </a:t>
            </a:r>
            <a:r>
              <a:rPr lang="pt-PT" sz="1200" b="1" baseline="30000" dirty="0"/>
              <a:t> </a:t>
            </a:r>
            <a:endParaRPr lang="pt-BR" sz="1200" b="1" dirty="0">
              <a:latin typeface="Calibri" pitchFamily="34" charset="0"/>
              <a:cs typeface="Calibri" pitchFamily="34" charset="0"/>
            </a:endParaRPr>
          </a:p>
        </p:txBody>
      </p:sp>
      <p:sp>
        <p:nvSpPr>
          <p:cNvPr id="23" name="Retângulo 22"/>
          <p:cNvSpPr/>
          <p:nvPr/>
        </p:nvSpPr>
        <p:spPr>
          <a:xfrm>
            <a:off x="7858149" y="1165703"/>
            <a:ext cx="1143008" cy="21431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baseline="30000" dirty="0" err="1">
                <a:solidFill>
                  <a:srgbClr val="FF0000"/>
                </a:solidFill>
                <a:latin typeface="Calibri" pitchFamily="34" charset="0"/>
                <a:cs typeface="Calibri" pitchFamily="34" charset="0"/>
              </a:rPr>
              <a:t>Rec</a:t>
            </a:r>
            <a:r>
              <a:rPr lang="pt-BR" sz="1500" b="1" dirty="0">
                <a:solidFill>
                  <a:srgbClr val="FF0000"/>
                </a:solidFill>
                <a:latin typeface="Calibri" pitchFamily="34" charset="0"/>
                <a:cs typeface="Calibri" pitchFamily="34" charset="0"/>
              </a:rPr>
              <a:t> Reclusão</a:t>
            </a:r>
          </a:p>
        </p:txBody>
      </p:sp>
      <p:sp>
        <p:nvSpPr>
          <p:cNvPr id="28" name="Retângulo 27"/>
          <p:cNvSpPr/>
          <p:nvPr/>
        </p:nvSpPr>
        <p:spPr>
          <a:xfrm>
            <a:off x="7129605" y="4956142"/>
            <a:ext cx="2014396" cy="1873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50" b="1" dirty="0">
                <a:solidFill>
                  <a:schemeClr val="tx1"/>
                </a:solidFill>
              </a:rPr>
              <a:t>CTB – Capítulo XIX Seção II</a:t>
            </a:r>
          </a:p>
        </p:txBody>
      </p:sp>
      <p:sp>
        <p:nvSpPr>
          <p:cNvPr id="30" name="Retângulo 29"/>
          <p:cNvSpPr/>
          <p:nvPr/>
        </p:nvSpPr>
        <p:spPr>
          <a:xfrm>
            <a:off x="80733" y="2854472"/>
            <a:ext cx="7143800"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500" dirty="0">
                <a:solidFill>
                  <a:srgbClr val="C00000"/>
                </a:solidFill>
              </a:rPr>
              <a:t>Causar *</a:t>
            </a:r>
            <a:r>
              <a:rPr lang="pt-PT" sz="1500" u="sng" dirty="0">
                <a:solidFill>
                  <a:srgbClr val="C00000"/>
                </a:solidFill>
              </a:rPr>
              <a:t>lesão corporal</a:t>
            </a:r>
            <a:r>
              <a:rPr lang="pt-PT" sz="1500" dirty="0">
                <a:solidFill>
                  <a:srgbClr val="C00000"/>
                </a:solidFill>
              </a:rPr>
              <a:t>, resultante de corrida, disputa ou competição não autorizada.</a:t>
            </a:r>
            <a:endParaRPr lang="pt-BR" sz="1500" b="1" dirty="0">
              <a:solidFill>
                <a:srgbClr val="C00000"/>
              </a:solidFill>
              <a:latin typeface="Calibri" pitchFamily="34" charset="0"/>
              <a:cs typeface="Calibri" pitchFamily="34" charset="0"/>
            </a:endParaRPr>
          </a:p>
        </p:txBody>
      </p:sp>
      <p:sp>
        <p:nvSpPr>
          <p:cNvPr id="31" name="Retângulo 30"/>
          <p:cNvSpPr/>
          <p:nvPr/>
        </p:nvSpPr>
        <p:spPr>
          <a:xfrm>
            <a:off x="7367376" y="2854472"/>
            <a:ext cx="1652598"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C00000"/>
                </a:solidFill>
                <a:latin typeface="Calibri" pitchFamily="34" charset="0"/>
                <a:cs typeface="Calibri" pitchFamily="34" charset="0"/>
              </a:rPr>
              <a:t>3 a 6 anos </a:t>
            </a:r>
            <a:r>
              <a:rPr lang="pt-BR" sz="1600" baseline="30000" dirty="0" err="1">
                <a:solidFill>
                  <a:srgbClr val="C00000"/>
                </a:solidFill>
                <a:latin typeface="Calibri" pitchFamily="34" charset="0"/>
                <a:cs typeface="Calibri" pitchFamily="34" charset="0"/>
              </a:rPr>
              <a:t>Rec</a:t>
            </a:r>
            <a:endParaRPr lang="pt-BR" sz="1600" dirty="0">
              <a:solidFill>
                <a:srgbClr val="C00000"/>
              </a:solidFill>
              <a:latin typeface="Calibri" pitchFamily="34" charset="0"/>
              <a:cs typeface="Calibri" pitchFamily="34" charset="0"/>
            </a:endParaRPr>
          </a:p>
        </p:txBody>
      </p:sp>
      <p:sp>
        <p:nvSpPr>
          <p:cNvPr id="32" name="Retângulo 31"/>
          <p:cNvSpPr/>
          <p:nvPr/>
        </p:nvSpPr>
        <p:spPr>
          <a:xfrm>
            <a:off x="80732" y="2751136"/>
            <a:ext cx="1071570"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308 </a:t>
            </a:r>
            <a:r>
              <a:rPr lang="pt-PT" sz="1200" b="1" dirty="0"/>
              <a:t>§ 1</a:t>
            </a:r>
            <a:r>
              <a:rPr lang="pt-PT" sz="1200" b="1" baseline="30000" dirty="0"/>
              <a:t>º</a:t>
            </a:r>
            <a:r>
              <a:rPr lang="pt-PT" sz="1200" b="1" dirty="0"/>
              <a:t> </a:t>
            </a:r>
            <a:r>
              <a:rPr lang="pt-PT" sz="1200" b="1" baseline="30000" dirty="0"/>
              <a:t> </a:t>
            </a:r>
            <a:endParaRPr lang="pt-BR" sz="1200" b="1" dirty="0">
              <a:latin typeface="Calibri" pitchFamily="34" charset="0"/>
              <a:cs typeface="Calibri" pitchFamily="34" charset="0"/>
            </a:endParaRPr>
          </a:p>
        </p:txBody>
      </p:sp>
      <p:sp>
        <p:nvSpPr>
          <p:cNvPr id="33" name="Retângulo 32"/>
          <p:cNvSpPr/>
          <p:nvPr/>
        </p:nvSpPr>
        <p:spPr>
          <a:xfrm>
            <a:off x="90059" y="3626589"/>
            <a:ext cx="7143800"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rgbClr val="C00000"/>
                </a:solidFill>
              </a:rPr>
              <a:t>Praticar *</a:t>
            </a:r>
            <a:r>
              <a:rPr lang="pt-PT" sz="1600" u="sng" dirty="0">
                <a:solidFill>
                  <a:srgbClr val="C00000"/>
                </a:solidFill>
              </a:rPr>
              <a:t>lesão corporal</a:t>
            </a:r>
            <a:r>
              <a:rPr lang="pt-PT" sz="1600" dirty="0">
                <a:solidFill>
                  <a:srgbClr val="C00000"/>
                </a:solidFill>
              </a:rPr>
              <a:t> estando o condutor sob o efeito de álcool ou psicoativos.</a:t>
            </a:r>
            <a:endParaRPr lang="pt-BR" sz="1500" b="1" dirty="0">
              <a:solidFill>
                <a:srgbClr val="C00000"/>
              </a:solidFill>
              <a:latin typeface="Calibri" pitchFamily="34" charset="0"/>
              <a:cs typeface="Calibri" pitchFamily="34" charset="0"/>
            </a:endParaRPr>
          </a:p>
        </p:txBody>
      </p:sp>
      <p:sp>
        <p:nvSpPr>
          <p:cNvPr id="34" name="Retângulo 33"/>
          <p:cNvSpPr/>
          <p:nvPr/>
        </p:nvSpPr>
        <p:spPr>
          <a:xfrm>
            <a:off x="7376702" y="3626589"/>
            <a:ext cx="1652598"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C00000"/>
                </a:solidFill>
                <a:latin typeface="Calibri" pitchFamily="34" charset="0"/>
                <a:cs typeface="Calibri" pitchFamily="34" charset="0"/>
              </a:rPr>
              <a:t>2 a 5 anos </a:t>
            </a:r>
            <a:r>
              <a:rPr lang="pt-BR" sz="1600" baseline="30000" dirty="0" err="1">
                <a:solidFill>
                  <a:srgbClr val="C00000"/>
                </a:solidFill>
                <a:latin typeface="Calibri" pitchFamily="34" charset="0"/>
                <a:cs typeface="Calibri" pitchFamily="34" charset="0"/>
              </a:rPr>
              <a:t>Rec</a:t>
            </a:r>
            <a:endParaRPr lang="pt-BR" sz="1600" dirty="0">
              <a:solidFill>
                <a:srgbClr val="C00000"/>
              </a:solidFill>
              <a:latin typeface="Calibri" pitchFamily="34" charset="0"/>
              <a:cs typeface="Calibri" pitchFamily="34" charset="0"/>
            </a:endParaRPr>
          </a:p>
        </p:txBody>
      </p:sp>
      <p:sp>
        <p:nvSpPr>
          <p:cNvPr id="35" name="Retângulo 34"/>
          <p:cNvSpPr/>
          <p:nvPr/>
        </p:nvSpPr>
        <p:spPr>
          <a:xfrm>
            <a:off x="90059" y="3523253"/>
            <a:ext cx="1071570"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303 </a:t>
            </a:r>
            <a:r>
              <a:rPr lang="pt-PT" sz="1200" b="1" dirty="0"/>
              <a:t>§ 2</a:t>
            </a:r>
            <a:r>
              <a:rPr lang="pt-PT" sz="1200" b="1" baseline="30000" dirty="0"/>
              <a:t>º</a:t>
            </a:r>
            <a:r>
              <a:rPr lang="pt-PT" sz="1200" b="1" dirty="0"/>
              <a:t> </a:t>
            </a:r>
            <a:r>
              <a:rPr lang="pt-PT" sz="1200" b="1" baseline="30000" dirty="0"/>
              <a:t> </a:t>
            </a:r>
            <a:endParaRPr lang="pt-BR" sz="1200" b="1" dirty="0">
              <a:latin typeface="Calibri" pitchFamily="34" charset="0"/>
              <a:cs typeface="Calibri" pitchFamily="34" charset="0"/>
            </a:endParaRPr>
          </a:p>
        </p:txBody>
      </p:sp>
      <p:sp>
        <p:nvSpPr>
          <p:cNvPr id="36" name="Retângulo 35"/>
          <p:cNvSpPr/>
          <p:nvPr/>
        </p:nvSpPr>
        <p:spPr>
          <a:xfrm>
            <a:off x="0" y="4299634"/>
            <a:ext cx="9144000" cy="2622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C00000"/>
                </a:solidFill>
              </a:rPr>
              <a:t>RECLUSÃO – Submete o condenado à pena em regime FECHADO, aberto ou semiaberto.</a:t>
            </a:r>
          </a:p>
        </p:txBody>
      </p:sp>
      <p:sp>
        <p:nvSpPr>
          <p:cNvPr id="37" name="Retângulo 36"/>
          <p:cNvSpPr/>
          <p:nvPr/>
        </p:nvSpPr>
        <p:spPr>
          <a:xfrm>
            <a:off x="0" y="4651599"/>
            <a:ext cx="9144000" cy="262214"/>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2"/>
                </a:solidFill>
              </a:rPr>
              <a:t>*Referem-se à prática de crime do tipo CULPOSO</a:t>
            </a:r>
          </a:p>
        </p:txBody>
      </p:sp>
      <p:pic>
        <p:nvPicPr>
          <p:cNvPr id="26" name="Imagem 2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27" name="CaixaDeTexto 26"/>
          <p:cNvSpPr txBox="1"/>
          <p:nvPr/>
        </p:nvSpPr>
        <p:spPr>
          <a:xfrm>
            <a:off x="214282" y="577298"/>
            <a:ext cx="4789766" cy="430887"/>
          </a:xfrm>
          <a:prstGeom prst="rect">
            <a:avLst/>
          </a:prstGeom>
          <a:noFill/>
        </p:spPr>
        <p:txBody>
          <a:bodyPr wrap="square" rtlCol="0">
            <a:spAutoFit/>
          </a:bodyPr>
          <a:lstStyle/>
          <a:p>
            <a:r>
              <a:rPr lang="pt-BR" sz="2200" b="1" dirty="0"/>
              <a:t>Crimes de Trânsito </a:t>
            </a:r>
            <a:r>
              <a:rPr lang="pt-BR" sz="1000" b="1" dirty="0"/>
              <a:t>(Cap. XIX Seção II do CTB)</a:t>
            </a:r>
          </a:p>
        </p:txBody>
      </p:sp>
    </p:spTree>
    <p:extLst>
      <p:ext uri="{BB962C8B-B14F-4D97-AF65-F5344CB8AC3E}">
        <p14:creationId xmlns:p14="http://schemas.microsoft.com/office/powerpoint/2010/main" val="364347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randombar(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linds(horizontal)">
                                      <p:cBhvr>
                                        <p:cTn id="40" dur="500"/>
                                        <p:tgtEl>
                                          <p:spTgt spid="3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linds(horizontal)">
                                      <p:cBhvr>
                                        <p:cTn id="43" dur="500"/>
                                        <p:tgtEl>
                                          <p:spTgt spid="3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linds(horizont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linds(horizontal)">
                                      <p:cBhvr>
                                        <p:cTn id="51" dur="500"/>
                                        <p:tgtEl>
                                          <p:spTgt spid="33"/>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linds(horizontal)">
                                      <p:cBhvr>
                                        <p:cTn id="54" dur="500"/>
                                        <p:tgtEl>
                                          <p:spTgt spid="3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linds(horizontal)">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ângulo 48"/>
          <p:cNvSpPr/>
          <p:nvPr/>
        </p:nvSpPr>
        <p:spPr>
          <a:xfrm>
            <a:off x="71439" y="2059186"/>
            <a:ext cx="6643702"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chemeClr val="tx2"/>
                </a:solidFill>
              </a:rPr>
              <a:t>Dirigir sob influência de </a:t>
            </a:r>
            <a:r>
              <a:rPr lang="pt-PT" sz="1600" u="sng" dirty="0">
                <a:solidFill>
                  <a:schemeClr val="tx2"/>
                </a:solidFill>
              </a:rPr>
              <a:t>álcool</a:t>
            </a:r>
            <a:r>
              <a:rPr lang="pt-PT" sz="1600" dirty="0">
                <a:solidFill>
                  <a:schemeClr val="tx2"/>
                </a:solidFill>
              </a:rPr>
              <a:t> (</a:t>
            </a:r>
            <a:r>
              <a:rPr lang="pt-PT" sz="1600">
                <a:solidFill>
                  <a:schemeClr val="tx2"/>
                </a:solidFill>
              </a:rPr>
              <a:t>6 dg </a:t>
            </a:r>
            <a:r>
              <a:rPr lang="pt-PT" sz="1600" dirty="0">
                <a:solidFill>
                  <a:schemeClr val="tx2"/>
                </a:solidFill>
              </a:rPr>
              <a:t>ou 0,3 mg) ou </a:t>
            </a:r>
            <a:r>
              <a:rPr lang="pt-PT" sz="1600" u="sng" dirty="0">
                <a:solidFill>
                  <a:schemeClr val="tx2"/>
                </a:solidFill>
              </a:rPr>
              <a:t>substância psicoativa</a:t>
            </a:r>
            <a:r>
              <a:rPr lang="pt-PT" sz="1600" dirty="0">
                <a:solidFill>
                  <a:schemeClr val="tx2"/>
                </a:solidFill>
              </a:rPr>
              <a:t>.</a:t>
            </a:r>
            <a:endParaRPr lang="pt-BR" sz="1500" b="1" dirty="0">
              <a:solidFill>
                <a:schemeClr val="tx2"/>
              </a:solidFill>
              <a:latin typeface="Calibri" pitchFamily="34" charset="0"/>
              <a:cs typeface="Calibri" pitchFamily="34" charset="0"/>
            </a:endParaRPr>
          </a:p>
        </p:txBody>
      </p:sp>
      <p:sp>
        <p:nvSpPr>
          <p:cNvPr id="50" name="Retângulo 49"/>
          <p:cNvSpPr/>
          <p:nvPr/>
        </p:nvSpPr>
        <p:spPr>
          <a:xfrm>
            <a:off x="6858016" y="2059186"/>
            <a:ext cx="2152664"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2"/>
                </a:solidFill>
              </a:rPr>
              <a:t>6 meses a 3 anos</a:t>
            </a:r>
            <a:r>
              <a:rPr lang="pt-BR" sz="1600" baseline="30000" dirty="0">
                <a:solidFill>
                  <a:schemeClr val="tx2"/>
                </a:solidFill>
              </a:rPr>
              <a:t> Det</a:t>
            </a:r>
            <a:endParaRPr lang="pt-BR" sz="1600" dirty="0">
              <a:solidFill>
                <a:schemeClr val="tx2"/>
              </a:solidFill>
            </a:endParaRPr>
          </a:p>
        </p:txBody>
      </p:sp>
      <p:sp>
        <p:nvSpPr>
          <p:cNvPr id="51" name="Retângulo 50"/>
          <p:cNvSpPr/>
          <p:nvPr/>
        </p:nvSpPr>
        <p:spPr>
          <a:xfrm>
            <a:off x="71406" y="2827118"/>
            <a:ext cx="6643702"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chemeClr val="tx2"/>
                </a:solidFill>
              </a:rPr>
              <a:t>Participar de </a:t>
            </a:r>
            <a:r>
              <a:rPr lang="pt-PT" sz="1600" u="sng" dirty="0">
                <a:solidFill>
                  <a:schemeClr val="tx2"/>
                </a:solidFill>
              </a:rPr>
              <a:t>corrida</a:t>
            </a:r>
            <a:r>
              <a:rPr lang="pt-PT" sz="1600" dirty="0">
                <a:solidFill>
                  <a:schemeClr val="tx2"/>
                </a:solidFill>
              </a:rPr>
              <a:t>, disputa ou competição não autorizada.</a:t>
            </a:r>
            <a:endParaRPr lang="pt-BR" sz="1600" dirty="0">
              <a:solidFill>
                <a:schemeClr val="tx2"/>
              </a:solidFill>
            </a:endParaRPr>
          </a:p>
        </p:txBody>
      </p:sp>
      <p:sp>
        <p:nvSpPr>
          <p:cNvPr id="59" name="Retângulo 58"/>
          <p:cNvSpPr/>
          <p:nvPr/>
        </p:nvSpPr>
        <p:spPr>
          <a:xfrm>
            <a:off x="71406" y="3605234"/>
            <a:ext cx="6643702"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chemeClr val="tx2"/>
                </a:solidFill>
              </a:rPr>
              <a:t>Praticar </a:t>
            </a:r>
            <a:r>
              <a:rPr lang="pt-PT" sz="1600" u="sng" dirty="0">
                <a:solidFill>
                  <a:schemeClr val="tx2"/>
                </a:solidFill>
              </a:rPr>
              <a:t>lesão corporal </a:t>
            </a:r>
            <a:r>
              <a:rPr lang="pt-PT" sz="1600" dirty="0">
                <a:solidFill>
                  <a:schemeClr val="tx2"/>
                </a:solidFill>
              </a:rPr>
              <a:t>culposa, na direção de veículo automotor</a:t>
            </a:r>
            <a:endParaRPr lang="pt-BR" sz="1600" dirty="0">
              <a:solidFill>
                <a:schemeClr val="tx2"/>
              </a:solidFill>
            </a:endParaRPr>
          </a:p>
        </p:txBody>
      </p:sp>
      <p:sp>
        <p:nvSpPr>
          <p:cNvPr id="69" name="Retângulo 68"/>
          <p:cNvSpPr/>
          <p:nvPr/>
        </p:nvSpPr>
        <p:spPr>
          <a:xfrm>
            <a:off x="6858016" y="2827118"/>
            <a:ext cx="2152664"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2"/>
                </a:solidFill>
              </a:rPr>
              <a:t>6 meses a 3 anos </a:t>
            </a:r>
            <a:r>
              <a:rPr lang="pt-BR" sz="1600" baseline="30000" dirty="0">
                <a:solidFill>
                  <a:schemeClr val="tx2"/>
                </a:solidFill>
              </a:rPr>
              <a:t>Det</a:t>
            </a:r>
            <a:endParaRPr lang="pt-BR" sz="1600" dirty="0">
              <a:solidFill>
                <a:schemeClr val="tx2"/>
              </a:solidFill>
            </a:endParaRPr>
          </a:p>
        </p:txBody>
      </p:sp>
      <p:sp>
        <p:nvSpPr>
          <p:cNvPr id="70" name="Retângulo 69"/>
          <p:cNvSpPr/>
          <p:nvPr/>
        </p:nvSpPr>
        <p:spPr>
          <a:xfrm>
            <a:off x="6858016" y="3605234"/>
            <a:ext cx="2152664"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2"/>
                </a:solidFill>
              </a:rPr>
              <a:t>6 meses a 2 anos </a:t>
            </a:r>
            <a:r>
              <a:rPr lang="pt-BR" sz="1600" baseline="30000" dirty="0">
                <a:solidFill>
                  <a:schemeClr val="tx2"/>
                </a:solidFill>
              </a:rPr>
              <a:t>Det</a:t>
            </a:r>
            <a:endParaRPr lang="pt-BR" sz="1600" dirty="0">
              <a:solidFill>
                <a:schemeClr val="tx2"/>
              </a:solidFill>
            </a:endParaRPr>
          </a:p>
        </p:txBody>
      </p:sp>
      <p:sp>
        <p:nvSpPr>
          <p:cNvPr id="75" name="Retângulo 74"/>
          <p:cNvSpPr/>
          <p:nvPr/>
        </p:nvSpPr>
        <p:spPr>
          <a:xfrm>
            <a:off x="71406" y="1966482"/>
            <a:ext cx="107157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306</a:t>
            </a:r>
            <a:r>
              <a:rPr lang="pt-PT" sz="1200" b="1" baseline="30000" dirty="0"/>
              <a:t> </a:t>
            </a:r>
            <a:endParaRPr lang="pt-BR" sz="1200" b="1" dirty="0">
              <a:latin typeface="Calibri" pitchFamily="34" charset="0"/>
              <a:cs typeface="Calibri" pitchFamily="34" charset="0"/>
            </a:endParaRPr>
          </a:p>
        </p:txBody>
      </p:sp>
      <p:sp>
        <p:nvSpPr>
          <p:cNvPr id="76" name="Retângulo 75"/>
          <p:cNvSpPr/>
          <p:nvPr/>
        </p:nvSpPr>
        <p:spPr>
          <a:xfrm>
            <a:off x="71406" y="2739821"/>
            <a:ext cx="107157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308</a:t>
            </a:r>
            <a:r>
              <a:rPr lang="pt-PT" sz="1200" b="1" baseline="30000" dirty="0"/>
              <a:t> </a:t>
            </a:r>
            <a:endParaRPr lang="pt-BR" sz="1200" b="1" dirty="0">
              <a:latin typeface="Calibri" pitchFamily="34" charset="0"/>
              <a:cs typeface="Calibri" pitchFamily="34" charset="0"/>
            </a:endParaRPr>
          </a:p>
        </p:txBody>
      </p:sp>
      <p:sp>
        <p:nvSpPr>
          <p:cNvPr id="77" name="Retângulo 76"/>
          <p:cNvSpPr/>
          <p:nvPr/>
        </p:nvSpPr>
        <p:spPr>
          <a:xfrm>
            <a:off x="71406" y="3517939"/>
            <a:ext cx="107157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303</a:t>
            </a:r>
            <a:r>
              <a:rPr lang="pt-PT" sz="1200" b="1" baseline="30000" dirty="0"/>
              <a:t> </a:t>
            </a:r>
            <a:endParaRPr lang="pt-BR" sz="1200" b="1" dirty="0">
              <a:latin typeface="Calibri" pitchFamily="34" charset="0"/>
              <a:cs typeface="Calibri" pitchFamily="34" charset="0"/>
            </a:endParaRPr>
          </a:p>
        </p:txBody>
      </p:sp>
      <p:sp>
        <p:nvSpPr>
          <p:cNvPr id="24" name="Retângulo 23"/>
          <p:cNvSpPr/>
          <p:nvPr/>
        </p:nvSpPr>
        <p:spPr>
          <a:xfrm>
            <a:off x="71439" y="1292144"/>
            <a:ext cx="6643702"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chemeClr val="tx2"/>
                </a:solidFill>
              </a:rPr>
              <a:t>Praticar </a:t>
            </a:r>
            <a:r>
              <a:rPr lang="pt-PT" sz="1600" u="sng" dirty="0">
                <a:solidFill>
                  <a:schemeClr val="tx2"/>
                </a:solidFill>
              </a:rPr>
              <a:t>homicídio culposo</a:t>
            </a:r>
            <a:r>
              <a:rPr lang="pt-PT" sz="1600" dirty="0">
                <a:solidFill>
                  <a:schemeClr val="tx2"/>
                </a:solidFill>
              </a:rPr>
              <a:t>, na direção de veículo automotor</a:t>
            </a:r>
            <a:endParaRPr lang="pt-BR" sz="1600" dirty="0">
              <a:solidFill>
                <a:schemeClr val="tx2"/>
              </a:solidFill>
            </a:endParaRPr>
          </a:p>
        </p:txBody>
      </p:sp>
      <p:sp>
        <p:nvSpPr>
          <p:cNvPr id="25" name="Retângulo 24"/>
          <p:cNvSpPr/>
          <p:nvPr/>
        </p:nvSpPr>
        <p:spPr>
          <a:xfrm>
            <a:off x="6858016" y="1292144"/>
            <a:ext cx="2152664" cy="4286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2"/>
                </a:solidFill>
              </a:rPr>
              <a:t>2 a 4 anos </a:t>
            </a:r>
            <a:r>
              <a:rPr lang="pt-BR" sz="1600" baseline="30000" dirty="0">
                <a:solidFill>
                  <a:schemeClr val="tx2"/>
                </a:solidFill>
              </a:rPr>
              <a:t>Det</a:t>
            </a:r>
          </a:p>
        </p:txBody>
      </p:sp>
      <p:sp>
        <p:nvSpPr>
          <p:cNvPr id="26" name="Retângulo 25"/>
          <p:cNvSpPr/>
          <p:nvPr/>
        </p:nvSpPr>
        <p:spPr>
          <a:xfrm>
            <a:off x="71406" y="1199440"/>
            <a:ext cx="107157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302</a:t>
            </a:r>
            <a:r>
              <a:rPr lang="pt-PT" sz="1200" b="1" baseline="30000" dirty="0"/>
              <a:t> </a:t>
            </a:r>
            <a:endParaRPr lang="pt-BR" sz="1200" b="1" dirty="0">
              <a:latin typeface="Calibri" pitchFamily="34" charset="0"/>
              <a:cs typeface="Calibri" pitchFamily="34" charset="0"/>
            </a:endParaRPr>
          </a:p>
        </p:txBody>
      </p:sp>
      <p:sp>
        <p:nvSpPr>
          <p:cNvPr id="27" name="Retângulo 26"/>
          <p:cNvSpPr/>
          <p:nvPr/>
        </p:nvSpPr>
        <p:spPr>
          <a:xfrm>
            <a:off x="7715272" y="1163448"/>
            <a:ext cx="1285884" cy="217307"/>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baseline="30000" dirty="0">
                <a:solidFill>
                  <a:srgbClr val="FF0000"/>
                </a:solidFill>
                <a:latin typeface="Calibri" pitchFamily="34" charset="0"/>
                <a:cs typeface="Calibri" pitchFamily="34" charset="0"/>
              </a:rPr>
              <a:t>Det</a:t>
            </a:r>
            <a:r>
              <a:rPr lang="pt-BR" sz="1500" b="1" dirty="0">
                <a:solidFill>
                  <a:srgbClr val="FF0000"/>
                </a:solidFill>
                <a:latin typeface="Calibri" pitchFamily="34" charset="0"/>
                <a:cs typeface="Calibri" pitchFamily="34" charset="0"/>
              </a:rPr>
              <a:t> Detenção</a:t>
            </a:r>
          </a:p>
        </p:txBody>
      </p:sp>
      <p:sp>
        <p:nvSpPr>
          <p:cNvPr id="28" name="Retângulo 27"/>
          <p:cNvSpPr/>
          <p:nvPr/>
        </p:nvSpPr>
        <p:spPr>
          <a:xfrm>
            <a:off x="7129605" y="4956142"/>
            <a:ext cx="2014396" cy="1873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50" b="1" dirty="0">
                <a:solidFill>
                  <a:schemeClr val="tx1"/>
                </a:solidFill>
              </a:rPr>
              <a:t>CTB – Capítulo XIX Seção II</a:t>
            </a:r>
          </a:p>
        </p:txBody>
      </p:sp>
      <p:sp>
        <p:nvSpPr>
          <p:cNvPr id="30" name="Retângulo 29"/>
          <p:cNvSpPr/>
          <p:nvPr/>
        </p:nvSpPr>
        <p:spPr>
          <a:xfrm>
            <a:off x="0" y="4523572"/>
            <a:ext cx="9144000" cy="2622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C00000"/>
                </a:solidFill>
              </a:rPr>
              <a:t>DETENÇÃO – Submete o condenado à pena em regime ABERTO ou semiaberto.</a:t>
            </a:r>
          </a:p>
        </p:txBody>
      </p:sp>
      <p:pic>
        <p:nvPicPr>
          <p:cNvPr id="20" name="Imagem 19"/>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21" name="CaixaDeTexto 20"/>
          <p:cNvSpPr txBox="1"/>
          <p:nvPr/>
        </p:nvSpPr>
        <p:spPr>
          <a:xfrm>
            <a:off x="214282" y="577298"/>
            <a:ext cx="4789766" cy="430887"/>
          </a:xfrm>
          <a:prstGeom prst="rect">
            <a:avLst/>
          </a:prstGeom>
          <a:noFill/>
        </p:spPr>
        <p:txBody>
          <a:bodyPr wrap="square" rtlCol="0">
            <a:spAutoFit/>
          </a:bodyPr>
          <a:lstStyle/>
          <a:p>
            <a:r>
              <a:rPr lang="pt-BR" sz="2200" b="1" dirty="0"/>
              <a:t>Crimes de Trânsito </a:t>
            </a:r>
            <a:r>
              <a:rPr lang="pt-BR" sz="1000" b="1" dirty="0"/>
              <a:t>(Cap. XIX Seção II do CTB)</a:t>
            </a:r>
          </a:p>
        </p:txBody>
      </p:sp>
    </p:spTree>
    <p:extLst>
      <p:ext uri="{BB962C8B-B14F-4D97-AF65-F5344CB8AC3E}">
        <p14:creationId xmlns:p14="http://schemas.microsoft.com/office/powerpoint/2010/main" val="1668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linds(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linds(horizontal)">
                                      <p:cBhvr>
                                        <p:cTn id="26" dur="500"/>
                                        <p:tgtEl>
                                          <p:spTgt spid="4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linds(horizontal)">
                                      <p:cBhvr>
                                        <p:cTn id="29" dur="500"/>
                                        <p:tgtEl>
                                          <p:spTgt spid="5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linds(horizontal)">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linds(horizontal)">
                                      <p:cBhvr>
                                        <p:cTn id="37" dur="500"/>
                                        <p:tgtEl>
                                          <p:spTgt spid="5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blinds(horizontal)">
                                      <p:cBhvr>
                                        <p:cTn id="40" dur="500"/>
                                        <p:tgtEl>
                                          <p:spTgt spid="6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blinds(horizontal)">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blinds(horizontal)">
                                      <p:cBhvr>
                                        <p:cTn id="48" dur="500"/>
                                        <p:tgtEl>
                                          <p:spTgt spid="5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blinds(horizontal)">
                                      <p:cBhvr>
                                        <p:cTn id="51" dur="500"/>
                                        <p:tgtEl>
                                          <p:spTgt spid="7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blinds(horizontal)">
                                      <p:cBhvr>
                                        <p:cTn id="5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9" grpId="0" animBg="1"/>
      <p:bldP spid="69" grpId="0" animBg="1"/>
      <p:bldP spid="70" grpId="0" animBg="1"/>
      <p:bldP spid="75" grpId="0" animBg="1"/>
      <p:bldP spid="76" grpId="0" animBg="1"/>
      <p:bldP spid="77" grpId="0" animBg="1"/>
      <p:bldP spid="24" grpId="0" animBg="1"/>
      <p:bldP spid="25" grpId="0" animBg="1"/>
      <p:bldP spid="26" grpId="0" animBg="1"/>
      <p:bldP spid="27" grpId="0" animBg="1"/>
      <p:bldP spid="3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1439" y="814564"/>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rgbClr val="006600"/>
                </a:solidFill>
              </a:rPr>
              <a:t>Deixar o condutor do veículo, de prestar imediato socorro à vítima ...</a:t>
            </a:r>
          </a:p>
        </p:txBody>
      </p:sp>
      <p:sp>
        <p:nvSpPr>
          <p:cNvPr id="6" name="Retângulo 5"/>
          <p:cNvSpPr/>
          <p:nvPr/>
        </p:nvSpPr>
        <p:spPr>
          <a:xfrm>
            <a:off x="71407" y="1391111"/>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rgbClr val="006600"/>
                </a:solidFill>
              </a:rPr>
              <a:t>Afastar-se do local do acidente, para fugir à responsabilidade penal ou civil ...</a:t>
            </a:r>
          </a:p>
        </p:txBody>
      </p:sp>
      <p:sp>
        <p:nvSpPr>
          <p:cNvPr id="7" name="Retângulo 6"/>
          <p:cNvSpPr/>
          <p:nvPr/>
        </p:nvSpPr>
        <p:spPr>
          <a:xfrm>
            <a:off x="71407" y="1967658"/>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rgbClr val="006600"/>
                </a:solidFill>
              </a:rPr>
              <a:t>Violar a suspensão ou a proibição de se obter a habilitação para dirigir ...</a:t>
            </a:r>
          </a:p>
        </p:txBody>
      </p:sp>
      <p:sp>
        <p:nvSpPr>
          <p:cNvPr id="10" name="Retângulo 9"/>
          <p:cNvSpPr/>
          <p:nvPr/>
        </p:nvSpPr>
        <p:spPr>
          <a:xfrm>
            <a:off x="7143768" y="1967658"/>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14" name="Retângulo 13"/>
          <p:cNvSpPr/>
          <p:nvPr/>
        </p:nvSpPr>
        <p:spPr>
          <a:xfrm>
            <a:off x="71439" y="2544204"/>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rgbClr val="006600"/>
                </a:solidFill>
              </a:rPr>
              <a:t>Dirigir sem Habilitação ou cassado o direito de dirigir, gerando perigo de dano.</a:t>
            </a:r>
          </a:p>
        </p:txBody>
      </p:sp>
      <p:sp>
        <p:nvSpPr>
          <p:cNvPr id="16" name="Retângulo 15"/>
          <p:cNvSpPr/>
          <p:nvPr/>
        </p:nvSpPr>
        <p:spPr>
          <a:xfrm>
            <a:off x="71407" y="3120751"/>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rgbClr val="006600"/>
                </a:solidFill>
              </a:rPr>
              <a:t>Entregar a direção à pessoa não habilitada, cassada ou sem condições ...</a:t>
            </a:r>
            <a:endParaRPr lang="pt-BR" sz="1600" dirty="0">
              <a:solidFill>
                <a:srgbClr val="006600"/>
              </a:solidFill>
            </a:endParaRPr>
          </a:p>
        </p:txBody>
      </p:sp>
      <p:sp>
        <p:nvSpPr>
          <p:cNvPr id="17" name="Retângulo 16"/>
          <p:cNvSpPr/>
          <p:nvPr/>
        </p:nvSpPr>
        <p:spPr>
          <a:xfrm>
            <a:off x="71407" y="3713917"/>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rgbClr val="006600"/>
                </a:solidFill>
              </a:rPr>
              <a:t>Trafegar em velocidade incompatível nas proximidades de escolas, hospitais ...</a:t>
            </a:r>
          </a:p>
        </p:txBody>
      </p:sp>
      <p:sp>
        <p:nvSpPr>
          <p:cNvPr id="23" name="Retângulo 22"/>
          <p:cNvSpPr/>
          <p:nvPr/>
        </p:nvSpPr>
        <p:spPr>
          <a:xfrm>
            <a:off x="71407" y="4299758"/>
            <a:ext cx="6929486"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a:solidFill>
                  <a:srgbClr val="006600"/>
                </a:solidFill>
              </a:rPr>
              <a:t>Inovar artificiosamente, o local do acidente a fim de prejudicar as investigações ...</a:t>
            </a:r>
            <a:endParaRPr lang="pt-BR" sz="1600" dirty="0">
              <a:solidFill>
                <a:srgbClr val="006600"/>
              </a:solidFill>
            </a:endParaRPr>
          </a:p>
        </p:txBody>
      </p:sp>
      <p:sp>
        <p:nvSpPr>
          <p:cNvPr id="25" name="Retângulo 24"/>
          <p:cNvSpPr/>
          <p:nvPr/>
        </p:nvSpPr>
        <p:spPr>
          <a:xfrm>
            <a:off x="79046" y="711227"/>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latin typeface="Calibri" pitchFamily="34" charset="0"/>
                <a:cs typeface="Calibri" pitchFamily="34" charset="0"/>
              </a:rPr>
              <a:t>Art</a:t>
            </a:r>
            <a:r>
              <a:rPr lang="pt-BR" sz="1200" b="1" dirty="0">
                <a:latin typeface="Calibri" pitchFamily="34" charset="0"/>
                <a:cs typeface="Calibri" pitchFamily="34" charset="0"/>
              </a:rPr>
              <a:t>. 304</a:t>
            </a:r>
            <a:r>
              <a:rPr lang="pt-PT" sz="1200" b="1" baseline="30000" dirty="0"/>
              <a:t> </a:t>
            </a:r>
            <a:endParaRPr lang="pt-BR" sz="1200" b="1" dirty="0">
              <a:latin typeface="Calibri" pitchFamily="34" charset="0"/>
              <a:cs typeface="Calibri" pitchFamily="34" charset="0"/>
            </a:endParaRPr>
          </a:p>
        </p:txBody>
      </p:sp>
      <p:sp>
        <p:nvSpPr>
          <p:cNvPr id="26" name="Retângulo 25"/>
          <p:cNvSpPr/>
          <p:nvPr/>
        </p:nvSpPr>
        <p:spPr>
          <a:xfrm>
            <a:off x="79046" y="1300821"/>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latin typeface="Calibri" pitchFamily="34" charset="0"/>
                <a:cs typeface="Calibri" pitchFamily="34" charset="0"/>
              </a:rPr>
              <a:t>Art</a:t>
            </a:r>
            <a:r>
              <a:rPr lang="pt-BR" sz="1200" b="1" dirty="0">
                <a:latin typeface="Calibri" pitchFamily="34" charset="0"/>
                <a:cs typeface="Calibri" pitchFamily="34" charset="0"/>
              </a:rPr>
              <a:t>. 305</a:t>
            </a:r>
            <a:r>
              <a:rPr lang="pt-PT" sz="1200" b="1" baseline="30000" dirty="0"/>
              <a:t> </a:t>
            </a:r>
            <a:endParaRPr lang="pt-BR" sz="1200" b="1" dirty="0">
              <a:latin typeface="Calibri" pitchFamily="34" charset="0"/>
              <a:cs typeface="Calibri" pitchFamily="34" charset="0"/>
            </a:endParaRPr>
          </a:p>
        </p:txBody>
      </p:sp>
      <p:sp>
        <p:nvSpPr>
          <p:cNvPr id="27" name="Retângulo 26"/>
          <p:cNvSpPr/>
          <p:nvPr/>
        </p:nvSpPr>
        <p:spPr>
          <a:xfrm>
            <a:off x="79046" y="1863742"/>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latin typeface="Calibri" pitchFamily="34" charset="0"/>
                <a:cs typeface="Calibri" pitchFamily="34" charset="0"/>
              </a:rPr>
              <a:t>Art</a:t>
            </a:r>
            <a:r>
              <a:rPr lang="pt-BR" sz="1200" b="1" dirty="0">
                <a:latin typeface="Calibri" pitchFamily="34" charset="0"/>
                <a:cs typeface="Calibri" pitchFamily="34" charset="0"/>
              </a:rPr>
              <a:t>. 307</a:t>
            </a:r>
            <a:r>
              <a:rPr lang="pt-PT" sz="1200" b="1" baseline="30000" dirty="0"/>
              <a:t> </a:t>
            </a:r>
            <a:endParaRPr lang="pt-BR" sz="1200" b="1" dirty="0">
              <a:latin typeface="Calibri" pitchFamily="34" charset="0"/>
              <a:cs typeface="Calibri" pitchFamily="34" charset="0"/>
            </a:endParaRPr>
          </a:p>
        </p:txBody>
      </p:sp>
      <p:sp>
        <p:nvSpPr>
          <p:cNvPr id="28" name="Retângulo 27"/>
          <p:cNvSpPr/>
          <p:nvPr/>
        </p:nvSpPr>
        <p:spPr>
          <a:xfrm>
            <a:off x="7143768" y="1391111"/>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29" name="Retângulo 28"/>
          <p:cNvSpPr/>
          <p:nvPr/>
        </p:nvSpPr>
        <p:spPr>
          <a:xfrm>
            <a:off x="7143768" y="814564"/>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30" name="Retângulo 29"/>
          <p:cNvSpPr/>
          <p:nvPr/>
        </p:nvSpPr>
        <p:spPr>
          <a:xfrm>
            <a:off x="7143768" y="3713917"/>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31" name="Retângulo 30"/>
          <p:cNvSpPr/>
          <p:nvPr/>
        </p:nvSpPr>
        <p:spPr>
          <a:xfrm>
            <a:off x="7143768" y="3120751"/>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32" name="Retângulo 31"/>
          <p:cNvSpPr/>
          <p:nvPr/>
        </p:nvSpPr>
        <p:spPr>
          <a:xfrm>
            <a:off x="7143768" y="2544204"/>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33" name="Retângulo 32"/>
          <p:cNvSpPr/>
          <p:nvPr/>
        </p:nvSpPr>
        <p:spPr>
          <a:xfrm>
            <a:off x="7143768" y="4299758"/>
            <a:ext cx="1866912" cy="357190"/>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006600"/>
                </a:solidFill>
              </a:rPr>
              <a:t>6 meses a 1 ano </a:t>
            </a:r>
            <a:r>
              <a:rPr lang="pt-BR" sz="1600" baseline="30000" dirty="0">
                <a:solidFill>
                  <a:srgbClr val="006600"/>
                </a:solidFill>
              </a:rPr>
              <a:t>Det</a:t>
            </a:r>
            <a:endParaRPr lang="pt-BR" sz="1600" dirty="0">
              <a:solidFill>
                <a:srgbClr val="006600"/>
              </a:solidFill>
            </a:endParaRPr>
          </a:p>
        </p:txBody>
      </p:sp>
      <p:sp>
        <p:nvSpPr>
          <p:cNvPr id="34" name="Retângulo 33"/>
          <p:cNvSpPr/>
          <p:nvPr/>
        </p:nvSpPr>
        <p:spPr>
          <a:xfrm>
            <a:off x="71406" y="2436220"/>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309</a:t>
            </a:r>
            <a:r>
              <a:rPr lang="pt-PT" sz="1200" b="1" baseline="30000" dirty="0"/>
              <a:t> </a:t>
            </a:r>
            <a:endParaRPr lang="pt-BR" sz="1200" b="1" dirty="0">
              <a:latin typeface="Calibri" pitchFamily="34" charset="0"/>
              <a:cs typeface="Calibri" pitchFamily="34" charset="0"/>
            </a:endParaRPr>
          </a:p>
        </p:txBody>
      </p:sp>
      <p:sp>
        <p:nvSpPr>
          <p:cNvPr id="35" name="Retângulo 34"/>
          <p:cNvSpPr/>
          <p:nvPr/>
        </p:nvSpPr>
        <p:spPr>
          <a:xfrm>
            <a:off x="71406" y="3025814"/>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310</a:t>
            </a:r>
            <a:r>
              <a:rPr lang="pt-PT" sz="1200" b="1" baseline="30000" dirty="0"/>
              <a:t> </a:t>
            </a:r>
            <a:endParaRPr lang="pt-BR" sz="1200" b="1" dirty="0">
              <a:latin typeface="Calibri" pitchFamily="34" charset="0"/>
              <a:cs typeface="Calibri" pitchFamily="34" charset="0"/>
            </a:endParaRPr>
          </a:p>
        </p:txBody>
      </p:sp>
      <p:sp>
        <p:nvSpPr>
          <p:cNvPr id="36" name="Retângulo 35"/>
          <p:cNvSpPr/>
          <p:nvPr/>
        </p:nvSpPr>
        <p:spPr>
          <a:xfrm>
            <a:off x="71406" y="3605354"/>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311</a:t>
            </a:r>
            <a:r>
              <a:rPr lang="pt-PT" sz="1200" b="1" baseline="30000" dirty="0"/>
              <a:t> </a:t>
            </a:r>
            <a:endParaRPr lang="pt-BR" sz="1200" b="1" dirty="0">
              <a:latin typeface="Calibri" pitchFamily="34" charset="0"/>
              <a:cs typeface="Calibri" pitchFamily="34" charset="0"/>
            </a:endParaRPr>
          </a:p>
        </p:txBody>
      </p:sp>
      <p:sp>
        <p:nvSpPr>
          <p:cNvPr id="37" name="Retângulo 36"/>
          <p:cNvSpPr/>
          <p:nvPr/>
        </p:nvSpPr>
        <p:spPr>
          <a:xfrm>
            <a:off x="71406" y="4191195"/>
            <a:ext cx="107157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latin typeface="Calibri" pitchFamily="34" charset="0"/>
                <a:cs typeface="Calibri" pitchFamily="34" charset="0"/>
              </a:rPr>
              <a:t>Art. 312</a:t>
            </a:r>
            <a:r>
              <a:rPr lang="pt-PT" sz="1200" b="1" baseline="30000" dirty="0"/>
              <a:t> </a:t>
            </a:r>
            <a:endParaRPr lang="pt-BR" sz="1200" b="1" dirty="0">
              <a:latin typeface="Calibri" pitchFamily="34" charset="0"/>
              <a:cs typeface="Calibri" pitchFamily="34" charset="0"/>
            </a:endParaRPr>
          </a:p>
        </p:txBody>
      </p:sp>
      <p:sp>
        <p:nvSpPr>
          <p:cNvPr id="38" name="Retângulo 37"/>
          <p:cNvSpPr/>
          <p:nvPr/>
        </p:nvSpPr>
        <p:spPr>
          <a:xfrm>
            <a:off x="7129605" y="4956142"/>
            <a:ext cx="2014396" cy="1873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50" b="1" dirty="0">
                <a:solidFill>
                  <a:schemeClr val="tx1"/>
                </a:solidFill>
              </a:rPr>
              <a:t>CTB – Capítulo XIX Seção II</a:t>
            </a:r>
          </a:p>
        </p:txBody>
      </p:sp>
    </p:spTree>
    <p:extLst>
      <p:ext uri="{BB962C8B-B14F-4D97-AF65-F5344CB8AC3E}">
        <p14:creationId xmlns:p14="http://schemas.microsoft.com/office/powerpoint/2010/main" val="51079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linds(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linds(horizontal)">
                                      <p:cBhvr>
                                        <p:cTn id="43" dur="500"/>
                                        <p:tgtEl>
                                          <p:spTgt spid="3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linds(horizontal)">
                                      <p:cBhvr>
                                        <p:cTn id="54" dur="500"/>
                                        <p:tgtEl>
                                          <p:spTgt spid="3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linds(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500"/>
                                        <p:tgtEl>
                                          <p:spTgt spid="17"/>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linds(horizontal)">
                                      <p:cBhvr>
                                        <p:cTn id="65" dur="500"/>
                                        <p:tgtEl>
                                          <p:spTgt spid="30"/>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linds(horizontal)">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blinds(horizontal)">
                                      <p:cBhvr>
                                        <p:cTn id="73" dur="500"/>
                                        <p:tgtEl>
                                          <p:spTgt spid="23"/>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linds(horizontal)">
                                      <p:cBhvr>
                                        <p:cTn id="76" dur="500"/>
                                        <p:tgtEl>
                                          <p:spTgt spid="3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blinds(horizontal)">
                                      <p:cBhvr>
                                        <p:cTn id="7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14" grpId="0" animBg="1"/>
      <p:bldP spid="16" grpId="0" animBg="1"/>
      <p:bldP spid="17"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66065" y="1203598"/>
            <a:ext cx="8786437" cy="1726772"/>
            <a:chOff x="179511" y="1203597"/>
            <a:chExt cx="8786437" cy="2181186"/>
          </a:xfrm>
        </p:grpSpPr>
        <p:sp>
          <p:nvSpPr>
            <p:cNvPr id="3" name="Retângulo de cantos arredondados 2"/>
            <p:cNvSpPr/>
            <p:nvPr/>
          </p:nvSpPr>
          <p:spPr>
            <a:xfrm>
              <a:off x="179511" y="1203598"/>
              <a:ext cx="8786437" cy="2181185"/>
            </a:xfrm>
            <a:prstGeom prst="roundRect">
              <a:avLst>
                <a:gd name="adj" fmla="val 6154"/>
              </a:avLst>
            </a:prstGeom>
            <a:gradFill>
              <a:gsLst>
                <a:gs pos="0">
                  <a:schemeClr val="accent2">
                    <a:tint val="50000"/>
                    <a:satMod val="300000"/>
                  </a:schemeClr>
                </a:gs>
                <a:gs pos="8000">
                  <a:schemeClr val="accent2">
                    <a:tint val="37000"/>
                    <a:satMod val="300000"/>
                  </a:schemeClr>
                </a:gs>
                <a:gs pos="43000">
                  <a:schemeClr val="accent2">
                    <a:tint val="15000"/>
                    <a:satMod val="350000"/>
                  </a:schemeClr>
                </a:gs>
              </a:gsLst>
            </a:gradFill>
            <a:ln/>
          </p:spPr>
          <p:style>
            <a:lnRef idx="1">
              <a:schemeClr val="accent2"/>
            </a:lnRef>
            <a:fillRef idx="2">
              <a:schemeClr val="accent2"/>
            </a:fillRef>
            <a:effectRef idx="1">
              <a:schemeClr val="accent2"/>
            </a:effectRef>
            <a:fontRef idx="minor">
              <a:schemeClr val="dk1"/>
            </a:fontRef>
          </p:style>
          <p:txBody>
            <a:bodyPr rtlCol="0" anchor="ctr"/>
            <a:lstStyle/>
            <a:p>
              <a:pPr>
                <a:lnSpc>
                  <a:spcPts val="2800"/>
                </a:lnSpc>
              </a:pPr>
              <a:r>
                <a:rPr lang="pt-BR" sz="2000" dirty="0"/>
                <a:t>Para os crimes de trânsito </a:t>
              </a:r>
              <a:r>
                <a:rPr lang="pt-BR" sz="750" dirty="0"/>
                <a:t>(302 a 312)</a:t>
              </a:r>
              <a:r>
                <a:rPr lang="pt-BR" sz="2000" dirty="0"/>
                <a:t>, quando o juiz aplicar a substituição de </a:t>
              </a:r>
              <a:r>
                <a:rPr lang="pt-BR" sz="2000" u="sng" dirty="0"/>
                <a:t>pena privativa de liberdade</a:t>
              </a:r>
              <a:r>
                <a:rPr lang="pt-BR" sz="2000" dirty="0"/>
                <a:t> por </a:t>
              </a:r>
              <a:r>
                <a:rPr lang="pt-BR" sz="2000" u="sng" dirty="0"/>
                <a:t>pena restritiva de direitos</a:t>
              </a:r>
              <a:r>
                <a:rPr lang="pt-BR" sz="2000" dirty="0"/>
                <a:t>, esta deverá ser de </a:t>
              </a:r>
              <a:r>
                <a:rPr lang="pt-BR" sz="2000" dirty="0">
                  <a:solidFill>
                    <a:srgbClr val="008000"/>
                  </a:solidFill>
                </a:rPr>
                <a:t>prestação de serviço à comunidade</a:t>
              </a:r>
              <a:r>
                <a:rPr lang="pt-BR" sz="2000" dirty="0"/>
                <a:t> ou a entidades públicas, em uma das seguintes atividades:</a:t>
              </a:r>
              <a:endParaRPr lang="pt-BR" sz="2000" b="1" dirty="0">
                <a:solidFill>
                  <a:srgbClr val="FF0000"/>
                </a:solidFill>
                <a:latin typeface="Calibri" pitchFamily="34" charset="0"/>
                <a:cs typeface="Calibri" pitchFamily="34" charset="0"/>
              </a:endParaRPr>
            </a:p>
          </p:txBody>
        </p:sp>
        <p:sp>
          <p:nvSpPr>
            <p:cNvPr id="5" name="Retângulo 4"/>
            <p:cNvSpPr/>
            <p:nvPr/>
          </p:nvSpPr>
          <p:spPr>
            <a:xfrm>
              <a:off x="179511" y="1203597"/>
              <a:ext cx="1368152" cy="2880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CTB art. 312A</a:t>
              </a:r>
            </a:p>
          </p:txBody>
        </p:sp>
      </p:grpSp>
      <p:sp>
        <p:nvSpPr>
          <p:cNvPr id="11" name="CaixaDeTexto 10"/>
          <p:cNvSpPr txBox="1"/>
          <p:nvPr/>
        </p:nvSpPr>
        <p:spPr>
          <a:xfrm>
            <a:off x="166065" y="3057345"/>
            <a:ext cx="8786437" cy="1862048"/>
          </a:xfrm>
          <a:prstGeom prst="rect">
            <a:avLst/>
          </a:prstGeom>
          <a:noFill/>
        </p:spPr>
        <p:txBody>
          <a:bodyPr wrap="square" rtlCol="0">
            <a:spAutoFit/>
          </a:bodyPr>
          <a:lstStyle/>
          <a:p>
            <a:pPr>
              <a:spcAft>
                <a:spcPts val="1200"/>
              </a:spcAft>
            </a:pPr>
            <a:r>
              <a:rPr lang="pt-BR" sz="1700" dirty="0"/>
              <a:t>I - trabalho em equipes de resgate do </a:t>
            </a:r>
            <a:r>
              <a:rPr lang="pt-BR" sz="1700" dirty="0">
                <a:solidFill>
                  <a:srgbClr val="FF0000"/>
                </a:solidFill>
              </a:rPr>
              <a:t>COBOM</a:t>
            </a:r>
            <a:r>
              <a:rPr lang="pt-BR" sz="1700" dirty="0"/>
              <a:t> e em outras unidades móveis de salvamento;</a:t>
            </a:r>
          </a:p>
          <a:p>
            <a:pPr>
              <a:spcAft>
                <a:spcPts val="1200"/>
              </a:spcAft>
            </a:pPr>
            <a:r>
              <a:rPr lang="pt-BR" sz="1700" dirty="0"/>
              <a:t>II - trabalho em </a:t>
            </a:r>
            <a:r>
              <a:rPr lang="pt-BR" sz="1700" dirty="0">
                <a:solidFill>
                  <a:srgbClr val="FF0000"/>
                </a:solidFill>
              </a:rPr>
              <a:t>pronto-socorro</a:t>
            </a:r>
            <a:r>
              <a:rPr lang="pt-BR" sz="1700" dirty="0"/>
              <a:t> de hospitais que recebem vítimas de acidente de trânsito;</a:t>
            </a:r>
          </a:p>
          <a:p>
            <a:pPr>
              <a:spcAft>
                <a:spcPts val="1200"/>
              </a:spcAft>
            </a:pPr>
            <a:r>
              <a:rPr lang="pt-BR" sz="1700" dirty="0"/>
              <a:t>III - trabalho em </a:t>
            </a:r>
            <a:r>
              <a:rPr lang="pt-BR" sz="1700" dirty="0">
                <a:solidFill>
                  <a:srgbClr val="FF0000"/>
                </a:solidFill>
              </a:rPr>
              <a:t>clínicas</a:t>
            </a:r>
            <a:r>
              <a:rPr lang="pt-BR" sz="1700" dirty="0"/>
              <a:t> ou instituições especializadas na recuperação de acidentados de trânsito;</a:t>
            </a:r>
          </a:p>
          <a:p>
            <a:pPr>
              <a:spcAft>
                <a:spcPts val="1200"/>
              </a:spcAft>
            </a:pPr>
            <a:r>
              <a:rPr lang="pt-BR" sz="1700" dirty="0"/>
              <a:t>IV - outras </a:t>
            </a:r>
            <a:r>
              <a:rPr lang="pt-BR" sz="1700" dirty="0">
                <a:solidFill>
                  <a:srgbClr val="FF0000"/>
                </a:solidFill>
              </a:rPr>
              <a:t>atividades relacionadas ao resgate</a:t>
            </a:r>
            <a:r>
              <a:rPr lang="pt-BR" sz="1700" dirty="0"/>
              <a:t>, atendimento e recuperação de vítimas de acidentes de trânsito.</a:t>
            </a:r>
          </a:p>
        </p:txBody>
      </p:sp>
      <p:sp>
        <p:nvSpPr>
          <p:cNvPr id="12" name="Retângulo 11"/>
          <p:cNvSpPr/>
          <p:nvPr/>
        </p:nvSpPr>
        <p:spPr>
          <a:xfrm>
            <a:off x="7129605" y="4956142"/>
            <a:ext cx="2014396" cy="1873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50" b="1" dirty="0">
                <a:solidFill>
                  <a:schemeClr val="tx1"/>
                </a:solidFill>
              </a:rPr>
              <a:t>CTB – Capítulo XIX Seção II (Lei 13.281)</a:t>
            </a:r>
          </a:p>
        </p:txBody>
      </p:sp>
      <p:pic>
        <p:nvPicPr>
          <p:cNvPr id="9" name="Imagem 8"/>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4" name="CaixaDeTexto 13"/>
          <p:cNvSpPr txBox="1"/>
          <p:nvPr/>
        </p:nvSpPr>
        <p:spPr>
          <a:xfrm>
            <a:off x="214282" y="577298"/>
            <a:ext cx="4789766" cy="430887"/>
          </a:xfrm>
          <a:prstGeom prst="rect">
            <a:avLst/>
          </a:prstGeom>
          <a:noFill/>
        </p:spPr>
        <p:txBody>
          <a:bodyPr wrap="square" rtlCol="0">
            <a:spAutoFit/>
          </a:bodyPr>
          <a:lstStyle/>
          <a:p>
            <a:r>
              <a:rPr lang="pt-BR" sz="2200" b="1" dirty="0"/>
              <a:t>Crimes de Trânsito </a:t>
            </a:r>
            <a:r>
              <a:rPr lang="pt-BR" sz="1000" b="1" dirty="0"/>
              <a:t>(Cap. XIX Seção II do CTB)</a:t>
            </a:r>
          </a:p>
        </p:txBody>
      </p:sp>
    </p:spTree>
    <p:extLst>
      <p:ext uri="{BB962C8B-B14F-4D97-AF65-F5344CB8AC3E}">
        <p14:creationId xmlns:p14="http://schemas.microsoft.com/office/powerpoint/2010/main" val="36925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descr="Carro multado velocidade.jpg"/>
          <p:cNvPicPr>
            <a:picLocks noChangeAspect="1"/>
          </p:cNvPicPr>
          <p:nvPr/>
        </p:nvPicPr>
        <p:blipFill>
          <a:blip r:embed="rId3"/>
          <a:stretch>
            <a:fillRect/>
          </a:stretch>
        </p:blipFill>
        <p:spPr>
          <a:xfrm>
            <a:off x="6677941" y="1008415"/>
            <a:ext cx="2285984" cy="1922849"/>
          </a:xfrm>
          <a:prstGeom prst="rect">
            <a:avLst/>
          </a:prstGeom>
          <a:ln>
            <a:noFill/>
          </a:ln>
          <a:effectLst>
            <a:softEdge rad="112500"/>
          </a:effectLst>
        </p:spPr>
      </p:pic>
      <p:sp>
        <p:nvSpPr>
          <p:cNvPr id="8" name="Retângulo 7"/>
          <p:cNvSpPr/>
          <p:nvPr/>
        </p:nvSpPr>
        <p:spPr>
          <a:xfrm>
            <a:off x="149636" y="1214428"/>
            <a:ext cx="3390320" cy="285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Especificação</a:t>
            </a:r>
          </a:p>
        </p:txBody>
      </p:sp>
      <p:sp>
        <p:nvSpPr>
          <p:cNvPr id="10" name="Retângulo 9"/>
          <p:cNvSpPr/>
          <p:nvPr/>
        </p:nvSpPr>
        <p:spPr>
          <a:xfrm>
            <a:off x="3988310" y="1214428"/>
            <a:ext cx="2600994" cy="285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Gravidade</a:t>
            </a:r>
          </a:p>
        </p:txBody>
      </p:sp>
      <p:sp>
        <p:nvSpPr>
          <p:cNvPr id="11" name="Retângulo 10"/>
          <p:cNvSpPr/>
          <p:nvPr/>
        </p:nvSpPr>
        <p:spPr>
          <a:xfrm>
            <a:off x="145837" y="1643056"/>
            <a:ext cx="3390320" cy="2857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2"/>
                </a:solidFill>
                <a:latin typeface="Calibri" pitchFamily="34" charset="0"/>
                <a:cs typeface="Calibri" pitchFamily="34" charset="0"/>
              </a:rPr>
              <a:t>Acima da Máxima em até 20%</a:t>
            </a:r>
          </a:p>
        </p:txBody>
      </p:sp>
      <p:sp>
        <p:nvSpPr>
          <p:cNvPr id="13" name="Retângulo 12"/>
          <p:cNvSpPr/>
          <p:nvPr/>
        </p:nvSpPr>
        <p:spPr>
          <a:xfrm>
            <a:off x="3989116" y="1632424"/>
            <a:ext cx="2600994" cy="2857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solidFill>
                <a:latin typeface="Calibri" pitchFamily="34" charset="0"/>
                <a:cs typeface="Calibri" pitchFamily="34" charset="0"/>
              </a:rPr>
              <a:t>Média</a:t>
            </a:r>
          </a:p>
        </p:txBody>
      </p:sp>
      <p:sp>
        <p:nvSpPr>
          <p:cNvPr id="14" name="Retângulo 13"/>
          <p:cNvSpPr/>
          <p:nvPr/>
        </p:nvSpPr>
        <p:spPr>
          <a:xfrm>
            <a:off x="145837" y="2071684"/>
            <a:ext cx="3390320" cy="2857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2"/>
                </a:solidFill>
                <a:latin typeface="Calibri" pitchFamily="34" charset="0"/>
                <a:cs typeface="Calibri" pitchFamily="34" charset="0"/>
              </a:rPr>
              <a:t>Acima da Máxima entre 20% e 50%</a:t>
            </a:r>
          </a:p>
        </p:txBody>
      </p:sp>
      <p:sp>
        <p:nvSpPr>
          <p:cNvPr id="15" name="Retângulo 14"/>
          <p:cNvSpPr/>
          <p:nvPr/>
        </p:nvSpPr>
        <p:spPr>
          <a:xfrm>
            <a:off x="3989116" y="2061052"/>
            <a:ext cx="2600994" cy="2857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solidFill>
                <a:latin typeface="Calibri" pitchFamily="34" charset="0"/>
                <a:cs typeface="Calibri" pitchFamily="34" charset="0"/>
              </a:rPr>
              <a:t>Grave</a:t>
            </a:r>
          </a:p>
        </p:txBody>
      </p:sp>
      <p:sp>
        <p:nvSpPr>
          <p:cNvPr id="16" name="Retângulo 15"/>
          <p:cNvSpPr/>
          <p:nvPr/>
        </p:nvSpPr>
        <p:spPr>
          <a:xfrm>
            <a:off x="142844" y="2500312"/>
            <a:ext cx="3390320" cy="2857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2"/>
                </a:solidFill>
                <a:latin typeface="Calibri" pitchFamily="34" charset="0"/>
                <a:cs typeface="Calibri" pitchFamily="34" charset="0"/>
              </a:rPr>
              <a:t>Acima da Máxima em + de 50%</a:t>
            </a:r>
          </a:p>
        </p:txBody>
      </p:sp>
      <p:sp>
        <p:nvSpPr>
          <p:cNvPr id="17" name="Retângulo 16"/>
          <p:cNvSpPr/>
          <p:nvPr/>
        </p:nvSpPr>
        <p:spPr>
          <a:xfrm>
            <a:off x="3986123" y="2489680"/>
            <a:ext cx="2600994" cy="285752"/>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50" b="1" dirty="0">
                <a:solidFill>
                  <a:schemeClr val="tx2"/>
                </a:solidFill>
                <a:latin typeface="Calibri" pitchFamily="34" charset="0"/>
                <a:cs typeface="Calibri" pitchFamily="34" charset="0"/>
              </a:rPr>
              <a:t>Gravíssima x3 / Suspensão</a:t>
            </a:r>
          </a:p>
        </p:txBody>
      </p:sp>
      <p:sp>
        <p:nvSpPr>
          <p:cNvPr id="21" name="CaixaDeTexto 20"/>
          <p:cNvSpPr txBox="1"/>
          <p:nvPr/>
        </p:nvSpPr>
        <p:spPr>
          <a:xfrm>
            <a:off x="285721" y="3087097"/>
            <a:ext cx="4357718" cy="369332"/>
          </a:xfrm>
          <a:prstGeom prst="rect">
            <a:avLst/>
          </a:prstGeom>
          <a:noFill/>
        </p:spPr>
        <p:txBody>
          <a:bodyPr wrap="square" rtlCol="0">
            <a:spAutoFit/>
          </a:bodyPr>
          <a:lstStyle/>
          <a:p>
            <a:r>
              <a:rPr lang="pt-BR" b="1" dirty="0">
                <a:latin typeface="Calibri" pitchFamily="34" charset="0"/>
                <a:cs typeface="Calibri" pitchFamily="34" charset="0"/>
              </a:rPr>
              <a:t>Exemplo: </a:t>
            </a:r>
            <a:r>
              <a:rPr lang="pt-BR" b="1" i="1" dirty="0">
                <a:solidFill>
                  <a:srgbClr val="006600"/>
                </a:solidFill>
                <a:latin typeface="Calibri" pitchFamily="34" charset="0"/>
                <a:cs typeface="Calibri" pitchFamily="34" charset="0"/>
              </a:rPr>
              <a:t>Velocidade Máxima 80 km/h</a:t>
            </a:r>
          </a:p>
        </p:txBody>
      </p:sp>
      <p:sp>
        <p:nvSpPr>
          <p:cNvPr id="22" name="Retângulo 21"/>
          <p:cNvSpPr/>
          <p:nvPr/>
        </p:nvSpPr>
        <p:spPr>
          <a:xfrm>
            <a:off x="357158" y="3500444"/>
            <a:ext cx="1071570" cy="1206000"/>
          </a:xfrm>
          <a:prstGeom prst="rect">
            <a:avLst/>
          </a:prstGeom>
          <a:solidFill>
            <a:srgbClr val="006600">
              <a:alpha val="2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sp>
        <p:nvSpPr>
          <p:cNvPr id="23" name="CaixaDeTexto 22"/>
          <p:cNvSpPr txBox="1"/>
          <p:nvPr/>
        </p:nvSpPr>
        <p:spPr>
          <a:xfrm>
            <a:off x="642910" y="3470671"/>
            <a:ext cx="428628" cy="323165"/>
          </a:xfrm>
          <a:prstGeom prst="rect">
            <a:avLst/>
          </a:prstGeom>
          <a:noFill/>
        </p:spPr>
        <p:txBody>
          <a:bodyPr wrap="square" rtlCol="0">
            <a:spAutoFit/>
          </a:bodyPr>
          <a:lstStyle/>
          <a:p>
            <a:r>
              <a:rPr lang="pt-BR" sz="1500" b="1" dirty="0">
                <a:latin typeface="Calibri" pitchFamily="34" charset="0"/>
                <a:cs typeface="Calibri" pitchFamily="34" charset="0"/>
              </a:rPr>
              <a:t>80</a:t>
            </a:r>
          </a:p>
        </p:txBody>
      </p:sp>
      <p:sp>
        <p:nvSpPr>
          <p:cNvPr id="24" name="CaixaDeTexto 23"/>
          <p:cNvSpPr txBox="1"/>
          <p:nvPr/>
        </p:nvSpPr>
        <p:spPr>
          <a:xfrm>
            <a:off x="521301" y="3695619"/>
            <a:ext cx="785818" cy="323165"/>
          </a:xfrm>
          <a:prstGeom prst="rect">
            <a:avLst/>
          </a:prstGeom>
          <a:noFill/>
        </p:spPr>
        <p:txBody>
          <a:bodyPr wrap="square" rtlCol="0">
            <a:spAutoFit/>
          </a:bodyPr>
          <a:lstStyle/>
          <a:p>
            <a:r>
              <a:rPr lang="pt-BR" sz="1500" b="1" dirty="0">
                <a:latin typeface="Calibri" pitchFamily="34" charset="0"/>
                <a:cs typeface="Calibri" pitchFamily="34" charset="0"/>
              </a:rPr>
              <a:t>x </a:t>
            </a:r>
            <a:r>
              <a:rPr lang="pt-BR" sz="1500" b="1" u="sng" dirty="0">
                <a:latin typeface="Calibri" pitchFamily="34" charset="0"/>
                <a:cs typeface="Calibri" pitchFamily="34" charset="0"/>
              </a:rPr>
              <a:t>20</a:t>
            </a:r>
            <a:r>
              <a:rPr lang="pt-BR" sz="1500" b="1" dirty="0">
                <a:latin typeface="Calibri" pitchFamily="34" charset="0"/>
                <a:cs typeface="Calibri" pitchFamily="34" charset="0"/>
              </a:rPr>
              <a:t>%</a:t>
            </a:r>
          </a:p>
        </p:txBody>
      </p:sp>
      <p:sp>
        <p:nvSpPr>
          <p:cNvPr id="25" name="CaixaDeTexto 24"/>
          <p:cNvSpPr txBox="1"/>
          <p:nvPr/>
        </p:nvSpPr>
        <p:spPr>
          <a:xfrm>
            <a:off x="645903" y="3941832"/>
            <a:ext cx="428628" cy="323165"/>
          </a:xfrm>
          <a:prstGeom prst="rect">
            <a:avLst/>
          </a:prstGeom>
          <a:noFill/>
        </p:spPr>
        <p:txBody>
          <a:bodyPr wrap="square" rtlCol="0">
            <a:spAutoFit/>
          </a:bodyPr>
          <a:lstStyle/>
          <a:p>
            <a:r>
              <a:rPr lang="pt-BR" sz="1500" b="1" dirty="0">
                <a:latin typeface="Calibri" pitchFamily="34" charset="0"/>
                <a:cs typeface="Calibri" pitchFamily="34" charset="0"/>
              </a:rPr>
              <a:t>16</a:t>
            </a:r>
          </a:p>
        </p:txBody>
      </p:sp>
      <p:sp>
        <p:nvSpPr>
          <p:cNvPr id="26" name="CaixaDeTexto 25"/>
          <p:cNvSpPr txBox="1"/>
          <p:nvPr/>
        </p:nvSpPr>
        <p:spPr>
          <a:xfrm>
            <a:off x="510668" y="4127239"/>
            <a:ext cx="785818" cy="323165"/>
          </a:xfrm>
          <a:prstGeom prst="rect">
            <a:avLst/>
          </a:prstGeom>
          <a:noFill/>
        </p:spPr>
        <p:txBody>
          <a:bodyPr wrap="square" rtlCol="0">
            <a:spAutoFit/>
          </a:bodyPr>
          <a:lstStyle/>
          <a:p>
            <a:r>
              <a:rPr lang="pt-BR" sz="1500" b="1" dirty="0">
                <a:latin typeface="Calibri" pitchFamily="34" charset="0"/>
                <a:cs typeface="Calibri" pitchFamily="34" charset="0"/>
              </a:rPr>
              <a:t>+ </a:t>
            </a:r>
            <a:r>
              <a:rPr lang="pt-BR" sz="1500" b="1" u="sng" dirty="0">
                <a:latin typeface="Calibri" pitchFamily="34" charset="0"/>
                <a:cs typeface="Calibri" pitchFamily="34" charset="0"/>
              </a:rPr>
              <a:t>80</a:t>
            </a:r>
            <a:endParaRPr lang="pt-BR" sz="1500" b="1" dirty="0">
              <a:latin typeface="Calibri" pitchFamily="34" charset="0"/>
              <a:cs typeface="Calibri" pitchFamily="34" charset="0"/>
            </a:endParaRPr>
          </a:p>
        </p:txBody>
      </p:sp>
      <p:sp>
        <p:nvSpPr>
          <p:cNvPr id="27" name="CaixaDeTexto 26"/>
          <p:cNvSpPr txBox="1"/>
          <p:nvPr/>
        </p:nvSpPr>
        <p:spPr>
          <a:xfrm>
            <a:off x="645903" y="4357701"/>
            <a:ext cx="785818" cy="323165"/>
          </a:xfrm>
          <a:prstGeom prst="rect">
            <a:avLst/>
          </a:prstGeom>
          <a:noFill/>
        </p:spPr>
        <p:txBody>
          <a:bodyPr wrap="square" rtlCol="0">
            <a:spAutoFit/>
          </a:bodyPr>
          <a:lstStyle/>
          <a:p>
            <a:r>
              <a:rPr lang="pt-BR" sz="1500" b="1" dirty="0">
                <a:latin typeface="Calibri" pitchFamily="34" charset="0"/>
                <a:cs typeface="Calibri" pitchFamily="34" charset="0"/>
              </a:rPr>
              <a:t>96 k/h</a:t>
            </a:r>
          </a:p>
        </p:txBody>
      </p:sp>
      <p:sp>
        <p:nvSpPr>
          <p:cNvPr id="28" name="Retângulo 27"/>
          <p:cNvSpPr/>
          <p:nvPr/>
        </p:nvSpPr>
        <p:spPr>
          <a:xfrm>
            <a:off x="1714480" y="3502570"/>
            <a:ext cx="1071570" cy="1206000"/>
          </a:xfrm>
          <a:prstGeom prst="rect">
            <a:avLst/>
          </a:prstGeom>
          <a:solidFill>
            <a:srgbClr val="006600">
              <a:alpha val="2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sp>
        <p:nvSpPr>
          <p:cNvPr id="29" name="CaixaDeTexto 28"/>
          <p:cNvSpPr txBox="1"/>
          <p:nvPr/>
        </p:nvSpPr>
        <p:spPr>
          <a:xfrm>
            <a:off x="1997239" y="3472797"/>
            <a:ext cx="428628" cy="323165"/>
          </a:xfrm>
          <a:prstGeom prst="rect">
            <a:avLst/>
          </a:prstGeom>
          <a:noFill/>
        </p:spPr>
        <p:txBody>
          <a:bodyPr wrap="square" rtlCol="0">
            <a:spAutoFit/>
          </a:bodyPr>
          <a:lstStyle/>
          <a:p>
            <a:r>
              <a:rPr lang="pt-BR" sz="1500" b="1" dirty="0">
                <a:latin typeface="Calibri" pitchFamily="34" charset="0"/>
                <a:cs typeface="Calibri" pitchFamily="34" charset="0"/>
              </a:rPr>
              <a:t>80</a:t>
            </a:r>
          </a:p>
        </p:txBody>
      </p:sp>
      <p:sp>
        <p:nvSpPr>
          <p:cNvPr id="30" name="CaixaDeTexto 29"/>
          <p:cNvSpPr txBox="1"/>
          <p:nvPr/>
        </p:nvSpPr>
        <p:spPr>
          <a:xfrm>
            <a:off x="1875630" y="3697744"/>
            <a:ext cx="785818" cy="323165"/>
          </a:xfrm>
          <a:prstGeom prst="rect">
            <a:avLst/>
          </a:prstGeom>
          <a:noFill/>
        </p:spPr>
        <p:txBody>
          <a:bodyPr wrap="square" rtlCol="0">
            <a:spAutoFit/>
          </a:bodyPr>
          <a:lstStyle/>
          <a:p>
            <a:r>
              <a:rPr lang="pt-BR" sz="1500" b="1" dirty="0">
                <a:latin typeface="Calibri" pitchFamily="34" charset="0"/>
                <a:cs typeface="Calibri" pitchFamily="34" charset="0"/>
              </a:rPr>
              <a:t>x </a:t>
            </a:r>
            <a:r>
              <a:rPr lang="pt-BR" sz="1500" b="1" u="sng" dirty="0">
                <a:latin typeface="Calibri" pitchFamily="34" charset="0"/>
                <a:cs typeface="Calibri" pitchFamily="34" charset="0"/>
              </a:rPr>
              <a:t>50</a:t>
            </a:r>
            <a:r>
              <a:rPr lang="pt-BR" sz="1500" b="1" dirty="0">
                <a:latin typeface="Calibri" pitchFamily="34" charset="0"/>
                <a:cs typeface="Calibri" pitchFamily="34" charset="0"/>
              </a:rPr>
              <a:t>%</a:t>
            </a:r>
          </a:p>
        </p:txBody>
      </p:sp>
      <p:sp>
        <p:nvSpPr>
          <p:cNvPr id="31" name="CaixaDeTexto 30"/>
          <p:cNvSpPr txBox="1"/>
          <p:nvPr/>
        </p:nvSpPr>
        <p:spPr>
          <a:xfrm>
            <a:off x="2000232" y="3943957"/>
            <a:ext cx="428628" cy="323165"/>
          </a:xfrm>
          <a:prstGeom prst="rect">
            <a:avLst/>
          </a:prstGeom>
          <a:noFill/>
        </p:spPr>
        <p:txBody>
          <a:bodyPr wrap="square" rtlCol="0">
            <a:spAutoFit/>
          </a:bodyPr>
          <a:lstStyle/>
          <a:p>
            <a:r>
              <a:rPr lang="pt-BR" sz="1500" b="1" dirty="0">
                <a:latin typeface="Calibri" pitchFamily="34" charset="0"/>
                <a:cs typeface="Calibri" pitchFamily="34" charset="0"/>
              </a:rPr>
              <a:t>40</a:t>
            </a:r>
          </a:p>
        </p:txBody>
      </p:sp>
      <p:sp>
        <p:nvSpPr>
          <p:cNvPr id="32" name="CaixaDeTexto 31"/>
          <p:cNvSpPr txBox="1"/>
          <p:nvPr/>
        </p:nvSpPr>
        <p:spPr>
          <a:xfrm>
            <a:off x="1864997" y="4129365"/>
            <a:ext cx="785818" cy="323165"/>
          </a:xfrm>
          <a:prstGeom prst="rect">
            <a:avLst/>
          </a:prstGeom>
          <a:noFill/>
        </p:spPr>
        <p:txBody>
          <a:bodyPr wrap="square" rtlCol="0">
            <a:spAutoFit/>
          </a:bodyPr>
          <a:lstStyle/>
          <a:p>
            <a:r>
              <a:rPr lang="pt-BR" sz="1500" b="1" dirty="0">
                <a:latin typeface="Calibri" pitchFamily="34" charset="0"/>
                <a:cs typeface="Calibri" pitchFamily="34" charset="0"/>
              </a:rPr>
              <a:t>+ </a:t>
            </a:r>
            <a:r>
              <a:rPr lang="pt-BR" sz="1500" b="1" u="sng" dirty="0">
                <a:latin typeface="Calibri" pitchFamily="34" charset="0"/>
                <a:cs typeface="Calibri" pitchFamily="34" charset="0"/>
              </a:rPr>
              <a:t>80</a:t>
            </a:r>
            <a:endParaRPr lang="pt-BR" sz="1500" b="1" dirty="0">
              <a:latin typeface="Calibri" pitchFamily="34" charset="0"/>
              <a:cs typeface="Calibri" pitchFamily="34" charset="0"/>
            </a:endParaRPr>
          </a:p>
        </p:txBody>
      </p:sp>
      <p:sp>
        <p:nvSpPr>
          <p:cNvPr id="33" name="CaixaDeTexto 32"/>
          <p:cNvSpPr txBox="1"/>
          <p:nvPr/>
        </p:nvSpPr>
        <p:spPr>
          <a:xfrm>
            <a:off x="1928794" y="4359826"/>
            <a:ext cx="928694" cy="323165"/>
          </a:xfrm>
          <a:prstGeom prst="rect">
            <a:avLst/>
          </a:prstGeom>
          <a:noFill/>
        </p:spPr>
        <p:txBody>
          <a:bodyPr wrap="square" rtlCol="0">
            <a:spAutoFit/>
          </a:bodyPr>
          <a:lstStyle/>
          <a:p>
            <a:r>
              <a:rPr lang="pt-BR" sz="1500" b="1" dirty="0">
                <a:latin typeface="Calibri" pitchFamily="34" charset="0"/>
                <a:cs typeface="Calibri" pitchFamily="34" charset="0"/>
              </a:rPr>
              <a:t>120 k/h</a:t>
            </a:r>
          </a:p>
        </p:txBody>
      </p:sp>
      <p:sp>
        <p:nvSpPr>
          <p:cNvPr id="34" name="Retângulo 33"/>
          <p:cNvSpPr/>
          <p:nvPr/>
        </p:nvSpPr>
        <p:spPr>
          <a:xfrm>
            <a:off x="3071802" y="3500444"/>
            <a:ext cx="5388630" cy="1206000"/>
          </a:xfrm>
          <a:prstGeom prst="rect">
            <a:avLst/>
          </a:prstGeom>
          <a:solidFill>
            <a:srgbClr val="006600">
              <a:alpha val="2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pPr>
            <a:r>
              <a:rPr lang="pt-BR" b="1" i="1" dirty="0">
                <a:solidFill>
                  <a:srgbClr val="006600"/>
                </a:solidFill>
                <a:latin typeface="Calibri" pitchFamily="34" charset="0"/>
                <a:cs typeface="Calibri" pitchFamily="34" charset="0"/>
              </a:rPr>
              <a:t>►Até 96 km/h = Média</a:t>
            </a:r>
          </a:p>
          <a:p>
            <a:pPr>
              <a:lnSpc>
                <a:spcPct val="150000"/>
              </a:lnSpc>
            </a:pPr>
            <a:r>
              <a:rPr lang="pt-BR" b="1" i="1" dirty="0">
                <a:solidFill>
                  <a:srgbClr val="006600"/>
                </a:solidFill>
                <a:latin typeface="Calibri" pitchFamily="34" charset="0"/>
                <a:cs typeface="Calibri" pitchFamily="34" charset="0"/>
              </a:rPr>
              <a:t>►De 97 até 120 km/h = Grave</a:t>
            </a:r>
          </a:p>
          <a:p>
            <a:pPr>
              <a:lnSpc>
                <a:spcPct val="150000"/>
              </a:lnSpc>
            </a:pPr>
            <a:r>
              <a:rPr lang="pt-BR" b="1" i="1" dirty="0">
                <a:solidFill>
                  <a:srgbClr val="006600"/>
                </a:solidFill>
                <a:latin typeface="Calibri" pitchFamily="34" charset="0"/>
                <a:cs typeface="Calibri" pitchFamily="34" charset="0"/>
              </a:rPr>
              <a:t>►Acima de 120 km/h = Gravíssima (x3) + Suspensão</a:t>
            </a:r>
          </a:p>
        </p:txBody>
      </p:sp>
      <p:sp>
        <p:nvSpPr>
          <p:cNvPr id="37" name="Seta para a direita 36"/>
          <p:cNvSpPr/>
          <p:nvPr/>
        </p:nvSpPr>
        <p:spPr>
          <a:xfrm>
            <a:off x="3614728" y="1643056"/>
            <a:ext cx="285752" cy="285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500" b="1" dirty="0">
              <a:latin typeface="Calibri" pitchFamily="34" charset="0"/>
              <a:cs typeface="Calibri" pitchFamily="34" charset="0"/>
            </a:endParaRPr>
          </a:p>
        </p:txBody>
      </p:sp>
      <p:sp>
        <p:nvSpPr>
          <p:cNvPr id="38" name="Seta para a direita 37"/>
          <p:cNvSpPr/>
          <p:nvPr/>
        </p:nvSpPr>
        <p:spPr>
          <a:xfrm>
            <a:off x="3614728" y="2071684"/>
            <a:ext cx="285752" cy="285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500" b="1" dirty="0">
              <a:latin typeface="Calibri" pitchFamily="34" charset="0"/>
              <a:cs typeface="Calibri" pitchFamily="34" charset="0"/>
            </a:endParaRPr>
          </a:p>
        </p:txBody>
      </p:sp>
      <p:sp>
        <p:nvSpPr>
          <p:cNvPr id="39" name="Seta para a direita 38"/>
          <p:cNvSpPr/>
          <p:nvPr/>
        </p:nvSpPr>
        <p:spPr>
          <a:xfrm>
            <a:off x="3614728" y="2500312"/>
            <a:ext cx="285752" cy="285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500" b="1" dirty="0">
              <a:latin typeface="Calibri" pitchFamily="34" charset="0"/>
              <a:cs typeface="Calibri" pitchFamily="34" charset="0"/>
            </a:endParaRPr>
          </a:p>
        </p:txBody>
      </p:sp>
      <p:pic>
        <p:nvPicPr>
          <p:cNvPr id="36" name="Imagem 3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40" name="CaixaDeTexto 39"/>
          <p:cNvSpPr txBox="1"/>
          <p:nvPr/>
        </p:nvSpPr>
        <p:spPr>
          <a:xfrm>
            <a:off x="214282" y="577298"/>
            <a:ext cx="4789766" cy="430887"/>
          </a:xfrm>
          <a:prstGeom prst="rect">
            <a:avLst/>
          </a:prstGeom>
          <a:noFill/>
        </p:spPr>
        <p:txBody>
          <a:bodyPr wrap="square" rtlCol="0">
            <a:spAutoFit/>
          </a:bodyPr>
          <a:lstStyle/>
          <a:p>
            <a:r>
              <a:rPr lang="pt-BR" sz="2200" b="1" dirty="0"/>
              <a:t>Velocidade - Cálculo</a:t>
            </a:r>
            <a:endParaRPr lang="pt-BR" sz="1000" b="1" dirty="0"/>
          </a:p>
        </p:txBody>
      </p:sp>
    </p:spTree>
    <p:extLst>
      <p:ext uri="{BB962C8B-B14F-4D97-AF65-F5344CB8AC3E}">
        <p14:creationId xmlns:p14="http://schemas.microsoft.com/office/powerpoint/2010/main" val="265130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linds(horizontal)">
                                      <p:cBhvr>
                                        <p:cTn id="18" dur="500"/>
                                        <p:tgtEl>
                                          <p:spTgt spid="3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linds(horizontal)">
                                      <p:cBhvr>
                                        <p:cTn id="29" dur="500"/>
                                        <p:tgtEl>
                                          <p:spTgt spid="3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linds(horizont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linds(horizont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linds(horizont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linds(horizont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linds(horizontal)">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34">
                                            <p:txEl>
                                              <p:pRg st="0" end="0"/>
                                            </p:txEl>
                                          </p:spTgt>
                                        </p:tgtEl>
                                        <p:attrNameLst>
                                          <p:attrName>style.visibility</p:attrName>
                                        </p:attrNameLst>
                                      </p:cBhvr>
                                      <p:to>
                                        <p:strVal val="visible"/>
                                      </p:to>
                                    </p:set>
                                    <p:animEffect transition="in" filter="blinds(horizontal)">
                                      <p:cBhvr>
                                        <p:cTn id="78" dur="500"/>
                                        <p:tgtEl>
                                          <p:spTgt spid="3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blinds(horizontal)">
                                      <p:cBhvr>
                                        <p:cTn id="83" dur="500"/>
                                        <p:tgtEl>
                                          <p:spTgt spid="29"/>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linds(horizontal)">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linds(horizontal)">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blinds(horizontal)">
                                      <p:cBhvr>
                                        <p:cTn id="98" dur="500"/>
                                        <p:tgtEl>
                                          <p:spTgt spid="32"/>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blinds(horizontal)">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34">
                                            <p:txEl>
                                              <p:pRg st="1" end="1"/>
                                            </p:txEl>
                                          </p:spTgt>
                                        </p:tgtEl>
                                        <p:attrNameLst>
                                          <p:attrName>style.visibility</p:attrName>
                                        </p:attrNameLst>
                                      </p:cBhvr>
                                      <p:to>
                                        <p:strVal val="visible"/>
                                      </p:to>
                                    </p:set>
                                    <p:animEffect transition="in" filter="blinds(horizontal)">
                                      <p:cBhvr>
                                        <p:cTn id="108" dur="500"/>
                                        <p:tgtEl>
                                          <p:spTgt spid="34">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34">
                                            <p:txEl>
                                              <p:pRg st="2" end="2"/>
                                            </p:txEl>
                                          </p:spTgt>
                                        </p:tgtEl>
                                        <p:attrNameLst>
                                          <p:attrName>style.visibility</p:attrName>
                                        </p:attrNameLst>
                                      </p:cBhvr>
                                      <p:to>
                                        <p:strVal val="visible"/>
                                      </p:to>
                                    </p:set>
                                    <p:animEffect transition="in" filter="blinds(horizontal)">
                                      <p:cBhvr>
                                        <p:cTn id="113"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5" grpId="0" animBg="1"/>
      <p:bldP spid="16" grpId="0" animBg="1"/>
      <p:bldP spid="17" grpId="0" animBg="1"/>
      <p:bldP spid="21" grpId="0"/>
      <p:bldP spid="23" grpId="0"/>
      <p:bldP spid="24" grpId="0"/>
      <p:bldP spid="25" grpId="0"/>
      <p:bldP spid="26" grpId="0"/>
      <p:bldP spid="27" grpId="0"/>
      <p:bldP spid="29" grpId="0"/>
      <p:bldP spid="30" grpId="0"/>
      <p:bldP spid="31" grpId="0"/>
      <p:bldP spid="32" grpId="0"/>
      <p:bldP spid="33" grpId="0"/>
      <p:bldP spid="37" grpId="0" animBg="1"/>
      <p:bldP spid="38" grpId="0" animBg="1"/>
      <p:bldP spid="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1" y="1133912"/>
            <a:ext cx="4391907" cy="861774"/>
          </a:xfrm>
          <a:prstGeom prst="rect">
            <a:avLst/>
          </a:prstGeom>
          <a:solidFill>
            <a:schemeClr val="tx2"/>
          </a:solidFill>
          <a:ln w="19050">
            <a:noFill/>
          </a:ln>
        </p:spPr>
        <p:txBody>
          <a:bodyPr wrap="square" rtlCol="0">
            <a:spAutoFit/>
          </a:bodyPr>
          <a:lstStyle/>
          <a:p>
            <a:pPr algn="ctr"/>
            <a:r>
              <a:rPr lang="pt-BR" sz="5000" b="1">
                <a:solidFill>
                  <a:schemeClr val="bg1"/>
                </a:solidFill>
              </a:rPr>
              <a:t>MÓDULO I</a:t>
            </a:r>
          </a:p>
        </p:txBody>
      </p:sp>
      <p:sp>
        <p:nvSpPr>
          <p:cNvPr id="32" name="CaixaDeTexto 31"/>
          <p:cNvSpPr txBox="1"/>
          <p:nvPr/>
        </p:nvSpPr>
        <p:spPr>
          <a:xfrm>
            <a:off x="2339750" y="2067694"/>
            <a:ext cx="4391907" cy="1383712"/>
          </a:xfrm>
          <a:prstGeom prst="rect">
            <a:avLst/>
          </a:prstGeom>
          <a:noFill/>
          <a:ln w="19050">
            <a:noFill/>
          </a:ln>
        </p:spPr>
        <p:txBody>
          <a:bodyPr wrap="square" rtlCol="0">
            <a:spAutoFit/>
          </a:bodyPr>
          <a:lstStyle/>
          <a:p>
            <a:pPr algn="ctr">
              <a:lnSpc>
                <a:spcPts val="5000"/>
              </a:lnSpc>
            </a:pPr>
            <a:r>
              <a:rPr lang="pt-BR" sz="5000" b="1">
                <a:solidFill>
                  <a:schemeClr val="accent1"/>
                </a:solidFill>
              </a:rPr>
              <a:t>LEGISLAÇÃO DE TRÂNSITO</a:t>
            </a:r>
          </a:p>
        </p:txBody>
      </p:sp>
      <p:sp>
        <p:nvSpPr>
          <p:cNvPr id="33" name="CaixaDeTexto 32"/>
          <p:cNvSpPr txBox="1"/>
          <p:nvPr/>
        </p:nvSpPr>
        <p:spPr>
          <a:xfrm>
            <a:off x="2339751" y="3363838"/>
            <a:ext cx="4391907" cy="523220"/>
          </a:xfrm>
          <a:prstGeom prst="rect">
            <a:avLst/>
          </a:prstGeom>
          <a:solidFill>
            <a:srgbClr val="C00000">
              <a:alpha val="20000"/>
            </a:srgbClr>
          </a:solidFill>
          <a:ln w="19050">
            <a:noFill/>
          </a:ln>
        </p:spPr>
        <p:txBody>
          <a:bodyPr wrap="square" rtlCol="0">
            <a:spAutoFit/>
          </a:bodyPr>
          <a:lstStyle/>
          <a:p>
            <a:pPr algn="ctr"/>
            <a:r>
              <a:rPr lang="pt-BR" sz="2800" b="1">
                <a:solidFill>
                  <a:srgbClr val="C00000"/>
                </a:solidFill>
              </a:rPr>
              <a:t>REGRAS de CIRCULAÇÃO</a:t>
            </a:r>
          </a:p>
        </p:txBody>
      </p:sp>
    </p:spTree>
    <p:extLst>
      <p:ext uri="{BB962C8B-B14F-4D97-AF65-F5344CB8AC3E}">
        <p14:creationId xmlns:p14="http://schemas.microsoft.com/office/powerpoint/2010/main" val="25273080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342737" y="1851670"/>
            <a:ext cx="5365830" cy="1189758"/>
          </a:xfrm>
          <a:prstGeom prst="roundRect">
            <a:avLst>
              <a:gd name="adj" fmla="val 3845"/>
            </a:avLst>
          </a:prstGeom>
        </p:spPr>
        <p:style>
          <a:lnRef idx="1">
            <a:schemeClr val="accent1"/>
          </a:lnRef>
          <a:fillRef idx="2">
            <a:schemeClr val="accent1"/>
          </a:fillRef>
          <a:effectRef idx="1">
            <a:schemeClr val="accent1"/>
          </a:effectRef>
          <a:fontRef idx="minor">
            <a:schemeClr val="dk1"/>
          </a:fontRef>
        </p:style>
        <p:txBody>
          <a:bodyPr rtlCol="0" anchor="ctr"/>
          <a:lstStyle/>
          <a:p>
            <a:r>
              <a:rPr lang="pt-BR" sz="2200" i="1" dirty="0">
                <a:solidFill>
                  <a:schemeClr val="tx2"/>
                </a:solidFill>
                <a:latin typeface="Calibri" pitchFamily="34" charset="0"/>
                <a:cs typeface="Calibri" pitchFamily="34" charset="0"/>
              </a:rPr>
              <a:t>...de todo ato que possa constituir PERIGO ou OBSTÁCULO para o trânsito de veículos, pessoas ou animais... </a:t>
            </a:r>
          </a:p>
        </p:txBody>
      </p:sp>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5" name="CaixaDeTexto 14"/>
          <p:cNvSpPr txBox="1"/>
          <p:nvPr/>
        </p:nvSpPr>
        <p:spPr>
          <a:xfrm>
            <a:off x="214282" y="577298"/>
            <a:ext cx="3997678" cy="430887"/>
          </a:xfrm>
          <a:prstGeom prst="rect">
            <a:avLst/>
          </a:prstGeom>
          <a:noFill/>
        </p:spPr>
        <p:txBody>
          <a:bodyPr wrap="square" rtlCol="0">
            <a:spAutoFit/>
          </a:bodyPr>
          <a:lstStyle/>
          <a:p>
            <a:r>
              <a:rPr lang="pt-BR" sz="2200" b="1" dirty="0"/>
              <a:t>Disposições Introdutórias</a:t>
            </a:r>
          </a:p>
        </p:txBody>
      </p:sp>
      <p:sp>
        <p:nvSpPr>
          <p:cNvPr id="2" name="Retângulo 1"/>
          <p:cNvSpPr/>
          <p:nvPr/>
        </p:nvSpPr>
        <p:spPr>
          <a:xfrm>
            <a:off x="289776" y="1196233"/>
            <a:ext cx="5362750" cy="477054"/>
          </a:xfrm>
          <a:prstGeom prst="rect">
            <a:avLst/>
          </a:prstGeom>
        </p:spPr>
        <p:txBody>
          <a:bodyPr wrap="none">
            <a:spAutoFit/>
          </a:bodyPr>
          <a:lstStyle/>
          <a:p>
            <a:r>
              <a:rPr lang="pt-BR" sz="2500" b="1" i="1" dirty="0"/>
              <a:t>Os usuários das vias </a:t>
            </a:r>
            <a:r>
              <a:rPr lang="pt-BR" sz="2500" b="1" i="1" dirty="0">
                <a:solidFill>
                  <a:srgbClr val="FF6600"/>
                </a:solidFill>
              </a:rPr>
              <a:t>devem </a:t>
            </a:r>
            <a:r>
              <a:rPr lang="pt-BR" sz="2500" b="1" i="1" dirty="0"/>
              <a:t>abster-se...</a:t>
            </a:r>
            <a:endParaRPr lang="pt-BR" sz="2500" b="1" dirty="0"/>
          </a:p>
        </p:txBody>
      </p:sp>
      <p:sp>
        <p:nvSpPr>
          <p:cNvPr id="16" name="Retângulo de cantos arredondados 15"/>
          <p:cNvSpPr/>
          <p:nvPr/>
        </p:nvSpPr>
        <p:spPr>
          <a:xfrm>
            <a:off x="3557770" y="3443901"/>
            <a:ext cx="5334710" cy="1189758"/>
          </a:xfrm>
          <a:prstGeom prst="roundRect">
            <a:avLst>
              <a:gd name="adj" fmla="val 3845"/>
            </a:avLst>
          </a:prstGeom>
        </p:spPr>
        <p:style>
          <a:lnRef idx="1">
            <a:schemeClr val="dk1"/>
          </a:lnRef>
          <a:fillRef idx="2">
            <a:schemeClr val="dk1"/>
          </a:fillRef>
          <a:effectRef idx="1">
            <a:schemeClr val="dk1"/>
          </a:effectRef>
          <a:fontRef idx="minor">
            <a:schemeClr val="dk1"/>
          </a:fontRef>
        </p:style>
        <p:txBody>
          <a:bodyPr rtlCol="0" anchor="ctr"/>
          <a:lstStyle/>
          <a:p>
            <a:r>
              <a:rPr lang="pt-BR" sz="2200" i="1" dirty="0">
                <a:solidFill>
                  <a:schemeClr val="tx1"/>
                </a:solidFill>
                <a:latin typeface="Calibri" pitchFamily="34" charset="0"/>
                <a:cs typeface="Calibri" pitchFamily="34" charset="0"/>
              </a:rPr>
              <a:t>...de atirar, depositar ou abandonar na via objetos ou substâncias, ou nela criar qualquer outro obstáculo.</a:t>
            </a:r>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3194" y="1040342"/>
            <a:ext cx="3161294" cy="2106212"/>
          </a:xfrm>
          <a:prstGeom prst="rect">
            <a:avLst/>
          </a:prstGeom>
          <a:ln>
            <a:noFill/>
          </a:ln>
          <a:effectLst>
            <a:softEdge rad="63500"/>
          </a:effectLst>
        </p:spPr>
      </p:pic>
      <p:pic>
        <p:nvPicPr>
          <p:cNvPr id="6" name="Imagem 5"/>
          <p:cNvPicPr>
            <a:picLocks noChangeAspect="1"/>
          </p:cNvPicPr>
          <p:nvPr/>
        </p:nvPicPr>
        <p:blipFill rotWithShape="1">
          <a:blip r:embed="rId5" cstate="print">
            <a:extLst>
              <a:ext uri="{28A0092B-C50C-407E-A947-70E740481C1C}">
                <a14:useLocalDpi xmlns:a14="http://schemas.microsoft.com/office/drawing/2010/main" val="0"/>
              </a:ext>
            </a:extLst>
          </a:blip>
          <a:srcRect l="3283"/>
          <a:stretch/>
        </p:blipFill>
        <p:spPr>
          <a:xfrm>
            <a:off x="308734" y="3219811"/>
            <a:ext cx="3168352" cy="1637939"/>
          </a:xfrm>
          <a:prstGeom prst="rect">
            <a:avLst/>
          </a:prstGeom>
          <a:ln>
            <a:noFill/>
          </a:ln>
          <a:effectLst>
            <a:softEdge rad="63500"/>
          </a:effectLst>
        </p:spPr>
      </p:pic>
    </p:spTree>
    <p:extLst>
      <p:ext uri="{BB962C8B-B14F-4D97-AF65-F5344CB8AC3E}">
        <p14:creationId xmlns:p14="http://schemas.microsoft.com/office/powerpoint/2010/main" val="9286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2339515" y="2048981"/>
            <a:ext cx="6413127" cy="928694"/>
          </a:xfrm>
          <a:prstGeom prst="roundRect">
            <a:avLst>
              <a:gd name="adj" fmla="val 5562"/>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pt-BR" sz="2200" dirty="0">
                <a:solidFill>
                  <a:schemeClr val="tx2"/>
                </a:solidFill>
                <a:latin typeface="Calibri" pitchFamily="34" charset="0"/>
                <a:cs typeface="Calibri" pitchFamily="34" charset="0"/>
              </a:rPr>
              <a:t>...verificar a EXISTÊNCIA e o correto FUNCIONAMENTO dos </a:t>
            </a:r>
            <a:r>
              <a:rPr lang="pt-BR" sz="2200" dirty="0">
                <a:solidFill>
                  <a:srgbClr val="FF0000"/>
                </a:solidFill>
                <a:latin typeface="Calibri" pitchFamily="34" charset="0"/>
                <a:cs typeface="Calibri" pitchFamily="34" charset="0"/>
              </a:rPr>
              <a:t>equipamentos</a:t>
            </a:r>
            <a:r>
              <a:rPr lang="pt-BR" sz="2200" dirty="0">
                <a:solidFill>
                  <a:schemeClr val="tx2"/>
                </a:solidFill>
                <a:latin typeface="Calibri" pitchFamily="34" charset="0"/>
                <a:cs typeface="Calibri" pitchFamily="34" charset="0"/>
              </a:rPr>
              <a:t> de uso obrigatório e...</a:t>
            </a:r>
            <a:endParaRPr lang="pt-BR" sz="2200" dirty="0">
              <a:solidFill>
                <a:schemeClr val="tx2"/>
              </a:solidFill>
            </a:endParaRPr>
          </a:p>
        </p:txBody>
      </p:sp>
      <p:pic>
        <p:nvPicPr>
          <p:cNvPr id="13" name="Imagem 12" descr="equipamentos obrigatorios.jpg"/>
          <p:cNvPicPr>
            <a:picLocks noChangeAspect="1"/>
          </p:cNvPicPr>
          <p:nvPr/>
        </p:nvPicPr>
        <p:blipFill>
          <a:blip r:embed="rId3" cstate="print"/>
          <a:stretch>
            <a:fillRect/>
          </a:stretch>
        </p:blipFill>
        <p:spPr>
          <a:xfrm>
            <a:off x="251520" y="1710558"/>
            <a:ext cx="1789710" cy="1581272"/>
          </a:xfrm>
          <a:prstGeom prst="rect">
            <a:avLst/>
          </a:prstGeom>
        </p:spPr>
      </p:pic>
      <p:pic>
        <p:nvPicPr>
          <p:cNvPr id="14" name="Imagem 13" descr="marcador de combustível.jpg"/>
          <p:cNvPicPr>
            <a:picLocks noChangeAspect="1"/>
          </p:cNvPicPr>
          <p:nvPr/>
        </p:nvPicPr>
        <p:blipFill>
          <a:blip r:embed="rId4" cstate="print"/>
          <a:stretch>
            <a:fillRect/>
          </a:stretch>
        </p:blipFill>
        <p:spPr>
          <a:xfrm>
            <a:off x="6929454" y="3395834"/>
            <a:ext cx="1785950" cy="1336156"/>
          </a:xfrm>
          <a:prstGeom prst="rect">
            <a:avLst/>
          </a:prstGeom>
          <a:ln>
            <a:noFill/>
          </a:ln>
          <a:effectLst>
            <a:outerShdw blurRad="292100" dist="139700" dir="2700000" algn="tl" rotWithShape="0">
              <a:srgbClr val="333333">
                <a:alpha val="65000"/>
              </a:srgbClr>
            </a:outerShdw>
          </a:effectLst>
        </p:spPr>
      </p:pic>
      <p:sp>
        <p:nvSpPr>
          <p:cNvPr id="15" name="Retângulo de cantos arredondados 14"/>
          <p:cNvSpPr/>
          <p:nvPr/>
        </p:nvSpPr>
        <p:spPr>
          <a:xfrm>
            <a:off x="285720" y="3538710"/>
            <a:ext cx="6429420" cy="1071570"/>
          </a:xfrm>
          <a:prstGeom prst="roundRect">
            <a:avLst>
              <a:gd name="adj" fmla="val 6401"/>
            </a:avLst>
          </a:prstGeom>
        </p:spPr>
        <p:style>
          <a:lnRef idx="1">
            <a:schemeClr val="dk1"/>
          </a:lnRef>
          <a:fillRef idx="2">
            <a:schemeClr val="dk1"/>
          </a:fillRef>
          <a:effectRef idx="1">
            <a:schemeClr val="dk1"/>
          </a:effectRef>
          <a:fontRef idx="minor">
            <a:schemeClr val="dk1"/>
          </a:fontRef>
        </p:style>
        <p:txBody>
          <a:bodyPr rtlCol="0" anchor="ctr"/>
          <a:lstStyle/>
          <a:p>
            <a:pPr algn="just"/>
            <a:r>
              <a:rPr lang="pt-BR" sz="2200" dirty="0">
                <a:solidFill>
                  <a:schemeClr val="tx1"/>
                </a:solidFill>
                <a:latin typeface="Calibri" pitchFamily="34" charset="0"/>
                <a:cs typeface="Calibri" pitchFamily="34" charset="0"/>
              </a:rPr>
              <a:t>...certificar-se da existência  de </a:t>
            </a:r>
            <a:r>
              <a:rPr lang="pt-BR" sz="2200" dirty="0">
                <a:solidFill>
                  <a:srgbClr val="FF0000"/>
                </a:solidFill>
                <a:latin typeface="Calibri" pitchFamily="34" charset="0"/>
                <a:cs typeface="Calibri" pitchFamily="34" charset="0"/>
              </a:rPr>
              <a:t>combustível</a:t>
            </a:r>
            <a:r>
              <a:rPr lang="pt-BR" sz="2200" dirty="0">
                <a:solidFill>
                  <a:schemeClr val="tx1"/>
                </a:solidFill>
                <a:latin typeface="Calibri" pitchFamily="34" charset="0"/>
                <a:cs typeface="Calibri" pitchFamily="34" charset="0"/>
              </a:rPr>
              <a:t> suficiente para  chegar ao local de destino.</a:t>
            </a:r>
            <a:endParaRPr lang="pt-BR" sz="2200" dirty="0">
              <a:solidFill>
                <a:schemeClr val="tx1"/>
              </a:solidFill>
            </a:endParaRPr>
          </a:p>
        </p:txBody>
      </p:sp>
      <p:pic>
        <p:nvPicPr>
          <p:cNvPr id="19" name="Imagem 18"/>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0" name="CaixaDeTexto 19"/>
          <p:cNvSpPr txBox="1"/>
          <p:nvPr/>
        </p:nvSpPr>
        <p:spPr>
          <a:xfrm>
            <a:off x="214282" y="577298"/>
            <a:ext cx="3997678" cy="430887"/>
          </a:xfrm>
          <a:prstGeom prst="rect">
            <a:avLst/>
          </a:prstGeom>
          <a:noFill/>
        </p:spPr>
        <p:txBody>
          <a:bodyPr wrap="square" rtlCol="0">
            <a:spAutoFit/>
          </a:bodyPr>
          <a:lstStyle/>
          <a:p>
            <a:r>
              <a:rPr lang="pt-BR" sz="2200" b="1" dirty="0"/>
              <a:t>Disposições Introdutórias</a:t>
            </a:r>
          </a:p>
        </p:txBody>
      </p:sp>
      <p:sp>
        <p:nvSpPr>
          <p:cNvPr id="21" name="Retângulo 20"/>
          <p:cNvSpPr/>
          <p:nvPr/>
        </p:nvSpPr>
        <p:spPr>
          <a:xfrm>
            <a:off x="289776" y="1158592"/>
            <a:ext cx="7966861" cy="477054"/>
          </a:xfrm>
          <a:prstGeom prst="rect">
            <a:avLst/>
          </a:prstGeom>
        </p:spPr>
        <p:txBody>
          <a:bodyPr wrap="none">
            <a:spAutoFit/>
          </a:bodyPr>
          <a:lstStyle/>
          <a:p>
            <a:r>
              <a:rPr lang="pt-BR" sz="2500" b="1" i="1" dirty="0"/>
              <a:t>Antes de colocar o veículo em circulação o condutor </a:t>
            </a:r>
            <a:r>
              <a:rPr lang="pt-BR" sz="2500" b="1" i="1" dirty="0">
                <a:solidFill>
                  <a:srgbClr val="FF0000"/>
                </a:solidFill>
              </a:rPr>
              <a:t>deve</a:t>
            </a:r>
            <a:r>
              <a:rPr lang="pt-BR" sz="2500" b="1" i="1" dirty="0"/>
              <a:t>...</a:t>
            </a:r>
            <a:endParaRPr lang="pt-BR" sz="2500" b="1" dirty="0"/>
          </a:p>
        </p:txBody>
      </p:sp>
    </p:spTree>
    <p:extLst>
      <p:ext uri="{BB962C8B-B14F-4D97-AF65-F5344CB8AC3E}">
        <p14:creationId xmlns:p14="http://schemas.microsoft.com/office/powerpoint/2010/main" val="30767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coletivo"/>
          <p:cNvPicPr>
            <a:picLocks noChangeAspect="1"/>
          </p:cNvPicPr>
          <p:nvPr/>
        </p:nvPicPr>
        <p:blipFill>
          <a:blip r:embed="rId3" cstate="print"/>
          <a:stretch>
            <a:fillRect/>
          </a:stretch>
        </p:blipFill>
        <p:spPr>
          <a:xfrm>
            <a:off x="4978757" y="867294"/>
            <a:ext cx="3536377" cy="2153970"/>
          </a:xfrm>
          <a:prstGeom prst="rect">
            <a:avLst/>
          </a:prstGeom>
          <a:ln>
            <a:noFill/>
          </a:ln>
          <a:effectLst>
            <a:softEdge rad="112500"/>
          </a:effectLst>
        </p:spPr>
      </p:pic>
      <p:sp>
        <p:nvSpPr>
          <p:cNvPr id="9" name="CaixaDeTexto 8"/>
          <p:cNvSpPr txBox="1"/>
          <p:nvPr/>
        </p:nvSpPr>
        <p:spPr>
          <a:xfrm>
            <a:off x="588764" y="1944279"/>
            <a:ext cx="7560840" cy="2426305"/>
          </a:xfrm>
          <a:prstGeom prst="rect">
            <a:avLst/>
          </a:prstGeom>
          <a:noFill/>
        </p:spPr>
        <p:txBody>
          <a:bodyPr wrap="square" rtlCol="0">
            <a:spAutoFit/>
          </a:bodyPr>
          <a:lstStyle/>
          <a:p>
            <a:pPr>
              <a:lnSpc>
                <a:spcPts val="2200"/>
              </a:lnSpc>
              <a:spcAft>
                <a:spcPts val="1800"/>
              </a:spcAft>
            </a:pPr>
            <a:r>
              <a:rPr lang="pt-BR" sz="2000" dirty="0">
                <a:solidFill>
                  <a:srgbClr val="008000"/>
                </a:solidFill>
                <a:latin typeface="+mj-lt"/>
                <a:cs typeface="MV Boli" pitchFamily="2" charset="0"/>
              </a:rPr>
              <a:t>►D ou E</a:t>
            </a:r>
          </a:p>
          <a:p>
            <a:pPr>
              <a:lnSpc>
                <a:spcPts val="2200"/>
              </a:lnSpc>
              <a:spcAft>
                <a:spcPts val="1800"/>
              </a:spcAft>
            </a:pPr>
            <a:r>
              <a:rPr lang="pt-BR" sz="2000" dirty="0">
                <a:solidFill>
                  <a:srgbClr val="008000"/>
                </a:solidFill>
                <a:latin typeface="+mj-lt"/>
                <a:cs typeface="MV Boli" pitchFamily="2" charset="0"/>
              </a:rPr>
              <a:t>►21 anos</a:t>
            </a:r>
          </a:p>
          <a:p>
            <a:pPr>
              <a:lnSpc>
                <a:spcPts val="2200"/>
              </a:lnSpc>
              <a:spcAft>
                <a:spcPts val="1800"/>
              </a:spcAft>
            </a:pPr>
            <a:r>
              <a:rPr lang="pt-BR" sz="2000" dirty="0">
                <a:solidFill>
                  <a:srgbClr val="008000"/>
                </a:solidFill>
                <a:latin typeface="+mj-lt"/>
                <a:cs typeface="MV Boli" pitchFamily="2" charset="0"/>
              </a:rPr>
              <a:t>►Curso Transporte Coletivo (CETCP)</a:t>
            </a:r>
          </a:p>
          <a:p>
            <a:pPr>
              <a:lnSpc>
                <a:spcPts val="2200"/>
              </a:lnSpc>
              <a:spcAft>
                <a:spcPts val="1800"/>
              </a:spcAft>
            </a:pPr>
            <a:r>
              <a:rPr lang="pt-BR" sz="2000" dirty="0">
                <a:solidFill>
                  <a:srgbClr val="008000"/>
                </a:solidFill>
                <a:latin typeface="+mj-lt"/>
                <a:cs typeface="MV Boli" pitchFamily="2" charset="0"/>
              </a:rPr>
              <a:t>►Não ter cometido </a:t>
            </a:r>
            <a:r>
              <a:rPr lang="pt-BR" sz="2000" dirty="0">
                <a:solidFill>
                  <a:srgbClr val="FF3300"/>
                </a:solidFill>
                <a:latin typeface="+mj-lt"/>
                <a:cs typeface="MV Boli" pitchFamily="2" charset="0"/>
              </a:rPr>
              <a:t>mais de uma Gravíssima</a:t>
            </a:r>
            <a:r>
              <a:rPr lang="pt-BR" sz="2000" dirty="0">
                <a:solidFill>
                  <a:srgbClr val="008000"/>
                </a:solidFill>
                <a:latin typeface="+mj-lt"/>
                <a:cs typeface="MV Boli" pitchFamily="2" charset="0"/>
              </a:rPr>
              <a:t> nos últimos 12 meses</a:t>
            </a:r>
          </a:p>
          <a:p>
            <a:pPr>
              <a:lnSpc>
                <a:spcPts val="2200"/>
              </a:lnSpc>
              <a:spcAft>
                <a:spcPts val="1800"/>
              </a:spcAft>
            </a:pPr>
            <a:r>
              <a:rPr lang="pt-BR" sz="2000" dirty="0">
                <a:solidFill>
                  <a:srgbClr val="008000"/>
                </a:solidFill>
                <a:latin typeface="+mj-lt"/>
                <a:cs typeface="MV Boli" pitchFamily="2" charset="0"/>
              </a:rPr>
              <a:t>►Não estar sob efeito de suspensão ou cassação da CNH.</a:t>
            </a:r>
          </a:p>
        </p:txBody>
      </p:sp>
      <p:sp>
        <p:nvSpPr>
          <p:cNvPr id="6" name="Arredondar Retângulo no Mesmo Canto Lateral 5"/>
          <p:cNvSpPr/>
          <p:nvPr/>
        </p:nvSpPr>
        <p:spPr>
          <a:xfrm rot="5400000">
            <a:off x="988492" y="307374"/>
            <a:ext cx="360000" cy="234251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a:t>
            </a:r>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0" name="CaixaDeTexto 9"/>
          <p:cNvSpPr txBox="1"/>
          <p:nvPr/>
        </p:nvSpPr>
        <p:spPr>
          <a:xfrm>
            <a:off x="214282" y="577298"/>
            <a:ext cx="3997678" cy="430887"/>
          </a:xfrm>
          <a:prstGeom prst="rect">
            <a:avLst/>
          </a:prstGeom>
          <a:noFill/>
        </p:spPr>
        <p:txBody>
          <a:bodyPr wrap="square" rtlCol="0">
            <a:spAutoFit/>
          </a:bodyPr>
          <a:lstStyle/>
          <a:p>
            <a:r>
              <a:rPr lang="pt-BR" sz="2200" b="1" dirty="0"/>
              <a:t>TRANSPORTE COLETIVO - 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3997678" cy="430887"/>
          </a:xfrm>
          <a:prstGeom prst="rect">
            <a:avLst/>
          </a:prstGeom>
          <a:noFill/>
        </p:spPr>
        <p:txBody>
          <a:bodyPr wrap="square" rtlCol="0">
            <a:spAutoFit/>
          </a:bodyPr>
          <a:lstStyle/>
          <a:p>
            <a:r>
              <a:rPr lang="pt-BR" sz="2200" b="1" dirty="0"/>
              <a:t>Disposições Introdutórias</a:t>
            </a: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82" y="1199430"/>
            <a:ext cx="3393934" cy="1414139"/>
          </a:xfrm>
          <a:prstGeom prst="rect">
            <a:avLst/>
          </a:prstGeom>
          <a:ln>
            <a:noFill/>
          </a:ln>
          <a:effectLst>
            <a:softEdge rad="112500"/>
          </a:effectLst>
        </p:spPr>
      </p:pic>
      <p:sp>
        <p:nvSpPr>
          <p:cNvPr id="18" name="Retângulo 17"/>
          <p:cNvSpPr/>
          <p:nvPr/>
        </p:nvSpPr>
        <p:spPr>
          <a:xfrm>
            <a:off x="3779912" y="1351483"/>
            <a:ext cx="5112568" cy="11100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500" i="1" dirty="0">
                <a:solidFill>
                  <a:schemeClr val="tx1"/>
                </a:solidFill>
                <a:latin typeface="Calibri" pitchFamily="34" charset="0"/>
                <a:cs typeface="Calibri" pitchFamily="34" charset="0"/>
              </a:rPr>
              <a:t>O condutor deverá, a todo momento, ter </a:t>
            </a:r>
            <a:r>
              <a:rPr lang="pt-BR" sz="2500" i="1" dirty="0">
                <a:solidFill>
                  <a:srgbClr val="FF0000"/>
                </a:solidFill>
                <a:latin typeface="Calibri" pitchFamily="34" charset="0"/>
                <a:cs typeface="Calibri" pitchFamily="34" charset="0"/>
              </a:rPr>
              <a:t>domínio</a:t>
            </a:r>
            <a:r>
              <a:rPr lang="pt-BR" sz="2500" i="1" dirty="0">
                <a:solidFill>
                  <a:schemeClr val="tx1"/>
                </a:solidFill>
                <a:latin typeface="Calibri" pitchFamily="34" charset="0"/>
                <a:cs typeface="Calibri" pitchFamily="34" charset="0"/>
              </a:rPr>
              <a:t> sobre o seu veículo...</a:t>
            </a:r>
            <a:endParaRPr lang="pt-BR" sz="2500" i="1" dirty="0">
              <a:solidFill>
                <a:schemeClr val="tx1"/>
              </a:solidFill>
            </a:endParaRPr>
          </a:p>
        </p:txBody>
      </p:sp>
      <p:sp>
        <p:nvSpPr>
          <p:cNvPr id="20" name="Retângulo 19"/>
          <p:cNvSpPr/>
          <p:nvPr/>
        </p:nvSpPr>
        <p:spPr>
          <a:xfrm>
            <a:off x="503548" y="3342156"/>
            <a:ext cx="5436604" cy="11100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500" i="1" dirty="0">
                <a:solidFill>
                  <a:schemeClr val="tx1"/>
                </a:solidFill>
                <a:latin typeface="Calibri" pitchFamily="34" charset="0"/>
                <a:cs typeface="Calibri" pitchFamily="34" charset="0"/>
              </a:rPr>
              <a:t>...dirigindo-o com ATENÇÃO e os CUIDADOS indispensáveis à segurança.</a:t>
            </a:r>
            <a:endParaRPr lang="pt-BR" sz="2500" i="1" dirty="0">
              <a:solidFill>
                <a:schemeClr val="tx1"/>
              </a:solidFill>
            </a:endParaRPr>
          </a:p>
        </p:txBody>
      </p:sp>
      <p:grpSp>
        <p:nvGrpSpPr>
          <p:cNvPr id="5" name="Grupo 4"/>
          <p:cNvGrpSpPr/>
          <p:nvPr/>
        </p:nvGrpSpPr>
        <p:grpSpPr>
          <a:xfrm>
            <a:off x="5869671" y="2872088"/>
            <a:ext cx="3022809" cy="1842019"/>
            <a:chOff x="5869671" y="2872088"/>
            <a:chExt cx="3022809" cy="1842019"/>
          </a:xfrm>
        </p:grpSpPr>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9671" y="2931791"/>
              <a:ext cx="3022809" cy="1782316"/>
            </a:xfrm>
            <a:prstGeom prst="rect">
              <a:avLst/>
            </a:prstGeom>
            <a:ln>
              <a:noFill/>
            </a:ln>
            <a:effectLst>
              <a:softEdge rad="112500"/>
            </a:effectLst>
          </p:spPr>
        </p:pic>
        <p:sp>
          <p:nvSpPr>
            <p:cNvPr id="4" name="Símbolo de 'Não' 3"/>
            <p:cNvSpPr/>
            <p:nvPr/>
          </p:nvSpPr>
          <p:spPr>
            <a:xfrm>
              <a:off x="6528572" y="2872088"/>
              <a:ext cx="1842019" cy="1842019"/>
            </a:xfrm>
            <a:prstGeom prst="noSmoking">
              <a:avLst>
                <a:gd name="adj" fmla="val 7712"/>
              </a:avLst>
            </a:prstGeom>
            <a:solidFill>
              <a:srgbClr val="FF000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solidFill>
                <a:latin typeface="Calibri" pitchFamily="34" charset="0"/>
                <a:cs typeface="Calibri" pitchFamily="34" charset="0"/>
              </a:endParaRPr>
            </a:p>
          </p:txBody>
        </p:sp>
      </p:grpSp>
    </p:spTree>
    <p:extLst>
      <p:ext uri="{BB962C8B-B14F-4D97-AF65-F5344CB8AC3E}">
        <p14:creationId xmlns:p14="http://schemas.microsoft.com/office/powerpoint/2010/main" val="242712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3131840" y="3308659"/>
            <a:ext cx="5797878" cy="1285884"/>
          </a:xfrm>
          <a:prstGeom prst="roundRect">
            <a:avLst>
              <a:gd name="adj" fmla="val 5439"/>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pt-BR" sz="2200" b="1" i="1" dirty="0">
                <a:solidFill>
                  <a:schemeClr val="tx1"/>
                </a:solidFill>
                <a:latin typeface="Calibri" pitchFamily="34" charset="0"/>
                <a:cs typeface="Calibri" pitchFamily="34" charset="0"/>
              </a:rPr>
              <a:t>Obs. </a:t>
            </a:r>
            <a:r>
              <a:rPr lang="pt-BR" sz="2200" i="1" dirty="0">
                <a:latin typeface="Calibri" pitchFamily="34" charset="0"/>
                <a:cs typeface="Calibri" pitchFamily="34" charset="0"/>
              </a:rPr>
              <a:t>Em vias de sentido único </a:t>
            </a:r>
            <a:r>
              <a:rPr lang="pt-BR" sz="2200" i="1" dirty="0">
                <a:solidFill>
                  <a:srgbClr val="C00000"/>
                </a:solidFill>
                <a:latin typeface="Calibri" pitchFamily="34" charset="0"/>
                <a:cs typeface="Calibri" pitchFamily="34" charset="0"/>
              </a:rPr>
              <a:t>é permitido transitar pela esquerda</a:t>
            </a:r>
            <a:r>
              <a:rPr lang="pt-BR" sz="2200" i="1" dirty="0">
                <a:solidFill>
                  <a:schemeClr val="tx1"/>
                </a:solidFill>
                <a:latin typeface="Calibri" pitchFamily="34" charset="0"/>
                <a:cs typeface="Calibri" pitchFamily="34" charset="0"/>
              </a:rPr>
              <a:t> sendo </a:t>
            </a:r>
            <a:r>
              <a:rPr lang="pt-BR" sz="2200" b="1" i="1" dirty="0">
                <a:solidFill>
                  <a:schemeClr val="tx1"/>
                </a:solidFill>
                <a:latin typeface="Calibri" pitchFamily="34" charset="0"/>
                <a:cs typeface="Calibri" pitchFamily="34" charset="0"/>
              </a:rPr>
              <a:t>DEVER</a:t>
            </a:r>
            <a:r>
              <a:rPr lang="pt-BR" sz="2200" i="1" dirty="0">
                <a:solidFill>
                  <a:schemeClr val="tx1"/>
                </a:solidFill>
                <a:latin typeface="Calibri" pitchFamily="34" charset="0"/>
                <a:cs typeface="Calibri" pitchFamily="34" charset="0"/>
              </a:rPr>
              <a:t> </a:t>
            </a:r>
            <a:r>
              <a:rPr lang="pt-BR" sz="2200" i="1" u="sng" dirty="0">
                <a:solidFill>
                  <a:schemeClr val="tx1"/>
                </a:solidFill>
                <a:latin typeface="Calibri" pitchFamily="34" charset="0"/>
                <a:cs typeface="Calibri" pitchFamily="34" charset="0"/>
              </a:rPr>
              <a:t>dar passagem pela ESQUERDA</a:t>
            </a:r>
            <a:r>
              <a:rPr lang="pt-BR" sz="2200" i="1" dirty="0">
                <a:solidFill>
                  <a:schemeClr val="tx1"/>
                </a:solidFill>
                <a:latin typeface="Calibri" pitchFamily="34" charset="0"/>
                <a:cs typeface="Calibri" pitchFamily="34" charset="0"/>
              </a:rPr>
              <a:t> a quem solicita.</a:t>
            </a:r>
            <a:endParaRPr lang="pt-BR" dirty="0">
              <a:solidFill>
                <a:schemeClr val="tx1"/>
              </a:solidFill>
            </a:endParaRPr>
          </a:p>
        </p:txBody>
      </p:sp>
      <p:sp>
        <p:nvSpPr>
          <p:cNvPr id="9" name="Retângulo de cantos arredondados 8"/>
          <p:cNvSpPr/>
          <p:nvPr/>
        </p:nvSpPr>
        <p:spPr>
          <a:xfrm>
            <a:off x="285720" y="1471274"/>
            <a:ext cx="6500858" cy="1171914"/>
          </a:xfrm>
          <a:prstGeom prst="roundRect">
            <a:avLst>
              <a:gd name="adj" fmla="val 6107"/>
            </a:avLst>
          </a:prstGeom>
        </p:spPr>
        <p:style>
          <a:lnRef idx="1">
            <a:schemeClr val="accent1"/>
          </a:lnRef>
          <a:fillRef idx="2">
            <a:schemeClr val="accent1"/>
          </a:fillRef>
          <a:effectRef idx="1">
            <a:schemeClr val="accent1"/>
          </a:effectRef>
          <a:fontRef idx="minor">
            <a:schemeClr val="dk1"/>
          </a:fontRef>
        </p:style>
        <p:txBody>
          <a:bodyPr rtlCol="0" anchor="ctr"/>
          <a:lstStyle/>
          <a:p>
            <a:r>
              <a:rPr lang="pt-BR" sz="2200" b="1" i="1" dirty="0">
                <a:solidFill>
                  <a:schemeClr val="tx2"/>
                </a:solidFill>
                <a:latin typeface="Calibri" pitchFamily="34" charset="0"/>
                <a:cs typeface="Calibri" pitchFamily="34" charset="0"/>
              </a:rPr>
              <a:t>Mão de Direção -</a:t>
            </a:r>
            <a:r>
              <a:rPr lang="pt-BR" sz="2200" b="1" i="1" dirty="0">
                <a:solidFill>
                  <a:srgbClr val="008000"/>
                </a:solidFill>
                <a:latin typeface="Calibri" pitchFamily="34" charset="0"/>
                <a:cs typeface="Calibri" pitchFamily="34" charset="0"/>
              </a:rPr>
              <a:t> </a:t>
            </a:r>
            <a:r>
              <a:rPr lang="pt-BR" sz="2200" i="1" dirty="0">
                <a:latin typeface="Calibri" pitchFamily="34" charset="0"/>
                <a:cs typeface="Calibri" pitchFamily="34" charset="0"/>
              </a:rPr>
              <a:t>A circulação deve ser realizada pelo </a:t>
            </a:r>
            <a:r>
              <a:rPr lang="pt-BR" sz="2200" i="1" dirty="0">
                <a:solidFill>
                  <a:srgbClr val="FF0000"/>
                </a:solidFill>
                <a:latin typeface="Calibri" pitchFamily="34" charset="0"/>
                <a:cs typeface="Calibri" pitchFamily="34" charset="0"/>
              </a:rPr>
              <a:t>lado DIREITO</a:t>
            </a:r>
            <a:r>
              <a:rPr lang="pt-BR" sz="2200" i="1" dirty="0">
                <a:latin typeface="Calibri" pitchFamily="34" charset="0"/>
                <a:cs typeface="Calibri" pitchFamily="34" charset="0"/>
              </a:rPr>
              <a:t> da via;</a:t>
            </a:r>
            <a:endParaRPr lang="pt-BR" i="1" dirty="0"/>
          </a:p>
        </p:txBody>
      </p:sp>
      <p:pic>
        <p:nvPicPr>
          <p:cNvPr id="13" name="Imagem 12" descr="conserve-se a direita.jpg"/>
          <p:cNvPicPr>
            <a:picLocks noChangeAspect="1"/>
          </p:cNvPicPr>
          <p:nvPr/>
        </p:nvPicPr>
        <p:blipFill rotWithShape="1">
          <a:blip r:embed="rId3" cstate="print"/>
          <a:srcRect l="9831" t="11113" r="8248" b="10243"/>
          <a:stretch/>
        </p:blipFill>
        <p:spPr>
          <a:xfrm>
            <a:off x="6948264" y="1203597"/>
            <a:ext cx="1800200" cy="1728193"/>
          </a:xfrm>
          <a:prstGeom prst="rect">
            <a:avLst/>
          </a:prstGeom>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20" y="3074120"/>
            <a:ext cx="2751428" cy="1743638"/>
          </a:xfrm>
          <a:prstGeom prst="rect">
            <a:avLst/>
          </a:prstGeom>
          <a:ln>
            <a:noFill/>
          </a:ln>
          <a:effectLst>
            <a:softEdge rad="63500"/>
          </a:effectLst>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REGRAS DE PERCURSO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distancia lateral e frontal.jpg"/>
          <p:cNvPicPr>
            <a:picLocks noChangeAspect="1"/>
          </p:cNvPicPr>
          <p:nvPr/>
        </p:nvPicPr>
        <p:blipFill>
          <a:blip r:embed="rId3" cstate="print"/>
          <a:stretch>
            <a:fillRect/>
          </a:stretch>
        </p:blipFill>
        <p:spPr>
          <a:xfrm>
            <a:off x="216411" y="2203835"/>
            <a:ext cx="3882002" cy="1513168"/>
          </a:xfrm>
          <a:prstGeom prst="rect">
            <a:avLst/>
          </a:prstGeom>
          <a:ln>
            <a:noFill/>
          </a:ln>
          <a:effectLst>
            <a:softEdge rad="63500"/>
          </a:effectLst>
        </p:spPr>
      </p:pic>
      <p:sp>
        <p:nvSpPr>
          <p:cNvPr id="14" name="Retângulo 13"/>
          <p:cNvSpPr/>
          <p:nvPr/>
        </p:nvSpPr>
        <p:spPr>
          <a:xfrm>
            <a:off x="4180477" y="2776397"/>
            <a:ext cx="2357454"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Distância LATERAL</a:t>
            </a:r>
          </a:p>
        </p:txBody>
      </p:sp>
      <p:sp>
        <p:nvSpPr>
          <p:cNvPr id="15" name="Retângulo 14"/>
          <p:cNvSpPr/>
          <p:nvPr/>
        </p:nvSpPr>
        <p:spPr>
          <a:xfrm>
            <a:off x="4180477" y="3260730"/>
            <a:ext cx="2357454"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Distância FRONTAL</a:t>
            </a:r>
          </a:p>
        </p:txBody>
      </p:sp>
      <p:grpSp>
        <p:nvGrpSpPr>
          <p:cNvPr id="22" name="Grupo 21"/>
          <p:cNvGrpSpPr/>
          <p:nvPr/>
        </p:nvGrpSpPr>
        <p:grpSpPr>
          <a:xfrm>
            <a:off x="6592750" y="2765764"/>
            <a:ext cx="2378063" cy="367823"/>
            <a:chOff x="2769431" y="2561117"/>
            <a:chExt cx="1874007" cy="367823"/>
          </a:xfrm>
        </p:grpSpPr>
        <p:sp>
          <p:nvSpPr>
            <p:cNvPr id="16" name="Seta para a direita 15"/>
            <p:cNvSpPr/>
            <p:nvPr/>
          </p:nvSpPr>
          <p:spPr>
            <a:xfrm>
              <a:off x="2769431" y="2561117"/>
              <a:ext cx="357190" cy="35719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3214678" y="2571750"/>
              <a:ext cx="142876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006600"/>
                  </a:solidFill>
                  <a:latin typeface="Calibri" pitchFamily="34" charset="0"/>
                  <a:cs typeface="Calibri" pitchFamily="34" charset="0"/>
                </a:rPr>
                <a:t>1,5 Metros</a:t>
              </a:r>
            </a:p>
          </p:txBody>
        </p:sp>
      </p:grpSp>
      <p:grpSp>
        <p:nvGrpSpPr>
          <p:cNvPr id="21" name="Grupo 20"/>
          <p:cNvGrpSpPr/>
          <p:nvPr/>
        </p:nvGrpSpPr>
        <p:grpSpPr>
          <a:xfrm>
            <a:off x="6592750" y="3250097"/>
            <a:ext cx="2378063" cy="367823"/>
            <a:chOff x="2769431" y="3132621"/>
            <a:chExt cx="1874007" cy="367823"/>
          </a:xfrm>
        </p:grpSpPr>
        <p:sp>
          <p:nvSpPr>
            <p:cNvPr id="18" name="Seta para a direita 17"/>
            <p:cNvSpPr/>
            <p:nvPr/>
          </p:nvSpPr>
          <p:spPr>
            <a:xfrm>
              <a:off x="2769431" y="3132621"/>
              <a:ext cx="357190" cy="35719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3214678" y="3143254"/>
              <a:ext cx="142876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006600"/>
                  </a:solidFill>
                  <a:latin typeface="Calibri" pitchFamily="34" charset="0"/>
                  <a:cs typeface="Calibri" pitchFamily="34" charset="0"/>
                </a:rPr>
                <a:t>2 Segundos</a:t>
              </a:r>
            </a:p>
          </p:txBody>
        </p:sp>
      </p:grpSp>
      <p:pic>
        <p:nvPicPr>
          <p:cNvPr id="13" name="Imagem 12" descr="dirigindo na chuva 2.jpg"/>
          <p:cNvPicPr>
            <a:picLocks noChangeAspect="1"/>
          </p:cNvPicPr>
          <p:nvPr/>
        </p:nvPicPr>
        <p:blipFill>
          <a:blip r:embed="rId4" cstate="print"/>
          <a:stretch>
            <a:fillRect/>
          </a:stretch>
        </p:blipFill>
        <p:spPr>
          <a:xfrm>
            <a:off x="5940152" y="3749300"/>
            <a:ext cx="3116658" cy="1198714"/>
          </a:xfrm>
          <a:prstGeom prst="rect">
            <a:avLst/>
          </a:prstGeom>
          <a:ln>
            <a:noFill/>
          </a:ln>
          <a:effectLst>
            <a:softEdge rad="63500"/>
          </a:effectLst>
        </p:spPr>
      </p:pic>
      <p:sp>
        <p:nvSpPr>
          <p:cNvPr id="19" name="Retângulo 18"/>
          <p:cNvSpPr/>
          <p:nvPr/>
        </p:nvSpPr>
        <p:spPr>
          <a:xfrm>
            <a:off x="4180477" y="2264558"/>
            <a:ext cx="4790336" cy="35719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pt-BR" b="1" dirty="0">
                <a:solidFill>
                  <a:srgbClr val="008000"/>
                </a:solidFill>
                <a:latin typeface="Calibri" pitchFamily="34" charset="0"/>
                <a:cs typeface="Calibri" pitchFamily="34" charset="0"/>
              </a:rPr>
              <a:t>Recomendável - Direção Defensiva</a:t>
            </a:r>
          </a:p>
        </p:txBody>
      </p:sp>
      <p:pic>
        <p:nvPicPr>
          <p:cNvPr id="27" name="Imagem 26"/>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8" name="CaixaDeTexto 27"/>
          <p:cNvSpPr txBox="1"/>
          <p:nvPr/>
        </p:nvSpPr>
        <p:spPr>
          <a:xfrm>
            <a:off x="214282" y="577298"/>
            <a:ext cx="3997678" cy="430887"/>
          </a:xfrm>
          <a:prstGeom prst="rect">
            <a:avLst/>
          </a:prstGeom>
          <a:noFill/>
        </p:spPr>
        <p:txBody>
          <a:bodyPr wrap="square" rtlCol="0">
            <a:spAutoFit/>
          </a:bodyPr>
          <a:lstStyle/>
          <a:p>
            <a:r>
              <a:rPr lang="pt-BR" sz="2200" b="1" dirty="0"/>
              <a:t>REGRAS DE PERCURSO</a:t>
            </a:r>
          </a:p>
        </p:txBody>
      </p:sp>
      <p:sp>
        <p:nvSpPr>
          <p:cNvPr id="30" name="Retângulo de cantos arredondados 29"/>
          <p:cNvSpPr/>
          <p:nvPr/>
        </p:nvSpPr>
        <p:spPr>
          <a:xfrm>
            <a:off x="292045" y="1141373"/>
            <a:ext cx="8678768" cy="848941"/>
          </a:xfrm>
          <a:prstGeom prst="roundRect">
            <a:avLst>
              <a:gd name="adj" fmla="val 704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200" b="1" i="1" dirty="0">
                <a:solidFill>
                  <a:srgbClr val="006600"/>
                </a:solidFill>
                <a:latin typeface="Calibri" pitchFamily="34" charset="0"/>
                <a:cs typeface="Calibri" pitchFamily="34" charset="0"/>
              </a:rPr>
              <a:t>Distância de Segurança -</a:t>
            </a:r>
            <a:r>
              <a:rPr lang="pt-BR" sz="2200" b="1" i="1" dirty="0">
                <a:solidFill>
                  <a:srgbClr val="FF0000"/>
                </a:solidFill>
                <a:latin typeface="Calibri" pitchFamily="34" charset="0"/>
                <a:cs typeface="Calibri" pitchFamily="34" charset="0"/>
              </a:rPr>
              <a:t> </a:t>
            </a:r>
            <a:r>
              <a:rPr lang="pt-BR" sz="2200" i="1" dirty="0">
                <a:latin typeface="Calibri" pitchFamily="34" charset="0"/>
                <a:cs typeface="Calibri" pitchFamily="34" charset="0"/>
              </a:rPr>
              <a:t>O condutor deverá manter </a:t>
            </a:r>
            <a:r>
              <a:rPr lang="pt-BR" sz="2200" i="1" dirty="0">
                <a:solidFill>
                  <a:srgbClr val="FF6600"/>
                </a:solidFill>
                <a:latin typeface="Calibri" pitchFamily="34" charset="0"/>
                <a:cs typeface="Calibri" pitchFamily="34" charset="0"/>
              </a:rPr>
              <a:t>DISTÂNCIA</a:t>
            </a:r>
            <a:r>
              <a:rPr lang="pt-BR" sz="2200" i="1" dirty="0">
                <a:latin typeface="Calibri" pitchFamily="34" charset="0"/>
                <a:cs typeface="Calibri" pitchFamily="34" charset="0"/>
              </a:rPr>
              <a:t> entre o seu e os </a:t>
            </a:r>
            <a:r>
              <a:rPr lang="pt-BR" sz="2200" b="1" i="1" dirty="0">
                <a:latin typeface="Calibri" pitchFamily="34" charset="0"/>
                <a:cs typeface="Calibri" pitchFamily="34" charset="0"/>
              </a:rPr>
              <a:t>demais veículos</a:t>
            </a:r>
            <a:r>
              <a:rPr lang="pt-BR" sz="2200" i="1" dirty="0">
                <a:latin typeface="Calibri" pitchFamily="34" charset="0"/>
                <a:cs typeface="Calibri" pitchFamily="34" charset="0"/>
              </a:rPr>
              <a:t>, bem como em relação ao </a:t>
            </a:r>
            <a:r>
              <a:rPr lang="pt-BR" sz="2200" b="1" i="1" dirty="0">
                <a:latin typeface="Calibri" pitchFamily="34" charset="0"/>
                <a:cs typeface="Calibri" pitchFamily="34" charset="0"/>
              </a:rPr>
              <a:t>bordo da pista</a:t>
            </a:r>
            <a:r>
              <a:rPr lang="pt-BR" sz="2200" i="1" dirty="0">
                <a:latin typeface="Calibri" pitchFamily="34" charset="0"/>
                <a:cs typeface="Calibri" pitchFamily="34" charset="0"/>
              </a:rPr>
              <a:t>...</a:t>
            </a:r>
            <a:endParaRPr lang="pt-BR" sz="2200" i="1" dirty="0"/>
          </a:p>
        </p:txBody>
      </p:sp>
      <p:sp>
        <p:nvSpPr>
          <p:cNvPr id="24" name="Retângulo de cantos arredondados 23"/>
          <p:cNvSpPr/>
          <p:nvPr/>
        </p:nvSpPr>
        <p:spPr>
          <a:xfrm>
            <a:off x="310856" y="3901289"/>
            <a:ext cx="5491512" cy="848941"/>
          </a:xfrm>
          <a:prstGeom prst="roundRect">
            <a:avLst>
              <a:gd name="adj" fmla="val 704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200" i="1" dirty="0">
                <a:solidFill>
                  <a:schemeClr val="tx1"/>
                </a:solidFill>
                <a:latin typeface="Calibri" pitchFamily="34" charset="0"/>
                <a:cs typeface="Calibri" pitchFamily="34" charset="0"/>
              </a:rPr>
              <a:t>...considerando-se as condições</a:t>
            </a:r>
          </a:p>
          <a:p>
            <a:pPr algn="ctr"/>
            <a:r>
              <a:rPr lang="pt-BR" sz="2200" i="1" dirty="0">
                <a:solidFill>
                  <a:schemeClr val="tx1"/>
                </a:solidFill>
                <a:latin typeface="Calibri" pitchFamily="34" charset="0"/>
                <a:cs typeface="Calibri" pitchFamily="34" charset="0"/>
              </a:rPr>
              <a:t> </a:t>
            </a:r>
            <a:r>
              <a:rPr lang="pt-BR" sz="2200" i="1" dirty="0">
                <a:solidFill>
                  <a:srgbClr val="FF0000"/>
                </a:solidFill>
                <a:latin typeface="Calibri" pitchFamily="34" charset="0"/>
                <a:cs typeface="Calibri" pitchFamily="34" charset="0"/>
              </a:rPr>
              <a:t>climáticas</a:t>
            </a:r>
            <a:r>
              <a:rPr lang="pt-BR" sz="2200" i="1" dirty="0">
                <a:solidFill>
                  <a:schemeClr val="tx1"/>
                </a:solidFill>
                <a:latin typeface="Calibri" pitchFamily="34" charset="0"/>
                <a:cs typeface="Calibri" pitchFamily="34" charset="0"/>
              </a:rPr>
              <a:t>, do </a:t>
            </a:r>
            <a:r>
              <a:rPr lang="pt-BR" sz="2200" i="1" dirty="0">
                <a:solidFill>
                  <a:srgbClr val="FF0000"/>
                </a:solidFill>
                <a:latin typeface="Calibri" pitchFamily="34" charset="0"/>
                <a:cs typeface="Calibri" pitchFamily="34" charset="0"/>
              </a:rPr>
              <a:t>trânsito</a:t>
            </a:r>
            <a:r>
              <a:rPr lang="pt-BR" sz="2200" i="1" dirty="0">
                <a:solidFill>
                  <a:schemeClr val="tx1"/>
                </a:solidFill>
                <a:latin typeface="Calibri" pitchFamily="34" charset="0"/>
                <a:cs typeface="Calibri" pitchFamily="34" charset="0"/>
              </a:rPr>
              <a:t>, do </a:t>
            </a:r>
            <a:r>
              <a:rPr lang="pt-BR" sz="2200" i="1" dirty="0">
                <a:solidFill>
                  <a:srgbClr val="FF0000"/>
                </a:solidFill>
                <a:latin typeface="Calibri" pitchFamily="34" charset="0"/>
                <a:cs typeface="Calibri" pitchFamily="34" charset="0"/>
              </a:rPr>
              <a:t>veículo</a:t>
            </a:r>
            <a:r>
              <a:rPr lang="pt-BR" sz="2200" i="1" dirty="0">
                <a:solidFill>
                  <a:schemeClr val="tx1"/>
                </a:solidFill>
                <a:latin typeface="Calibri" pitchFamily="34" charset="0"/>
                <a:cs typeface="Calibri" pitchFamily="34" charset="0"/>
              </a:rPr>
              <a:t> e da </a:t>
            </a:r>
            <a:r>
              <a:rPr lang="pt-BR" sz="2200" i="1" dirty="0">
                <a:solidFill>
                  <a:srgbClr val="FF0000"/>
                </a:solidFill>
                <a:latin typeface="Calibri" pitchFamily="34" charset="0"/>
                <a:cs typeface="Calibri" pitchFamily="34" charset="0"/>
              </a:rPr>
              <a:t>carga</a:t>
            </a:r>
            <a:r>
              <a:rPr lang="pt-BR" sz="2200" i="1" dirty="0">
                <a:solidFill>
                  <a:schemeClr val="tx1"/>
                </a:solidFill>
                <a:latin typeface="Calibri" pitchFamily="34" charset="0"/>
                <a:cs typeface="Calibri" pitchFamily="34" charset="0"/>
              </a:rPr>
              <a:t>.</a:t>
            </a:r>
            <a:endParaRPr lang="pt-BR" sz="2200" i="1" dirty="0">
              <a:solidFill>
                <a:schemeClr val="tx1"/>
              </a:solidFill>
            </a:endParaRPr>
          </a:p>
        </p:txBody>
      </p:sp>
    </p:spTree>
    <p:extLst>
      <p:ext uri="{BB962C8B-B14F-4D97-AF65-F5344CB8AC3E}">
        <p14:creationId xmlns:p14="http://schemas.microsoft.com/office/powerpoint/2010/main" val="12607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30" grpId="0" animBg="1"/>
      <p:bldP spid="2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40154" y="167292"/>
            <a:ext cx="3725266" cy="5653862"/>
          </a:xfrm>
          <a:prstGeom prst="rect">
            <a:avLst/>
          </a:prstGeom>
        </p:spPr>
      </p:pic>
      <p:pic>
        <p:nvPicPr>
          <p:cNvPr id="14" name="Imagem 13"/>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5" name="CaixaDeTexto 14"/>
          <p:cNvSpPr txBox="1"/>
          <p:nvPr/>
        </p:nvSpPr>
        <p:spPr>
          <a:xfrm>
            <a:off x="214282" y="577298"/>
            <a:ext cx="3997678" cy="430887"/>
          </a:xfrm>
          <a:prstGeom prst="rect">
            <a:avLst/>
          </a:prstGeom>
          <a:noFill/>
        </p:spPr>
        <p:txBody>
          <a:bodyPr wrap="square" rtlCol="0">
            <a:spAutoFit/>
          </a:bodyPr>
          <a:lstStyle/>
          <a:p>
            <a:r>
              <a:rPr lang="pt-BR" sz="2200" b="1" dirty="0"/>
              <a:t>REGRAS DE PERCURSO</a:t>
            </a:r>
          </a:p>
        </p:txBody>
      </p:sp>
      <p:sp>
        <p:nvSpPr>
          <p:cNvPr id="22" name="Retângulo 21"/>
          <p:cNvSpPr/>
          <p:nvPr/>
        </p:nvSpPr>
        <p:spPr>
          <a:xfrm>
            <a:off x="214282" y="1076624"/>
            <a:ext cx="2848359" cy="1246495"/>
          </a:xfrm>
          <a:prstGeom prst="rect">
            <a:avLst/>
          </a:prstGeom>
        </p:spPr>
        <p:txBody>
          <a:bodyPr wrap="square">
            <a:spAutoFit/>
          </a:bodyPr>
          <a:lstStyle/>
          <a:p>
            <a:r>
              <a:rPr lang="pt-BR" sz="2500" i="1" dirty="0"/>
              <a:t>Em pista com várias faixas no mesmo sentido, são as da...</a:t>
            </a:r>
            <a:endParaRPr lang="pt-BR" sz="2500" dirty="0"/>
          </a:p>
        </p:txBody>
      </p:sp>
      <p:pic>
        <p:nvPicPr>
          <p:cNvPr id="29" name="Imagem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4460" y="3537611"/>
            <a:ext cx="539512" cy="365087"/>
          </a:xfrm>
          <a:prstGeom prst="rect">
            <a:avLst/>
          </a:prstGeom>
        </p:spPr>
      </p:pic>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87801" y="2167832"/>
            <a:ext cx="632329" cy="255614"/>
          </a:xfrm>
          <a:prstGeom prst="rect">
            <a:avLst/>
          </a:prstGeom>
        </p:spPr>
      </p:pic>
      <p:pic>
        <p:nvPicPr>
          <p:cNvPr id="31" name="Imagem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107" y="3605404"/>
            <a:ext cx="476657" cy="261899"/>
          </a:xfrm>
          <a:prstGeom prst="rect">
            <a:avLst/>
          </a:prstGeom>
        </p:spPr>
      </p:pic>
      <p:pic>
        <p:nvPicPr>
          <p:cNvPr id="32" name="Imagem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3218" y="3154422"/>
            <a:ext cx="603416" cy="293851"/>
          </a:xfrm>
          <a:prstGeom prst="rect">
            <a:avLst/>
          </a:prstGeom>
        </p:spPr>
      </p:pic>
      <p:pic>
        <p:nvPicPr>
          <p:cNvPr id="33" name="Image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9942" y="3162975"/>
            <a:ext cx="627830" cy="298566"/>
          </a:xfrm>
          <a:prstGeom prst="rect">
            <a:avLst/>
          </a:prstGeom>
        </p:spPr>
      </p:pic>
      <p:pic>
        <p:nvPicPr>
          <p:cNvPr id="34" name="Imagem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8747" y="1649463"/>
            <a:ext cx="1190449" cy="330619"/>
          </a:xfrm>
          <a:prstGeom prst="rect">
            <a:avLst/>
          </a:prstGeom>
        </p:spPr>
      </p:pic>
      <p:pic>
        <p:nvPicPr>
          <p:cNvPr id="35" name="Imagem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374234" y="4054629"/>
            <a:ext cx="1109849" cy="330619"/>
          </a:xfrm>
          <a:prstGeom prst="rect">
            <a:avLst/>
          </a:prstGeom>
        </p:spPr>
      </p:pic>
      <p:pic>
        <p:nvPicPr>
          <p:cNvPr id="36" name="Imagem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444689" y="4062892"/>
            <a:ext cx="1109849" cy="330619"/>
          </a:xfrm>
          <a:prstGeom prst="rect">
            <a:avLst/>
          </a:prstGeom>
        </p:spPr>
      </p:pic>
      <p:sp>
        <p:nvSpPr>
          <p:cNvPr id="37" name="Retângulo de cantos arredondados 36"/>
          <p:cNvSpPr/>
          <p:nvPr/>
        </p:nvSpPr>
        <p:spPr>
          <a:xfrm>
            <a:off x="210123" y="2427735"/>
            <a:ext cx="2852518" cy="1080119"/>
          </a:xfrm>
          <a:prstGeom prst="roundRect">
            <a:avLst>
              <a:gd name="adj" fmla="val 6107"/>
            </a:avLst>
          </a:prstGeom>
        </p:spPr>
        <p:style>
          <a:lnRef idx="1">
            <a:schemeClr val="accent1"/>
          </a:lnRef>
          <a:fillRef idx="2">
            <a:schemeClr val="accent1"/>
          </a:fillRef>
          <a:effectRef idx="1">
            <a:schemeClr val="accent1"/>
          </a:effectRef>
          <a:fontRef idx="minor">
            <a:schemeClr val="dk1"/>
          </a:fontRef>
        </p:style>
        <p:txBody>
          <a:bodyPr rtlCol="0" anchor="ctr"/>
          <a:lstStyle/>
          <a:p>
            <a:r>
              <a:rPr lang="pt-BR" sz="2000" i="1" dirty="0">
                <a:solidFill>
                  <a:schemeClr val="tx2"/>
                </a:solidFill>
                <a:latin typeface="Calibri" pitchFamily="34" charset="0"/>
                <a:cs typeface="Calibri" pitchFamily="34" charset="0"/>
              </a:rPr>
              <a:t>...</a:t>
            </a:r>
            <a:r>
              <a:rPr lang="pt-BR" sz="2000" b="1" i="1" dirty="0">
                <a:solidFill>
                  <a:schemeClr val="tx2"/>
                </a:solidFill>
                <a:latin typeface="Calibri" pitchFamily="34" charset="0"/>
                <a:cs typeface="Calibri" pitchFamily="34" charset="0"/>
              </a:rPr>
              <a:t>DIREITA </a:t>
            </a:r>
            <a:r>
              <a:rPr lang="pt-BR" sz="2000" i="1" dirty="0">
                <a:solidFill>
                  <a:schemeClr val="tx2"/>
                </a:solidFill>
                <a:latin typeface="Calibri" pitchFamily="34" charset="0"/>
                <a:cs typeface="Calibri" pitchFamily="34" charset="0"/>
              </a:rPr>
              <a:t>destinadas aos veículos mais lentos e de maior porte; </a:t>
            </a:r>
            <a:endParaRPr lang="pt-BR" sz="2000" i="1" dirty="0">
              <a:solidFill>
                <a:schemeClr val="tx2"/>
              </a:solidFill>
            </a:endParaRPr>
          </a:p>
        </p:txBody>
      </p:sp>
      <p:sp>
        <p:nvSpPr>
          <p:cNvPr id="38" name="Retângulo de cantos arredondados 37"/>
          <p:cNvSpPr/>
          <p:nvPr/>
        </p:nvSpPr>
        <p:spPr>
          <a:xfrm>
            <a:off x="210123" y="3780653"/>
            <a:ext cx="2856677" cy="1035393"/>
          </a:xfrm>
          <a:prstGeom prst="roundRect">
            <a:avLst>
              <a:gd name="adj" fmla="val 6107"/>
            </a:avLst>
          </a:prstGeom>
        </p:spPr>
        <p:style>
          <a:lnRef idx="1">
            <a:schemeClr val="dk1"/>
          </a:lnRef>
          <a:fillRef idx="2">
            <a:schemeClr val="dk1"/>
          </a:fillRef>
          <a:effectRef idx="1">
            <a:schemeClr val="dk1"/>
          </a:effectRef>
          <a:fontRef idx="minor">
            <a:schemeClr val="dk1"/>
          </a:fontRef>
        </p:style>
        <p:txBody>
          <a:bodyPr rtlCol="0" anchor="ctr"/>
          <a:lstStyle/>
          <a:p>
            <a:r>
              <a:rPr lang="pt-BR" i="1" dirty="0">
                <a:solidFill>
                  <a:schemeClr val="tx1"/>
                </a:solidFill>
                <a:latin typeface="Calibri" pitchFamily="34" charset="0"/>
                <a:cs typeface="Calibri" pitchFamily="34" charset="0"/>
              </a:rPr>
              <a:t>...e as da </a:t>
            </a:r>
            <a:r>
              <a:rPr lang="pt-BR" b="1" i="1" dirty="0">
                <a:solidFill>
                  <a:schemeClr val="tx1"/>
                </a:solidFill>
                <a:latin typeface="Calibri" pitchFamily="34" charset="0"/>
                <a:cs typeface="Calibri" pitchFamily="34" charset="0"/>
              </a:rPr>
              <a:t>ESQUERDA</a:t>
            </a:r>
            <a:r>
              <a:rPr lang="pt-BR" i="1" dirty="0">
                <a:solidFill>
                  <a:schemeClr val="tx1"/>
                </a:solidFill>
                <a:latin typeface="Calibri" pitchFamily="34" charset="0"/>
                <a:cs typeface="Calibri" pitchFamily="34" charset="0"/>
              </a:rPr>
              <a:t> aos veículos em ultrapassagem e maior velocidade.</a:t>
            </a:r>
            <a:endParaRPr lang="pt-BR"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par>
                                <p:cTn id="33" presetID="14" presetClass="entr" presetSubtype="1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par>
                                <p:cTn id="36" presetID="14" presetClass="entr" presetSubtype="1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par>
                                <p:cTn id="39" presetID="14" presetClass="entr" presetSubtype="1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animBg="1"/>
      <p:bldP spid="3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7"/>
          <p:cNvSpPr/>
          <p:nvPr/>
        </p:nvSpPr>
        <p:spPr>
          <a:xfrm>
            <a:off x="90000" y="1152000"/>
            <a:ext cx="4796979" cy="396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latin typeface="Calibri" pitchFamily="34" charset="0"/>
                <a:cs typeface="Calibri" pitchFamily="34" charset="0"/>
              </a:rPr>
              <a:t>Trânsito sobre calçadas e passeios:</a:t>
            </a:r>
          </a:p>
        </p:txBody>
      </p:sp>
      <p:grpSp>
        <p:nvGrpSpPr>
          <p:cNvPr id="14" name="Grupo 13"/>
          <p:cNvGrpSpPr/>
          <p:nvPr/>
        </p:nvGrpSpPr>
        <p:grpSpPr>
          <a:xfrm>
            <a:off x="214282" y="1785932"/>
            <a:ext cx="8715436" cy="2928958"/>
            <a:chOff x="214282" y="2000246"/>
            <a:chExt cx="8286808" cy="2767019"/>
          </a:xfrm>
        </p:grpSpPr>
        <p:pic>
          <p:nvPicPr>
            <p:cNvPr id="10" name="Imagem 9" descr="sobre calçada.jpg"/>
            <p:cNvPicPr>
              <a:picLocks noChangeAspect="1"/>
            </p:cNvPicPr>
            <p:nvPr/>
          </p:nvPicPr>
          <p:blipFill>
            <a:blip r:embed="rId3" cstate="print"/>
            <a:stretch>
              <a:fillRect/>
            </a:stretch>
          </p:blipFill>
          <p:spPr>
            <a:xfrm>
              <a:off x="2945321" y="3186529"/>
              <a:ext cx="3857652" cy="1580736"/>
            </a:xfrm>
            <a:prstGeom prst="rect">
              <a:avLst/>
            </a:prstGeom>
            <a:ln>
              <a:noFill/>
            </a:ln>
            <a:effectLst>
              <a:softEdge rad="63500"/>
            </a:effectLst>
          </p:spPr>
        </p:pic>
        <p:sp>
          <p:nvSpPr>
            <p:cNvPr id="11" name="Retângulo 10"/>
            <p:cNvSpPr/>
            <p:nvPr/>
          </p:nvSpPr>
          <p:spPr>
            <a:xfrm>
              <a:off x="214282" y="2000246"/>
              <a:ext cx="8286808" cy="10715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pt-BR" sz="2200" i="1" dirty="0">
                  <a:latin typeface="Calibri" pitchFamily="34" charset="0"/>
                  <a:cs typeface="Calibri" pitchFamily="34" charset="0"/>
                </a:rPr>
                <a:t>►O trânsito de veículos </a:t>
              </a:r>
              <a:r>
                <a:rPr lang="pt-BR" sz="2200" i="1" dirty="0">
                  <a:solidFill>
                    <a:srgbClr val="FF0000"/>
                  </a:solidFill>
                  <a:latin typeface="Calibri" pitchFamily="34" charset="0"/>
                  <a:cs typeface="Calibri" pitchFamily="34" charset="0"/>
                </a:rPr>
                <a:t>sobre calçadas</a:t>
              </a:r>
              <a:r>
                <a:rPr lang="pt-BR" sz="2200" i="1" dirty="0">
                  <a:latin typeface="Calibri" pitchFamily="34" charset="0"/>
                  <a:cs typeface="Calibri" pitchFamily="34" charset="0"/>
                </a:rPr>
                <a:t> e passeios só poderá ocorrer para entrar ou sair de </a:t>
              </a:r>
              <a:r>
                <a:rPr lang="pt-BR" sz="2200" i="1" dirty="0">
                  <a:solidFill>
                    <a:srgbClr val="008000"/>
                  </a:solidFill>
                  <a:latin typeface="Calibri" pitchFamily="34" charset="0"/>
                  <a:cs typeface="Calibri" pitchFamily="34" charset="0"/>
                </a:rPr>
                <a:t>garagens</a:t>
              </a:r>
              <a:r>
                <a:rPr lang="pt-BR" sz="2200" i="1" dirty="0">
                  <a:latin typeface="Calibri" pitchFamily="34" charset="0"/>
                  <a:cs typeface="Calibri" pitchFamily="34" charset="0"/>
                </a:rPr>
                <a:t> e </a:t>
              </a:r>
              <a:r>
                <a:rPr lang="pt-BR" sz="2200" i="1" dirty="0">
                  <a:solidFill>
                    <a:srgbClr val="008000"/>
                  </a:solidFill>
                  <a:latin typeface="Calibri" pitchFamily="34" charset="0"/>
                  <a:cs typeface="Calibri" pitchFamily="34" charset="0"/>
                </a:rPr>
                <a:t>áreas especiais de estacionamento</a:t>
              </a:r>
              <a:r>
                <a:rPr lang="pt-BR" sz="2200" i="1" dirty="0">
                  <a:latin typeface="Calibri" pitchFamily="34" charset="0"/>
                  <a:cs typeface="Calibri" pitchFamily="34" charset="0"/>
                </a:rPr>
                <a:t>.</a:t>
              </a:r>
              <a:endParaRPr lang="pt-BR" sz="2200" i="1" dirty="0"/>
            </a:p>
          </p:txBody>
        </p:sp>
        <p:sp>
          <p:nvSpPr>
            <p:cNvPr id="13" name="Seta para a direita 12"/>
            <p:cNvSpPr/>
            <p:nvPr/>
          </p:nvSpPr>
          <p:spPr>
            <a:xfrm>
              <a:off x="1230809" y="3571882"/>
              <a:ext cx="1357322" cy="857256"/>
            </a:xfrm>
            <a:prstGeom prst="rightArrow">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6" name="Imagem 1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3997678" cy="430887"/>
          </a:xfrm>
          <a:prstGeom prst="rect">
            <a:avLst/>
          </a:prstGeom>
          <a:noFill/>
        </p:spPr>
        <p:txBody>
          <a:bodyPr wrap="square" rtlCol="0">
            <a:spAutoFit/>
          </a:bodyPr>
          <a:lstStyle/>
          <a:p>
            <a:r>
              <a:rPr lang="pt-BR" sz="2200" b="1" dirty="0"/>
              <a:t>REGRAS DE PERCURSO</a:t>
            </a:r>
          </a:p>
        </p:txBody>
      </p:sp>
    </p:spTree>
    <p:extLst>
      <p:ext uri="{BB962C8B-B14F-4D97-AF65-F5344CB8AC3E}">
        <p14:creationId xmlns:p14="http://schemas.microsoft.com/office/powerpoint/2010/main" val="19354483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o 30"/>
          <p:cNvGrpSpPr/>
          <p:nvPr/>
        </p:nvGrpSpPr>
        <p:grpSpPr>
          <a:xfrm>
            <a:off x="307418" y="1201270"/>
            <a:ext cx="1200159" cy="1291186"/>
            <a:chOff x="307418" y="1201270"/>
            <a:chExt cx="1200159" cy="1291186"/>
          </a:xfrm>
        </p:grpSpPr>
        <p:pic>
          <p:nvPicPr>
            <p:cNvPr id="14" name="Imagem 13" descr="caminhão2.jpg"/>
            <p:cNvPicPr>
              <a:picLocks noChangeAspect="1"/>
            </p:cNvPicPr>
            <p:nvPr/>
          </p:nvPicPr>
          <p:blipFill>
            <a:blip r:embed="rId3" cstate="print"/>
            <a:stretch>
              <a:fillRect/>
            </a:stretch>
          </p:blipFill>
          <p:spPr>
            <a:xfrm>
              <a:off x="307418" y="1492324"/>
              <a:ext cx="1200159" cy="1000132"/>
            </a:xfrm>
            <a:prstGeom prst="rect">
              <a:avLst/>
            </a:prstGeom>
          </p:spPr>
        </p:pic>
        <p:sp>
          <p:nvSpPr>
            <p:cNvPr id="12" name="CaixaDeTexto 11"/>
            <p:cNvSpPr txBox="1"/>
            <p:nvPr/>
          </p:nvSpPr>
          <p:spPr>
            <a:xfrm>
              <a:off x="367217" y="1201270"/>
              <a:ext cx="1091324" cy="369332"/>
            </a:xfrm>
            <a:prstGeom prst="rect">
              <a:avLst/>
            </a:prstGeom>
            <a:noFill/>
          </p:spPr>
          <p:txBody>
            <a:bodyPr wrap="none" rtlCol="0">
              <a:spAutoFit/>
            </a:bodyPr>
            <a:lstStyle/>
            <a:p>
              <a:r>
                <a:rPr lang="pt-BR" b="1" dirty="0">
                  <a:solidFill>
                    <a:schemeClr val="tx1">
                      <a:lumMod val="75000"/>
                      <a:lumOff val="25000"/>
                    </a:schemeClr>
                  </a:solidFill>
                </a:rPr>
                <a:t>MAIORES</a:t>
              </a:r>
            </a:p>
          </p:txBody>
        </p:sp>
      </p:grpSp>
      <p:grpSp>
        <p:nvGrpSpPr>
          <p:cNvPr id="32" name="Grupo 31"/>
          <p:cNvGrpSpPr/>
          <p:nvPr/>
        </p:nvGrpSpPr>
        <p:grpSpPr>
          <a:xfrm>
            <a:off x="2702536" y="1202957"/>
            <a:ext cx="1584880" cy="1147339"/>
            <a:chOff x="2702536" y="1202957"/>
            <a:chExt cx="1584880" cy="1147339"/>
          </a:xfrm>
        </p:grpSpPr>
        <p:pic>
          <p:nvPicPr>
            <p:cNvPr id="15" name="Imagem 14" descr="carro e moto.jpg"/>
            <p:cNvPicPr>
              <a:picLocks noChangeAspect="1"/>
            </p:cNvPicPr>
            <p:nvPr/>
          </p:nvPicPr>
          <p:blipFill>
            <a:blip r:embed="rId4" cstate="print"/>
            <a:stretch>
              <a:fillRect/>
            </a:stretch>
          </p:blipFill>
          <p:spPr>
            <a:xfrm>
              <a:off x="2702536" y="1514259"/>
              <a:ext cx="1584880" cy="836037"/>
            </a:xfrm>
            <a:prstGeom prst="rect">
              <a:avLst/>
            </a:prstGeom>
          </p:spPr>
        </p:pic>
        <p:sp>
          <p:nvSpPr>
            <p:cNvPr id="23" name="CaixaDeTexto 22"/>
            <p:cNvSpPr txBox="1"/>
            <p:nvPr/>
          </p:nvSpPr>
          <p:spPr>
            <a:xfrm>
              <a:off x="2944748" y="1202957"/>
              <a:ext cx="1155445" cy="369332"/>
            </a:xfrm>
            <a:prstGeom prst="rect">
              <a:avLst/>
            </a:prstGeom>
            <a:noFill/>
          </p:spPr>
          <p:txBody>
            <a:bodyPr wrap="none" rtlCol="0">
              <a:spAutoFit/>
            </a:bodyPr>
            <a:lstStyle/>
            <a:p>
              <a:r>
                <a:rPr lang="pt-BR" b="1" dirty="0">
                  <a:solidFill>
                    <a:schemeClr val="tx1">
                      <a:lumMod val="75000"/>
                      <a:lumOff val="25000"/>
                    </a:schemeClr>
                  </a:solidFill>
                </a:rPr>
                <a:t>MENORES</a:t>
              </a:r>
            </a:p>
          </p:txBody>
        </p:sp>
      </p:grpSp>
      <p:sp>
        <p:nvSpPr>
          <p:cNvPr id="26" name="Seta para a direita 25"/>
          <p:cNvSpPr/>
          <p:nvPr/>
        </p:nvSpPr>
        <p:spPr>
          <a:xfrm>
            <a:off x="1745651" y="1586547"/>
            <a:ext cx="720080" cy="502469"/>
          </a:xfrm>
          <a:prstGeom prst="righ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grpSp>
        <p:nvGrpSpPr>
          <p:cNvPr id="33" name="Grupo 32"/>
          <p:cNvGrpSpPr/>
          <p:nvPr/>
        </p:nvGrpSpPr>
        <p:grpSpPr>
          <a:xfrm>
            <a:off x="121703" y="1149155"/>
            <a:ext cx="4258016" cy="1830830"/>
            <a:chOff x="121703" y="1149155"/>
            <a:chExt cx="4258016" cy="1830830"/>
          </a:xfrm>
        </p:grpSpPr>
        <p:sp>
          <p:nvSpPr>
            <p:cNvPr id="25" name="Retângulo de cantos arredondados 24"/>
            <p:cNvSpPr/>
            <p:nvPr/>
          </p:nvSpPr>
          <p:spPr>
            <a:xfrm>
              <a:off x="121703" y="1149155"/>
              <a:ext cx="4258016" cy="1830830"/>
            </a:xfrm>
            <a:prstGeom prst="roundRect">
              <a:avLst>
                <a:gd name="adj" fmla="val 5379"/>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65000"/>
                    <a:lumOff val="35000"/>
                  </a:schemeClr>
                </a:solidFill>
                <a:latin typeface="Calibri" pitchFamily="34" charset="0"/>
                <a:cs typeface="Calibri" pitchFamily="34" charset="0"/>
              </a:endParaRPr>
            </a:p>
          </p:txBody>
        </p:sp>
        <p:sp>
          <p:nvSpPr>
            <p:cNvPr id="27" name="CaixaDeTexto 26"/>
            <p:cNvSpPr txBox="1"/>
            <p:nvPr/>
          </p:nvSpPr>
          <p:spPr>
            <a:xfrm>
              <a:off x="121703" y="2496312"/>
              <a:ext cx="4258016" cy="368394"/>
            </a:xfrm>
            <a:prstGeom prst="rect">
              <a:avLst/>
            </a:prstGeom>
            <a:solidFill>
              <a:schemeClr val="tx1">
                <a:alpha val="70000"/>
              </a:schemeClr>
            </a:solidFill>
          </p:spPr>
          <p:txBody>
            <a:bodyPr wrap="square" rtlCol="0">
              <a:spAutoFit/>
            </a:bodyPr>
            <a:lstStyle/>
            <a:p>
              <a:pPr algn="ctr"/>
              <a:r>
                <a:rPr lang="pt-BR" b="1" dirty="0">
                  <a:solidFill>
                    <a:schemeClr val="bg1"/>
                  </a:solidFill>
                </a:rPr>
                <a:t>MOTORIZADOS</a:t>
              </a:r>
            </a:p>
          </p:txBody>
        </p:sp>
      </p:grpSp>
      <p:grpSp>
        <p:nvGrpSpPr>
          <p:cNvPr id="34" name="Grupo 33"/>
          <p:cNvGrpSpPr/>
          <p:nvPr/>
        </p:nvGrpSpPr>
        <p:grpSpPr>
          <a:xfrm>
            <a:off x="2195736" y="3107048"/>
            <a:ext cx="3177444" cy="1704378"/>
            <a:chOff x="2195736" y="3107048"/>
            <a:chExt cx="3177444" cy="1704378"/>
          </a:xfrm>
        </p:grpSpPr>
        <p:pic>
          <p:nvPicPr>
            <p:cNvPr id="2" name="Imagem 1"/>
            <p:cNvPicPr>
              <a:picLocks noChangeAspect="1"/>
            </p:cNvPicPr>
            <p:nvPr/>
          </p:nvPicPr>
          <p:blipFill rotWithShape="1">
            <a:blip r:embed="rId5" cstate="print">
              <a:extLst>
                <a:ext uri="{28A0092B-C50C-407E-A947-70E740481C1C}">
                  <a14:useLocalDpi xmlns:a14="http://schemas.microsoft.com/office/drawing/2010/main" val="0"/>
                </a:ext>
              </a:extLst>
            </a:blip>
            <a:srcRect t="7699" b="37864"/>
            <a:stretch/>
          </p:blipFill>
          <p:spPr>
            <a:xfrm flipH="1">
              <a:off x="3456384" y="3266612"/>
              <a:ext cx="1475656" cy="936104"/>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9000" y="3328523"/>
              <a:ext cx="936104" cy="878242"/>
            </a:xfrm>
            <a:prstGeom prst="rect">
              <a:avLst/>
            </a:prstGeom>
          </p:spPr>
        </p:pic>
        <p:sp>
          <p:nvSpPr>
            <p:cNvPr id="24" name="Retângulo de cantos arredondados 23"/>
            <p:cNvSpPr/>
            <p:nvPr/>
          </p:nvSpPr>
          <p:spPr>
            <a:xfrm>
              <a:off x="2195736" y="3107048"/>
              <a:ext cx="3177444" cy="1704378"/>
            </a:xfrm>
            <a:prstGeom prst="roundRect">
              <a:avLst>
                <a:gd name="adj" fmla="val 5379"/>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sp>
          <p:nvSpPr>
            <p:cNvPr id="29" name="CaixaDeTexto 28"/>
            <p:cNvSpPr txBox="1"/>
            <p:nvPr/>
          </p:nvSpPr>
          <p:spPr>
            <a:xfrm>
              <a:off x="2195736" y="4354912"/>
              <a:ext cx="3177444" cy="369332"/>
            </a:xfrm>
            <a:prstGeom prst="rect">
              <a:avLst/>
            </a:prstGeom>
            <a:solidFill>
              <a:schemeClr val="tx1">
                <a:alpha val="70000"/>
              </a:schemeClr>
            </a:solidFill>
          </p:spPr>
          <p:txBody>
            <a:bodyPr wrap="square" rtlCol="0">
              <a:spAutoFit/>
            </a:bodyPr>
            <a:lstStyle/>
            <a:p>
              <a:pPr algn="ctr"/>
              <a:r>
                <a:rPr lang="pt-BR" b="1" dirty="0">
                  <a:solidFill>
                    <a:schemeClr val="bg1"/>
                  </a:solidFill>
                </a:rPr>
                <a:t>NÃO MOTORIZADOS</a:t>
              </a:r>
            </a:p>
          </p:txBody>
        </p:sp>
      </p:grpSp>
      <p:sp>
        <p:nvSpPr>
          <p:cNvPr id="35" name="Seta dobrada 34"/>
          <p:cNvSpPr/>
          <p:nvPr/>
        </p:nvSpPr>
        <p:spPr>
          <a:xfrm flipV="1">
            <a:off x="1003521" y="3167058"/>
            <a:ext cx="1008112" cy="1044805"/>
          </a:xfrm>
          <a:prstGeom prst="ben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grpSp>
        <p:nvGrpSpPr>
          <p:cNvPr id="38" name="Grupo 37"/>
          <p:cNvGrpSpPr/>
          <p:nvPr/>
        </p:nvGrpSpPr>
        <p:grpSpPr>
          <a:xfrm>
            <a:off x="6444208" y="1201270"/>
            <a:ext cx="2376264" cy="3610155"/>
            <a:chOff x="6444208" y="1201270"/>
            <a:chExt cx="2376264" cy="3610155"/>
          </a:xfrm>
        </p:grpSpPr>
        <p:pic>
          <p:nvPicPr>
            <p:cNvPr id="19" name="Imagem 18" descr="Placa Travessia Pedestres.jpg"/>
            <p:cNvPicPr>
              <a:picLocks noChangeAspect="1"/>
            </p:cNvPicPr>
            <p:nvPr/>
          </p:nvPicPr>
          <p:blipFill>
            <a:blip r:embed="rId7" cstate="print"/>
            <a:stretch>
              <a:fillRect/>
            </a:stretch>
          </p:blipFill>
          <p:spPr>
            <a:xfrm>
              <a:off x="6539892" y="1707654"/>
              <a:ext cx="2160240" cy="2160240"/>
            </a:xfrm>
            <a:prstGeom prst="rect">
              <a:avLst/>
            </a:prstGeom>
          </p:spPr>
        </p:pic>
        <p:sp>
          <p:nvSpPr>
            <p:cNvPr id="36" name="Retângulo de cantos arredondados 35"/>
            <p:cNvSpPr/>
            <p:nvPr/>
          </p:nvSpPr>
          <p:spPr>
            <a:xfrm>
              <a:off x="6444208" y="1201270"/>
              <a:ext cx="2376264" cy="3610155"/>
            </a:xfrm>
            <a:prstGeom prst="roundRect">
              <a:avLst>
                <a:gd name="adj" fmla="val 5379"/>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sp>
          <p:nvSpPr>
            <p:cNvPr id="37" name="CaixaDeTexto 36"/>
            <p:cNvSpPr txBox="1"/>
            <p:nvPr/>
          </p:nvSpPr>
          <p:spPr>
            <a:xfrm>
              <a:off x="6444208" y="4244980"/>
              <a:ext cx="2376264" cy="369332"/>
            </a:xfrm>
            <a:prstGeom prst="rect">
              <a:avLst/>
            </a:prstGeom>
            <a:solidFill>
              <a:schemeClr val="tx1">
                <a:alpha val="70000"/>
              </a:schemeClr>
            </a:solidFill>
          </p:spPr>
          <p:txBody>
            <a:bodyPr wrap="square" rtlCol="0">
              <a:spAutoFit/>
            </a:bodyPr>
            <a:lstStyle/>
            <a:p>
              <a:pPr algn="ctr"/>
              <a:r>
                <a:rPr lang="pt-BR" b="1" dirty="0">
                  <a:solidFill>
                    <a:schemeClr val="bg1"/>
                  </a:solidFill>
                </a:rPr>
                <a:t>PEDESTRES</a:t>
              </a:r>
            </a:p>
          </p:txBody>
        </p:sp>
      </p:grpSp>
      <p:sp>
        <p:nvSpPr>
          <p:cNvPr id="39" name="Seta para a direita 38"/>
          <p:cNvSpPr/>
          <p:nvPr/>
        </p:nvSpPr>
        <p:spPr>
          <a:xfrm>
            <a:off x="4751226" y="1829446"/>
            <a:ext cx="720080" cy="502469"/>
          </a:xfrm>
          <a:prstGeom prst="righ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sp>
        <p:nvSpPr>
          <p:cNvPr id="40" name="Seta para a direita 39"/>
          <p:cNvSpPr/>
          <p:nvPr/>
        </p:nvSpPr>
        <p:spPr>
          <a:xfrm>
            <a:off x="5557283" y="3662308"/>
            <a:ext cx="720080" cy="502469"/>
          </a:xfrm>
          <a:prstGeom prst="righ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pic>
        <p:nvPicPr>
          <p:cNvPr id="41" name="Imagem 40"/>
          <p:cNvPicPr>
            <a:picLocks noChangeAspect="1"/>
          </p:cNvPicPr>
          <p:nvPr/>
        </p:nvPicPr>
        <p:blipFill rotWithShape="1">
          <a:blip r:embed="rId8">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42" name="CaixaDeTexto 41"/>
          <p:cNvSpPr txBox="1"/>
          <p:nvPr/>
        </p:nvSpPr>
        <p:spPr>
          <a:xfrm>
            <a:off x="214282" y="577298"/>
            <a:ext cx="3997678" cy="430887"/>
          </a:xfrm>
          <a:prstGeom prst="rect">
            <a:avLst/>
          </a:prstGeom>
          <a:noFill/>
        </p:spPr>
        <p:txBody>
          <a:bodyPr wrap="square" rtlCol="0">
            <a:spAutoFit/>
          </a:bodyPr>
          <a:lstStyle/>
          <a:p>
            <a:r>
              <a:rPr lang="pt-BR" sz="2200" b="1" dirty="0"/>
              <a:t>Responsabilidade Hierárquica</a:t>
            </a:r>
          </a:p>
        </p:txBody>
      </p:sp>
    </p:spTree>
    <p:extLst>
      <p:ext uri="{BB962C8B-B14F-4D97-AF65-F5344CB8AC3E}">
        <p14:creationId xmlns:p14="http://schemas.microsoft.com/office/powerpoint/2010/main" val="363454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randombar(horizontal)">
                                      <p:cBhvr>
                                        <p:cTn id="33" dur="500"/>
                                        <p:tgtEl>
                                          <p:spTgt spid="3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randombar(horizontal)">
                                      <p:cBhvr>
                                        <p:cTn id="36" dur="500"/>
                                        <p:tgtEl>
                                          <p:spTgt spid="40"/>
                                        </p:tgtEl>
                                      </p:cBhvr>
                                    </p:animEffect>
                                  </p:childTnLst>
                                </p:cTn>
                              </p:par>
                              <p:par>
                                <p:cTn id="37" presetID="14" presetClass="entr" presetSubtype="1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P spid="39" grpId="0" animBg="1"/>
      <p:bldP spid="4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194612" y="1171896"/>
            <a:ext cx="2520000" cy="1872000"/>
            <a:chOff x="571472" y="1357304"/>
            <a:chExt cx="2170449" cy="1669610"/>
          </a:xfrm>
        </p:grpSpPr>
        <p:pic>
          <p:nvPicPr>
            <p:cNvPr id="19" name="Imagem 18" descr="cruzamento 1.jpg"/>
            <p:cNvPicPr preferRelativeResize="0">
              <a:picLocks/>
            </p:cNvPicPr>
            <p:nvPr/>
          </p:nvPicPr>
          <p:blipFill>
            <a:blip r:embed="rId3" cstate="print"/>
            <a:stretch>
              <a:fillRect/>
            </a:stretch>
          </p:blipFill>
          <p:spPr>
            <a:xfrm>
              <a:off x="581921" y="1764666"/>
              <a:ext cx="2160000" cy="1260000"/>
            </a:xfrm>
            <a:prstGeom prst="rect">
              <a:avLst/>
            </a:prstGeom>
            <a:noFill/>
            <a:ln>
              <a:noFill/>
            </a:ln>
          </p:spPr>
        </p:pic>
        <p:sp>
          <p:nvSpPr>
            <p:cNvPr id="21" name="Retângulo 20"/>
            <p:cNvSpPr/>
            <p:nvPr/>
          </p:nvSpPr>
          <p:spPr>
            <a:xfrm>
              <a:off x="571472" y="1357304"/>
              <a:ext cx="2160000" cy="166961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algn="ctr"/>
              <a:r>
                <a:rPr lang="pt-BR" sz="2400" b="1" dirty="0">
                  <a:latin typeface="Calibri" pitchFamily="34" charset="0"/>
                  <a:cs typeface="Calibri" pitchFamily="34" charset="0"/>
                </a:rPr>
                <a:t>RODOVIA</a:t>
              </a:r>
            </a:p>
          </p:txBody>
        </p:sp>
      </p:grpSp>
      <p:grpSp>
        <p:nvGrpSpPr>
          <p:cNvPr id="22" name="Grupo 21"/>
          <p:cNvGrpSpPr/>
          <p:nvPr/>
        </p:nvGrpSpPr>
        <p:grpSpPr>
          <a:xfrm>
            <a:off x="3286116" y="1171896"/>
            <a:ext cx="2520000" cy="1872000"/>
            <a:chOff x="3357553" y="1357304"/>
            <a:chExt cx="2160001" cy="1688628"/>
          </a:xfrm>
        </p:grpSpPr>
        <p:pic>
          <p:nvPicPr>
            <p:cNvPr id="23" name="Imagem 22" descr="rotatoria.jpg"/>
            <p:cNvPicPr preferRelativeResize="0">
              <a:picLocks/>
            </p:cNvPicPr>
            <p:nvPr/>
          </p:nvPicPr>
          <p:blipFill>
            <a:blip r:embed="rId4" cstate="print"/>
            <a:stretch>
              <a:fillRect/>
            </a:stretch>
          </p:blipFill>
          <p:spPr>
            <a:xfrm>
              <a:off x="3357553" y="1785932"/>
              <a:ext cx="2160000" cy="1260000"/>
            </a:xfrm>
            <a:prstGeom prst="rect">
              <a:avLst/>
            </a:prstGeom>
            <a:noFill/>
            <a:ln>
              <a:noFill/>
            </a:ln>
          </p:spPr>
        </p:pic>
        <p:sp>
          <p:nvSpPr>
            <p:cNvPr id="24" name="Retângulo 23"/>
            <p:cNvSpPr/>
            <p:nvPr/>
          </p:nvSpPr>
          <p:spPr>
            <a:xfrm>
              <a:off x="3357554" y="1357304"/>
              <a:ext cx="2160000" cy="166961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algn="ctr"/>
              <a:r>
                <a:rPr lang="pt-BR" sz="2400" b="1" dirty="0">
                  <a:latin typeface="Calibri" pitchFamily="34" charset="0"/>
                  <a:cs typeface="Calibri" pitchFamily="34" charset="0"/>
                </a:rPr>
                <a:t>ROTATÓRIA</a:t>
              </a:r>
            </a:p>
          </p:txBody>
        </p:sp>
      </p:grpSp>
      <p:grpSp>
        <p:nvGrpSpPr>
          <p:cNvPr id="25" name="Grupo 24"/>
          <p:cNvGrpSpPr/>
          <p:nvPr/>
        </p:nvGrpSpPr>
        <p:grpSpPr>
          <a:xfrm>
            <a:off x="6357950" y="1171896"/>
            <a:ext cx="2520000" cy="1872000"/>
            <a:chOff x="6215074" y="1357304"/>
            <a:chExt cx="2160000" cy="1669610"/>
          </a:xfrm>
        </p:grpSpPr>
        <p:pic>
          <p:nvPicPr>
            <p:cNvPr id="26" name="Imagem 25" descr="preferencia direita.jpg"/>
            <p:cNvPicPr preferRelativeResize="0">
              <a:picLocks/>
            </p:cNvPicPr>
            <p:nvPr/>
          </p:nvPicPr>
          <p:blipFill>
            <a:blip r:embed="rId5" cstate="print"/>
            <a:stretch>
              <a:fillRect/>
            </a:stretch>
          </p:blipFill>
          <p:spPr>
            <a:xfrm>
              <a:off x="6215074" y="1764666"/>
              <a:ext cx="2160000" cy="1260000"/>
            </a:xfrm>
            <a:prstGeom prst="rect">
              <a:avLst/>
            </a:prstGeom>
            <a:noFill/>
            <a:ln>
              <a:noFill/>
            </a:ln>
          </p:spPr>
        </p:pic>
        <p:sp>
          <p:nvSpPr>
            <p:cNvPr id="27" name="Retângulo 26"/>
            <p:cNvSpPr/>
            <p:nvPr/>
          </p:nvSpPr>
          <p:spPr>
            <a:xfrm>
              <a:off x="6215074" y="1357304"/>
              <a:ext cx="2160000" cy="166961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algn="ctr"/>
              <a:r>
                <a:rPr lang="pt-BR" sz="2400" b="1" dirty="0">
                  <a:latin typeface="Calibri" pitchFamily="34" charset="0"/>
                  <a:cs typeface="Calibri" pitchFamily="34" charset="0"/>
                </a:rPr>
                <a:t>DIREITA</a:t>
              </a:r>
            </a:p>
          </p:txBody>
        </p:sp>
      </p:grpSp>
      <p:grpSp>
        <p:nvGrpSpPr>
          <p:cNvPr id="28" name="Grupo 27"/>
          <p:cNvGrpSpPr/>
          <p:nvPr/>
        </p:nvGrpSpPr>
        <p:grpSpPr>
          <a:xfrm>
            <a:off x="214282" y="3230126"/>
            <a:ext cx="2160000" cy="1620000"/>
            <a:chOff x="571472" y="3429005"/>
            <a:chExt cx="2160000" cy="1260001"/>
          </a:xfrm>
        </p:grpSpPr>
        <p:pic>
          <p:nvPicPr>
            <p:cNvPr id="29" name="Imagem 28" descr="cruzamento com linha ferrea.jpg"/>
            <p:cNvPicPr preferRelativeResize="0">
              <a:picLocks/>
            </p:cNvPicPr>
            <p:nvPr/>
          </p:nvPicPr>
          <p:blipFill>
            <a:blip r:embed="rId6" cstate="print"/>
            <a:stretch>
              <a:fillRect/>
            </a:stretch>
          </p:blipFill>
          <p:spPr>
            <a:xfrm>
              <a:off x="571472" y="3429005"/>
              <a:ext cx="2160000" cy="1260000"/>
            </a:xfrm>
            <a:prstGeom prst="rect">
              <a:avLst/>
            </a:prstGeom>
            <a:noFill/>
            <a:ln>
              <a:noFill/>
            </a:ln>
          </p:spPr>
        </p:pic>
        <p:sp>
          <p:nvSpPr>
            <p:cNvPr id="30" name="Retângulo 29"/>
            <p:cNvSpPr/>
            <p:nvPr/>
          </p:nvSpPr>
          <p:spPr>
            <a:xfrm>
              <a:off x="571472" y="3429006"/>
              <a:ext cx="2160000" cy="126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grpSp>
      <p:grpSp>
        <p:nvGrpSpPr>
          <p:cNvPr id="31" name="Grupo 30"/>
          <p:cNvGrpSpPr/>
          <p:nvPr/>
        </p:nvGrpSpPr>
        <p:grpSpPr>
          <a:xfrm>
            <a:off x="2571736" y="3492804"/>
            <a:ext cx="6286544" cy="1260000"/>
            <a:chOff x="2571736" y="3429006"/>
            <a:chExt cx="6286544" cy="1260000"/>
          </a:xfrm>
          <a:solidFill>
            <a:srgbClr val="FFFF00">
              <a:alpha val="20000"/>
            </a:srgbClr>
          </a:solidFill>
        </p:grpSpPr>
        <p:sp>
          <p:nvSpPr>
            <p:cNvPr id="32" name="Retângulo 31"/>
            <p:cNvSpPr/>
            <p:nvPr/>
          </p:nvSpPr>
          <p:spPr>
            <a:xfrm>
              <a:off x="3143240" y="3429006"/>
              <a:ext cx="5715040" cy="12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200" i="1" dirty="0">
                  <a:solidFill>
                    <a:schemeClr val="tx1"/>
                  </a:solidFill>
                  <a:latin typeface="Calibri" pitchFamily="34" charset="0"/>
                  <a:cs typeface="Calibri" pitchFamily="34" charset="0"/>
                </a:rPr>
                <a:t>Os veículos que se </a:t>
              </a:r>
              <a:r>
                <a:rPr lang="pt-BR" sz="2200" b="1" i="1" dirty="0">
                  <a:solidFill>
                    <a:srgbClr val="FF0000"/>
                  </a:solidFill>
                  <a:latin typeface="Calibri" pitchFamily="34" charset="0"/>
                  <a:cs typeface="Calibri" pitchFamily="34" charset="0"/>
                </a:rPr>
                <a:t>deslocam sobre trilhos</a:t>
              </a:r>
              <a:r>
                <a:rPr lang="pt-BR" sz="2200" i="1" dirty="0">
                  <a:solidFill>
                    <a:schemeClr val="tx1"/>
                  </a:solidFill>
                  <a:latin typeface="Calibri" pitchFamily="34" charset="0"/>
                  <a:cs typeface="Calibri" pitchFamily="34" charset="0"/>
                </a:rPr>
                <a:t> terão </a:t>
              </a:r>
              <a:r>
                <a:rPr lang="pt-BR" sz="2200" b="1" i="1" dirty="0">
                  <a:solidFill>
                    <a:schemeClr val="tx1"/>
                  </a:solidFill>
                  <a:latin typeface="Calibri" pitchFamily="34" charset="0"/>
                  <a:cs typeface="Calibri" pitchFamily="34" charset="0"/>
                </a:rPr>
                <a:t>preferência</a:t>
              </a:r>
              <a:r>
                <a:rPr lang="pt-BR" sz="2200" i="1" dirty="0">
                  <a:solidFill>
                    <a:schemeClr val="tx1"/>
                  </a:solidFill>
                  <a:latin typeface="Calibri" pitchFamily="34" charset="0"/>
                  <a:cs typeface="Calibri" pitchFamily="34" charset="0"/>
                </a:rPr>
                <a:t> em relação aos demais. </a:t>
              </a:r>
              <a:r>
                <a:rPr lang="pt-BR" sz="1000" i="1" dirty="0">
                  <a:solidFill>
                    <a:schemeClr val="tx1"/>
                  </a:solidFill>
                  <a:latin typeface="Calibri" pitchFamily="34" charset="0"/>
                  <a:cs typeface="Calibri" pitchFamily="34" charset="0"/>
                </a:rPr>
                <a:t>CTB, art. 29 XII</a:t>
              </a:r>
              <a:endParaRPr lang="pt-BR" sz="1000" i="1" dirty="0">
                <a:solidFill>
                  <a:schemeClr val="tx1"/>
                </a:solidFill>
              </a:endParaRPr>
            </a:p>
          </p:txBody>
        </p:sp>
        <p:sp>
          <p:nvSpPr>
            <p:cNvPr id="33" name="Seta para a direita 32"/>
            <p:cNvSpPr/>
            <p:nvPr/>
          </p:nvSpPr>
          <p:spPr>
            <a:xfrm>
              <a:off x="2571736" y="3786196"/>
              <a:ext cx="500066" cy="571504"/>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2200" i="1">
                <a:solidFill>
                  <a:schemeClr val="tx1"/>
                </a:solidFill>
                <a:latin typeface="Calibri" pitchFamily="34" charset="0"/>
                <a:cs typeface="Calibri" pitchFamily="34" charset="0"/>
              </a:endParaRPr>
            </a:p>
          </p:txBody>
        </p:sp>
      </p:grpSp>
      <p:pic>
        <p:nvPicPr>
          <p:cNvPr id="18" name="Imagem 17"/>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0" name="CaixaDeTexto 19"/>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22" y="1563644"/>
            <a:ext cx="3928446" cy="280830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034" y="1563644"/>
            <a:ext cx="3928446" cy="2808306"/>
          </a:xfrm>
          <a:prstGeom prst="rect">
            <a:avLst/>
          </a:prstGeom>
        </p:spPr>
      </p:pic>
      <p:sp>
        <p:nvSpPr>
          <p:cNvPr id="4" name="Elipse 3"/>
          <p:cNvSpPr/>
          <p:nvPr/>
        </p:nvSpPr>
        <p:spPr>
          <a:xfrm>
            <a:off x="735554" y="3835930"/>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1</a:t>
            </a:r>
          </a:p>
        </p:txBody>
      </p:sp>
      <p:sp>
        <p:nvSpPr>
          <p:cNvPr id="11" name="Elipse 10"/>
          <p:cNvSpPr/>
          <p:nvPr/>
        </p:nvSpPr>
        <p:spPr>
          <a:xfrm>
            <a:off x="5344066" y="3835930"/>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2</a:t>
            </a:r>
          </a:p>
        </p:txBody>
      </p:sp>
      <p:pic>
        <p:nvPicPr>
          <p:cNvPr id="12" name="Imagem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6319" r="89973"/>
                    </a14:imgEffect>
                  </a14:imgLayer>
                </a14:imgProps>
              </a:ext>
              <a:ext uri="{28A0092B-C50C-407E-A947-70E740481C1C}">
                <a14:useLocalDpi xmlns:a14="http://schemas.microsoft.com/office/drawing/2010/main" val="0"/>
              </a:ext>
            </a:extLst>
          </a:blip>
          <a:stretch>
            <a:fillRect/>
          </a:stretch>
        </p:blipFill>
        <p:spPr>
          <a:xfrm>
            <a:off x="2456752" y="3579862"/>
            <a:ext cx="418705" cy="720080"/>
          </a:xfrm>
          <a:prstGeom prst="rect">
            <a:avLst/>
          </a:prstGeom>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059832" y="2355725"/>
            <a:ext cx="720080" cy="360040"/>
          </a:xfrm>
          <a:prstGeom prst="rect">
            <a:avLst/>
          </a:prstGeom>
        </p:spPr>
      </p:pic>
      <p:pic>
        <p:nvPicPr>
          <p:cNvPr id="14" name="Image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8612" y="3579862"/>
            <a:ext cx="419020" cy="720622"/>
          </a:xfrm>
          <a:prstGeom prst="rect">
            <a:avLst/>
          </a:prstGeom>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3003798"/>
            <a:ext cx="720080" cy="360040"/>
          </a:xfrm>
          <a:prstGeom prst="rect">
            <a:avLst/>
          </a:prstGeom>
        </p:spPr>
      </p:pic>
    </p:spTree>
    <p:extLst>
      <p:ext uri="{BB962C8B-B14F-4D97-AF65-F5344CB8AC3E}">
        <p14:creationId xmlns:p14="http://schemas.microsoft.com/office/powerpoint/2010/main" val="16516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22" y="1563644"/>
            <a:ext cx="3928446" cy="280830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034" y="1563644"/>
            <a:ext cx="3928446" cy="2808306"/>
          </a:xfrm>
          <a:prstGeom prst="rect">
            <a:avLst/>
          </a:prstGeom>
        </p:spPr>
      </p:pic>
      <p:sp>
        <p:nvSpPr>
          <p:cNvPr id="4" name="Elipse 3"/>
          <p:cNvSpPr/>
          <p:nvPr/>
        </p:nvSpPr>
        <p:spPr>
          <a:xfrm>
            <a:off x="755576"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3</a:t>
            </a:r>
          </a:p>
        </p:txBody>
      </p:sp>
      <p:sp>
        <p:nvSpPr>
          <p:cNvPr id="11" name="Elipse 10"/>
          <p:cNvSpPr/>
          <p:nvPr/>
        </p:nvSpPr>
        <p:spPr>
          <a:xfrm>
            <a:off x="536408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4</a:t>
            </a:r>
          </a:p>
        </p:txBody>
      </p:sp>
      <p:pic>
        <p:nvPicPr>
          <p:cNvPr id="13" name="Imagem 12"/>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10800000">
            <a:off x="3131838" y="2355724"/>
            <a:ext cx="720082" cy="360041"/>
          </a:xfrm>
          <a:prstGeom prst="rect">
            <a:avLst/>
          </a:prstGeom>
        </p:spPr>
      </p:pic>
      <p:pic>
        <p:nvPicPr>
          <p:cNvPr id="14" name="Imagem 13"/>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10800000">
            <a:off x="6444208" y="1563644"/>
            <a:ext cx="377150" cy="648614"/>
          </a:xfrm>
          <a:prstGeom prst="rect">
            <a:avLst/>
          </a:prstGeom>
        </p:spPr>
      </p:pic>
      <p:pic>
        <p:nvPicPr>
          <p:cNvPr id="15" name="Imagem 14"/>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5436096" y="3109176"/>
            <a:ext cx="720080" cy="360040"/>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77110" y="1722230"/>
            <a:ext cx="634343" cy="317172"/>
          </a:xfrm>
          <a:prstGeom prst="rect">
            <a:avLst/>
          </a:prstGeom>
        </p:spPr>
      </p:pic>
      <p:grpSp>
        <p:nvGrpSpPr>
          <p:cNvPr id="10" name="Grupo 9"/>
          <p:cNvGrpSpPr/>
          <p:nvPr/>
        </p:nvGrpSpPr>
        <p:grpSpPr>
          <a:xfrm>
            <a:off x="5756043" y="3289196"/>
            <a:ext cx="950877" cy="866730"/>
            <a:chOff x="5756043" y="3289196"/>
            <a:chExt cx="950877" cy="866730"/>
          </a:xfrm>
        </p:grpSpPr>
        <p:sp>
          <p:nvSpPr>
            <p:cNvPr id="8" name="Arco 7"/>
            <p:cNvSpPr/>
            <p:nvPr/>
          </p:nvSpPr>
          <p:spPr>
            <a:xfrm>
              <a:off x="5756043" y="3289196"/>
              <a:ext cx="872195" cy="866730"/>
            </a:xfrm>
            <a:prstGeom prst="arc">
              <a:avLst>
                <a:gd name="adj1" fmla="val 16303432"/>
                <a:gd name="adj2" fmla="val 376723"/>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 name="Triângulo isósceles 8"/>
            <p:cNvSpPr/>
            <p:nvPr/>
          </p:nvSpPr>
          <p:spPr>
            <a:xfrm flipV="1">
              <a:off x="6562904" y="3770596"/>
              <a:ext cx="144016" cy="144016"/>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spTree>
    <p:extLst>
      <p:ext uri="{BB962C8B-B14F-4D97-AF65-F5344CB8AC3E}">
        <p14:creationId xmlns:p14="http://schemas.microsoft.com/office/powerpoint/2010/main" val="22822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22" y="1563644"/>
            <a:ext cx="3928446" cy="280830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034" y="1563644"/>
            <a:ext cx="3928446" cy="2808306"/>
          </a:xfrm>
          <a:prstGeom prst="rect">
            <a:avLst/>
          </a:prstGeom>
        </p:spPr>
      </p:pic>
      <p:sp>
        <p:nvSpPr>
          <p:cNvPr id="4" name="Elipse 3"/>
          <p:cNvSpPr/>
          <p:nvPr/>
        </p:nvSpPr>
        <p:spPr>
          <a:xfrm>
            <a:off x="755576"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5</a:t>
            </a:r>
          </a:p>
        </p:txBody>
      </p:sp>
      <p:sp>
        <p:nvSpPr>
          <p:cNvPr id="11" name="Elipse 10"/>
          <p:cNvSpPr/>
          <p:nvPr/>
        </p:nvSpPr>
        <p:spPr>
          <a:xfrm>
            <a:off x="536408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6</a:t>
            </a:r>
          </a:p>
        </p:txBody>
      </p:sp>
      <p:pic>
        <p:nvPicPr>
          <p:cNvPr id="14" name="Imagem 1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10800000">
            <a:off x="6444208" y="1563644"/>
            <a:ext cx="377150" cy="648614"/>
          </a:xfrm>
          <a:prstGeom prst="rect">
            <a:avLst/>
          </a:prstGeom>
        </p:spPr>
      </p:pic>
      <p:pic>
        <p:nvPicPr>
          <p:cNvPr id="15" name="Imagem 1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436096" y="3003798"/>
            <a:ext cx="720080" cy="360040"/>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77110" y="1722230"/>
            <a:ext cx="634343" cy="317172"/>
          </a:xfrm>
          <a:prstGeom prst="rect">
            <a:avLst/>
          </a:prstGeom>
        </p:spPr>
      </p:pic>
      <p:pic>
        <p:nvPicPr>
          <p:cNvPr id="16" name="Imagem 15"/>
          <p:cNvPicPr>
            <a:picLocks noChangeAspect="1"/>
          </p:cNvPicPr>
          <p:nvPr/>
        </p:nvPicPr>
        <p:blipFill rotWithShape="1">
          <a:blip r:embed="rId8" cstate="print">
            <a:extLst>
              <a:ext uri="{28A0092B-C50C-407E-A947-70E740481C1C}">
                <a14:useLocalDpi xmlns:a14="http://schemas.microsoft.com/office/drawing/2010/main" val="0"/>
              </a:ext>
            </a:extLst>
          </a:blip>
          <a:srcRect b="16334"/>
          <a:stretch/>
        </p:blipFill>
        <p:spPr>
          <a:xfrm rot="16200000">
            <a:off x="2330290" y="3811601"/>
            <a:ext cx="668741" cy="349279"/>
          </a:xfrm>
          <a:prstGeom prst="rect">
            <a:avLst/>
          </a:prstGeom>
        </p:spPr>
      </p:pic>
      <p:pic>
        <p:nvPicPr>
          <p:cNvPr id="17" name="Imagem 16"/>
          <p:cNvPicPr>
            <a:picLocks noChangeAspect="1"/>
          </p:cNvPicPr>
          <p:nvPr/>
        </p:nvPicPr>
        <p:blipFill rotWithShape="1">
          <a:blip r:embed="rId8" cstate="print">
            <a:extLst>
              <a:ext uri="{28A0092B-C50C-407E-A947-70E740481C1C}">
                <a14:useLocalDpi xmlns:a14="http://schemas.microsoft.com/office/drawing/2010/main" val="0"/>
              </a:ext>
            </a:extLst>
          </a:blip>
          <a:srcRect b="16334"/>
          <a:stretch/>
        </p:blipFill>
        <p:spPr>
          <a:xfrm rot="16200000">
            <a:off x="6973933" y="3811600"/>
            <a:ext cx="668741" cy="349279"/>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3203848" y="2387690"/>
            <a:ext cx="644575" cy="319602"/>
          </a:xfrm>
          <a:prstGeom prst="rect">
            <a:avLst/>
          </a:prstGeom>
        </p:spPr>
      </p:pic>
    </p:spTree>
    <p:extLst>
      <p:ext uri="{BB962C8B-B14F-4D97-AF65-F5344CB8AC3E}">
        <p14:creationId xmlns:p14="http://schemas.microsoft.com/office/powerpoint/2010/main" val="104226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3555622"/>
            <a:ext cx="9144000" cy="1368152"/>
          </a:xfrm>
          <a:prstGeom prst="rect">
            <a:avLst/>
          </a:prstGeom>
          <a:solidFill>
            <a:srgbClr val="008000">
              <a:alpha val="20000"/>
            </a:srgb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2" name="CaixaDeTexto 11"/>
          <p:cNvSpPr txBox="1"/>
          <p:nvPr/>
        </p:nvSpPr>
        <p:spPr>
          <a:xfrm>
            <a:off x="539552" y="1491630"/>
            <a:ext cx="7560840" cy="1810752"/>
          </a:xfrm>
          <a:prstGeom prst="rect">
            <a:avLst/>
          </a:prstGeom>
          <a:noFill/>
        </p:spPr>
        <p:txBody>
          <a:bodyPr wrap="square" rtlCol="0">
            <a:spAutoFit/>
          </a:bodyPr>
          <a:lstStyle/>
          <a:p>
            <a:pPr>
              <a:lnSpc>
                <a:spcPts val="2200"/>
              </a:lnSpc>
              <a:spcAft>
                <a:spcPts val="600"/>
              </a:spcAft>
            </a:pPr>
            <a:r>
              <a:rPr lang="pt-BR" sz="2000" dirty="0">
                <a:solidFill>
                  <a:srgbClr val="008000"/>
                </a:solidFill>
                <a:latin typeface="+mj-lt"/>
                <a:cs typeface="MV Boli" pitchFamily="2" charset="0"/>
              </a:rPr>
              <a:t>►D ou E</a:t>
            </a:r>
          </a:p>
          <a:p>
            <a:pPr>
              <a:lnSpc>
                <a:spcPts val="2200"/>
              </a:lnSpc>
              <a:spcAft>
                <a:spcPts val="600"/>
              </a:spcAft>
            </a:pPr>
            <a:r>
              <a:rPr lang="pt-BR" sz="2000" dirty="0">
                <a:solidFill>
                  <a:srgbClr val="008000"/>
                </a:solidFill>
                <a:latin typeface="+mj-lt"/>
                <a:cs typeface="MV Boli" pitchFamily="2" charset="0"/>
              </a:rPr>
              <a:t>►21 anos</a:t>
            </a:r>
          </a:p>
          <a:p>
            <a:pPr>
              <a:lnSpc>
                <a:spcPts val="2200"/>
              </a:lnSpc>
              <a:spcAft>
                <a:spcPts val="600"/>
              </a:spcAft>
            </a:pPr>
            <a:r>
              <a:rPr lang="pt-BR" sz="2000" dirty="0">
                <a:solidFill>
                  <a:srgbClr val="008000"/>
                </a:solidFill>
                <a:latin typeface="+mj-lt"/>
                <a:cs typeface="MV Boli" pitchFamily="2" charset="0"/>
              </a:rPr>
              <a:t>►Curso Transporte Escolar (CETE)</a:t>
            </a:r>
          </a:p>
          <a:p>
            <a:pPr>
              <a:lnSpc>
                <a:spcPts val="2200"/>
              </a:lnSpc>
              <a:spcAft>
                <a:spcPts val="600"/>
              </a:spcAft>
            </a:pPr>
            <a:r>
              <a:rPr lang="pt-BR" sz="2000" dirty="0">
                <a:solidFill>
                  <a:srgbClr val="008000"/>
                </a:solidFill>
                <a:latin typeface="+mj-lt"/>
                <a:cs typeface="MV Boli" pitchFamily="2" charset="0"/>
              </a:rPr>
              <a:t>►Não ter cometido </a:t>
            </a:r>
            <a:r>
              <a:rPr lang="pt-BR" sz="2000" dirty="0">
                <a:solidFill>
                  <a:srgbClr val="FF6600"/>
                </a:solidFill>
                <a:latin typeface="+mj-lt"/>
                <a:cs typeface="MV Boli" pitchFamily="2" charset="0"/>
              </a:rPr>
              <a:t>mais de uma Gravíssima</a:t>
            </a:r>
            <a:r>
              <a:rPr lang="pt-BR" sz="2000" dirty="0">
                <a:solidFill>
                  <a:srgbClr val="008000"/>
                </a:solidFill>
                <a:latin typeface="+mj-lt"/>
                <a:cs typeface="MV Boli" pitchFamily="2" charset="0"/>
              </a:rPr>
              <a:t> nos últimos 12 meses</a:t>
            </a:r>
          </a:p>
          <a:p>
            <a:pPr>
              <a:lnSpc>
                <a:spcPts val="2200"/>
              </a:lnSpc>
              <a:spcAft>
                <a:spcPts val="600"/>
              </a:spcAft>
            </a:pPr>
            <a:r>
              <a:rPr lang="pt-BR" sz="2000" dirty="0">
                <a:solidFill>
                  <a:srgbClr val="008000"/>
                </a:solidFill>
                <a:latin typeface="+mj-lt"/>
                <a:cs typeface="MV Boli" pitchFamily="2" charset="0"/>
              </a:rPr>
              <a:t>►Não estar sob efeito de suspensão ou cassação da CNH</a:t>
            </a:r>
          </a:p>
        </p:txBody>
      </p:sp>
      <p:pic>
        <p:nvPicPr>
          <p:cNvPr id="13" name="Imagem 12" descr="escolar"/>
          <p:cNvPicPr>
            <a:picLocks noChangeAspect="1"/>
          </p:cNvPicPr>
          <p:nvPr/>
        </p:nvPicPr>
        <p:blipFill>
          <a:blip r:embed="rId3" cstate="print"/>
          <a:stretch>
            <a:fillRect/>
          </a:stretch>
        </p:blipFill>
        <p:spPr>
          <a:xfrm>
            <a:off x="5851314" y="796802"/>
            <a:ext cx="2776392" cy="1654258"/>
          </a:xfrm>
          <a:prstGeom prst="rect">
            <a:avLst/>
          </a:prstGeom>
        </p:spPr>
      </p:pic>
      <p:sp>
        <p:nvSpPr>
          <p:cNvPr id="15" name="CaixaDeTexto 14"/>
          <p:cNvSpPr txBox="1"/>
          <p:nvPr/>
        </p:nvSpPr>
        <p:spPr>
          <a:xfrm>
            <a:off x="567482" y="3815492"/>
            <a:ext cx="3500462" cy="1077218"/>
          </a:xfrm>
          <a:prstGeom prst="rect">
            <a:avLst/>
          </a:prstGeom>
          <a:noFill/>
        </p:spPr>
        <p:txBody>
          <a:bodyPr wrap="square" rtlCol="0">
            <a:spAutoFit/>
          </a:bodyPr>
          <a:lstStyle/>
          <a:p>
            <a:pPr marL="180975" indent="-180975">
              <a:spcAft>
                <a:spcPts val="600"/>
              </a:spcAft>
              <a:buFont typeface="Wingdings" pitchFamily="2" charset="2"/>
              <a:buChar char="§"/>
            </a:pPr>
            <a:r>
              <a:rPr lang="pt-BR" i="1" dirty="0">
                <a:latin typeface="Calibri" pitchFamily="34" charset="0"/>
                <a:cs typeface="Calibri" pitchFamily="34" charset="0"/>
              </a:rPr>
              <a:t>Faixa Amarela – 40 cm largura</a:t>
            </a:r>
          </a:p>
          <a:p>
            <a:pPr marL="180975" indent="-180975">
              <a:spcAft>
                <a:spcPts val="600"/>
              </a:spcAft>
              <a:buFont typeface="Wingdings" pitchFamily="2" charset="2"/>
              <a:buChar char="§"/>
            </a:pPr>
            <a:r>
              <a:rPr lang="pt-BR" i="1" dirty="0">
                <a:latin typeface="Calibri" pitchFamily="34" charset="0"/>
                <a:cs typeface="Calibri" pitchFamily="34" charset="0"/>
              </a:rPr>
              <a:t>Registro Veículo de Passageiros</a:t>
            </a:r>
          </a:p>
          <a:p>
            <a:pPr marL="180975" indent="-180975">
              <a:spcAft>
                <a:spcPts val="600"/>
              </a:spcAft>
              <a:buFont typeface="Wingdings" pitchFamily="2" charset="2"/>
              <a:buChar char="§"/>
            </a:pPr>
            <a:r>
              <a:rPr lang="pt-BR" i="1" dirty="0">
                <a:latin typeface="Calibri" pitchFamily="34" charset="0"/>
                <a:cs typeface="Calibri" pitchFamily="34" charset="0"/>
              </a:rPr>
              <a:t>Inspeção Semestral - Segurança</a:t>
            </a:r>
          </a:p>
        </p:txBody>
      </p:sp>
      <p:sp>
        <p:nvSpPr>
          <p:cNvPr id="16" name="CaixaDeTexto 15"/>
          <p:cNvSpPr txBox="1"/>
          <p:nvPr/>
        </p:nvSpPr>
        <p:spPr>
          <a:xfrm>
            <a:off x="4605630" y="3815492"/>
            <a:ext cx="4214842" cy="1077218"/>
          </a:xfrm>
          <a:prstGeom prst="rect">
            <a:avLst/>
          </a:prstGeom>
          <a:noFill/>
        </p:spPr>
        <p:txBody>
          <a:bodyPr wrap="square" rtlCol="0">
            <a:spAutoFit/>
          </a:bodyPr>
          <a:lstStyle/>
          <a:p>
            <a:pPr marL="180975" indent="-180975">
              <a:spcAft>
                <a:spcPts val="600"/>
              </a:spcAft>
              <a:buFont typeface="Wingdings" pitchFamily="2" charset="2"/>
              <a:buChar char="§"/>
            </a:pPr>
            <a:r>
              <a:rPr lang="pt-BR" i="1" dirty="0">
                <a:latin typeface="Calibri" pitchFamily="34" charset="0"/>
                <a:cs typeface="Calibri" pitchFamily="34" charset="0"/>
              </a:rPr>
              <a:t>Cinto de Segurança p/ todos ocupantes</a:t>
            </a:r>
          </a:p>
          <a:p>
            <a:pPr marL="180975" indent="-180975">
              <a:spcAft>
                <a:spcPts val="600"/>
              </a:spcAft>
              <a:buFont typeface="Wingdings" pitchFamily="2" charset="2"/>
              <a:buChar char="§"/>
            </a:pPr>
            <a:r>
              <a:rPr lang="pt-BR" i="1" dirty="0">
                <a:latin typeface="Calibri" pitchFamily="34" charset="0"/>
                <a:cs typeface="Calibri" pitchFamily="34" charset="0"/>
              </a:rPr>
              <a:t>Luzes de Posição – Vermelhas/Amarelas</a:t>
            </a:r>
          </a:p>
          <a:p>
            <a:pPr marL="180975" indent="-180975">
              <a:spcAft>
                <a:spcPts val="600"/>
              </a:spcAft>
              <a:buFont typeface="Wingdings" pitchFamily="2" charset="2"/>
              <a:buChar char="§"/>
            </a:pPr>
            <a:r>
              <a:rPr lang="pt-BR" i="1" dirty="0">
                <a:latin typeface="Calibri" pitchFamily="34" charset="0"/>
                <a:cs typeface="Calibri" pitchFamily="34" charset="0"/>
              </a:rPr>
              <a:t>Tacógrafo</a:t>
            </a:r>
          </a:p>
        </p:txBody>
      </p:sp>
      <p:sp>
        <p:nvSpPr>
          <p:cNvPr id="9" name="Arredondar Retângulo no Mesmo Canto Lateral 8"/>
          <p:cNvSpPr/>
          <p:nvPr/>
        </p:nvSpPr>
        <p:spPr>
          <a:xfrm rot="5400000">
            <a:off x="1600018" y="-499501"/>
            <a:ext cx="360000" cy="3567743"/>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 ao Condutor</a:t>
            </a:r>
          </a:p>
        </p:txBody>
      </p:sp>
      <p:pic>
        <p:nvPicPr>
          <p:cNvPr id="10" name="Imagem 9"/>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1" name="CaixaDeTexto 10"/>
          <p:cNvSpPr txBox="1"/>
          <p:nvPr/>
        </p:nvSpPr>
        <p:spPr>
          <a:xfrm>
            <a:off x="214282" y="577298"/>
            <a:ext cx="3997678" cy="430887"/>
          </a:xfrm>
          <a:prstGeom prst="rect">
            <a:avLst/>
          </a:prstGeom>
          <a:noFill/>
        </p:spPr>
        <p:txBody>
          <a:bodyPr wrap="square" rtlCol="0">
            <a:spAutoFit/>
          </a:bodyPr>
          <a:lstStyle/>
          <a:p>
            <a:r>
              <a:rPr lang="pt-BR" sz="2200" b="1" dirty="0"/>
              <a:t>TRANSPORTE ESCOLAR - EAR</a:t>
            </a:r>
          </a:p>
        </p:txBody>
      </p:sp>
      <p:sp>
        <p:nvSpPr>
          <p:cNvPr id="14" name="Arredondar Retângulo no Mesmo Canto Lateral 8">
            <a:extLst>
              <a:ext uri="{FF2B5EF4-FFF2-40B4-BE49-F238E27FC236}">
                <a16:creationId xmlns:a16="http://schemas.microsoft.com/office/drawing/2014/main" id="{95ADF4CB-2059-4DE9-AEA8-B2B2EB51375F}"/>
              </a:ext>
            </a:extLst>
          </p:cNvPr>
          <p:cNvSpPr/>
          <p:nvPr/>
        </p:nvSpPr>
        <p:spPr>
          <a:xfrm rot="5400000">
            <a:off x="1600019" y="1790319"/>
            <a:ext cx="360000" cy="3567743"/>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 ao Veículo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47" dur="5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52" dur="500"/>
                                        <p:tgtEl>
                                          <p:spTgt spid="1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5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22" y="1563644"/>
            <a:ext cx="3928446" cy="280830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034" y="1563644"/>
            <a:ext cx="3928446" cy="2808306"/>
          </a:xfrm>
          <a:prstGeom prst="rect">
            <a:avLst/>
          </a:prstGeom>
        </p:spPr>
      </p:pic>
      <p:sp>
        <p:nvSpPr>
          <p:cNvPr id="4" name="Elipse 3"/>
          <p:cNvSpPr/>
          <p:nvPr/>
        </p:nvSpPr>
        <p:spPr>
          <a:xfrm>
            <a:off x="755576"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7</a:t>
            </a:r>
          </a:p>
        </p:txBody>
      </p:sp>
      <p:sp>
        <p:nvSpPr>
          <p:cNvPr id="11" name="Elipse 10"/>
          <p:cNvSpPr/>
          <p:nvPr/>
        </p:nvSpPr>
        <p:spPr>
          <a:xfrm>
            <a:off x="536408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8</a:t>
            </a:r>
          </a:p>
        </p:txBody>
      </p:sp>
      <p:pic>
        <p:nvPicPr>
          <p:cNvPr id="14" name="Imagem 1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16200000">
            <a:off x="7876084" y="2251958"/>
            <a:ext cx="377150" cy="648614"/>
          </a:xfrm>
          <a:prstGeom prst="rect">
            <a:avLst/>
          </a:prstGeom>
        </p:spPr>
      </p:pic>
      <p:pic>
        <p:nvPicPr>
          <p:cNvPr id="15" name="Imagem 1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436096" y="3003798"/>
            <a:ext cx="720080" cy="360040"/>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77110" y="1722230"/>
            <a:ext cx="634343" cy="317172"/>
          </a:xfrm>
          <a:prstGeom prst="rect">
            <a:avLst/>
          </a:prstGeom>
        </p:spPr>
      </p:pic>
      <p:pic>
        <p:nvPicPr>
          <p:cNvPr id="16" name="Imagem 15"/>
          <p:cNvPicPr>
            <a:picLocks noChangeAspect="1"/>
          </p:cNvPicPr>
          <p:nvPr/>
        </p:nvPicPr>
        <p:blipFill rotWithShape="1">
          <a:blip r:embed="rId8" cstate="print">
            <a:extLst>
              <a:ext uri="{28A0092B-C50C-407E-A947-70E740481C1C}">
                <a14:useLocalDpi xmlns:a14="http://schemas.microsoft.com/office/drawing/2010/main" val="0"/>
              </a:ext>
            </a:extLst>
          </a:blip>
          <a:srcRect b="16334"/>
          <a:stretch/>
        </p:blipFill>
        <p:spPr>
          <a:xfrm>
            <a:off x="918886" y="3009226"/>
            <a:ext cx="668741" cy="349279"/>
          </a:xfrm>
          <a:prstGeom prst="rect">
            <a:avLst/>
          </a:prstGeom>
        </p:spPr>
      </p:pic>
      <p:pic>
        <p:nvPicPr>
          <p:cNvPr id="17" name="Imagem 16"/>
          <p:cNvPicPr>
            <a:picLocks noChangeAspect="1"/>
          </p:cNvPicPr>
          <p:nvPr/>
        </p:nvPicPr>
        <p:blipFill rotWithShape="1">
          <a:blip r:embed="rId8" cstate="print">
            <a:extLst>
              <a:ext uri="{28A0092B-C50C-407E-A947-70E740481C1C}">
                <a14:useLocalDpi xmlns:a14="http://schemas.microsoft.com/office/drawing/2010/main" val="0"/>
              </a:ext>
            </a:extLst>
          </a:blip>
          <a:srcRect b="16334"/>
          <a:stretch/>
        </p:blipFill>
        <p:spPr>
          <a:xfrm rot="16200000">
            <a:off x="6973933" y="3811600"/>
            <a:ext cx="668741" cy="349279"/>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3131841" y="2387690"/>
            <a:ext cx="644575" cy="319602"/>
          </a:xfrm>
          <a:prstGeom prst="rect">
            <a:avLst/>
          </a:prstGeom>
        </p:spPr>
      </p:pic>
    </p:spTree>
    <p:extLst>
      <p:ext uri="{BB962C8B-B14F-4D97-AF65-F5344CB8AC3E}">
        <p14:creationId xmlns:p14="http://schemas.microsoft.com/office/powerpoint/2010/main" val="413885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22" y="1563644"/>
            <a:ext cx="3928446" cy="280830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034" y="1563644"/>
            <a:ext cx="3928446" cy="2808306"/>
          </a:xfrm>
          <a:prstGeom prst="rect">
            <a:avLst/>
          </a:prstGeom>
        </p:spPr>
      </p:pic>
      <p:sp>
        <p:nvSpPr>
          <p:cNvPr id="4" name="Elipse 3"/>
          <p:cNvSpPr/>
          <p:nvPr/>
        </p:nvSpPr>
        <p:spPr>
          <a:xfrm>
            <a:off x="755576"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9</a:t>
            </a:r>
          </a:p>
        </p:txBody>
      </p:sp>
      <p:sp>
        <p:nvSpPr>
          <p:cNvPr id="11" name="Elipse 10"/>
          <p:cNvSpPr/>
          <p:nvPr/>
        </p:nvSpPr>
        <p:spPr>
          <a:xfrm>
            <a:off x="536408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10</a:t>
            </a:r>
          </a:p>
        </p:txBody>
      </p:sp>
      <p:pic>
        <p:nvPicPr>
          <p:cNvPr id="15" name="Imagem 14"/>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16200000">
            <a:off x="6912260" y="3815253"/>
            <a:ext cx="720080" cy="360040"/>
          </a:xfrm>
          <a:prstGeom prst="rect">
            <a:avLst/>
          </a:prstGeom>
        </p:spPr>
      </p:pic>
      <p:pic>
        <p:nvPicPr>
          <p:cNvPr id="18" name="Image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77110" y="1722230"/>
            <a:ext cx="634343" cy="317172"/>
          </a:xfrm>
          <a:prstGeom prst="rect">
            <a:avLst/>
          </a:prstGeom>
        </p:spPr>
      </p:pic>
      <p:pic>
        <p:nvPicPr>
          <p:cNvPr id="16" name="Imagem 15"/>
          <p:cNvPicPr>
            <a:picLocks noChangeAspect="1"/>
          </p:cNvPicPr>
          <p:nvPr/>
        </p:nvPicPr>
        <p:blipFill rotWithShape="1">
          <a:blip r:embed="rId7" cstate="print">
            <a:extLst>
              <a:ext uri="{28A0092B-C50C-407E-A947-70E740481C1C}">
                <a14:useLocalDpi xmlns:a14="http://schemas.microsoft.com/office/drawing/2010/main" val="0"/>
              </a:ext>
            </a:extLst>
          </a:blip>
          <a:srcRect b="16334"/>
          <a:stretch/>
        </p:blipFill>
        <p:spPr>
          <a:xfrm>
            <a:off x="918886" y="3009226"/>
            <a:ext cx="668741" cy="349279"/>
          </a:xfrm>
          <a:prstGeom prst="rect">
            <a:avLst/>
          </a:prstGeom>
        </p:spPr>
      </p:pic>
      <p:pic>
        <p:nvPicPr>
          <p:cNvPr id="19" name="Imagem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3131841" y="2387690"/>
            <a:ext cx="644575" cy="319602"/>
          </a:xfrm>
          <a:prstGeom prst="rect">
            <a:avLst/>
          </a:prstGeom>
        </p:spPr>
      </p:pic>
      <p:pic>
        <p:nvPicPr>
          <p:cNvPr id="20" name="Imagem 19"/>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475894" y="3688626"/>
            <a:ext cx="377150" cy="648614"/>
          </a:xfrm>
          <a:prstGeom prst="rect">
            <a:avLst/>
          </a:prstGeom>
        </p:spPr>
      </p:pic>
      <p:pic>
        <p:nvPicPr>
          <p:cNvPr id="21" name="Imagem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412860" y="2612071"/>
            <a:ext cx="438558" cy="1152781"/>
          </a:xfrm>
          <a:prstGeom prst="rect">
            <a:avLst/>
          </a:prstGeom>
        </p:spPr>
      </p:pic>
    </p:spTree>
    <p:extLst>
      <p:ext uri="{BB962C8B-B14F-4D97-AF65-F5344CB8AC3E}">
        <p14:creationId xmlns:p14="http://schemas.microsoft.com/office/powerpoint/2010/main" val="11851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62" y="1549321"/>
            <a:ext cx="3911138" cy="2795933"/>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529" y="1578330"/>
            <a:ext cx="3923755" cy="2811309"/>
          </a:xfrm>
          <a:prstGeom prst="rect">
            <a:avLst/>
          </a:prstGeom>
        </p:spPr>
      </p:pic>
      <p:pic>
        <p:nvPicPr>
          <p:cNvPr id="5" name="Imagem 4"/>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sp>
        <p:nvSpPr>
          <p:cNvPr id="11" name="Elipse 10"/>
          <p:cNvSpPr/>
          <p:nvPr/>
        </p:nvSpPr>
        <p:spPr>
          <a:xfrm>
            <a:off x="536408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12</a:t>
            </a:r>
          </a:p>
        </p:txBody>
      </p:sp>
      <p:pic>
        <p:nvPicPr>
          <p:cNvPr id="18" name="Image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77110" y="1722230"/>
            <a:ext cx="634343" cy="317172"/>
          </a:xfrm>
          <a:prstGeom prst="rect">
            <a:avLst/>
          </a:prstGeom>
        </p:spPr>
      </p:pic>
      <p:pic>
        <p:nvPicPr>
          <p:cNvPr id="16" name="Imagem 15"/>
          <p:cNvPicPr>
            <a:picLocks noChangeAspect="1"/>
          </p:cNvPicPr>
          <p:nvPr/>
        </p:nvPicPr>
        <p:blipFill rotWithShape="1">
          <a:blip r:embed="rId7" cstate="print">
            <a:extLst>
              <a:ext uri="{28A0092B-C50C-407E-A947-70E740481C1C}">
                <a14:useLocalDpi xmlns:a14="http://schemas.microsoft.com/office/drawing/2010/main" val="0"/>
              </a:ext>
            </a:extLst>
          </a:blip>
          <a:srcRect b="16334"/>
          <a:stretch/>
        </p:blipFill>
        <p:spPr>
          <a:xfrm>
            <a:off x="683568" y="3009226"/>
            <a:ext cx="668741" cy="349279"/>
          </a:xfrm>
          <a:prstGeom prst="rect">
            <a:avLst/>
          </a:prstGeom>
        </p:spPr>
      </p:pic>
      <p:pic>
        <p:nvPicPr>
          <p:cNvPr id="19" name="Imagem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3376651" y="2381016"/>
            <a:ext cx="644575" cy="319602"/>
          </a:xfrm>
          <a:prstGeom prst="rect">
            <a:avLst/>
          </a:prstGeom>
        </p:spPr>
      </p:pic>
      <p:pic>
        <p:nvPicPr>
          <p:cNvPr id="20" name="Imagem 19"/>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482568" y="3655256"/>
            <a:ext cx="377150" cy="648614"/>
          </a:xfrm>
          <a:prstGeom prst="rect">
            <a:avLst/>
          </a:prstGeom>
        </p:spPr>
      </p:pic>
      <p:sp>
        <p:nvSpPr>
          <p:cNvPr id="14" name="Elipse 13"/>
          <p:cNvSpPr/>
          <p:nvPr/>
        </p:nvSpPr>
        <p:spPr>
          <a:xfrm>
            <a:off x="775716"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11</a:t>
            </a:r>
          </a:p>
        </p:txBody>
      </p:sp>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292080" y="3026722"/>
            <a:ext cx="720080" cy="360041"/>
          </a:xfrm>
          <a:prstGeom prst="rect">
            <a:avLst/>
          </a:prstGeom>
        </p:spPr>
      </p:pic>
      <p:pic>
        <p:nvPicPr>
          <p:cNvPr id="22" name="Imagem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6892499" y="3824472"/>
            <a:ext cx="644575" cy="322288"/>
          </a:xfrm>
          <a:prstGeom prst="rect">
            <a:avLst/>
          </a:prstGeom>
        </p:spPr>
      </p:pic>
    </p:spTree>
    <p:extLst>
      <p:ext uri="{BB962C8B-B14F-4D97-AF65-F5344CB8AC3E}">
        <p14:creationId xmlns:p14="http://schemas.microsoft.com/office/powerpoint/2010/main" val="399777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22" y="1563644"/>
            <a:ext cx="3928446" cy="280830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034" y="1563644"/>
            <a:ext cx="3928446" cy="2808306"/>
          </a:xfrm>
          <a:prstGeom prst="rect">
            <a:avLst/>
          </a:prstGeom>
        </p:spPr>
      </p:pic>
      <p:pic>
        <p:nvPicPr>
          <p:cNvPr id="14" name="Imagem 1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16200000">
            <a:off x="7875542" y="2364011"/>
            <a:ext cx="377150" cy="648614"/>
          </a:xfrm>
          <a:prstGeom prst="rect">
            <a:avLst/>
          </a:prstGeom>
        </p:spPr>
      </p:pic>
      <p:pic>
        <p:nvPicPr>
          <p:cNvPr id="15" name="Imagem 1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436096" y="2853108"/>
            <a:ext cx="720080" cy="360040"/>
          </a:xfrm>
          <a:prstGeom prst="rect">
            <a:avLst/>
          </a:prstGeom>
        </p:spPr>
      </p:pic>
      <p:pic>
        <p:nvPicPr>
          <p:cNvPr id="16" name="Imagem 15"/>
          <p:cNvPicPr>
            <a:picLocks noChangeAspect="1"/>
          </p:cNvPicPr>
          <p:nvPr/>
        </p:nvPicPr>
        <p:blipFill rotWithShape="1">
          <a:blip r:embed="rId7" cstate="print">
            <a:extLst>
              <a:ext uri="{28A0092B-C50C-407E-A947-70E740481C1C}">
                <a14:useLocalDpi xmlns:a14="http://schemas.microsoft.com/office/drawing/2010/main" val="0"/>
              </a:ext>
            </a:extLst>
          </a:blip>
          <a:srcRect b="16334"/>
          <a:stretch/>
        </p:blipFill>
        <p:spPr>
          <a:xfrm rot="16200000">
            <a:off x="2166673" y="3849592"/>
            <a:ext cx="668741" cy="349279"/>
          </a:xfrm>
          <a:prstGeom prst="rect">
            <a:avLst/>
          </a:prstGeom>
        </p:spPr>
      </p:pic>
      <p:pic>
        <p:nvPicPr>
          <p:cNvPr id="19" name="Imagem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673209" y="1798133"/>
            <a:ext cx="644575" cy="319602"/>
          </a:xfrm>
          <a:prstGeom prst="rect">
            <a:avLst/>
          </a:prstGeom>
        </p:spPr>
      </p:pic>
      <p:sp>
        <p:nvSpPr>
          <p:cNvPr id="20" name="Elipse 19"/>
          <p:cNvSpPr/>
          <p:nvPr/>
        </p:nvSpPr>
        <p:spPr>
          <a:xfrm>
            <a:off x="68356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13</a:t>
            </a:r>
          </a:p>
        </p:txBody>
      </p:sp>
      <p:sp>
        <p:nvSpPr>
          <p:cNvPr id="21" name="Elipse 20"/>
          <p:cNvSpPr/>
          <p:nvPr/>
        </p:nvSpPr>
        <p:spPr>
          <a:xfrm>
            <a:off x="5312007"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14</a:t>
            </a:r>
          </a:p>
        </p:txBody>
      </p:sp>
      <p:grpSp>
        <p:nvGrpSpPr>
          <p:cNvPr id="22" name="Grupo 21"/>
          <p:cNvGrpSpPr/>
          <p:nvPr/>
        </p:nvGrpSpPr>
        <p:grpSpPr>
          <a:xfrm flipV="1">
            <a:off x="5148064" y="2096000"/>
            <a:ext cx="2212362" cy="907798"/>
            <a:chOff x="5756043" y="3289196"/>
            <a:chExt cx="900411" cy="866730"/>
          </a:xfrm>
        </p:grpSpPr>
        <p:sp>
          <p:nvSpPr>
            <p:cNvPr id="23" name="Arco 22"/>
            <p:cNvSpPr/>
            <p:nvPr/>
          </p:nvSpPr>
          <p:spPr>
            <a:xfrm>
              <a:off x="5756043" y="3289196"/>
              <a:ext cx="872195" cy="866730"/>
            </a:xfrm>
            <a:prstGeom prst="arc">
              <a:avLst>
                <a:gd name="adj1" fmla="val 16303432"/>
                <a:gd name="adj2" fmla="val 376723"/>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4" name="Triângulo isósceles 23"/>
            <p:cNvSpPr/>
            <p:nvPr/>
          </p:nvSpPr>
          <p:spPr>
            <a:xfrm flipV="1">
              <a:off x="6591120" y="3783962"/>
              <a:ext cx="65334" cy="130650"/>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grpSp>
        <p:nvGrpSpPr>
          <p:cNvPr id="25" name="Grupo 24"/>
          <p:cNvGrpSpPr/>
          <p:nvPr/>
        </p:nvGrpSpPr>
        <p:grpSpPr>
          <a:xfrm rot="10960236" flipV="1">
            <a:off x="6516154" y="2704022"/>
            <a:ext cx="2212362" cy="907798"/>
            <a:chOff x="5756043" y="3289196"/>
            <a:chExt cx="900411" cy="866730"/>
          </a:xfrm>
        </p:grpSpPr>
        <p:sp>
          <p:nvSpPr>
            <p:cNvPr id="26" name="Arco 25"/>
            <p:cNvSpPr/>
            <p:nvPr/>
          </p:nvSpPr>
          <p:spPr>
            <a:xfrm>
              <a:off x="5756043" y="3289196"/>
              <a:ext cx="872195" cy="866730"/>
            </a:xfrm>
            <a:prstGeom prst="arc">
              <a:avLst>
                <a:gd name="adj1" fmla="val 16303432"/>
                <a:gd name="adj2" fmla="val 376723"/>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Triângulo isósceles 26"/>
            <p:cNvSpPr/>
            <p:nvPr/>
          </p:nvSpPr>
          <p:spPr>
            <a:xfrm flipV="1">
              <a:off x="6591120" y="3783962"/>
              <a:ext cx="65334" cy="130650"/>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grpSp>
        <p:nvGrpSpPr>
          <p:cNvPr id="28" name="Grupo 27"/>
          <p:cNvGrpSpPr/>
          <p:nvPr/>
        </p:nvGrpSpPr>
        <p:grpSpPr>
          <a:xfrm rot="16200000" flipV="1">
            <a:off x="990571" y="3170497"/>
            <a:ext cx="2118639" cy="907798"/>
            <a:chOff x="5756043" y="3289196"/>
            <a:chExt cx="900411" cy="866730"/>
          </a:xfrm>
        </p:grpSpPr>
        <p:sp>
          <p:nvSpPr>
            <p:cNvPr id="29" name="Arco 28"/>
            <p:cNvSpPr/>
            <p:nvPr/>
          </p:nvSpPr>
          <p:spPr>
            <a:xfrm>
              <a:off x="5756043" y="3289196"/>
              <a:ext cx="872195" cy="866730"/>
            </a:xfrm>
            <a:prstGeom prst="arc">
              <a:avLst>
                <a:gd name="adj1" fmla="val 16303432"/>
                <a:gd name="adj2" fmla="val 376723"/>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0" name="Triângulo isósceles 29"/>
            <p:cNvSpPr/>
            <p:nvPr/>
          </p:nvSpPr>
          <p:spPr>
            <a:xfrm flipV="1">
              <a:off x="6591120" y="3783962"/>
              <a:ext cx="65334" cy="130650"/>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spTree>
    <p:extLst>
      <p:ext uri="{BB962C8B-B14F-4D97-AF65-F5344CB8AC3E}">
        <p14:creationId xmlns:p14="http://schemas.microsoft.com/office/powerpoint/2010/main" val="29078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748311" y="1429793"/>
            <a:ext cx="3763568" cy="3314600"/>
          </a:xfrm>
          <a:prstGeom prst="rect">
            <a:avLst/>
          </a:prstGeom>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392" y="1419622"/>
            <a:ext cx="3763568" cy="3314600"/>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sp>
        <p:nvSpPr>
          <p:cNvPr id="11" name="Elipse 10"/>
          <p:cNvSpPr/>
          <p:nvPr/>
        </p:nvSpPr>
        <p:spPr>
          <a:xfrm>
            <a:off x="7809465" y="4175948"/>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16</a:t>
            </a:r>
          </a:p>
        </p:txBody>
      </p:sp>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286152" y="4080486"/>
            <a:ext cx="562335" cy="281168"/>
          </a:xfrm>
          <a:prstGeom prst="rect">
            <a:avLst/>
          </a:prstGeom>
        </p:spPr>
      </p:pic>
      <p:pic>
        <p:nvPicPr>
          <p:cNvPr id="20" name="Imagem 1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982654">
            <a:off x="2393063" y="3576711"/>
            <a:ext cx="315686" cy="581589"/>
          </a:xfrm>
          <a:prstGeom prst="rect">
            <a:avLst/>
          </a:prstGeom>
        </p:spPr>
      </p:pic>
      <p:sp>
        <p:nvSpPr>
          <p:cNvPr id="14" name="Elipse 13"/>
          <p:cNvSpPr/>
          <p:nvPr/>
        </p:nvSpPr>
        <p:spPr>
          <a:xfrm>
            <a:off x="755576" y="170765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15</a:t>
            </a:r>
          </a:p>
        </p:txBody>
      </p:sp>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381838">
            <a:off x="6123621" y="2145196"/>
            <a:ext cx="602774" cy="301387"/>
          </a:xfrm>
          <a:prstGeom prst="rect">
            <a:avLst/>
          </a:prstGeom>
        </p:spPr>
      </p:pic>
      <p:pic>
        <p:nvPicPr>
          <p:cNvPr id="21" name="Imagem 20"/>
          <p:cNvPicPr>
            <a:picLocks noChangeAspect="1"/>
          </p:cNvPicPr>
          <p:nvPr/>
        </p:nvPicPr>
        <p:blipFill rotWithShape="1">
          <a:blip r:embed="rId8" cstate="print">
            <a:extLst>
              <a:ext uri="{28A0092B-C50C-407E-A947-70E740481C1C}">
                <a14:useLocalDpi xmlns:a14="http://schemas.microsoft.com/office/drawing/2010/main" val="0"/>
              </a:ext>
            </a:extLst>
          </a:blip>
          <a:srcRect b="16334"/>
          <a:stretch/>
        </p:blipFill>
        <p:spPr>
          <a:xfrm rot="16200000">
            <a:off x="5492066" y="3883609"/>
            <a:ext cx="668741" cy="349279"/>
          </a:xfrm>
          <a:prstGeom prst="rect">
            <a:avLst/>
          </a:prstGeom>
        </p:spPr>
      </p:pic>
    </p:spTree>
    <p:extLst>
      <p:ext uri="{BB962C8B-B14F-4D97-AF65-F5344CB8AC3E}">
        <p14:creationId xmlns:p14="http://schemas.microsoft.com/office/powerpoint/2010/main" val="305018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294" y="1321111"/>
            <a:ext cx="3826286" cy="3368183"/>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sp>
        <p:nvSpPr>
          <p:cNvPr id="11" name="Elipse 10"/>
          <p:cNvSpPr/>
          <p:nvPr/>
        </p:nvSpPr>
        <p:spPr>
          <a:xfrm>
            <a:off x="7884368" y="4175948"/>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18</a:t>
            </a:r>
          </a:p>
        </p:txBody>
      </p:sp>
      <p:pic>
        <p:nvPicPr>
          <p:cNvPr id="21" name="Imagem 20"/>
          <p:cNvPicPr>
            <a:picLocks noChangeAspect="1"/>
          </p:cNvPicPr>
          <p:nvPr/>
        </p:nvPicPr>
        <p:blipFill rotWithShape="1">
          <a:blip r:embed="rId5" cstate="print">
            <a:extLst>
              <a:ext uri="{28A0092B-C50C-407E-A947-70E740481C1C}">
                <a14:useLocalDpi xmlns:a14="http://schemas.microsoft.com/office/drawing/2010/main" val="0"/>
              </a:ext>
            </a:extLst>
          </a:blip>
          <a:srcRect b="16334"/>
          <a:stretch/>
        </p:blipFill>
        <p:spPr>
          <a:xfrm rot="16200000">
            <a:off x="6755163" y="3379554"/>
            <a:ext cx="668741" cy="349279"/>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382" y="1456833"/>
            <a:ext cx="3923755" cy="2811309"/>
          </a:xfrm>
          <a:prstGeom prst="rect">
            <a:avLst/>
          </a:prstGeom>
        </p:spPr>
      </p:pic>
      <p:sp>
        <p:nvSpPr>
          <p:cNvPr id="13" name="Elipse 12"/>
          <p:cNvSpPr/>
          <p:nvPr/>
        </p:nvSpPr>
        <p:spPr>
          <a:xfrm>
            <a:off x="856941" y="3746397"/>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17</a:t>
            </a:r>
          </a:p>
        </p:txBody>
      </p:sp>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784933" y="3005203"/>
            <a:ext cx="720080" cy="360041"/>
          </a:xfrm>
          <a:prstGeom prst="rect">
            <a:avLst/>
          </a:prstGeom>
        </p:spPr>
      </p:pic>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3362308" y="2420173"/>
            <a:ext cx="644575" cy="322288"/>
          </a:xfrm>
          <a:prstGeom prst="rect">
            <a:avLst/>
          </a:prstGeom>
        </p:spPr>
      </p:pic>
      <p:grpSp>
        <p:nvGrpSpPr>
          <p:cNvPr id="19" name="Grupo 18"/>
          <p:cNvGrpSpPr/>
          <p:nvPr/>
        </p:nvGrpSpPr>
        <p:grpSpPr>
          <a:xfrm>
            <a:off x="1184101" y="3157028"/>
            <a:ext cx="950877" cy="866730"/>
            <a:chOff x="5756043" y="3289196"/>
            <a:chExt cx="950877" cy="866730"/>
          </a:xfrm>
        </p:grpSpPr>
        <p:sp>
          <p:nvSpPr>
            <p:cNvPr id="23" name="Arco 22"/>
            <p:cNvSpPr/>
            <p:nvPr/>
          </p:nvSpPr>
          <p:spPr>
            <a:xfrm>
              <a:off x="5756043" y="3289196"/>
              <a:ext cx="872195" cy="866730"/>
            </a:xfrm>
            <a:prstGeom prst="arc">
              <a:avLst>
                <a:gd name="adj1" fmla="val 16303432"/>
                <a:gd name="adj2" fmla="val 376723"/>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4" name="Triângulo isósceles 23"/>
            <p:cNvSpPr/>
            <p:nvPr/>
          </p:nvSpPr>
          <p:spPr>
            <a:xfrm flipV="1">
              <a:off x="6562904" y="3770596"/>
              <a:ext cx="144016" cy="144016"/>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grpSp>
        <p:nvGrpSpPr>
          <p:cNvPr id="25" name="Grupo 24"/>
          <p:cNvGrpSpPr/>
          <p:nvPr/>
        </p:nvGrpSpPr>
        <p:grpSpPr>
          <a:xfrm flipH="1">
            <a:off x="2050260" y="2641124"/>
            <a:ext cx="1945676" cy="866730"/>
            <a:chOff x="5756043" y="3289196"/>
            <a:chExt cx="904959" cy="866730"/>
          </a:xfrm>
        </p:grpSpPr>
        <p:sp>
          <p:nvSpPr>
            <p:cNvPr id="26" name="Arco 25"/>
            <p:cNvSpPr/>
            <p:nvPr/>
          </p:nvSpPr>
          <p:spPr>
            <a:xfrm>
              <a:off x="5756043" y="3289196"/>
              <a:ext cx="872195" cy="866730"/>
            </a:xfrm>
            <a:prstGeom prst="arc">
              <a:avLst>
                <a:gd name="adj1" fmla="val 16303432"/>
                <a:gd name="adj2" fmla="val 376723"/>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Triângulo isósceles 26"/>
            <p:cNvSpPr/>
            <p:nvPr/>
          </p:nvSpPr>
          <p:spPr>
            <a:xfrm flipV="1">
              <a:off x="6587737" y="3765010"/>
              <a:ext cx="73265" cy="122905"/>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pic>
        <p:nvPicPr>
          <p:cNvPr id="28" name="Imagem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548450">
            <a:off x="7046900" y="1581762"/>
            <a:ext cx="371385" cy="638701"/>
          </a:xfrm>
          <a:prstGeom prst="rect">
            <a:avLst/>
          </a:prstGeom>
        </p:spPr>
      </p:pic>
      <p:cxnSp>
        <p:nvCxnSpPr>
          <p:cNvPr id="38" name="Conector de seta reta 37"/>
          <p:cNvCxnSpPr/>
          <p:nvPr/>
        </p:nvCxnSpPr>
        <p:spPr>
          <a:xfrm flipH="1" flipV="1">
            <a:off x="6660232" y="2355726"/>
            <a:ext cx="429302" cy="761213"/>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1" name="Grupo 40"/>
          <p:cNvGrpSpPr/>
          <p:nvPr/>
        </p:nvGrpSpPr>
        <p:grpSpPr>
          <a:xfrm rot="9301732">
            <a:off x="6294682" y="1441580"/>
            <a:ext cx="950877" cy="866730"/>
            <a:chOff x="5756043" y="3289196"/>
            <a:chExt cx="950877" cy="866730"/>
          </a:xfrm>
        </p:grpSpPr>
        <p:sp>
          <p:nvSpPr>
            <p:cNvPr id="42" name="Arco 41"/>
            <p:cNvSpPr/>
            <p:nvPr/>
          </p:nvSpPr>
          <p:spPr>
            <a:xfrm>
              <a:off x="5756043" y="3289196"/>
              <a:ext cx="872195" cy="866730"/>
            </a:xfrm>
            <a:prstGeom prst="arc">
              <a:avLst>
                <a:gd name="adj1" fmla="val 16303432"/>
                <a:gd name="adj2" fmla="val 376723"/>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3" name="Triângulo isósceles 42"/>
            <p:cNvSpPr/>
            <p:nvPr/>
          </p:nvSpPr>
          <p:spPr>
            <a:xfrm flipV="1">
              <a:off x="6562904" y="3770596"/>
              <a:ext cx="144016" cy="144016"/>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spTree>
    <p:extLst>
      <p:ext uri="{BB962C8B-B14F-4D97-AF65-F5344CB8AC3E}">
        <p14:creationId xmlns:p14="http://schemas.microsoft.com/office/powerpoint/2010/main" val="6731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randombar(horizont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Regras de PREFERÊNCIA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844" y="1563638"/>
            <a:ext cx="3914299" cy="2798192"/>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1563638"/>
            <a:ext cx="3914298" cy="2798192"/>
          </a:xfrm>
          <a:prstGeom prst="rect">
            <a:avLst/>
          </a:prstGeom>
        </p:spPr>
      </p:pic>
      <p:sp>
        <p:nvSpPr>
          <p:cNvPr id="29" name="Elipse 28"/>
          <p:cNvSpPr/>
          <p:nvPr/>
        </p:nvSpPr>
        <p:spPr>
          <a:xfrm>
            <a:off x="683568"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19</a:t>
            </a:r>
          </a:p>
        </p:txBody>
      </p:sp>
      <p:sp>
        <p:nvSpPr>
          <p:cNvPr id="30" name="Elipse 29"/>
          <p:cNvSpPr/>
          <p:nvPr/>
        </p:nvSpPr>
        <p:spPr>
          <a:xfrm>
            <a:off x="5312007" y="3867894"/>
            <a:ext cx="360040" cy="36004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b="1" dirty="0">
                <a:solidFill>
                  <a:schemeClr val="tx1"/>
                </a:solidFill>
                <a:latin typeface="Calibri" pitchFamily="34" charset="0"/>
                <a:cs typeface="Calibri" pitchFamily="34" charset="0"/>
              </a:rPr>
              <a:t>20</a:t>
            </a:r>
          </a:p>
        </p:txBody>
      </p:sp>
      <p:pic>
        <p:nvPicPr>
          <p:cNvPr id="31" name="Imagem 30"/>
          <p:cNvPicPr>
            <a:picLocks noChangeAspect="1"/>
          </p:cNvPicPr>
          <p:nvPr/>
        </p:nvPicPr>
        <p:blipFill rotWithShape="1">
          <a:blip r:embed="rId6" cstate="print">
            <a:extLst>
              <a:ext uri="{28A0092B-C50C-407E-A947-70E740481C1C}">
                <a14:useLocalDpi xmlns:a14="http://schemas.microsoft.com/office/drawing/2010/main" val="0"/>
              </a:ext>
            </a:extLst>
          </a:blip>
          <a:srcRect b="16334"/>
          <a:stretch/>
        </p:blipFill>
        <p:spPr>
          <a:xfrm rot="16200000">
            <a:off x="6924822" y="3749006"/>
            <a:ext cx="668741" cy="349279"/>
          </a:xfrm>
          <a:prstGeom prst="rect">
            <a:avLst/>
          </a:prstGeom>
        </p:spPr>
      </p:pic>
      <p:pic>
        <p:nvPicPr>
          <p:cNvPr id="32" name="Imagem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48356" y="3004579"/>
            <a:ext cx="720080" cy="360041"/>
          </a:xfrm>
          <a:prstGeom prst="rect">
            <a:avLst/>
          </a:prstGeom>
        </p:spPr>
      </p:pic>
      <p:pic>
        <p:nvPicPr>
          <p:cNvPr id="33" name="Imagem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049941">
            <a:off x="1493511" y="2320762"/>
            <a:ext cx="644575" cy="322288"/>
          </a:xfrm>
          <a:prstGeom prst="rect">
            <a:avLst/>
          </a:prstGeom>
        </p:spPr>
      </p:pic>
      <p:pic>
        <p:nvPicPr>
          <p:cNvPr id="34" name="Imagem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525370" y="2829076"/>
            <a:ext cx="371385" cy="638701"/>
          </a:xfrm>
          <a:prstGeom prst="rect">
            <a:avLst/>
          </a:prstGeom>
        </p:spPr>
      </p:pic>
    </p:spTree>
    <p:extLst>
      <p:ext uri="{BB962C8B-B14F-4D97-AF65-F5344CB8AC3E}">
        <p14:creationId xmlns:p14="http://schemas.microsoft.com/office/powerpoint/2010/main" val="32879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p:cNvGrpSpPr/>
          <p:nvPr/>
        </p:nvGrpSpPr>
        <p:grpSpPr>
          <a:xfrm>
            <a:off x="357158" y="1142990"/>
            <a:ext cx="8429684" cy="1143008"/>
            <a:chOff x="214282" y="1285866"/>
            <a:chExt cx="8429684" cy="1143008"/>
          </a:xfrm>
        </p:grpSpPr>
        <p:sp>
          <p:nvSpPr>
            <p:cNvPr id="13" name="Retângulo 12"/>
            <p:cNvSpPr/>
            <p:nvPr/>
          </p:nvSpPr>
          <p:spPr>
            <a:xfrm>
              <a:off x="214282" y="1285866"/>
              <a:ext cx="8429684" cy="1143008"/>
            </a:xfrm>
            <a:prstGeom prst="rect">
              <a:avLst/>
            </a:prstGeom>
            <a:solidFill>
              <a:srgbClr val="006600">
                <a:alpha val="20000"/>
              </a:srgbClr>
            </a:solidFill>
            <a:ln w="254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preferencia cruzamento 2.jpg"/>
            <p:cNvPicPr>
              <a:picLocks noChangeAspect="1"/>
            </p:cNvPicPr>
            <p:nvPr/>
          </p:nvPicPr>
          <p:blipFill>
            <a:blip r:embed="rId3" cstate="print"/>
            <a:stretch>
              <a:fillRect/>
            </a:stretch>
          </p:blipFill>
          <p:spPr>
            <a:xfrm>
              <a:off x="285720" y="1358780"/>
              <a:ext cx="2428892" cy="998656"/>
            </a:xfrm>
            <a:prstGeom prst="rect">
              <a:avLst/>
            </a:prstGeom>
            <a:noFill/>
            <a:ln>
              <a:noFill/>
            </a:ln>
          </p:spPr>
        </p:pic>
        <p:sp>
          <p:nvSpPr>
            <p:cNvPr id="16" name="Retângulo 15"/>
            <p:cNvSpPr/>
            <p:nvPr/>
          </p:nvSpPr>
          <p:spPr>
            <a:xfrm>
              <a:off x="2857488" y="1357304"/>
              <a:ext cx="5643602" cy="28575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Precedidos de Batedores</a:t>
              </a:r>
            </a:p>
          </p:txBody>
        </p:sp>
      </p:grpSp>
      <p:grpSp>
        <p:nvGrpSpPr>
          <p:cNvPr id="30" name="Grupo 29"/>
          <p:cNvGrpSpPr/>
          <p:nvPr/>
        </p:nvGrpSpPr>
        <p:grpSpPr>
          <a:xfrm>
            <a:off x="357158" y="2479046"/>
            <a:ext cx="8429684" cy="1143008"/>
            <a:chOff x="214282" y="2500312"/>
            <a:chExt cx="8429684" cy="1143008"/>
          </a:xfrm>
        </p:grpSpPr>
        <p:sp>
          <p:nvSpPr>
            <p:cNvPr id="14" name="Retângulo 13"/>
            <p:cNvSpPr/>
            <p:nvPr/>
          </p:nvSpPr>
          <p:spPr>
            <a:xfrm>
              <a:off x="214282" y="2500312"/>
              <a:ext cx="8429684" cy="1143008"/>
            </a:xfrm>
            <a:prstGeom prst="rect">
              <a:avLst/>
            </a:prstGeom>
            <a:solidFill>
              <a:schemeClr val="tx2">
                <a:alpha val="2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descr="serviço de utilidade pública.jpg"/>
            <p:cNvPicPr>
              <a:picLocks noChangeAspect="1"/>
            </p:cNvPicPr>
            <p:nvPr/>
          </p:nvPicPr>
          <p:blipFill>
            <a:blip r:embed="rId4" cstate="print"/>
            <a:stretch>
              <a:fillRect/>
            </a:stretch>
          </p:blipFill>
          <p:spPr>
            <a:xfrm>
              <a:off x="285720" y="2571750"/>
              <a:ext cx="2428892" cy="1022878"/>
            </a:xfrm>
            <a:prstGeom prst="rect">
              <a:avLst/>
            </a:prstGeom>
            <a:noFill/>
            <a:ln>
              <a:noFill/>
            </a:ln>
          </p:spPr>
        </p:pic>
        <p:sp>
          <p:nvSpPr>
            <p:cNvPr id="17" name="Retângulo 16"/>
            <p:cNvSpPr/>
            <p:nvPr/>
          </p:nvSpPr>
          <p:spPr>
            <a:xfrm>
              <a:off x="2857488" y="2571750"/>
              <a:ext cx="5643602" cy="285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Prestadores de Serviços de utilidade Pública</a:t>
              </a:r>
            </a:p>
          </p:txBody>
        </p:sp>
      </p:grpSp>
      <p:grpSp>
        <p:nvGrpSpPr>
          <p:cNvPr id="31" name="Grupo 30"/>
          <p:cNvGrpSpPr/>
          <p:nvPr/>
        </p:nvGrpSpPr>
        <p:grpSpPr>
          <a:xfrm>
            <a:off x="357158" y="3786196"/>
            <a:ext cx="8429684" cy="1071570"/>
            <a:chOff x="214282" y="3714758"/>
            <a:chExt cx="8429684" cy="1071570"/>
          </a:xfrm>
        </p:grpSpPr>
        <p:sp>
          <p:nvSpPr>
            <p:cNvPr id="15" name="Retângulo 14"/>
            <p:cNvSpPr/>
            <p:nvPr/>
          </p:nvSpPr>
          <p:spPr>
            <a:xfrm>
              <a:off x="214282" y="3714758"/>
              <a:ext cx="8429684" cy="1071570"/>
            </a:xfrm>
            <a:prstGeom prst="rect">
              <a:avLst/>
            </a:prstGeom>
            <a:solidFill>
              <a:srgbClr val="C00000">
                <a:alpha val="2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descr="bombeiro 2.jpg"/>
            <p:cNvPicPr>
              <a:picLocks noChangeAspect="1"/>
            </p:cNvPicPr>
            <p:nvPr/>
          </p:nvPicPr>
          <p:blipFill>
            <a:blip r:embed="rId5" cstate="print"/>
            <a:stretch>
              <a:fillRect/>
            </a:stretch>
          </p:blipFill>
          <p:spPr>
            <a:xfrm>
              <a:off x="285720" y="3759116"/>
              <a:ext cx="2286016" cy="966788"/>
            </a:xfrm>
            <a:prstGeom prst="rect">
              <a:avLst/>
            </a:prstGeom>
            <a:noFill/>
            <a:ln>
              <a:noFill/>
            </a:ln>
          </p:spPr>
        </p:pic>
        <p:sp>
          <p:nvSpPr>
            <p:cNvPr id="18" name="Retângulo 17"/>
            <p:cNvSpPr/>
            <p:nvPr/>
          </p:nvSpPr>
          <p:spPr>
            <a:xfrm>
              <a:off x="2857488" y="3786196"/>
              <a:ext cx="5643602" cy="2857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Urgência, Policiamento ostensivo e Ordem pública</a:t>
              </a:r>
            </a:p>
          </p:txBody>
        </p:sp>
      </p:grpSp>
      <p:grpSp>
        <p:nvGrpSpPr>
          <p:cNvPr id="26" name="Grupo 25"/>
          <p:cNvGrpSpPr/>
          <p:nvPr/>
        </p:nvGrpSpPr>
        <p:grpSpPr>
          <a:xfrm>
            <a:off x="3000364" y="1643056"/>
            <a:ext cx="5558538" cy="430887"/>
            <a:chOff x="2857488" y="1846737"/>
            <a:chExt cx="5558538" cy="430887"/>
          </a:xfrm>
        </p:grpSpPr>
        <p:sp>
          <p:nvSpPr>
            <p:cNvPr id="20" name="Seta para a direita 19"/>
            <p:cNvSpPr/>
            <p:nvPr/>
          </p:nvSpPr>
          <p:spPr>
            <a:xfrm>
              <a:off x="2857488" y="1928808"/>
              <a:ext cx="357190" cy="285752"/>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p:cNvSpPr txBox="1"/>
            <p:nvPr/>
          </p:nvSpPr>
          <p:spPr>
            <a:xfrm>
              <a:off x="3272490" y="1846737"/>
              <a:ext cx="5143536" cy="430887"/>
            </a:xfrm>
            <a:prstGeom prst="rect">
              <a:avLst/>
            </a:prstGeom>
            <a:noFill/>
          </p:spPr>
          <p:txBody>
            <a:bodyPr wrap="square" rtlCol="0">
              <a:spAutoFit/>
            </a:bodyPr>
            <a:lstStyle/>
            <a:p>
              <a:r>
                <a:rPr lang="pt-BR" sz="2200" b="1" i="1" dirty="0">
                  <a:solidFill>
                    <a:srgbClr val="006600"/>
                  </a:solidFill>
                  <a:latin typeface="Calibri" pitchFamily="34" charset="0"/>
                  <a:cs typeface="Calibri" pitchFamily="34" charset="0"/>
                </a:rPr>
                <a:t>Livre Passagem</a:t>
              </a:r>
            </a:p>
          </p:txBody>
        </p:sp>
      </p:grpSp>
      <p:grpSp>
        <p:nvGrpSpPr>
          <p:cNvPr id="27" name="Grupo 26"/>
          <p:cNvGrpSpPr/>
          <p:nvPr/>
        </p:nvGrpSpPr>
        <p:grpSpPr>
          <a:xfrm>
            <a:off x="3000364" y="2968479"/>
            <a:ext cx="5572164" cy="430887"/>
            <a:chOff x="2857488" y="2989745"/>
            <a:chExt cx="5572164" cy="430887"/>
          </a:xfrm>
        </p:grpSpPr>
        <p:sp>
          <p:nvSpPr>
            <p:cNvPr id="21" name="Seta para a direita 20"/>
            <p:cNvSpPr/>
            <p:nvPr/>
          </p:nvSpPr>
          <p:spPr>
            <a:xfrm>
              <a:off x="2857488" y="3071816"/>
              <a:ext cx="357190" cy="285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3286116" y="2989745"/>
              <a:ext cx="5143536" cy="430887"/>
            </a:xfrm>
            <a:prstGeom prst="rect">
              <a:avLst/>
            </a:prstGeom>
            <a:noFill/>
          </p:spPr>
          <p:txBody>
            <a:bodyPr wrap="square" rtlCol="0">
              <a:spAutoFit/>
            </a:bodyPr>
            <a:lstStyle/>
            <a:p>
              <a:r>
                <a:rPr lang="pt-BR" sz="2200" b="1" i="1" dirty="0">
                  <a:solidFill>
                    <a:schemeClr val="tx2"/>
                  </a:solidFill>
                  <a:latin typeface="Calibri" pitchFamily="34" charset="0"/>
                  <a:cs typeface="Calibri" pitchFamily="34" charset="0"/>
                </a:rPr>
                <a:t>Livre Parada e Estacionamento</a:t>
              </a:r>
            </a:p>
          </p:txBody>
        </p:sp>
      </p:grpSp>
      <p:grpSp>
        <p:nvGrpSpPr>
          <p:cNvPr id="28" name="Grupo 27"/>
          <p:cNvGrpSpPr/>
          <p:nvPr/>
        </p:nvGrpSpPr>
        <p:grpSpPr>
          <a:xfrm>
            <a:off x="3000364" y="4155926"/>
            <a:ext cx="5572164" cy="430887"/>
            <a:chOff x="2857488" y="4180666"/>
            <a:chExt cx="5572164" cy="430887"/>
          </a:xfrm>
        </p:grpSpPr>
        <p:sp>
          <p:nvSpPr>
            <p:cNvPr id="22" name="Seta para a direita 21"/>
            <p:cNvSpPr/>
            <p:nvPr/>
          </p:nvSpPr>
          <p:spPr>
            <a:xfrm>
              <a:off x="2857488" y="4286262"/>
              <a:ext cx="357190" cy="2857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p:cNvSpPr txBox="1"/>
            <p:nvPr/>
          </p:nvSpPr>
          <p:spPr>
            <a:xfrm>
              <a:off x="3286116" y="4180666"/>
              <a:ext cx="5143536" cy="430887"/>
            </a:xfrm>
            <a:prstGeom prst="rect">
              <a:avLst/>
            </a:prstGeom>
            <a:noFill/>
          </p:spPr>
          <p:txBody>
            <a:bodyPr wrap="square" rtlCol="0">
              <a:spAutoFit/>
            </a:bodyPr>
            <a:lstStyle/>
            <a:p>
              <a:r>
                <a:rPr lang="pt-BR" sz="2200" b="1" i="1" dirty="0">
                  <a:solidFill>
                    <a:srgbClr val="C00000"/>
                  </a:solidFill>
                  <a:latin typeface="Calibri" pitchFamily="34" charset="0"/>
                  <a:cs typeface="Calibri" pitchFamily="34" charset="0"/>
                </a:rPr>
                <a:t>Livre Passagem, Parada e Estacionamento</a:t>
              </a:r>
            </a:p>
          </p:txBody>
        </p:sp>
      </p:grpSp>
      <p:pic>
        <p:nvPicPr>
          <p:cNvPr id="32" name="Imagem 31"/>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3" name="CaixaDeTexto 32"/>
          <p:cNvSpPr txBox="1"/>
          <p:nvPr/>
        </p:nvSpPr>
        <p:spPr>
          <a:xfrm>
            <a:off x="214282" y="577298"/>
            <a:ext cx="3997678" cy="430887"/>
          </a:xfrm>
          <a:prstGeom prst="rect">
            <a:avLst/>
          </a:prstGeom>
          <a:noFill/>
        </p:spPr>
        <p:txBody>
          <a:bodyPr wrap="square" rtlCol="0">
            <a:spAutoFit/>
          </a:bodyPr>
          <a:lstStyle/>
          <a:p>
            <a:r>
              <a:rPr lang="pt-BR" sz="2200" b="1" dirty="0"/>
              <a:t>PRIORIDADES no Trânsito</a:t>
            </a:r>
          </a:p>
        </p:txBody>
      </p:sp>
      <p:sp>
        <p:nvSpPr>
          <p:cNvPr id="34" name="CaixaDeTexto 33">
            <a:extLst>
              <a:ext uri="{FF2B5EF4-FFF2-40B4-BE49-F238E27FC236}">
                <a16:creationId xmlns:a16="http://schemas.microsoft.com/office/drawing/2014/main" id="{1611EF2C-59F9-44EF-B495-97CE913E5659}"/>
              </a:ext>
            </a:extLst>
          </p:cNvPr>
          <p:cNvSpPr txBox="1"/>
          <p:nvPr/>
        </p:nvSpPr>
        <p:spPr>
          <a:xfrm>
            <a:off x="2987824" y="4545117"/>
            <a:ext cx="5857916" cy="323165"/>
          </a:xfrm>
          <a:prstGeom prst="rect">
            <a:avLst/>
          </a:prstGeom>
          <a:noFill/>
        </p:spPr>
        <p:txBody>
          <a:bodyPr wrap="square" rtlCol="0">
            <a:spAutoFit/>
          </a:bodyPr>
          <a:lstStyle/>
          <a:p>
            <a:r>
              <a:rPr lang="pt-BR" sz="1500" i="1" dirty="0">
                <a:latin typeface="Calibri" pitchFamily="34" charset="0"/>
                <a:cs typeface="Calibri" pitchFamily="34" charset="0"/>
              </a:rPr>
              <a:t>(Bombeiro, Ambulância, Polícia, Fiscalização, Defesa Civil e Carceragem)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par>
                                <p:cTn id="24" presetID="14"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randombar(horizontal)">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1181295" y="1249795"/>
            <a:ext cx="7639177" cy="938510"/>
          </a:xfrm>
          <a:prstGeom prst="roundRect">
            <a:avLst>
              <a:gd name="adj" fmla="val 9170"/>
            </a:avLst>
          </a:prstGeom>
          <a:solidFill>
            <a:srgbClr val="006600">
              <a:alpha val="20000"/>
            </a:srgb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13" name="CaixaDeTexto 12"/>
          <p:cNvSpPr txBox="1"/>
          <p:nvPr/>
        </p:nvSpPr>
        <p:spPr>
          <a:xfrm>
            <a:off x="1253303" y="1275606"/>
            <a:ext cx="6860387" cy="830997"/>
          </a:xfrm>
          <a:prstGeom prst="rect">
            <a:avLst/>
          </a:prstGeom>
          <a:noFill/>
        </p:spPr>
        <p:txBody>
          <a:bodyPr wrap="square" rtlCol="0">
            <a:spAutoFit/>
          </a:bodyPr>
          <a:lstStyle/>
          <a:p>
            <a:r>
              <a:rPr lang="pt-BR" sz="2400" i="1" dirty="0">
                <a:solidFill>
                  <a:srgbClr val="006600"/>
                </a:solidFill>
                <a:latin typeface="Calibri" pitchFamily="34" charset="0"/>
                <a:cs typeface="Calibri" pitchFamily="34" charset="0"/>
              </a:rPr>
              <a:t>A livre </a:t>
            </a:r>
            <a:r>
              <a:rPr lang="pt-BR" sz="2400" b="1" i="1" dirty="0">
                <a:solidFill>
                  <a:srgbClr val="006600"/>
                </a:solidFill>
                <a:latin typeface="Calibri" pitchFamily="34" charset="0"/>
                <a:cs typeface="Calibri" pitchFamily="34" charset="0"/>
              </a:rPr>
              <a:t>circulação</a:t>
            </a:r>
            <a:r>
              <a:rPr lang="pt-BR" sz="2400" i="1" dirty="0">
                <a:solidFill>
                  <a:srgbClr val="006600"/>
                </a:solidFill>
                <a:latin typeface="Calibri" pitchFamily="34" charset="0"/>
                <a:cs typeface="Calibri" pitchFamily="34" charset="0"/>
              </a:rPr>
              <a:t> e </a:t>
            </a:r>
            <a:r>
              <a:rPr lang="pt-BR" sz="2400" b="1" i="1" dirty="0">
                <a:solidFill>
                  <a:srgbClr val="006600"/>
                </a:solidFill>
                <a:latin typeface="Calibri" pitchFamily="34" charset="0"/>
                <a:cs typeface="Calibri" pitchFamily="34" charset="0"/>
              </a:rPr>
              <a:t>parada</a:t>
            </a:r>
            <a:r>
              <a:rPr lang="pt-BR" sz="2400" i="1" dirty="0">
                <a:solidFill>
                  <a:srgbClr val="006600"/>
                </a:solidFill>
                <a:latin typeface="Calibri" pitchFamily="34" charset="0"/>
                <a:cs typeface="Calibri" pitchFamily="34" charset="0"/>
              </a:rPr>
              <a:t> se dará somente quando na </a:t>
            </a:r>
            <a:r>
              <a:rPr lang="pt-BR" sz="2400" i="1" dirty="0">
                <a:latin typeface="Calibri" pitchFamily="34" charset="0"/>
                <a:cs typeface="Calibri" pitchFamily="34" charset="0"/>
              </a:rPr>
              <a:t>efetiva prestação de serviços</a:t>
            </a:r>
            <a:r>
              <a:rPr lang="pt-BR" sz="2400" i="1" dirty="0">
                <a:solidFill>
                  <a:srgbClr val="006600"/>
                </a:solidFill>
                <a:latin typeface="Calibri" pitchFamily="34" charset="0"/>
                <a:cs typeface="Calibri" pitchFamily="34" charset="0"/>
              </a:rPr>
              <a:t> de urgência [...]</a:t>
            </a:r>
          </a:p>
        </p:txBody>
      </p:sp>
      <p:sp>
        <p:nvSpPr>
          <p:cNvPr id="14" name="Retângulo de cantos arredondados 13"/>
          <p:cNvSpPr/>
          <p:nvPr/>
        </p:nvSpPr>
        <p:spPr>
          <a:xfrm>
            <a:off x="389534" y="2353349"/>
            <a:ext cx="7462042" cy="998545"/>
          </a:xfrm>
          <a:prstGeom prst="roundRect">
            <a:avLst>
              <a:gd name="adj" fmla="val 10050"/>
            </a:avLst>
          </a:prstGeom>
          <a:solidFill>
            <a:srgbClr val="006600">
              <a:alpha val="20000"/>
            </a:srgb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15" name="CaixaDeTexto 14"/>
          <p:cNvSpPr txBox="1"/>
          <p:nvPr/>
        </p:nvSpPr>
        <p:spPr>
          <a:xfrm>
            <a:off x="530688" y="2434498"/>
            <a:ext cx="5625488" cy="830997"/>
          </a:xfrm>
          <a:prstGeom prst="rect">
            <a:avLst/>
          </a:prstGeom>
          <a:noFill/>
        </p:spPr>
        <p:txBody>
          <a:bodyPr wrap="square" rtlCol="0">
            <a:spAutoFit/>
          </a:bodyPr>
          <a:lstStyle/>
          <a:p>
            <a:r>
              <a:rPr lang="pt-BR" sz="2400" i="1" dirty="0">
                <a:solidFill>
                  <a:srgbClr val="006600"/>
                </a:solidFill>
                <a:latin typeface="Calibri" pitchFamily="34" charset="0"/>
                <a:cs typeface="Calibri" pitchFamily="34" charset="0"/>
              </a:rPr>
              <a:t>...identificado por dispositivo de sinalização </a:t>
            </a:r>
            <a:r>
              <a:rPr lang="pt-BR" sz="2400" b="1" i="1" dirty="0">
                <a:latin typeface="Calibri" pitchFamily="34" charset="0"/>
                <a:cs typeface="Calibri" pitchFamily="34" charset="0"/>
              </a:rPr>
              <a:t>sonora</a:t>
            </a:r>
            <a:r>
              <a:rPr lang="pt-BR" sz="2400" i="1" dirty="0">
                <a:solidFill>
                  <a:srgbClr val="006600"/>
                </a:solidFill>
                <a:latin typeface="Calibri" pitchFamily="34" charset="0"/>
                <a:cs typeface="Calibri" pitchFamily="34" charset="0"/>
              </a:rPr>
              <a:t> e </a:t>
            </a:r>
            <a:r>
              <a:rPr lang="pt-BR" sz="2400" b="1" i="1" dirty="0">
                <a:latin typeface="Calibri" pitchFamily="34" charset="0"/>
                <a:cs typeface="Calibri" pitchFamily="34" charset="0"/>
              </a:rPr>
              <a:t>luminosa</a:t>
            </a:r>
            <a:r>
              <a:rPr lang="pt-BR" sz="2400" i="1" dirty="0">
                <a:solidFill>
                  <a:srgbClr val="006600"/>
                </a:solidFill>
                <a:latin typeface="Calibri" pitchFamily="34" charset="0"/>
                <a:cs typeface="Calibri" pitchFamily="34" charset="0"/>
              </a:rPr>
              <a:t> (giroflex e sirene).</a:t>
            </a:r>
          </a:p>
        </p:txBody>
      </p:sp>
      <p:pic>
        <p:nvPicPr>
          <p:cNvPr id="19" name="Imagem 18"/>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2" name="CaixaDeTexto 21"/>
          <p:cNvSpPr txBox="1"/>
          <p:nvPr/>
        </p:nvSpPr>
        <p:spPr>
          <a:xfrm>
            <a:off x="214282" y="577298"/>
            <a:ext cx="3997678" cy="430887"/>
          </a:xfrm>
          <a:prstGeom prst="rect">
            <a:avLst/>
          </a:prstGeom>
          <a:noFill/>
        </p:spPr>
        <p:txBody>
          <a:bodyPr wrap="square" rtlCol="0">
            <a:spAutoFit/>
          </a:bodyPr>
          <a:lstStyle/>
          <a:p>
            <a:r>
              <a:rPr lang="pt-BR" sz="2200" b="1" dirty="0"/>
              <a:t>PRIORIDADES no Trânsito</a:t>
            </a:r>
          </a:p>
        </p:txBody>
      </p:sp>
      <p:sp>
        <p:nvSpPr>
          <p:cNvPr id="16" name="Divisa 15"/>
          <p:cNvSpPr/>
          <p:nvPr/>
        </p:nvSpPr>
        <p:spPr>
          <a:xfrm flipH="1">
            <a:off x="7956376" y="2490001"/>
            <a:ext cx="472922" cy="780688"/>
          </a:xfrm>
          <a:prstGeom prst="chevron">
            <a:avLst/>
          </a:prstGeom>
          <a:solidFill>
            <a:srgbClr val="006600">
              <a:alpha val="20000"/>
            </a:srgb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Divisa 16"/>
          <p:cNvSpPr/>
          <p:nvPr/>
        </p:nvSpPr>
        <p:spPr>
          <a:xfrm flipH="1">
            <a:off x="8316416" y="2499983"/>
            <a:ext cx="472922" cy="780688"/>
          </a:xfrm>
          <a:prstGeom prst="chevron">
            <a:avLst/>
          </a:prstGeom>
          <a:solidFill>
            <a:srgbClr val="006600">
              <a:alpha val="20000"/>
            </a:srgb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Divisa 23"/>
          <p:cNvSpPr/>
          <p:nvPr/>
        </p:nvSpPr>
        <p:spPr>
          <a:xfrm>
            <a:off x="620253" y="1321181"/>
            <a:ext cx="457502" cy="780688"/>
          </a:xfrm>
          <a:prstGeom prst="chevron">
            <a:avLst/>
          </a:prstGeom>
          <a:solidFill>
            <a:srgbClr val="006600">
              <a:alpha val="20000"/>
            </a:srgb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6" name="Divisa 25"/>
          <p:cNvSpPr/>
          <p:nvPr/>
        </p:nvSpPr>
        <p:spPr>
          <a:xfrm>
            <a:off x="268295" y="1325915"/>
            <a:ext cx="457502" cy="780688"/>
          </a:xfrm>
          <a:prstGeom prst="chevron">
            <a:avLst/>
          </a:prstGeom>
          <a:solidFill>
            <a:srgbClr val="006600">
              <a:alpha val="20000"/>
            </a:srgb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Seta dobrada 34">
            <a:extLst>
              <a:ext uri="{FF2B5EF4-FFF2-40B4-BE49-F238E27FC236}">
                <a16:creationId xmlns:a16="http://schemas.microsoft.com/office/drawing/2014/main" id="{325EA9B7-10CE-4D31-B224-52EFC80389C3}"/>
              </a:ext>
            </a:extLst>
          </p:cNvPr>
          <p:cNvSpPr/>
          <p:nvPr/>
        </p:nvSpPr>
        <p:spPr>
          <a:xfrm flipV="1">
            <a:off x="497046" y="3521397"/>
            <a:ext cx="1008112" cy="1044805"/>
          </a:xfrm>
          <a:prstGeom prst="ben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pic>
        <p:nvPicPr>
          <p:cNvPr id="27" name="Picture 6">
            <a:extLst>
              <a:ext uri="{FF2B5EF4-FFF2-40B4-BE49-F238E27FC236}">
                <a16:creationId xmlns:a16="http://schemas.microsoft.com/office/drawing/2014/main" id="{4DEA9337-F38A-4D00-A784-E2514246A07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33327" y="1279006"/>
            <a:ext cx="964612" cy="88905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Luz do sol&#10;&#10;Descrição gerada automaticamente com confiança média">
            <a:extLst>
              <a:ext uri="{FF2B5EF4-FFF2-40B4-BE49-F238E27FC236}">
                <a16:creationId xmlns:a16="http://schemas.microsoft.com/office/drawing/2014/main" id="{B0074A0D-F7B5-4D19-9A1F-732DBB33F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390" y="2437715"/>
            <a:ext cx="1557268" cy="842956"/>
          </a:xfrm>
          <a:prstGeom prst="rect">
            <a:avLst/>
          </a:prstGeom>
          <a:ln>
            <a:noFill/>
          </a:ln>
          <a:effectLst>
            <a:softEdge rad="50800"/>
          </a:effectLst>
        </p:spPr>
      </p:pic>
      <p:sp>
        <p:nvSpPr>
          <p:cNvPr id="5" name="Retângulo 4">
            <a:extLst>
              <a:ext uri="{FF2B5EF4-FFF2-40B4-BE49-F238E27FC236}">
                <a16:creationId xmlns:a16="http://schemas.microsoft.com/office/drawing/2014/main" id="{89C73F25-3AFE-40D8-A769-E5182E8689B7}"/>
              </a:ext>
            </a:extLst>
          </p:cNvPr>
          <p:cNvSpPr/>
          <p:nvPr/>
        </p:nvSpPr>
        <p:spPr>
          <a:xfrm>
            <a:off x="1492221" y="3598640"/>
            <a:ext cx="5600059" cy="119787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Calibri" pitchFamily="34" charset="0"/>
                <a:cs typeface="Calibri" pitchFamily="34" charset="0"/>
              </a:rPr>
              <a:t>Para o livre </a:t>
            </a:r>
            <a:r>
              <a:rPr lang="pt-BR" sz="2400" b="1" dirty="0">
                <a:solidFill>
                  <a:schemeClr val="tx1"/>
                </a:solidFill>
                <a:latin typeface="Calibri" pitchFamily="34" charset="0"/>
                <a:cs typeface="Calibri" pitchFamily="34" charset="0"/>
              </a:rPr>
              <a:t>estacionamento</a:t>
            </a:r>
            <a:r>
              <a:rPr lang="pt-BR" sz="2400" dirty="0">
                <a:solidFill>
                  <a:schemeClr val="tx1"/>
                </a:solidFill>
                <a:latin typeface="Calibri" pitchFamily="34" charset="0"/>
                <a:cs typeface="Calibri" pitchFamily="34" charset="0"/>
              </a:rPr>
              <a:t> obrigatório acionar dispositivo de </a:t>
            </a:r>
            <a:r>
              <a:rPr lang="pt-BR" sz="2400" b="1" dirty="0">
                <a:solidFill>
                  <a:srgbClr val="FF0000"/>
                </a:solidFill>
                <a:latin typeface="Calibri" pitchFamily="34" charset="0"/>
                <a:cs typeface="Calibri" pitchFamily="34" charset="0"/>
              </a:rPr>
              <a:t>iluminação intermitente</a:t>
            </a:r>
            <a:r>
              <a:rPr lang="pt-BR" sz="2400" dirty="0">
                <a:solidFill>
                  <a:schemeClr val="tx1"/>
                </a:solidFill>
                <a:latin typeface="Calibri" pitchFamily="34" charset="0"/>
                <a:cs typeface="Calibri" pitchFamily="34" charset="0"/>
              </a:rPr>
              <a:t>, sendo dispensado do sonoro.</a:t>
            </a:r>
          </a:p>
        </p:txBody>
      </p:sp>
      <p:pic>
        <p:nvPicPr>
          <p:cNvPr id="4" name="Imagem 3" descr="Uma imagem contendo mesa, no interior, luz, aceso&#10;&#10;Descrição gerada automaticamente">
            <a:extLst>
              <a:ext uri="{FF2B5EF4-FFF2-40B4-BE49-F238E27FC236}">
                <a16:creationId xmlns:a16="http://schemas.microsoft.com/office/drawing/2014/main" id="{A283FFC3-0294-4223-A3AF-CEDD4BE8F0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3663572"/>
            <a:ext cx="1790328" cy="1132942"/>
          </a:xfrm>
          <a:prstGeom prst="rect">
            <a:avLst/>
          </a:prstGeom>
          <a:ln>
            <a:noFill/>
          </a:ln>
          <a:effectLst>
            <a:softEdge rad="50800"/>
          </a:effectLst>
        </p:spPr>
      </p:pic>
    </p:spTree>
    <p:extLst>
      <p:ext uri="{BB962C8B-B14F-4D97-AF65-F5344CB8AC3E}">
        <p14:creationId xmlns:p14="http://schemas.microsoft.com/office/powerpoint/2010/main" val="114889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animBg="1"/>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Imagem em preto e branco&#10;&#10;Descrição gerada automaticamente">
            <a:extLst>
              <a:ext uri="{FF2B5EF4-FFF2-40B4-BE49-F238E27FC236}">
                <a16:creationId xmlns:a16="http://schemas.microsoft.com/office/drawing/2014/main" id="{2CFFEAA0-62F7-4374-B29F-1F076F06F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098" y="1131590"/>
            <a:ext cx="2733965" cy="3723878"/>
          </a:xfrm>
          <a:prstGeom prst="rect">
            <a:avLst/>
          </a:prstGeom>
        </p:spPr>
      </p:pic>
      <p:pic>
        <p:nvPicPr>
          <p:cNvPr id="19" name="Imagem 18"/>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2" name="CaixaDeTexto 21"/>
          <p:cNvSpPr txBox="1"/>
          <p:nvPr/>
        </p:nvSpPr>
        <p:spPr>
          <a:xfrm>
            <a:off x="214282" y="577298"/>
            <a:ext cx="3997678" cy="430887"/>
          </a:xfrm>
          <a:prstGeom prst="rect">
            <a:avLst/>
          </a:prstGeom>
          <a:noFill/>
        </p:spPr>
        <p:txBody>
          <a:bodyPr wrap="square" rtlCol="0">
            <a:spAutoFit/>
          </a:bodyPr>
          <a:lstStyle/>
          <a:p>
            <a:r>
              <a:rPr lang="pt-BR" sz="2200" b="1" dirty="0"/>
              <a:t>PRIORIDADES no Trânsito</a:t>
            </a:r>
          </a:p>
        </p:txBody>
      </p:sp>
      <p:pic>
        <p:nvPicPr>
          <p:cNvPr id="10" name="Imagem 9">
            <a:extLst>
              <a:ext uri="{FF2B5EF4-FFF2-40B4-BE49-F238E27FC236}">
                <a16:creationId xmlns:a16="http://schemas.microsoft.com/office/drawing/2014/main" id="{B7C2EDBB-4156-4670-817C-ECF2C7AB62D2}"/>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16200000">
            <a:off x="4076823" y="3827710"/>
            <a:ext cx="668742" cy="360040"/>
          </a:xfrm>
          <a:prstGeom prst="rect">
            <a:avLst/>
          </a:prstGeom>
        </p:spPr>
      </p:pic>
      <p:pic>
        <p:nvPicPr>
          <p:cNvPr id="13" name="Imagem 12">
            <a:extLst>
              <a:ext uri="{FF2B5EF4-FFF2-40B4-BE49-F238E27FC236}">
                <a16:creationId xmlns:a16="http://schemas.microsoft.com/office/drawing/2014/main" id="{E71BE246-BE4D-48EA-92AA-6BEA98ECA98E}"/>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117717" y="1675625"/>
            <a:ext cx="397118" cy="648614"/>
          </a:xfrm>
          <a:prstGeom prst="rect">
            <a:avLst/>
          </a:prstGeom>
        </p:spPr>
      </p:pic>
      <p:pic>
        <p:nvPicPr>
          <p:cNvPr id="14" name="Imagem 13">
            <a:extLst>
              <a:ext uri="{FF2B5EF4-FFF2-40B4-BE49-F238E27FC236}">
                <a16:creationId xmlns:a16="http://schemas.microsoft.com/office/drawing/2014/main" id="{E5E8F71F-6C99-4A26-B4B2-305BD7705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0477" y="3856090"/>
            <a:ext cx="397118" cy="839930"/>
          </a:xfrm>
          <a:prstGeom prst="rect">
            <a:avLst/>
          </a:prstGeom>
        </p:spPr>
      </p:pic>
      <p:cxnSp>
        <p:nvCxnSpPr>
          <p:cNvPr id="9" name="Conector: Angulado 8">
            <a:extLst>
              <a:ext uri="{FF2B5EF4-FFF2-40B4-BE49-F238E27FC236}">
                <a16:creationId xmlns:a16="http://schemas.microsoft.com/office/drawing/2014/main" id="{1E4344F1-1032-46B1-9991-A202A0A447E5}"/>
              </a:ext>
            </a:extLst>
          </p:cNvPr>
          <p:cNvCxnSpPr>
            <a:cxnSpLocks/>
          </p:cNvCxnSpPr>
          <p:nvPr/>
        </p:nvCxnSpPr>
        <p:spPr>
          <a:xfrm rot="5400000" flipH="1" flipV="1">
            <a:off x="3441562" y="1467438"/>
            <a:ext cx="818214" cy="722583"/>
          </a:xfrm>
          <a:prstGeom prst="bentConnector3">
            <a:avLst>
              <a:gd name="adj1" fmla="val 32673"/>
            </a:avLst>
          </a:prstGeom>
          <a:ln w="88900">
            <a:solidFill>
              <a:srgbClr val="FFFF99"/>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m 24">
            <a:extLst>
              <a:ext uri="{FF2B5EF4-FFF2-40B4-BE49-F238E27FC236}">
                <a16:creationId xmlns:a16="http://schemas.microsoft.com/office/drawing/2014/main" id="{6DA19472-EAEE-406A-8F75-F6BAFEBA13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974774" y="3132096"/>
            <a:ext cx="720080" cy="360041"/>
          </a:xfrm>
          <a:prstGeom prst="rect">
            <a:avLst/>
          </a:prstGeom>
        </p:spPr>
      </p:pic>
      <p:sp>
        <p:nvSpPr>
          <p:cNvPr id="27" name="Retângulo 26">
            <a:extLst>
              <a:ext uri="{FF2B5EF4-FFF2-40B4-BE49-F238E27FC236}">
                <a16:creationId xmlns:a16="http://schemas.microsoft.com/office/drawing/2014/main" id="{024EC1F4-03EA-46EB-8512-7C4BDB13445F}"/>
              </a:ext>
            </a:extLst>
          </p:cNvPr>
          <p:cNvSpPr/>
          <p:nvPr/>
        </p:nvSpPr>
        <p:spPr>
          <a:xfrm>
            <a:off x="5724064" y="1131590"/>
            <a:ext cx="432111" cy="3723878"/>
          </a:xfrm>
          <a:prstGeom prst="rect">
            <a:avLst/>
          </a:prstGeom>
          <a:blipFill dpi="0" rotWithShape="1">
            <a:blip r:embed="rId9"/>
            <a:srcRect/>
            <a:tile tx="0" ty="0" sx="20000" sy="20000" flip="none" algn="tl"/>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29" name="Retângulo 28">
            <a:extLst>
              <a:ext uri="{FF2B5EF4-FFF2-40B4-BE49-F238E27FC236}">
                <a16:creationId xmlns:a16="http://schemas.microsoft.com/office/drawing/2014/main" id="{A39297FF-B795-4C97-A257-3FED1C86966D}"/>
              </a:ext>
            </a:extLst>
          </p:cNvPr>
          <p:cNvSpPr/>
          <p:nvPr/>
        </p:nvSpPr>
        <p:spPr>
          <a:xfrm flipH="1">
            <a:off x="5724063" y="1131590"/>
            <a:ext cx="36000" cy="372387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pic>
        <p:nvPicPr>
          <p:cNvPr id="32" name="Imagem 31">
            <a:extLst>
              <a:ext uri="{FF2B5EF4-FFF2-40B4-BE49-F238E27FC236}">
                <a16:creationId xmlns:a16="http://schemas.microsoft.com/office/drawing/2014/main" id="{0576C0A0-A932-4CA3-A073-D8034317AC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6334"/>
          <a:stretch/>
        </p:blipFill>
        <p:spPr>
          <a:xfrm rot="16200000">
            <a:off x="3158585" y="2575270"/>
            <a:ext cx="668741" cy="349279"/>
          </a:xfrm>
          <a:prstGeom prst="rect">
            <a:avLst/>
          </a:prstGeom>
        </p:spPr>
      </p:pic>
      <p:sp>
        <p:nvSpPr>
          <p:cNvPr id="37" name="CaixaDeTexto 36">
            <a:extLst>
              <a:ext uri="{FF2B5EF4-FFF2-40B4-BE49-F238E27FC236}">
                <a16:creationId xmlns:a16="http://schemas.microsoft.com/office/drawing/2014/main" id="{6B0BF2BB-CCD7-48A4-897D-EC0AA6B7CAB7}"/>
              </a:ext>
            </a:extLst>
          </p:cNvPr>
          <p:cNvSpPr txBox="1"/>
          <p:nvPr/>
        </p:nvSpPr>
        <p:spPr>
          <a:xfrm>
            <a:off x="999523" y="1385573"/>
            <a:ext cx="1975408" cy="1631216"/>
          </a:xfrm>
          <a:prstGeom prst="rect">
            <a:avLst/>
          </a:prstGeom>
          <a:noFill/>
        </p:spPr>
        <p:txBody>
          <a:bodyPr wrap="square" rtlCol="0">
            <a:spAutoFit/>
          </a:bodyPr>
          <a:lstStyle/>
          <a:p>
            <a:pPr>
              <a:lnSpc>
                <a:spcPts val="2400"/>
              </a:lnSpc>
              <a:spcBef>
                <a:spcPts val="600"/>
              </a:spcBef>
              <a:spcAft>
                <a:spcPts val="600"/>
              </a:spcAft>
            </a:pPr>
            <a:r>
              <a:rPr lang="pt-BR" sz="2000" b="1" i="1" dirty="0">
                <a:latin typeface="Calibri" pitchFamily="34" charset="0"/>
                <a:cs typeface="Calibri" pitchFamily="34" charset="0"/>
              </a:rPr>
              <a:t>CONDUTORES </a:t>
            </a:r>
            <a:br>
              <a:rPr lang="pt-BR" sz="2000" b="1" i="1" dirty="0">
                <a:latin typeface="Calibri" pitchFamily="34" charset="0"/>
                <a:cs typeface="Calibri" pitchFamily="34" charset="0"/>
              </a:rPr>
            </a:br>
            <a:r>
              <a:rPr lang="pt-BR" sz="2000" i="1" dirty="0">
                <a:latin typeface="Calibri" pitchFamily="34" charset="0"/>
                <a:cs typeface="Calibri" pitchFamily="34" charset="0"/>
              </a:rPr>
              <a:t>Ir para à </a:t>
            </a:r>
            <a:r>
              <a:rPr lang="pt-BR" sz="2000" b="1" i="1" dirty="0">
                <a:solidFill>
                  <a:srgbClr val="00B0F0"/>
                </a:solidFill>
                <a:latin typeface="Calibri" pitchFamily="34" charset="0"/>
                <a:cs typeface="Calibri" pitchFamily="34" charset="0"/>
              </a:rPr>
              <a:t>direita</a:t>
            </a:r>
            <a:r>
              <a:rPr lang="pt-BR" sz="2000" i="1" dirty="0">
                <a:latin typeface="Calibri" pitchFamily="34" charset="0"/>
                <a:cs typeface="Calibri" pitchFamily="34" charset="0"/>
              </a:rPr>
              <a:t> e deixar livre a passagem pela</a:t>
            </a:r>
            <a:r>
              <a:rPr lang="pt-BR" sz="2000" b="1" i="1" dirty="0">
                <a:latin typeface="Calibri" pitchFamily="34" charset="0"/>
                <a:cs typeface="Calibri" pitchFamily="34" charset="0"/>
              </a:rPr>
              <a:t> </a:t>
            </a:r>
            <a:r>
              <a:rPr lang="pt-BR" sz="2000" b="1" i="1" dirty="0">
                <a:solidFill>
                  <a:srgbClr val="FF6600"/>
                </a:solidFill>
                <a:latin typeface="Calibri" pitchFamily="34" charset="0"/>
                <a:cs typeface="Calibri" pitchFamily="34" charset="0"/>
              </a:rPr>
              <a:t>esquerda</a:t>
            </a:r>
          </a:p>
        </p:txBody>
      </p:sp>
      <p:sp>
        <p:nvSpPr>
          <p:cNvPr id="39" name="CaixaDeTexto 38">
            <a:extLst>
              <a:ext uri="{FF2B5EF4-FFF2-40B4-BE49-F238E27FC236}">
                <a16:creationId xmlns:a16="http://schemas.microsoft.com/office/drawing/2014/main" id="{023C3681-63E3-4BD1-9A9F-B222A710BBB8}"/>
              </a:ext>
            </a:extLst>
          </p:cNvPr>
          <p:cNvSpPr txBox="1"/>
          <p:nvPr/>
        </p:nvSpPr>
        <p:spPr>
          <a:xfrm>
            <a:off x="6374451" y="2531727"/>
            <a:ext cx="2448272" cy="707886"/>
          </a:xfrm>
          <a:prstGeom prst="rect">
            <a:avLst/>
          </a:prstGeom>
          <a:noFill/>
        </p:spPr>
        <p:txBody>
          <a:bodyPr wrap="square" rtlCol="0">
            <a:spAutoFit/>
          </a:bodyPr>
          <a:lstStyle/>
          <a:p>
            <a:pPr>
              <a:lnSpc>
                <a:spcPts val="2400"/>
              </a:lnSpc>
              <a:spcBef>
                <a:spcPts val="600"/>
              </a:spcBef>
              <a:spcAft>
                <a:spcPts val="600"/>
              </a:spcAft>
            </a:pPr>
            <a:r>
              <a:rPr lang="pt-BR" sz="2000" b="1" i="1" dirty="0">
                <a:latin typeface="Calibri" pitchFamily="34" charset="0"/>
                <a:cs typeface="Calibri" pitchFamily="34" charset="0"/>
              </a:rPr>
              <a:t>PEDESTRES </a:t>
            </a:r>
            <a:br>
              <a:rPr lang="pt-BR" sz="2000" b="1" i="1" dirty="0">
                <a:latin typeface="Calibri" pitchFamily="34" charset="0"/>
                <a:cs typeface="Calibri" pitchFamily="34" charset="0"/>
              </a:rPr>
            </a:br>
            <a:r>
              <a:rPr lang="pt-BR" sz="2000" i="1" dirty="0">
                <a:latin typeface="Calibri" pitchFamily="34" charset="0"/>
                <a:cs typeface="Calibri" pitchFamily="34" charset="0"/>
              </a:rPr>
              <a:t>Aguardar na </a:t>
            </a:r>
            <a:r>
              <a:rPr lang="pt-BR" sz="2000" b="1" i="1" dirty="0">
                <a:solidFill>
                  <a:srgbClr val="FF6600"/>
                </a:solidFill>
                <a:latin typeface="Calibri" pitchFamily="34" charset="0"/>
                <a:cs typeface="Calibri" pitchFamily="34" charset="0"/>
              </a:rPr>
              <a:t>calçada</a:t>
            </a:r>
          </a:p>
        </p:txBody>
      </p:sp>
      <p:pic>
        <p:nvPicPr>
          <p:cNvPr id="1026" name="Picture 2">
            <a:extLst>
              <a:ext uri="{FF2B5EF4-FFF2-40B4-BE49-F238E27FC236}">
                <a16:creationId xmlns:a16="http://schemas.microsoft.com/office/drawing/2014/main" id="{D9D4496A-4A3C-4223-BB88-2BEBDDDBE894}"/>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40" b="94624" l="60741" r="93704">
                        <a14:foregroundMark x1="76296" y1="12366" x2="76296" y2="12366"/>
                        <a14:foregroundMark x1="61481" y1="50538" x2="61481" y2="50538"/>
                        <a14:foregroundMark x1="73333" y1="91935" x2="73333" y2="91935"/>
                        <a14:foregroundMark x1="81852" y1="93011" x2="81852" y2="93011"/>
                        <a14:foregroundMark x1="74444" y1="94624" x2="74444" y2="94624"/>
                        <a14:foregroundMark x1="80741" y1="94624" x2="80741" y2="94624"/>
                      </a14:backgroundRemoval>
                    </a14:imgEffect>
                  </a14:imgLayer>
                </a14:imgProps>
              </a:ext>
              <a:ext uri="{28A0092B-C50C-407E-A947-70E740481C1C}">
                <a14:useLocalDpi xmlns:a14="http://schemas.microsoft.com/office/drawing/2010/main" val="0"/>
              </a:ext>
            </a:extLst>
          </a:blip>
          <a:srcRect l="58587" r="2213"/>
          <a:stretch/>
        </p:blipFill>
        <p:spPr bwMode="auto">
          <a:xfrm>
            <a:off x="5769099" y="1491630"/>
            <a:ext cx="371077" cy="6521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E39906BD-55EC-4456-A9A0-F5928D4FA05A}"/>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6452" b="93548" l="8519" r="40000">
                        <a14:foregroundMark x1="22593" y1="12366" x2="22593" y2="12366"/>
                        <a14:foregroundMark x1="23704" y1="6452" x2="23704" y2="6452"/>
                        <a14:foregroundMark x1="18889" y1="92473" x2="18889" y2="92473"/>
                        <a14:foregroundMark x1="28519" y1="93548" x2="28519" y2="93548"/>
                      </a14:backgroundRemoval>
                    </a14:imgEffect>
                  </a14:imgLayer>
                </a14:imgProps>
              </a:ext>
              <a:ext uri="{28A0092B-C50C-407E-A947-70E740481C1C}">
                <a14:useLocalDpi xmlns:a14="http://schemas.microsoft.com/office/drawing/2010/main" val="0"/>
              </a:ext>
            </a:extLst>
          </a:blip>
          <a:srcRect l="4853" r="55949"/>
          <a:stretch/>
        </p:blipFill>
        <p:spPr bwMode="auto">
          <a:xfrm>
            <a:off x="5757232" y="3661231"/>
            <a:ext cx="432111" cy="759434"/>
          </a:xfrm>
          <a:prstGeom prst="rect">
            <a:avLst/>
          </a:prstGeom>
          <a:noFill/>
          <a:extLst>
            <a:ext uri="{909E8E84-426E-40DD-AFC4-6F175D3DCCD1}">
              <a14:hiddenFill xmlns:a14="http://schemas.microsoft.com/office/drawing/2010/main">
                <a:solidFill>
                  <a:srgbClr val="FFFFFF"/>
                </a:solidFill>
              </a14:hiddenFill>
            </a:ext>
          </a:extLst>
        </p:spPr>
      </p:pic>
      <p:sp>
        <p:nvSpPr>
          <p:cNvPr id="54" name="Seta: para a Direita 53">
            <a:extLst>
              <a:ext uri="{FF2B5EF4-FFF2-40B4-BE49-F238E27FC236}">
                <a16:creationId xmlns:a16="http://schemas.microsoft.com/office/drawing/2014/main" id="{E9659A5A-6AAD-4418-BC3C-28401EFE1AB3}"/>
              </a:ext>
            </a:extLst>
          </p:cNvPr>
          <p:cNvSpPr/>
          <p:nvPr/>
        </p:nvSpPr>
        <p:spPr>
          <a:xfrm>
            <a:off x="2648432" y="4103157"/>
            <a:ext cx="504056" cy="396638"/>
          </a:xfrm>
          <a:prstGeom prst="rightArrow">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56" name="CaixaDeTexto 55">
            <a:extLst>
              <a:ext uri="{FF2B5EF4-FFF2-40B4-BE49-F238E27FC236}">
                <a16:creationId xmlns:a16="http://schemas.microsoft.com/office/drawing/2014/main" id="{F4586B41-A71B-408F-880D-46807A7D4D12}"/>
              </a:ext>
            </a:extLst>
          </p:cNvPr>
          <p:cNvSpPr txBox="1"/>
          <p:nvPr/>
        </p:nvSpPr>
        <p:spPr>
          <a:xfrm>
            <a:off x="1345975" y="3799459"/>
            <a:ext cx="1865507" cy="1015663"/>
          </a:xfrm>
          <a:prstGeom prst="rect">
            <a:avLst/>
          </a:prstGeom>
          <a:noFill/>
        </p:spPr>
        <p:txBody>
          <a:bodyPr wrap="square" rtlCol="0">
            <a:spAutoFit/>
          </a:bodyPr>
          <a:lstStyle/>
          <a:p>
            <a:pPr>
              <a:lnSpc>
                <a:spcPts val="2400"/>
              </a:lnSpc>
              <a:spcBef>
                <a:spcPts val="600"/>
              </a:spcBef>
              <a:spcAft>
                <a:spcPts val="600"/>
              </a:spcAft>
            </a:pPr>
            <a:r>
              <a:rPr lang="pt-BR" sz="2000" b="1" i="1" dirty="0">
                <a:latin typeface="Calibri" pitchFamily="34" charset="0"/>
                <a:cs typeface="Calibri" pitchFamily="34" charset="0"/>
              </a:rPr>
              <a:t>Veículo</a:t>
            </a:r>
            <a:r>
              <a:rPr lang="pt-BR" sz="2000" i="1" dirty="0">
                <a:latin typeface="Calibri" pitchFamily="34" charset="0"/>
                <a:cs typeface="Calibri" pitchFamily="34" charset="0"/>
              </a:rPr>
              <a:t> em serviço de urgência</a:t>
            </a:r>
            <a:endParaRPr lang="pt-BR" sz="2000" b="1" i="1" dirty="0">
              <a:solidFill>
                <a:srgbClr val="FF6600"/>
              </a:solidFill>
              <a:latin typeface="Calibri" pitchFamily="34" charset="0"/>
              <a:cs typeface="Calibri" pitchFamily="34" charset="0"/>
            </a:endParaRPr>
          </a:p>
        </p:txBody>
      </p:sp>
      <p:pic>
        <p:nvPicPr>
          <p:cNvPr id="57" name="Gráfico 56" descr="Sirene com preenchimento sólido">
            <a:extLst>
              <a:ext uri="{FF2B5EF4-FFF2-40B4-BE49-F238E27FC236}">
                <a16:creationId xmlns:a16="http://schemas.microsoft.com/office/drawing/2014/main" id="{4CFCB7C6-2D30-411C-B116-5BAC66D7495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21913" y="4114903"/>
            <a:ext cx="302976" cy="302976"/>
          </a:xfrm>
          <a:prstGeom prst="rect">
            <a:avLst/>
          </a:prstGeom>
        </p:spPr>
      </p:pic>
      <p:pic>
        <p:nvPicPr>
          <p:cNvPr id="4" name="Imagem 3">
            <a:extLst>
              <a:ext uri="{FF2B5EF4-FFF2-40B4-BE49-F238E27FC236}">
                <a16:creationId xmlns:a16="http://schemas.microsoft.com/office/drawing/2014/main" id="{E49B7713-7409-42A8-88D9-28E3E3081651}"/>
              </a:ext>
            </a:extLst>
          </p:cNvPr>
          <p:cNvPicPr>
            <a:picLocks noChangeAspect="1"/>
          </p:cNvPicPr>
          <p:nvPr/>
        </p:nvPicPr>
        <p:blipFill>
          <a:blip r:embed="rId16"/>
          <a:stretch>
            <a:fillRect/>
          </a:stretch>
        </p:blipFill>
        <p:spPr>
          <a:xfrm>
            <a:off x="2297741" y="2355900"/>
            <a:ext cx="1585097" cy="829128"/>
          </a:xfrm>
          <a:prstGeom prst="rect">
            <a:avLst/>
          </a:prstGeom>
        </p:spPr>
      </p:pic>
      <p:pic>
        <p:nvPicPr>
          <p:cNvPr id="5" name="Imagem 4">
            <a:extLst>
              <a:ext uri="{FF2B5EF4-FFF2-40B4-BE49-F238E27FC236}">
                <a16:creationId xmlns:a16="http://schemas.microsoft.com/office/drawing/2014/main" id="{657241A0-AE3E-403A-8D67-E71EC22C1B4C}"/>
              </a:ext>
            </a:extLst>
          </p:cNvPr>
          <p:cNvPicPr>
            <a:picLocks noChangeAspect="1"/>
          </p:cNvPicPr>
          <p:nvPr/>
        </p:nvPicPr>
        <p:blipFill>
          <a:blip r:embed="rId17"/>
          <a:stretch>
            <a:fillRect/>
          </a:stretch>
        </p:blipFill>
        <p:spPr>
          <a:xfrm>
            <a:off x="5369398" y="1241163"/>
            <a:ext cx="1676545" cy="1591194"/>
          </a:xfrm>
          <a:prstGeom prst="rect">
            <a:avLst/>
          </a:prstGeom>
        </p:spPr>
      </p:pic>
      <p:pic>
        <p:nvPicPr>
          <p:cNvPr id="6" name="Imagem 5">
            <a:extLst>
              <a:ext uri="{FF2B5EF4-FFF2-40B4-BE49-F238E27FC236}">
                <a16:creationId xmlns:a16="http://schemas.microsoft.com/office/drawing/2014/main" id="{162C64C9-ABF0-4D19-921A-947399346077}"/>
              </a:ext>
            </a:extLst>
          </p:cNvPr>
          <p:cNvPicPr>
            <a:picLocks noChangeAspect="1"/>
          </p:cNvPicPr>
          <p:nvPr/>
        </p:nvPicPr>
        <p:blipFill>
          <a:blip r:embed="rId18"/>
          <a:stretch>
            <a:fillRect/>
          </a:stretch>
        </p:blipFill>
        <p:spPr>
          <a:xfrm>
            <a:off x="5396854" y="3005239"/>
            <a:ext cx="1646063" cy="1633870"/>
          </a:xfrm>
          <a:prstGeom prst="rect">
            <a:avLst/>
          </a:prstGeom>
        </p:spPr>
      </p:pic>
    </p:spTree>
    <p:extLst>
      <p:ext uri="{BB962C8B-B14F-4D97-AF65-F5344CB8AC3E}">
        <p14:creationId xmlns:p14="http://schemas.microsoft.com/office/powerpoint/2010/main" val="22170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539552" y="1736260"/>
            <a:ext cx="4214842" cy="400110"/>
          </a:xfrm>
          <a:prstGeom prst="rect">
            <a:avLst/>
          </a:prstGeom>
          <a:noFill/>
        </p:spPr>
        <p:txBody>
          <a:bodyPr wrap="square" rtlCol="0">
            <a:spAutoFit/>
          </a:bodyPr>
          <a:lstStyle/>
          <a:p>
            <a:r>
              <a:rPr lang="pt-BR" sz="2000" dirty="0">
                <a:solidFill>
                  <a:srgbClr val="008000"/>
                </a:solidFill>
                <a:latin typeface="+mj-lt"/>
                <a:cs typeface="MV Boli" pitchFamily="2" charset="0"/>
              </a:rPr>
              <a:t>►C, D ou E</a:t>
            </a:r>
          </a:p>
        </p:txBody>
      </p:sp>
      <p:sp>
        <p:nvSpPr>
          <p:cNvPr id="14" name="CaixaDeTexto 13"/>
          <p:cNvSpPr txBox="1"/>
          <p:nvPr/>
        </p:nvSpPr>
        <p:spPr>
          <a:xfrm>
            <a:off x="3203848" y="3348433"/>
            <a:ext cx="5595311" cy="1355499"/>
          </a:xfrm>
          <a:prstGeom prst="roundRect">
            <a:avLst>
              <a:gd name="adj" fmla="val 0"/>
            </a:avLst>
          </a:prstGeom>
          <a:noFill/>
          <a:ln>
            <a:noFill/>
          </a:ln>
          <a:effectLst/>
        </p:spPr>
        <p:txBody>
          <a:bodyPr wrap="square" rtlCol="0">
            <a:spAutoFit/>
          </a:bodyPr>
          <a:lstStyle/>
          <a:p>
            <a:pPr>
              <a:lnSpc>
                <a:spcPts val="2500"/>
              </a:lnSpc>
            </a:pPr>
            <a:r>
              <a:rPr lang="pt-BR" dirty="0">
                <a:solidFill>
                  <a:schemeClr val="tx1">
                    <a:lumMod val="75000"/>
                    <a:lumOff val="25000"/>
                  </a:schemeClr>
                </a:solidFill>
                <a:latin typeface="+mj-lt"/>
              </a:rPr>
              <a:t>O </a:t>
            </a:r>
            <a:r>
              <a:rPr lang="pt-BR" dirty="0">
                <a:solidFill>
                  <a:srgbClr val="FF6600"/>
                </a:solidFill>
                <a:latin typeface="+mj-lt"/>
              </a:rPr>
              <a:t>trator de roda</a:t>
            </a:r>
            <a:r>
              <a:rPr lang="pt-BR" dirty="0">
                <a:solidFill>
                  <a:schemeClr val="tx1">
                    <a:lumMod val="75000"/>
                    <a:lumOff val="25000"/>
                  </a:schemeClr>
                </a:solidFill>
                <a:latin typeface="+mj-lt"/>
              </a:rPr>
              <a:t> e os equipamentos automotores destinados a executar trabalhos </a:t>
            </a:r>
            <a:r>
              <a:rPr lang="pt-BR" dirty="0">
                <a:solidFill>
                  <a:srgbClr val="FF6600"/>
                </a:solidFill>
                <a:latin typeface="+mj-lt"/>
              </a:rPr>
              <a:t>agrícolas</a:t>
            </a:r>
            <a:r>
              <a:rPr lang="pt-BR" dirty="0">
                <a:solidFill>
                  <a:schemeClr val="tx1">
                    <a:lumMod val="75000"/>
                    <a:lumOff val="25000"/>
                  </a:schemeClr>
                </a:solidFill>
                <a:latin typeface="+mj-lt"/>
              </a:rPr>
              <a:t> poderão ser conduzidos em via pública também por condutor habilitado na </a:t>
            </a:r>
            <a:r>
              <a:rPr lang="pt-BR" dirty="0">
                <a:solidFill>
                  <a:srgbClr val="00B050"/>
                </a:solidFill>
                <a:latin typeface="+mj-lt"/>
              </a:rPr>
              <a:t>categoria B</a:t>
            </a:r>
            <a:r>
              <a:rPr lang="pt-BR" dirty="0">
                <a:solidFill>
                  <a:schemeClr val="tx1">
                    <a:lumMod val="75000"/>
                    <a:lumOff val="25000"/>
                  </a:schemeClr>
                </a:solidFill>
                <a:latin typeface="+mj-lt"/>
              </a:rPr>
              <a:t>. </a:t>
            </a:r>
            <a:r>
              <a:rPr lang="pt-BR" sz="1000" dirty="0">
                <a:solidFill>
                  <a:schemeClr val="tx1">
                    <a:lumMod val="75000"/>
                    <a:lumOff val="25000"/>
                  </a:schemeClr>
                </a:solidFill>
                <a:latin typeface="+mj-lt"/>
              </a:rPr>
              <a:t>(</a:t>
            </a:r>
            <a:r>
              <a:rPr lang="pt-BR" sz="1000" dirty="0">
                <a:solidFill>
                  <a:schemeClr val="tx1">
                    <a:lumMod val="75000"/>
                    <a:lumOff val="25000"/>
                  </a:schemeClr>
                </a:solidFill>
                <a:cs typeface="Calibri" pitchFamily="34" charset="0"/>
              </a:rPr>
              <a:t>CTB, art. 144 CTB, </a:t>
            </a:r>
            <a:r>
              <a:rPr lang="pt-BR" sz="1000" dirty="0">
                <a:solidFill>
                  <a:schemeClr val="tx1">
                    <a:lumMod val="75000"/>
                    <a:lumOff val="25000"/>
                  </a:schemeClr>
                </a:solidFill>
              </a:rPr>
              <a:t>Parágrafo único)</a:t>
            </a:r>
            <a:endParaRPr lang="pt-BR" sz="1000" dirty="0">
              <a:solidFill>
                <a:schemeClr val="tx1">
                  <a:lumMod val="75000"/>
                  <a:lumOff val="25000"/>
                </a:schemeClr>
              </a:solidFill>
              <a:latin typeface="+mj-lt"/>
              <a:cs typeface="Calibri" pitchFamily="34" charset="0"/>
            </a:endParaRPr>
          </a:p>
        </p:txBody>
      </p:sp>
      <p:sp>
        <p:nvSpPr>
          <p:cNvPr id="7" name="CaixaDeTexto 6"/>
          <p:cNvSpPr txBox="1"/>
          <p:nvPr/>
        </p:nvSpPr>
        <p:spPr>
          <a:xfrm>
            <a:off x="-4727" y="2427734"/>
            <a:ext cx="9144000" cy="707886"/>
          </a:xfrm>
          <a:prstGeom prst="rect">
            <a:avLst/>
          </a:prstGeom>
          <a:solidFill>
            <a:schemeClr val="accent1">
              <a:lumMod val="20000"/>
              <a:lumOff val="80000"/>
            </a:schemeClr>
          </a:solidFill>
        </p:spPr>
        <p:txBody>
          <a:bodyPr wrap="square" lIns="540000" rIns="540000" rtlCol="0">
            <a:spAutoFit/>
          </a:bodyPr>
          <a:lstStyle/>
          <a:p>
            <a:r>
              <a:rPr lang="pt-BR" sz="2000" b="1" i="1" dirty="0">
                <a:solidFill>
                  <a:schemeClr val="tx2"/>
                </a:solidFill>
                <a:latin typeface="Calibri" pitchFamily="34" charset="0"/>
                <a:cs typeface="Calibri" pitchFamily="34" charset="0"/>
              </a:rPr>
              <a:t>Obs.</a:t>
            </a:r>
            <a:r>
              <a:rPr lang="pt-BR" sz="2000" b="1" i="1" dirty="0">
                <a:solidFill>
                  <a:srgbClr val="FF0000"/>
                </a:solidFill>
                <a:latin typeface="Calibri" pitchFamily="34" charset="0"/>
                <a:cs typeface="Calibri" pitchFamily="34" charset="0"/>
              </a:rPr>
              <a:t> </a:t>
            </a:r>
            <a:r>
              <a:rPr lang="pt-BR" sz="2000" i="1" dirty="0">
                <a:solidFill>
                  <a:srgbClr val="FF0000"/>
                </a:solidFill>
                <a:latin typeface="Calibri" pitchFamily="34" charset="0"/>
                <a:cs typeface="Calibri" pitchFamily="34" charset="0"/>
              </a:rPr>
              <a:t>Não é obrigatória HABILITAÇÃO</a:t>
            </a:r>
            <a:r>
              <a:rPr lang="pt-BR" sz="2000" i="1" dirty="0">
                <a:solidFill>
                  <a:schemeClr val="tx2"/>
                </a:solidFill>
                <a:latin typeface="Calibri" pitchFamily="34" charset="0"/>
                <a:cs typeface="Calibri" pitchFamily="34" charset="0"/>
              </a:rPr>
              <a:t> para operar estas máquinas em canteiros de obras – </a:t>
            </a:r>
            <a:r>
              <a:rPr lang="pt-BR" sz="2000" b="1" i="1" dirty="0">
                <a:solidFill>
                  <a:schemeClr val="tx2"/>
                </a:solidFill>
                <a:latin typeface="Calibri" pitchFamily="34" charset="0"/>
                <a:cs typeface="Calibri" pitchFamily="34" charset="0"/>
              </a:rPr>
              <a:t>fora das vias públicas</a:t>
            </a:r>
            <a:r>
              <a:rPr lang="pt-BR" sz="2000" i="1" dirty="0">
                <a:solidFill>
                  <a:schemeClr val="tx2"/>
                </a:solidFill>
                <a:latin typeface="Calibri" pitchFamily="34" charset="0"/>
                <a:cs typeface="Calibri" pitchFamily="34" charset="0"/>
              </a:rPr>
              <a:t>.</a:t>
            </a:r>
          </a:p>
        </p:txBody>
      </p:sp>
      <p:sp>
        <p:nvSpPr>
          <p:cNvPr id="8" name="Arredondar Retângulo no Mesmo Canto Lateral 7"/>
          <p:cNvSpPr/>
          <p:nvPr/>
        </p:nvSpPr>
        <p:spPr>
          <a:xfrm rot="5400000">
            <a:off x="988492" y="140331"/>
            <a:ext cx="360000" cy="234251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a:t>
            </a:r>
          </a:p>
        </p:txBody>
      </p:sp>
      <p:pic>
        <p:nvPicPr>
          <p:cNvPr id="9" name="Imagem 8"/>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0" name="CaixaDeTexto 9"/>
          <p:cNvSpPr txBox="1"/>
          <p:nvPr/>
        </p:nvSpPr>
        <p:spPr>
          <a:xfrm>
            <a:off x="214282" y="577298"/>
            <a:ext cx="3997678" cy="430887"/>
          </a:xfrm>
          <a:prstGeom prst="rect">
            <a:avLst/>
          </a:prstGeom>
          <a:noFill/>
        </p:spPr>
        <p:txBody>
          <a:bodyPr wrap="square" rtlCol="0">
            <a:spAutoFit/>
          </a:bodyPr>
          <a:lstStyle/>
          <a:p>
            <a:r>
              <a:rPr lang="pt-BR" sz="2200" b="1" dirty="0"/>
              <a:t>OPERADOR DE MÁQUINAS - EAR</a:t>
            </a:r>
          </a:p>
        </p:txBody>
      </p:sp>
      <p:pic>
        <p:nvPicPr>
          <p:cNvPr id="2052" name="Picture 4" descr="Resultado de imagem para retroescavadeira de esteira">
            <a:extLst>
              <a:ext uri="{FF2B5EF4-FFF2-40B4-BE49-F238E27FC236}">
                <a16:creationId xmlns:a16="http://schemas.microsoft.com/office/drawing/2014/main" id="{1B8F8937-1727-414F-8690-F42C31CE2D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4678" y="577298"/>
            <a:ext cx="2611189" cy="19614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trator de roda">
            <a:extLst>
              <a:ext uri="{FF2B5EF4-FFF2-40B4-BE49-F238E27FC236}">
                <a16:creationId xmlns:a16="http://schemas.microsoft.com/office/drawing/2014/main" id="{CD8263EC-1469-4D83-9E44-F5F6707803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86" t="6601"/>
          <a:stretch/>
        </p:blipFill>
        <p:spPr bwMode="auto">
          <a:xfrm>
            <a:off x="463454" y="3333242"/>
            <a:ext cx="2448272" cy="1592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6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randombar(horizontal)">
                                      <p:cBhvr>
                                        <p:cTn id="12" dur="500"/>
                                        <p:tgtEl>
                                          <p:spTgt spid="205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p:cNvGrpSpPr/>
          <p:nvPr/>
        </p:nvGrpSpPr>
        <p:grpSpPr>
          <a:xfrm>
            <a:off x="428596" y="1214428"/>
            <a:ext cx="3714776" cy="1714512"/>
            <a:chOff x="214282" y="1285866"/>
            <a:chExt cx="3429024" cy="1714512"/>
          </a:xfrm>
        </p:grpSpPr>
        <p:sp>
          <p:nvSpPr>
            <p:cNvPr id="9" name="Retângulo 8"/>
            <p:cNvSpPr/>
            <p:nvPr/>
          </p:nvSpPr>
          <p:spPr>
            <a:xfrm>
              <a:off x="214282" y="1285866"/>
              <a:ext cx="3429024" cy="171451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214282" y="1285866"/>
              <a:ext cx="3429024" cy="3571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PREFERÊNCIA</a:t>
              </a:r>
            </a:p>
          </p:txBody>
        </p:sp>
      </p:grpSp>
      <p:grpSp>
        <p:nvGrpSpPr>
          <p:cNvPr id="15" name="Grupo 14"/>
          <p:cNvGrpSpPr/>
          <p:nvPr/>
        </p:nvGrpSpPr>
        <p:grpSpPr>
          <a:xfrm>
            <a:off x="4786314" y="1214428"/>
            <a:ext cx="3857652" cy="3643338"/>
            <a:chOff x="4500562" y="1285866"/>
            <a:chExt cx="3429024" cy="3345923"/>
          </a:xfrm>
        </p:grpSpPr>
        <p:sp>
          <p:nvSpPr>
            <p:cNvPr id="11" name="Retângulo 10"/>
            <p:cNvSpPr/>
            <p:nvPr/>
          </p:nvSpPr>
          <p:spPr>
            <a:xfrm>
              <a:off x="4500562" y="1285866"/>
              <a:ext cx="3429024" cy="3345923"/>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buFont typeface="Wingdings" pitchFamily="2" charset="2"/>
                <a:buChar char="ü"/>
              </a:pPr>
              <a:endParaRPr lang="pt-BR" sz="2000" i="1" dirty="0">
                <a:solidFill>
                  <a:schemeClr val="accent2">
                    <a:lumMod val="50000"/>
                  </a:schemeClr>
                </a:solidFill>
                <a:latin typeface="Calibri" pitchFamily="34" charset="0"/>
                <a:cs typeface="Calibri" pitchFamily="34" charset="0"/>
              </a:endParaRPr>
            </a:p>
          </p:txBody>
        </p:sp>
        <p:sp>
          <p:nvSpPr>
            <p:cNvPr id="13" name="Retângulo 12"/>
            <p:cNvSpPr/>
            <p:nvPr/>
          </p:nvSpPr>
          <p:spPr>
            <a:xfrm>
              <a:off x="4500562" y="1285866"/>
              <a:ext cx="3429024" cy="3571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PRIORIDADE</a:t>
              </a:r>
            </a:p>
          </p:txBody>
        </p:sp>
      </p:grpSp>
      <p:sp>
        <p:nvSpPr>
          <p:cNvPr id="14" name="CaixaDeTexto 13"/>
          <p:cNvSpPr txBox="1"/>
          <p:nvPr/>
        </p:nvSpPr>
        <p:spPr>
          <a:xfrm>
            <a:off x="4929190" y="1693174"/>
            <a:ext cx="3500462" cy="3093154"/>
          </a:xfrm>
          <a:prstGeom prst="rect">
            <a:avLst/>
          </a:prstGeom>
          <a:noFill/>
        </p:spPr>
        <p:txBody>
          <a:bodyPr wrap="square" rtlCol="0">
            <a:spAutoFit/>
          </a:bodyPr>
          <a:lstStyle/>
          <a:p>
            <a:pPr>
              <a:spcAft>
                <a:spcPts val="600"/>
              </a:spcAft>
            </a:pPr>
            <a:r>
              <a:rPr lang="pt-BR" sz="2000" i="1" dirty="0">
                <a:solidFill>
                  <a:schemeClr val="tx2"/>
                </a:solidFill>
                <a:latin typeface="Calibri" pitchFamily="34" charset="0"/>
                <a:cs typeface="Calibri" pitchFamily="34" charset="0"/>
              </a:rPr>
              <a:t>►Socorro de Incêndio</a:t>
            </a:r>
          </a:p>
          <a:p>
            <a:pPr>
              <a:spcAft>
                <a:spcPts val="600"/>
              </a:spcAft>
            </a:pPr>
            <a:r>
              <a:rPr lang="pt-BR" sz="2000" i="1" dirty="0">
                <a:solidFill>
                  <a:schemeClr val="tx2"/>
                </a:solidFill>
                <a:latin typeface="Calibri" pitchFamily="34" charset="0"/>
                <a:cs typeface="Calibri" pitchFamily="34" charset="0"/>
              </a:rPr>
              <a:t>►Salvamento</a:t>
            </a:r>
          </a:p>
          <a:p>
            <a:pPr>
              <a:spcAft>
                <a:spcPts val="600"/>
              </a:spcAft>
            </a:pPr>
            <a:r>
              <a:rPr lang="pt-BR" sz="2000" i="1" dirty="0">
                <a:solidFill>
                  <a:schemeClr val="tx2"/>
                </a:solidFill>
                <a:latin typeface="Calibri" pitchFamily="34" charset="0"/>
                <a:cs typeface="Calibri" pitchFamily="34" charset="0"/>
              </a:rPr>
              <a:t>►Polícia</a:t>
            </a:r>
          </a:p>
          <a:p>
            <a:pPr>
              <a:spcAft>
                <a:spcPts val="600"/>
              </a:spcAft>
            </a:pPr>
            <a:r>
              <a:rPr lang="pt-BR" sz="2000" i="1" dirty="0">
                <a:solidFill>
                  <a:schemeClr val="tx2"/>
                </a:solidFill>
                <a:latin typeface="Calibri" pitchFamily="34" charset="0"/>
                <a:cs typeface="Calibri" pitchFamily="34" charset="0"/>
              </a:rPr>
              <a:t>►Fiscalização</a:t>
            </a:r>
          </a:p>
          <a:p>
            <a:pPr>
              <a:spcAft>
                <a:spcPts val="600"/>
              </a:spcAft>
            </a:pPr>
            <a:r>
              <a:rPr lang="pt-BR" sz="2000" i="1" dirty="0">
                <a:solidFill>
                  <a:schemeClr val="tx2"/>
                </a:solidFill>
                <a:latin typeface="Calibri" pitchFamily="34" charset="0"/>
                <a:cs typeface="Calibri" pitchFamily="34" charset="0"/>
              </a:rPr>
              <a:t>►Operação de Trânsito</a:t>
            </a:r>
          </a:p>
          <a:p>
            <a:pPr>
              <a:spcAft>
                <a:spcPts val="600"/>
              </a:spcAft>
            </a:pPr>
            <a:r>
              <a:rPr lang="pt-BR" sz="2000" i="1" dirty="0">
                <a:solidFill>
                  <a:schemeClr val="tx2"/>
                </a:solidFill>
                <a:latin typeface="Calibri" pitchFamily="34" charset="0"/>
                <a:cs typeface="Calibri" pitchFamily="34" charset="0"/>
              </a:rPr>
              <a:t>►Ambulância</a:t>
            </a:r>
          </a:p>
          <a:p>
            <a:pPr>
              <a:spcAft>
                <a:spcPts val="600"/>
              </a:spcAft>
            </a:pPr>
            <a:r>
              <a:rPr lang="pt-BR" sz="2000" i="1" dirty="0">
                <a:solidFill>
                  <a:schemeClr val="tx2"/>
                </a:solidFill>
                <a:latin typeface="Calibri" pitchFamily="34" charset="0"/>
                <a:cs typeface="Calibri" pitchFamily="34" charset="0"/>
              </a:rPr>
              <a:t>►Batedores</a:t>
            </a:r>
          </a:p>
          <a:p>
            <a:pPr>
              <a:spcAft>
                <a:spcPts val="600"/>
              </a:spcAft>
            </a:pPr>
            <a:r>
              <a:rPr lang="pt-BR" sz="2000" i="1" dirty="0">
                <a:solidFill>
                  <a:srgbClr val="00B050"/>
                </a:solidFill>
                <a:latin typeface="Calibri" pitchFamily="34" charset="0"/>
                <a:cs typeface="Calibri" pitchFamily="34" charset="0"/>
              </a:rPr>
              <a:t>►Serviços de Utilidade Pública</a:t>
            </a:r>
            <a:endParaRPr lang="pt-BR" sz="2000" dirty="0">
              <a:solidFill>
                <a:srgbClr val="00B050"/>
              </a:solidFill>
            </a:endParaRPr>
          </a:p>
        </p:txBody>
      </p:sp>
      <p:sp>
        <p:nvSpPr>
          <p:cNvPr id="17" name="CaixaDeTexto 16"/>
          <p:cNvSpPr txBox="1"/>
          <p:nvPr/>
        </p:nvSpPr>
        <p:spPr>
          <a:xfrm>
            <a:off x="428596" y="1643056"/>
            <a:ext cx="3357586" cy="1169551"/>
          </a:xfrm>
          <a:prstGeom prst="rect">
            <a:avLst/>
          </a:prstGeom>
          <a:noFill/>
        </p:spPr>
        <p:txBody>
          <a:bodyPr wrap="square" rtlCol="0">
            <a:spAutoFit/>
          </a:bodyPr>
          <a:lstStyle/>
          <a:p>
            <a:pPr>
              <a:spcAft>
                <a:spcPts val="600"/>
              </a:spcAft>
            </a:pPr>
            <a:r>
              <a:rPr lang="pt-BR" sz="2000" i="1" dirty="0">
                <a:solidFill>
                  <a:srgbClr val="C00000"/>
                </a:solidFill>
                <a:latin typeface="Calibri" pitchFamily="34" charset="0"/>
                <a:cs typeface="Calibri" pitchFamily="34" charset="0"/>
              </a:rPr>
              <a:t>►Rodovia</a:t>
            </a:r>
          </a:p>
          <a:p>
            <a:pPr>
              <a:spcAft>
                <a:spcPts val="600"/>
              </a:spcAft>
            </a:pPr>
            <a:r>
              <a:rPr lang="pt-BR" sz="2000" i="1" dirty="0">
                <a:solidFill>
                  <a:srgbClr val="C00000"/>
                </a:solidFill>
                <a:latin typeface="Calibri" pitchFamily="34" charset="0"/>
                <a:cs typeface="Calibri" pitchFamily="34" charset="0"/>
              </a:rPr>
              <a:t>►Rotatória</a:t>
            </a:r>
          </a:p>
          <a:p>
            <a:pPr>
              <a:spcAft>
                <a:spcPts val="600"/>
              </a:spcAft>
            </a:pPr>
            <a:r>
              <a:rPr lang="pt-BR" sz="2000" i="1" dirty="0">
                <a:solidFill>
                  <a:srgbClr val="C00000"/>
                </a:solidFill>
                <a:latin typeface="Calibri" pitchFamily="34" charset="0"/>
                <a:cs typeface="Calibri" pitchFamily="34" charset="0"/>
              </a:rPr>
              <a:t>►Direita</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036097"/>
            <a:ext cx="2269952" cy="1801637"/>
          </a:xfrm>
          <a:prstGeom prst="rect">
            <a:avLst/>
          </a:prstGeom>
        </p:spPr>
      </p:pic>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Quadro Comparativo</a:t>
            </a:r>
          </a:p>
        </p:txBody>
      </p:sp>
    </p:spTree>
    <p:extLst>
      <p:ext uri="{BB962C8B-B14F-4D97-AF65-F5344CB8AC3E}">
        <p14:creationId xmlns:p14="http://schemas.microsoft.com/office/powerpoint/2010/main" val="32945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214282" y="1357304"/>
            <a:ext cx="5286412" cy="428628"/>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latin typeface="Calibri" pitchFamily="34" charset="0"/>
                <a:cs typeface="Calibri" pitchFamily="34" charset="0"/>
              </a:rPr>
              <a:t>Para virar à Direita, o condutor deve...</a:t>
            </a:r>
          </a:p>
        </p:txBody>
      </p:sp>
      <p:grpSp>
        <p:nvGrpSpPr>
          <p:cNvPr id="13" name="Grupo 12"/>
          <p:cNvGrpSpPr/>
          <p:nvPr/>
        </p:nvGrpSpPr>
        <p:grpSpPr>
          <a:xfrm>
            <a:off x="285720" y="2428874"/>
            <a:ext cx="8358246" cy="1956185"/>
            <a:chOff x="285720" y="2428874"/>
            <a:chExt cx="8358246" cy="1956185"/>
          </a:xfrm>
        </p:grpSpPr>
        <p:pic>
          <p:nvPicPr>
            <p:cNvPr id="9" name="Imagem 8" descr="entrar à direita.jpg"/>
            <p:cNvPicPr>
              <a:picLocks noChangeAspect="1"/>
            </p:cNvPicPr>
            <p:nvPr/>
          </p:nvPicPr>
          <p:blipFill>
            <a:blip r:embed="rId3" cstate="print"/>
            <a:stretch>
              <a:fillRect/>
            </a:stretch>
          </p:blipFill>
          <p:spPr>
            <a:xfrm>
              <a:off x="285720" y="2428874"/>
              <a:ext cx="2786082" cy="1956185"/>
            </a:xfrm>
            <a:prstGeom prst="rect">
              <a:avLst/>
            </a:prstGeom>
            <a:ln>
              <a:noFill/>
            </a:ln>
            <a:effectLst>
              <a:outerShdw blurRad="292100" dist="139700" dir="2700000" algn="tl" rotWithShape="0">
                <a:srgbClr val="333333">
                  <a:alpha val="65000"/>
                </a:srgbClr>
              </a:outerShdw>
            </a:effectLst>
          </p:spPr>
        </p:pic>
        <p:sp>
          <p:nvSpPr>
            <p:cNvPr id="11" name="CaixaDeTexto 10"/>
            <p:cNvSpPr txBox="1"/>
            <p:nvPr/>
          </p:nvSpPr>
          <p:spPr>
            <a:xfrm>
              <a:off x="3357554" y="2786064"/>
              <a:ext cx="5286412" cy="1107996"/>
            </a:xfrm>
            <a:prstGeom prst="rect">
              <a:avLst/>
            </a:prstGeom>
            <a:noFill/>
          </p:spPr>
          <p:txBody>
            <a:bodyPr wrap="square" rtlCol="0">
              <a:spAutoFit/>
            </a:bodyPr>
            <a:lstStyle/>
            <a:p>
              <a:pPr algn="just"/>
              <a:r>
                <a:rPr lang="pt-BR" sz="2200" i="1" dirty="0">
                  <a:latin typeface="Calibri" pitchFamily="34" charset="0"/>
                  <a:cs typeface="Calibri" pitchFamily="34" charset="0"/>
                </a:rPr>
                <a:t>...aproximar-se, o máximo possível, do </a:t>
              </a:r>
              <a:r>
                <a:rPr lang="pt-BR" sz="2200" i="1" dirty="0">
                  <a:solidFill>
                    <a:srgbClr val="FF0000"/>
                  </a:solidFill>
                  <a:latin typeface="Calibri" pitchFamily="34" charset="0"/>
                  <a:cs typeface="Calibri" pitchFamily="34" charset="0"/>
                </a:rPr>
                <a:t>bordo direito da via</a:t>
              </a:r>
              <a:r>
                <a:rPr lang="pt-BR" sz="2200" i="1" dirty="0">
                  <a:latin typeface="Calibri" pitchFamily="34" charset="0"/>
                  <a:cs typeface="Calibri" pitchFamily="34" charset="0"/>
                </a:rPr>
                <a:t> e executar a manobra no menor espaço possível.</a:t>
              </a:r>
            </a:p>
          </p:txBody>
        </p:sp>
      </p:gr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Conversão à Direita</a:t>
            </a:r>
          </a:p>
        </p:txBody>
      </p:sp>
    </p:spTree>
    <p:extLst>
      <p:ext uri="{BB962C8B-B14F-4D97-AF65-F5344CB8AC3E}">
        <p14:creationId xmlns:p14="http://schemas.microsoft.com/office/powerpoint/2010/main" val="33336961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92672" y="1129364"/>
            <a:ext cx="5643602" cy="42862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latin typeface="Calibri" pitchFamily="34" charset="0"/>
                <a:cs typeface="Calibri" pitchFamily="34" charset="0"/>
              </a:rPr>
              <a:t>Para virar à Esquerda, o condutor deve...</a:t>
            </a:r>
          </a:p>
        </p:txBody>
      </p:sp>
      <p:sp>
        <p:nvSpPr>
          <p:cNvPr id="16" name="Retângulo 15"/>
          <p:cNvSpPr/>
          <p:nvPr/>
        </p:nvSpPr>
        <p:spPr>
          <a:xfrm>
            <a:off x="142844" y="1707654"/>
            <a:ext cx="2643206"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SENTIDO DUPLO</a:t>
            </a:r>
          </a:p>
        </p:txBody>
      </p:sp>
      <p:sp>
        <p:nvSpPr>
          <p:cNvPr id="17" name="Retângulo 16"/>
          <p:cNvSpPr/>
          <p:nvPr/>
        </p:nvSpPr>
        <p:spPr>
          <a:xfrm>
            <a:off x="3032263" y="1707654"/>
            <a:ext cx="2643206" cy="3571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SENTIDO ÚNICO</a:t>
            </a:r>
          </a:p>
        </p:txBody>
      </p:sp>
      <p:sp>
        <p:nvSpPr>
          <p:cNvPr id="18" name="Retângulo 17"/>
          <p:cNvSpPr/>
          <p:nvPr/>
        </p:nvSpPr>
        <p:spPr>
          <a:xfrm>
            <a:off x="6115854" y="702392"/>
            <a:ext cx="2741510" cy="3571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COM ACOSTAMENTO</a:t>
            </a:r>
          </a:p>
        </p:txBody>
      </p:sp>
      <p:pic>
        <p:nvPicPr>
          <p:cNvPr id="19" name="Imagem 18"/>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3" name="CaixaDeTexto 22"/>
          <p:cNvSpPr txBox="1"/>
          <p:nvPr/>
        </p:nvSpPr>
        <p:spPr>
          <a:xfrm>
            <a:off x="214282" y="577298"/>
            <a:ext cx="3997678" cy="430887"/>
          </a:xfrm>
          <a:prstGeom prst="rect">
            <a:avLst/>
          </a:prstGeom>
          <a:noFill/>
        </p:spPr>
        <p:txBody>
          <a:bodyPr wrap="square" rtlCol="0">
            <a:spAutoFit/>
          </a:bodyPr>
          <a:lstStyle/>
          <a:p>
            <a:r>
              <a:rPr lang="pt-BR" sz="2200" b="1" dirty="0"/>
              <a:t>Conversão à Esquerda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48190" y="2116589"/>
            <a:ext cx="2632520" cy="2643207"/>
          </a:xfrm>
          <a:prstGeom prst="rect">
            <a:avLst/>
          </a:prstGeom>
        </p:spPr>
      </p:pic>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032265" y="2121933"/>
            <a:ext cx="2643206" cy="2643206"/>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854" y="1121953"/>
            <a:ext cx="2741510" cy="3734401"/>
          </a:xfrm>
          <a:prstGeom prst="rect">
            <a:avLst/>
          </a:prstGeom>
        </p:spPr>
      </p:pic>
      <p:pic>
        <p:nvPicPr>
          <p:cNvPr id="24" name="Imagem 23"/>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rot="16200000">
            <a:off x="3609812" y="4023240"/>
            <a:ext cx="469345" cy="275973"/>
          </a:xfrm>
          <a:prstGeom prst="rect">
            <a:avLst/>
          </a:prstGeom>
        </p:spPr>
      </p:pic>
      <p:pic>
        <p:nvPicPr>
          <p:cNvPr id="25" name="Imagem 24"/>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1330521" y="3933228"/>
            <a:ext cx="321244" cy="469790"/>
          </a:xfrm>
          <a:prstGeom prst="rect">
            <a:avLst/>
          </a:prstGeom>
        </p:spPr>
      </p:pic>
    </p:spTree>
    <p:extLst>
      <p:ext uri="{BB962C8B-B14F-4D97-AF65-F5344CB8AC3E}">
        <p14:creationId xmlns:p14="http://schemas.microsoft.com/office/powerpoint/2010/main" val="14717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referencia rotatoria.jpg"/>
          <p:cNvPicPr>
            <a:picLocks noChangeAspect="1"/>
          </p:cNvPicPr>
          <p:nvPr/>
        </p:nvPicPr>
        <p:blipFill>
          <a:blip r:embed="rId3"/>
          <a:stretch>
            <a:fillRect/>
          </a:stretch>
        </p:blipFill>
        <p:spPr>
          <a:xfrm>
            <a:off x="313459" y="1230310"/>
            <a:ext cx="3254249" cy="1547475"/>
          </a:xfrm>
          <a:prstGeom prst="rect">
            <a:avLst/>
          </a:prstGeom>
          <a:ln>
            <a:noFill/>
          </a:ln>
          <a:effectLst>
            <a:softEdge rad="63500"/>
          </a:effectLst>
        </p:spPr>
      </p:pic>
      <p:sp>
        <p:nvSpPr>
          <p:cNvPr id="13" name="CaixaDeTexto 12"/>
          <p:cNvSpPr txBox="1"/>
          <p:nvPr/>
        </p:nvSpPr>
        <p:spPr>
          <a:xfrm>
            <a:off x="3611407" y="1357304"/>
            <a:ext cx="5000660" cy="1107996"/>
          </a:xfrm>
          <a:prstGeom prst="rect">
            <a:avLst/>
          </a:prstGeom>
          <a:noFill/>
        </p:spPr>
        <p:txBody>
          <a:bodyPr wrap="square" rtlCol="0">
            <a:spAutoFit/>
          </a:bodyPr>
          <a:lstStyle/>
          <a:p>
            <a:r>
              <a:rPr lang="pt-BR" sz="2200" i="1" dirty="0">
                <a:latin typeface="Calibri" pitchFamily="34" charset="0"/>
                <a:cs typeface="Calibri" pitchFamily="34" charset="0"/>
              </a:rPr>
              <a:t>O </a:t>
            </a:r>
            <a:r>
              <a:rPr lang="pt-BR" sz="2200" i="1" dirty="0">
                <a:solidFill>
                  <a:srgbClr val="FF0000"/>
                </a:solidFill>
                <a:latin typeface="Calibri" pitchFamily="34" charset="0"/>
                <a:cs typeface="Calibri" pitchFamily="34" charset="0"/>
              </a:rPr>
              <a:t>Retorno</a:t>
            </a:r>
            <a:r>
              <a:rPr lang="pt-BR" sz="2200" i="1" dirty="0">
                <a:latin typeface="Calibri" pitchFamily="34" charset="0"/>
                <a:cs typeface="Calibri" pitchFamily="34" charset="0"/>
              </a:rPr>
              <a:t> deverá ser executado em </a:t>
            </a:r>
            <a:r>
              <a:rPr lang="pt-BR" sz="2200" i="1" dirty="0">
                <a:solidFill>
                  <a:srgbClr val="006600"/>
                </a:solidFill>
                <a:latin typeface="Calibri" pitchFamily="34" charset="0"/>
                <a:cs typeface="Calibri" pitchFamily="34" charset="0"/>
              </a:rPr>
              <a:t>locais apropriados</a:t>
            </a:r>
            <a:r>
              <a:rPr lang="pt-BR" sz="2200" i="1" dirty="0">
                <a:latin typeface="Calibri" pitchFamily="34" charset="0"/>
                <a:cs typeface="Calibri" pitchFamily="34" charset="0"/>
              </a:rPr>
              <a:t> como trevos, canteiros centrais, rotatórias, praças e viadutos;</a:t>
            </a:r>
          </a:p>
        </p:txBody>
      </p:sp>
      <p:sp>
        <p:nvSpPr>
          <p:cNvPr id="14" name="CaixaDeTexto 13"/>
          <p:cNvSpPr txBox="1"/>
          <p:nvPr/>
        </p:nvSpPr>
        <p:spPr>
          <a:xfrm>
            <a:off x="428596" y="3429006"/>
            <a:ext cx="6072230" cy="769441"/>
          </a:xfrm>
          <a:prstGeom prst="rect">
            <a:avLst/>
          </a:prstGeom>
          <a:noFill/>
        </p:spPr>
        <p:txBody>
          <a:bodyPr wrap="square" rtlCol="0">
            <a:spAutoFit/>
          </a:bodyPr>
          <a:lstStyle/>
          <a:p>
            <a:r>
              <a:rPr lang="pt-BR" sz="2200" i="1" dirty="0">
                <a:latin typeface="Calibri" pitchFamily="34" charset="0"/>
                <a:cs typeface="Calibri" pitchFamily="34" charset="0"/>
              </a:rPr>
              <a:t>Onde não houver locais apropriados, o </a:t>
            </a:r>
            <a:r>
              <a:rPr lang="pt-BR" sz="2200" i="1" dirty="0">
                <a:solidFill>
                  <a:srgbClr val="FF0000"/>
                </a:solidFill>
                <a:latin typeface="Calibri" pitchFamily="34" charset="0"/>
                <a:cs typeface="Calibri" pitchFamily="34" charset="0"/>
              </a:rPr>
              <a:t>Retorno</a:t>
            </a:r>
            <a:r>
              <a:rPr lang="pt-BR" sz="2200" i="1" dirty="0">
                <a:latin typeface="Calibri" pitchFamily="34" charset="0"/>
                <a:cs typeface="Calibri" pitchFamily="34" charset="0"/>
              </a:rPr>
              <a:t> poderá ser feito utilizando as </a:t>
            </a:r>
            <a:r>
              <a:rPr lang="pt-BR" sz="2200" i="1" dirty="0">
                <a:solidFill>
                  <a:srgbClr val="006600"/>
                </a:solidFill>
                <a:latin typeface="Calibri" pitchFamily="34" charset="0"/>
                <a:cs typeface="Calibri" pitchFamily="34" charset="0"/>
              </a:rPr>
              <a:t>áreas de interseção</a:t>
            </a:r>
            <a:r>
              <a:rPr lang="pt-BR" sz="2200" i="1" dirty="0">
                <a:latin typeface="Calibri" pitchFamily="34" charset="0"/>
                <a:cs typeface="Calibri" pitchFamily="34" charset="0"/>
              </a:rPr>
              <a:t>.</a:t>
            </a:r>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8" name="CaixaDeTexto 7"/>
          <p:cNvSpPr txBox="1"/>
          <p:nvPr/>
        </p:nvSpPr>
        <p:spPr>
          <a:xfrm>
            <a:off x="214282" y="577298"/>
            <a:ext cx="3997678" cy="430887"/>
          </a:xfrm>
          <a:prstGeom prst="rect">
            <a:avLst/>
          </a:prstGeom>
          <a:noFill/>
        </p:spPr>
        <p:txBody>
          <a:bodyPr wrap="square" rtlCol="0">
            <a:spAutoFit/>
          </a:bodyPr>
          <a:lstStyle/>
          <a:p>
            <a:r>
              <a:rPr lang="pt-BR" sz="2200" b="1" dirty="0"/>
              <a:t>Manobra de Retorno</a:t>
            </a:r>
          </a:p>
        </p:txBody>
      </p:sp>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2571750"/>
            <a:ext cx="2286000" cy="2286000"/>
          </a:xfrm>
          <a:prstGeom prst="rect">
            <a:avLst/>
          </a:prstGeom>
          <a:ln>
            <a:noFill/>
          </a:ln>
          <a:effectLst>
            <a:softEdge rad="63500"/>
          </a:effectLst>
        </p:spPr>
      </p:pic>
    </p:spTree>
    <p:extLst>
      <p:ext uri="{BB962C8B-B14F-4D97-AF65-F5344CB8AC3E}">
        <p14:creationId xmlns:p14="http://schemas.microsoft.com/office/powerpoint/2010/main" val="416566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ço Reservado para Conteúdo 15"/>
          <p:cNvSpPr>
            <a:spLocks noGrp="1"/>
          </p:cNvSpPr>
          <p:nvPr>
            <p:ph idx="1"/>
          </p:nvPr>
        </p:nvSpPr>
        <p:spPr>
          <a:xfrm>
            <a:off x="357158" y="1500174"/>
            <a:ext cx="5286412" cy="1000138"/>
          </a:xfrm>
        </p:spPr>
        <p:txBody>
          <a:bodyPr>
            <a:normAutofit fontScale="70000" lnSpcReduction="20000"/>
          </a:bodyPr>
          <a:lstStyle/>
          <a:p>
            <a:pPr marL="0" indent="0" algn="just">
              <a:lnSpc>
                <a:spcPct val="120000"/>
              </a:lnSpc>
              <a:buNone/>
              <a:tabLst>
                <a:tab pos="3773488" algn="l"/>
              </a:tabLst>
            </a:pPr>
            <a:r>
              <a:rPr lang="pt-BR" i="1" dirty="0">
                <a:latin typeface="Calibri" pitchFamily="34" charset="0"/>
                <a:cs typeface="Calibri" pitchFamily="34" charset="0"/>
              </a:rPr>
              <a:t>PASSAGEM: avançar à frente de outro veículo, </a:t>
            </a:r>
            <a:r>
              <a:rPr lang="pt-BR" i="1" dirty="0">
                <a:solidFill>
                  <a:srgbClr val="FF0000"/>
                </a:solidFill>
                <a:latin typeface="Calibri" pitchFamily="34" charset="0"/>
                <a:cs typeface="Calibri" pitchFamily="34" charset="0"/>
              </a:rPr>
              <a:t>sem mudar de faixa </a:t>
            </a:r>
            <a:r>
              <a:rPr lang="pt-BR" i="1" dirty="0">
                <a:latin typeface="Calibri" pitchFamily="34" charset="0"/>
                <a:cs typeface="Calibri" pitchFamily="34" charset="0"/>
              </a:rPr>
              <a:t>de trânsito.</a:t>
            </a:r>
          </a:p>
        </p:txBody>
      </p:sp>
      <p:pic>
        <p:nvPicPr>
          <p:cNvPr id="13" name="Imagem 12" descr="ultrapassar 2.jpg"/>
          <p:cNvPicPr>
            <a:picLocks noChangeAspect="1"/>
          </p:cNvPicPr>
          <p:nvPr/>
        </p:nvPicPr>
        <p:blipFill>
          <a:blip r:embed="rId3" cstate="print"/>
          <a:stretch>
            <a:fillRect/>
          </a:stretch>
        </p:blipFill>
        <p:spPr>
          <a:xfrm>
            <a:off x="251521" y="3071816"/>
            <a:ext cx="2722360" cy="1729516"/>
          </a:xfrm>
          <a:prstGeom prst="rect">
            <a:avLst/>
          </a:prstGeom>
          <a:noFill/>
          <a:ln>
            <a:noFill/>
          </a:ln>
          <a:effectLst>
            <a:softEdge rad="50800"/>
          </a:effectLst>
        </p:spPr>
      </p:pic>
      <p:pic>
        <p:nvPicPr>
          <p:cNvPr id="14" name="Imagem 13" descr="distância lateral.jpg"/>
          <p:cNvPicPr>
            <a:picLocks noChangeAspect="1"/>
          </p:cNvPicPr>
          <p:nvPr/>
        </p:nvPicPr>
        <p:blipFill>
          <a:blip r:embed="rId4" cstate="print"/>
          <a:stretch>
            <a:fillRect/>
          </a:stretch>
        </p:blipFill>
        <p:spPr>
          <a:xfrm>
            <a:off x="5715007" y="1040342"/>
            <a:ext cx="3173141" cy="1924848"/>
          </a:xfrm>
          <a:prstGeom prst="rect">
            <a:avLst/>
          </a:prstGeom>
          <a:ln>
            <a:noFill/>
          </a:ln>
          <a:effectLst>
            <a:softEdge rad="50800"/>
          </a:effectLst>
        </p:spPr>
      </p:pic>
      <p:sp>
        <p:nvSpPr>
          <p:cNvPr id="15" name="CaixaDeTexto 14"/>
          <p:cNvSpPr txBox="1"/>
          <p:nvPr/>
        </p:nvSpPr>
        <p:spPr>
          <a:xfrm>
            <a:off x="3071802" y="3286130"/>
            <a:ext cx="5748670" cy="1200329"/>
          </a:xfrm>
          <a:prstGeom prst="rect">
            <a:avLst/>
          </a:prstGeom>
          <a:noFill/>
        </p:spPr>
        <p:txBody>
          <a:bodyPr wrap="square" rtlCol="0">
            <a:spAutoFit/>
          </a:bodyPr>
          <a:lstStyle/>
          <a:p>
            <a:pPr algn="just"/>
            <a:r>
              <a:rPr lang="pt-BR" sz="2400" i="1" dirty="0">
                <a:latin typeface="Calibri" pitchFamily="34" charset="0"/>
                <a:cs typeface="Calibri" pitchFamily="34" charset="0"/>
              </a:rPr>
              <a:t>ULTRAPASSAGEM: avançar à frente de outro veículo, </a:t>
            </a:r>
            <a:r>
              <a:rPr lang="pt-BR" sz="2400" i="1" dirty="0">
                <a:solidFill>
                  <a:srgbClr val="FF0000"/>
                </a:solidFill>
                <a:latin typeface="Calibri" pitchFamily="34" charset="0"/>
                <a:cs typeface="Calibri" pitchFamily="34" charset="0"/>
              </a:rPr>
              <a:t>mudando de faixa</a:t>
            </a:r>
            <a:r>
              <a:rPr lang="pt-BR" sz="2400" i="1" dirty="0">
                <a:latin typeface="Calibri" pitchFamily="34" charset="0"/>
                <a:cs typeface="Calibri" pitchFamily="34" charset="0"/>
              </a:rPr>
              <a:t> e retornando à faixa de origem após a manobra.</a:t>
            </a:r>
            <a:endParaRPr lang="pt-BR" sz="2400" i="1" dirty="0"/>
          </a:p>
        </p:txBody>
      </p:sp>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3997678" cy="430887"/>
          </a:xfrm>
          <a:prstGeom prst="rect">
            <a:avLst/>
          </a:prstGeom>
          <a:noFill/>
        </p:spPr>
        <p:txBody>
          <a:bodyPr wrap="square" rtlCol="0">
            <a:spAutoFit/>
          </a:bodyPr>
          <a:lstStyle/>
          <a:p>
            <a:r>
              <a:rPr lang="pt-BR" sz="2200" b="1" dirty="0"/>
              <a:t>PASSAGEM - ULTRAPASSAGEM</a:t>
            </a:r>
          </a:p>
        </p:txBody>
      </p:sp>
    </p:spTree>
    <p:extLst>
      <p:ext uri="{BB962C8B-B14F-4D97-AF65-F5344CB8AC3E}">
        <p14:creationId xmlns:p14="http://schemas.microsoft.com/office/powerpoint/2010/main" val="161104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ltrapassar 2.jpg"/>
          <p:cNvPicPr>
            <a:picLocks noChangeAspect="1"/>
          </p:cNvPicPr>
          <p:nvPr/>
        </p:nvPicPr>
        <p:blipFill>
          <a:blip r:embed="rId3" cstate="print"/>
          <a:stretch>
            <a:fillRect/>
          </a:stretch>
        </p:blipFill>
        <p:spPr>
          <a:xfrm>
            <a:off x="214282" y="1285866"/>
            <a:ext cx="3180662" cy="1714512"/>
          </a:xfrm>
          <a:prstGeom prst="rect">
            <a:avLst/>
          </a:prstGeom>
          <a:ln>
            <a:noFill/>
          </a:ln>
          <a:effectLst>
            <a:softEdge rad="50800"/>
          </a:effectLst>
        </p:spPr>
      </p:pic>
      <p:sp>
        <p:nvSpPr>
          <p:cNvPr id="11" name="CaixaDeTexto 10"/>
          <p:cNvSpPr txBox="1"/>
          <p:nvPr/>
        </p:nvSpPr>
        <p:spPr>
          <a:xfrm>
            <a:off x="3428992" y="1571618"/>
            <a:ext cx="5214974" cy="1107996"/>
          </a:xfrm>
          <a:prstGeom prst="rect">
            <a:avLst/>
          </a:prstGeom>
          <a:noFill/>
        </p:spPr>
        <p:txBody>
          <a:bodyPr wrap="square" rtlCol="0">
            <a:spAutoFit/>
          </a:bodyPr>
          <a:lstStyle/>
          <a:p>
            <a:r>
              <a:rPr lang="pt-BR" sz="2400" i="1" dirty="0">
                <a:latin typeface="Calibri" pitchFamily="34" charset="0"/>
                <a:cs typeface="Calibri" pitchFamily="34" charset="0"/>
              </a:rPr>
              <a:t>As ultrapassagens devem ser realizadas pelo </a:t>
            </a:r>
            <a:r>
              <a:rPr lang="pt-BR" sz="2400" i="1" dirty="0">
                <a:solidFill>
                  <a:srgbClr val="FF6600"/>
                </a:solidFill>
                <a:latin typeface="Calibri" pitchFamily="34" charset="0"/>
                <a:cs typeface="Calibri" pitchFamily="34" charset="0"/>
              </a:rPr>
              <a:t>lado </a:t>
            </a:r>
            <a:r>
              <a:rPr lang="pt-BR" sz="2400" b="1" i="1" dirty="0">
                <a:solidFill>
                  <a:srgbClr val="FF6600"/>
                </a:solidFill>
                <a:latin typeface="Calibri" pitchFamily="34" charset="0"/>
                <a:cs typeface="Calibri" pitchFamily="34" charset="0"/>
              </a:rPr>
              <a:t>esquerdo</a:t>
            </a:r>
            <a:r>
              <a:rPr lang="pt-BR" sz="2400" i="1" dirty="0">
                <a:solidFill>
                  <a:srgbClr val="FF6600"/>
                </a:solidFill>
                <a:latin typeface="Calibri" pitchFamily="34" charset="0"/>
                <a:cs typeface="Calibri" pitchFamily="34" charset="0"/>
              </a:rPr>
              <a:t> </a:t>
            </a:r>
            <a:r>
              <a:rPr lang="pt-BR" sz="2400" i="1" dirty="0">
                <a:latin typeface="Calibri" pitchFamily="34" charset="0"/>
                <a:cs typeface="Calibri" pitchFamily="34" charset="0"/>
              </a:rPr>
              <a:t>da via;</a:t>
            </a:r>
          </a:p>
          <a:p>
            <a:endParaRPr lang="pt-BR" dirty="0"/>
          </a:p>
        </p:txBody>
      </p:sp>
      <p:sp>
        <p:nvSpPr>
          <p:cNvPr id="13" name="CaixaDeTexto 12"/>
          <p:cNvSpPr txBox="1"/>
          <p:nvPr/>
        </p:nvSpPr>
        <p:spPr>
          <a:xfrm>
            <a:off x="467544" y="3245902"/>
            <a:ext cx="5149806" cy="1421928"/>
          </a:xfrm>
          <a:prstGeom prst="rect">
            <a:avLst/>
          </a:prstGeom>
          <a:noFill/>
        </p:spPr>
        <p:txBody>
          <a:bodyPr wrap="square" rtlCol="0">
            <a:spAutoFit/>
          </a:bodyPr>
          <a:lstStyle/>
          <a:p>
            <a:pPr>
              <a:lnSpc>
                <a:spcPct val="120000"/>
              </a:lnSpc>
            </a:pPr>
            <a:r>
              <a:rPr lang="pt-BR" sz="2400" i="1" dirty="0">
                <a:latin typeface="Calibri" pitchFamily="34" charset="0"/>
                <a:cs typeface="Calibri" pitchFamily="34" charset="0"/>
              </a:rPr>
              <a:t>É permitido </a:t>
            </a:r>
            <a:r>
              <a:rPr lang="pt-BR" sz="2400" i="1" dirty="0">
                <a:solidFill>
                  <a:srgbClr val="FF6600"/>
                </a:solidFill>
                <a:latin typeface="Calibri" pitchFamily="34" charset="0"/>
                <a:cs typeface="Calibri" pitchFamily="34" charset="0"/>
              </a:rPr>
              <a:t>ultrapassar  pela </a:t>
            </a:r>
            <a:r>
              <a:rPr lang="pt-BR" sz="2400" b="1" i="1" dirty="0">
                <a:solidFill>
                  <a:srgbClr val="FF6600"/>
                </a:solidFill>
                <a:latin typeface="Calibri" pitchFamily="34" charset="0"/>
                <a:cs typeface="Calibri" pitchFamily="34" charset="0"/>
              </a:rPr>
              <a:t>direita</a:t>
            </a:r>
            <a:r>
              <a:rPr lang="pt-BR" sz="2400" i="1" dirty="0">
                <a:solidFill>
                  <a:srgbClr val="FF6600"/>
                </a:solidFill>
                <a:latin typeface="Calibri" pitchFamily="34" charset="0"/>
                <a:cs typeface="Calibri" pitchFamily="34" charset="0"/>
              </a:rPr>
              <a:t> </a:t>
            </a:r>
            <a:r>
              <a:rPr lang="pt-BR" sz="2400" i="1" dirty="0">
                <a:latin typeface="Calibri" pitchFamily="34" charset="0"/>
                <a:cs typeface="Calibri" pitchFamily="34" charset="0"/>
              </a:rPr>
              <a:t>quando o veículo da frente indicar que  vai entrar para à esquerda.</a:t>
            </a:r>
            <a:endParaRPr lang="pt-BR" sz="2400" i="1" dirty="0"/>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ULTRAPASSAGEM</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2859782"/>
            <a:ext cx="3054978" cy="2015468"/>
          </a:xfrm>
          <a:prstGeom prst="rect">
            <a:avLst/>
          </a:prstGeom>
          <a:ln>
            <a:noFill/>
          </a:ln>
          <a:effectLst>
            <a:softEdge rad="508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sinalizar com antecedencia 2.jpg"/>
          <p:cNvPicPr>
            <a:picLocks noChangeAspect="1"/>
          </p:cNvPicPr>
          <p:nvPr/>
        </p:nvPicPr>
        <p:blipFill>
          <a:blip r:embed="rId3" cstate="print"/>
          <a:stretch>
            <a:fillRect/>
          </a:stretch>
        </p:blipFill>
        <p:spPr>
          <a:xfrm>
            <a:off x="2428860" y="2285998"/>
            <a:ext cx="3884852" cy="2399143"/>
          </a:xfrm>
          <a:prstGeom prst="rect">
            <a:avLst/>
          </a:prstGeom>
          <a:ln>
            <a:noFill/>
          </a:ln>
          <a:effectLst>
            <a:softEdge rad="50800"/>
          </a:effectLst>
        </p:spPr>
      </p:pic>
      <p:sp>
        <p:nvSpPr>
          <p:cNvPr id="11" name="CaixaDeTexto 10"/>
          <p:cNvSpPr txBox="1"/>
          <p:nvPr/>
        </p:nvSpPr>
        <p:spPr>
          <a:xfrm>
            <a:off x="214282" y="1357304"/>
            <a:ext cx="8215370" cy="830997"/>
          </a:xfrm>
          <a:prstGeom prst="rect">
            <a:avLst/>
          </a:prstGeom>
          <a:noFill/>
        </p:spPr>
        <p:txBody>
          <a:bodyPr wrap="square" rtlCol="0">
            <a:spAutoFit/>
          </a:bodyPr>
          <a:lstStyle/>
          <a:p>
            <a:r>
              <a:rPr lang="pt-BR" sz="2400" i="1" dirty="0">
                <a:latin typeface="Calibri" pitchFamily="34" charset="0"/>
                <a:cs typeface="Calibri" pitchFamily="34" charset="0"/>
              </a:rPr>
              <a:t>Ao ultrapassar o condutor deve </a:t>
            </a:r>
            <a:r>
              <a:rPr lang="pt-BR" sz="2400" i="1" dirty="0">
                <a:solidFill>
                  <a:srgbClr val="008000"/>
                </a:solidFill>
                <a:latin typeface="Calibri" pitchFamily="34" charset="0"/>
                <a:cs typeface="Calibri" pitchFamily="34" charset="0"/>
              </a:rPr>
              <a:t>SINALIZAR</a:t>
            </a:r>
            <a:r>
              <a:rPr lang="pt-BR" sz="2400" i="1" dirty="0">
                <a:latin typeface="Calibri" pitchFamily="34" charset="0"/>
                <a:cs typeface="Calibri" pitchFamily="34" charset="0"/>
              </a:rPr>
              <a:t> com a </a:t>
            </a:r>
            <a:r>
              <a:rPr lang="pt-BR" sz="2400" i="1" dirty="0">
                <a:solidFill>
                  <a:srgbClr val="FF6600"/>
                </a:solidFill>
                <a:latin typeface="Calibri" pitchFamily="34" charset="0"/>
                <a:cs typeface="Calibri" pitchFamily="34" charset="0"/>
              </a:rPr>
              <a:t>luz indicadora de direção</a:t>
            </a:r>
            <a:r>
              <a:rPr lang="pt-BR" sz="2400" i="1" dirty="0">
                <a:latin typeface="Calibri" pitchFamily="34" charset="0"/>
                <a:cs typeface="Calibri" pitchFamily="34" charset="0"/>
              </a:rPr>
              <a:t> (seta) ou gesto de </a:t>
            </a:r>
            <a:r>
              <a:rPr lang="pt-BR" sz="2400" i="1" dirty="0">
                <a:solidFill>
                  <a:srgbClr val="FF6600"/>
                </a:solidFill>
                <a:latin typeface="Calibri" pitchFamily="34" charset="0"/>
                <a:cs typeface="Calibri" pitchFamily="34" charset="0"/>
              </a:rPr>
              <a:t>braço</a:t>
            </a:r>
            <a:r>
              <a:rPr lang="pt-BR" sz="2400" i="1" dirty="0">
                <a:latin typeface="Calibri" pitchFamily="34" charset="0"/>
                <a:cs typeface="Calibri" pitchFamily="34" charset="0"/>
              </a:rPr>
              <a:t>. </a:t>
            </a:r>
            <a:endParaRPr lang="pt-BR" sz="2400" i="1" dirty="0"/>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8" name="CaixaDeTexto 7"/>
          <p:cNvSpPr txBox="1"/>
          <p:nvPr/>
        </p:nvSpPr>
        <p:spPr>
          <a:xfrm>
            <a:off x="214282" y="577298"/>
            <a:ext cx="3997678" cy="430887"/>
          </a:xfrm>
          <a:prstGeom prst="rect">
            <a:avLst/>
          </a:prstGeom>
          <a:noFill/>
        </p:spPr>
        <p:txBody>
          <a:bodyPr wrap="square" rtlCol="0">
            <a:spAutoFit/>
          </a:bodyPr>
          <a:lstStyle/>
          <a:p>
            <a:r>
              <a:rPr lang="pt-BR" sz="2200" b="1" dirty="0"/>
              <a:t>ULTRAPASSAGEM</a:t>
            </a:r>
          </a:p>
        </p:txBody>
      </p:sp>
    </p:spTree>
    <p:extLst>
      <p:ext uri="{BB962C8B-B14F-4D97-AF65-F5344CB8AC3E}">
        <p14:creationId xmlns:p14="http://schemas.microsoft.com/office/powerpoint/2010/main" val="13179208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214282" y="1092818"/>
            <a:ext cx="464347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Antes de ultrapassar o condutor deve:</a:t>
            </a:r>
          </a:p>
        </p:txBody>
      </p:sp>
      <p:grpSp>
        <p:nvGrpSpPr>
          <p:cNvPr id="18" name="Grupo 17"/>
          <p:cNvGrpSpPr/>
          <p:nvPr/>
        </p:nvGrpSpPr>
        <p:grpSpPr>
          <a:xfrm>
            <a:off x="216584" y="1571618"/>
            <a:ext cx="8355944" cy="857256"/>
            <a:chOff x="216584" y="1714494"/>
            <a:chExt cx="8355944" cy="857256"/>
          </a:xfrm>
        </p:grpSpPr>
        <p:pic>
          <p:nvPicPr>
            <p:cNvPr id="11" name="Imagem 10" descr="observar retaguarda.jpg"/>
            <p:cNvPicPr>
              <a:picLocks noChangeAspect="1"/>
            </p:cNvPicPr>
            <p:nvPr/>
          </p:nvPicPr>
          <p:blipFill>
            <a:blip r:embed="rId3" cstate="print"/>
            <a:stretch>
              <a:fillRect/>
            </a:stretch>
          </p:blipFill>
          <p:spPr>
            <a:xfrm>
              <a:off x="216584" y="1714494"/>
              <a:ext cx="1732833" cy="857256"/>
            </a:xfrm>
            <a:prstGeom prst="rect">
              <a:avLst/>
            </a:prstGeom>
            <a:ln>
              <a:noFill/>
            </a:ln>
            <a:effectLst>
              <a:softEdge rad="38100"/>
            </a:effectLst>
          </p:spPr>
        </p:pic>
        <p:sp>
          <p:nvSpPr>
            <p:cNvPr id="15" name="Retângulo de cantos arredondados 14"/>
            <p:cNvSpPr/>
            <p:nvPr/>
          </p:nvSpPr>
          <p:spPr>
            <a:xfrm>
              <a:off x="2071670" y="1785932"/>
              <a:ext cx="6500858" cy="714380"/>
            </a:xfrm>
            <a:prstGeom prst="roundRect">
              <a:avLst>
                <a:gd name="adj" fmla="val 10893"/>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i="1" dirty="0">
                  <a:solidFill>
                    <a:schemeClr val="tx1"/>
                  </a:solidFill>
                  <a:latin typeface="Calibri" pitchFamily="34" charset="0"/>
                  <a:cs typeface="Calibri" pitchFamily="34" charset="0"/>
                </a:rPr>
                <a:t>►Verificar se nenhum condutor </a:t>
              </a:r>
              <a:r>
                <a:rPr lang="pt-BR" b="1" i="1" dirty="0">
                  <a:solidFill>
                    <a:srgbClr val="006600"/>
                  </a:solidFill>
                  <a:latin typeface="Calibri" pitchFamily="34" charset="0"/>
                  <a:cs typeface="Calibri" pitchFamily="34" charset="0"/>
                </a:rPr>
                <a:t>que o esteja seguindo </a:t>
              </a:r>
              <a:r>
                <a:rPr lang="pt-BR" i="1" dirty="0">
                  <a:solidFill>
                    <a:schemeClr val="tx1"/>
                  </a:solidFill>
                  <a:latin typeface="Calibri" pitchFamily="34" charset="0"/>
                  <a:cs typeface="Calibri" pitchFamily="34" charset="0"/>
                </a:rPr>
                <a:t>tenha iniciado a ultrapassagem primeiro.</a:t>
              </a:r>
              <a:endParaRPr lang="pt-BR" i="1" dirty="0">
                <a:solidFill>
                  <a:schemeClr val="tx1"/>
                </a:solidFill>
              </a:endParaRPr>
            </a:p>
          </p:txBody>
        </p:sp>
      </p:grpSp>
      <p:grpSp>
        <p:nvGrpSpPr>
          <p:cNvPr id="20" name="Grupo 19"/>
          <p:cNvGrpSpPr/>
          <p:nvPr/>
        </p:nvGrpSpPr>
        <p:grpSpPr>
          <a:xfrm>
            <a:off x="214282" y="2746525"/>
            <a:ext cx="8358246" cy="910835"/>
            <a:chOff x="214282" y="2714626"/>
            <a:chExt cx="8358246" cy="910835"/>
          </a:xfrm>
        </p:grpSpPr>
        <p:pic>
          <p:nvPicPr>
            <p:cNvPr id="13" name="Imagem 12" descr="observar à frente.jpg"/>
            <p:cNvPicPr>
              <a:picLocks noChangeAspect="1"/>
            </p:cNvPicPr>
            <p:nvPr/>
          </p:nvPicPr>
          <p:blipFill>
            <a:blip r:embed="rId4" cstate="print"/>
            <a:stretch>
              <a:fillRect/>
            </a:stretch>
          </p:blipFill>
          <p:spPr>
            <a:xfrm>
              <a:off x="214282" y="2714626"/>
              <a:ext cx="1714512" cy="910835"/>
            </a:xfrm>
            <a:prstGeom prst="rect">
              <a:avLst/>
            </a:prstGeom>
            <a:ln>
              <a:noFill/>
            </a:ln>
            <a:effectLst>
              <a:softEdge rad="38100"/>
            </a:effectLst>
          </p:spPr>
        </p:pic>
        <p:sp>
          <p:nvSpPr>
            <p:cNvPr id="16" name="Retângulo de cantos arredondados 15"/>
            <p:cNvSpPr/>
            <p:nvPr/>
          </p:nvSpPr>
          <p:spPr>
            <a:xfrm>
              <a:off x="2071670" y="2807330"/>
              <a:ext cx="6500858" cy="714380"/>
            </a:xfrm>
            <a:prstGeom prst="roundRect">
              <a:avLst>
                <a:gd name="adj" fmla="val 10893"/>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i="1" dirty="0">
                  <a:solidFill>
                    <a:schemeClr val="tx1"/>
                  </a:solidFill>
                  <a:latin typeface="Calibri" pitchFamily="34" charset="0"/>
                  <a:cs typeface="Calibri" pitchFamily="34" charset="0"/>
                </a:rPr>
                <a:t>►Verificar se o </a:t>
              </a:r>
              <a:r>
                <a:rPr lang="pt-BR" b="1" i="1" dirty="0">
                  <a:solidFill>
                    <a:srgbClr val="006600"/>
                  </a:solidFill>
                  <a:latin typeface="Calibri" pitchFamily="34" charset="0"/>
                  <a:cs typeface="Calibri" pitchFamily="34" charset="0"/>
                </a:rPr>
                <a:t>veículo da frente</a:t>
              </a:r>
              <a:r>
                <a:rPr lang="pt-BR" i="1" dirty="0">
                  <a:solidFill>
                    <a:schemeClr val="tx1"/>
                  </a:solidFill>
                  <a:latin typeface="Calibri" pitchFamily="34" charset="0"/>
                  <a:cs typeface="Calibri" pitchFamily="34" charset="0"/>
                </a:rPr>
                <a:t> não indicou a intenção de ultrapassar um terceiro.</a:t>
              </a:r>
              <a:endParaRPr lang="pt-BR" i="1" dirty="0">
                <a:solidFill>
                  <a:schemeClr val="tx1"/>
                </a:solidFill>
              </a:endParaRPr>
            </a:p>
          </p:txBody>
        </p:sp>
      </p:grpSp>
      <p:grpSp>
        <p:nvGrpSpPr>
          <p:cNvPr id="21" name="Grupo 20"/>
          <p:cNvGrpSpPr/>
          <p:nvPr/>
        </p:nvGrpSpPr>
        <p:grpSpPr>
          <a:xfrm>
            <a:off x="216584" y="3946931"/>
            <a:ext cx="8355944" cy="910835"/>
            <a:chOff x="216584" y="3786196"/>
            <a:chExt cx="8355944" cy="910835"/>
          </a:xfrm>
        </p:grpSpPr>
        <p:pic>
          <p:nvPicPr>
            <p:cNvPr id="14" name="Imagem 13" descr="veículos lentos em fila.jpg"/>
            <p:cNvPicPr>
              <a:picLocks noChangeAspect="1"/>
            </p:cNvPicPr>
            <p:nvPr/>
          </p:nvPicPr>
          <p:blipFill>
            <a:blip r:embed="rId5" cstate="print"/>
            <a:stretch>
              <a:fillRect/>
            </a:stretch>
          </p:blipFill>
          <p:spPr>
            <a:xfrm>
              <a:off x="216584" y="3786196"/>
              <a:ext cx="1714512" cy="910835"/>
            </a:xfrm>
            <a:prstGeom prst="rect">
              <a:avLst/>
            </a:prstGeom>
            <a:ln>
              <a:noFill/>
            </a:ln>
            <a:effectLst>
              <a:softEdge rad="38100"/>
            </a:effectLst>
          </p:spPr>
        </p:pic>
        <p:sp>
          <p:nvSpPr>
            <p:cNvPr id="17" name="Retângulo de cantos arredondados 16"/>
            <p:cNvSpPr/>
            <p:nvPr/>
          </p:nvSpPr>
          <p:spPr>
            <a:xfrm>
              <a:off x="2071670" y="3929072"/>
              <a:ext cx="6500858" cy="714380"/>
            </a:xfrm>
            <a:prstGeom prst="roundRect">
              <a:avLst>
                <a:gd name="adj" fmla="val 11855"/>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i="1" dirty="0">
                  <a:solidFill>
                    <a:schemeClr val="tx1"/>
                  </a:solidFill>
                  <a:latin typeface="Calibri" pitchFamily="34" charset="0"/>
                  <a:cs typeface="Calibri" pitchFamily="34" charset="0"/>
                </a:rPr>
                <a:t>►Observar se a </a:t>
              </a:r>
              <a:r>
                <a:rPr lang="pt-BR" b="1" i="1" dirty="0">
                  <a:solidFill>
                    <a:srgbClr val="0070C0"/>
                  </a:solidFill>
                  <a:latin typeface="Calibri" pitchFamily="34" charset="0"/>
                  <a:cs typeface="Calibri" pitchFamily="34" charset="0"/>
                </a:rPr>
                <a:t>faixa à esquerda</a:t>
              </a:r>
              <a:r>
                <a:rPr lang="pt-BR" i="1" dirty="0">
                  <a:solidFill>
                    <a:schemeClr val="tx1"/>
                  </a:solidFill>
                  <a:latin typeface="Calibri" pitchFamily="34" charset="0"/>
                  <a:cs typeface="Calibri" pitchFamily="34" charset="0"/>
                </a:rPr>
                <a:t> está livre numa </a:t>
              </a:r>
              <a:r>
                <a:rPr lang="pt-BR" b="1" i="1" dirty="0">
                  <a:solidFill>
                    <a:srgbClr val="FF6600"/>
                  </a:solidFill>
                  <a:latin typeface="Calibri" pitchFamily="34" charset="0"/>
                  <a:cs typeface="Calibri" pitchFamily="34" charset="0"/>
                </a:rPr>
                <a:t>extensão suficiente</a:t>
              </a:r>
              <a:r>
                <a:rPr lang="pt-BR" i="1" dirty="0">
                  <a:solidFill>
                    <a:schemeClr val="tx1"/>
                  </a:solidFill>
                  <a:latin typeface="Calibri" pitchFamily="34" charset="0"/>
                  <a:cs typeface="Calibri" pitchFamily="34" charset="0"/>
                </a:rPr>
                <a:t> para que a manobra possa ser executada com segurança</a:t>
              </a:r>
              <a:endParaRPr lang="pt-BR" i="1" dirty="0">
                <a:solidFill>
                  <a:schemeClr val="tx1"/>
                </a:solidFill>
              </a:endParaRPr>
            </a:p>
          </p:txBody>
        </p:sp>
      </p:grpSp>
      <p:pic>
        <p:nvPicPr>
          <p:cNvPr id="19" name="Imagem 18"/>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2" name="CaixaDeTexto 21"/>
          <p:cNvSpPr txBox="1"/>
          <p:nvPr/>
        </p:nvSpPr>
        <p:spPr>
          <a:xfrm>
            <a:off x="214282" y="577298"/>
            <a:ext cx="3997678" cy="430887"/>
          </a:xfrm>
          <a:prstGeom prst="rect">
            <a:avLst/>
          </a:prstGeom>
          <a:noFill/>
        </p:spPr>
        <p:txBody>
          <a:bodyPr wrap="square" rtlCol="0">
            <a:spAutoFit/>
          </a:bodyPr>
          <a:lstStyle/>
          <a:p>
            <a:r>
              <a:rPr lang="pt-BR" sz="2200" b="1" dirty="0"/>
              <a:t>ULTRAPASSAGEM</a:t>
            </a:r>
          </a:p>
        </p:txBody>
      </p:sp>
    </p:spTree>
    <p:extLst>
      <p:ext uri="{BB962C8B-B14F-4D97-AF65-F5344CB8AC3E}">
        <p14:creationId xmlns:p14="http://schemas.microsoft.com/office/powerpoint/2010/main" val="36130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303993" y="1142990"/>
            <a:ext cx="464347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Ao ser ultrapassado o condutor deve:</a:t>
            </a:r>
          </a:p>
        </p:txBody>
      </p:sp>
      <p:grpSp>
        <p:nvGrpSpPr>
          <p:cNvPr id="14" name="Grupo 13"/>
          <p:cNvGrpSpPr/>
          <p:nvPr/>
        </p:nvGrpSpPr>
        <p:grpSpPr>
          <a:xfrm>
            <a:off x="428596" y="1250956"/>
            <a:ext cx="8429684" cy="1765598"/>
            <a:chOff x="214282" y="1357286"/>
            <a:chExt cx="8429684" cy="1765598"/>
          </a:xfrm>
        </p:grpSpPr>
        <p:pic>
          <p:nvPicPr>
            <p:cNvPr id="10" name="Imagem 9" descr="passagem pela esquerda.jpg"/>
            <p:cNvPicPr>
              <a:picLocks noChangeAspect="1"/>
            </p:cNvPicPr>
            <p:nvPr/>
          </p:nvPicPr>
          <p:blipFill>
            <a:blip r:embed="rId3" cstate="print"/>
            <a:stretch>
              <a:fillRect/>
            </a:stretch>
          </p:blipFill>
          <p:spPr>
            <a:xfrm>
              <a:off x="5857884" y="1357286"/>
              <a:ext cx="2786082" cy="1765598"/>
            </a:xfrm>
            <a:prstGeom prst="rect">
              <a:avLst/>
            </a:prstGeom>
            <a:ln>
              <a:noFill/>
            </a:ln>
            <a:effectLst>
              <a:softEdge rad="38100"/>
            </a:effectLst>
          </p:spPr>
        </p:pic>
        <p:sp>
          <p:nvSpPr>
            <p:cNvPr id="13" name="CaixaDeTexto 12"/>
            <p:cNvSpPr txBox="1"/>
            <p:nvPr/>
          </p:nvSpPr>
          <p:spPr>
            <a:xfrm>
              <a:off x="214282" y="1785932"/>
              <a:ext cx="5500726" cy="769441"/>
            </a:xfrm>
            <a:prstGeom prst="rect">
              <a:avLst/>
            </a:prstGeom>
            <a:noFill/>
          </p:spPr>
          <p:txBody>
            <a:bodyPr wrap="square" rtlCol="0">
              <a:spAutoFit/>
            </a:bodyPr>
            <a:lstStyle/>
            <a:p>
              <a:pPr algn="just"/>
              <a:r>
                <a:rPr lang="pt-BR" sz="2200" i="1" dirty="0">
                  <a:latin typeface="Calibri" pitchFamily="34" charset="0"/>
                  <a:cs typeface="Calibri" pitchFamily="34" charset="0"/>
                </a:rPr>
                <a:t>►Se estiver na </a:t>
              </a:r>
              <a:r>
                <a:rPr lang="pt-BR" sz="2200" i="1" dirty="0">
                  <a:solidFill>
                    <a:srgbClr val="008000"/>
                  </a:solidFill>
                  <a:latin typeface="Calibri" pitchFamily="34" charset="0"/>
                  <a:cs typeface="Calibri" pitchFamily="34" charset="0"/>
                </a:rPr>
                <a:t>faixa da esquerda </a:t>
              </a:r>
              <a:r>
                <a:rPr lang="pt-BR" sz="2200" i="1" dirty="0">
                  <a:latin typeface="Calibri" pitchFamily="34" charset="0"/>
                  <a:cs typeface="Calibri" pitchFamily="34" charset="0"/>
                </a:rPr>
                <a:t>deslocar-se para a da direita sem acelerar a marcha.</a:t>
              </a:r>
              <a:endParaRPr lang="pt-BR" sz="2200" i="1" dirty="0"/>
            </a:p>
          </p:txBody>
        </p:sp>
      </p:grpSp>
      <p:grpSp>
        <p:nvGrpSpPr>
          <p:cNvPr id="16" name="Grupo 15"/>
          <p:cNvGrpSpPr/>
          <p:nvPr/>
        </p:nvGrpSpPr>
        <p:grpSpPr>
          <a:xfrm>
            <a:off x="357158" y="2928940"/>
            <a:ext cx="8429684" cy="1785950"/>
            <a:chOff x="142844" y="3000378"/>
            <a:chExt cx="8429684" cy="1785950"/>
          </a:xfrm>
        </p:grpSpPr>
        <p:pic>
          <p:nvPicPr>
            <p:cNvPr id="11" name="Imagem 10" descr="retornando à faixa de origem.jpg"/>
            <p:cNvPicPr>
              <a:picLocks noChangeAspect="1"/>
            </p:cNvPicPr>
            <p:nvPr/>
          </p:nvPicPr>
          <p:blipFill>
            <a:blip r:embed="rId4" cstate="print"/>
            <a:stretch>
              <a:fillRect/>
            </a:stretch>
          </p:blipFill>
          <p:spPr>
            <a:xfrm>
              <a:off x="142844" y="3000378"/>
              <a:ext cx="3123256" cy="1785950"/>
            </a:xfrm>
            <a:prstGeom prst="rect">
              <a:avLst/>
            </a:prstGeom>
            <a:effectLst>
              <a:softEdge rad="38100"/>
            </a:effectLst>
          </p:spPr>
        </p:pic>
        <p:sp>
          <p:nvSpPr>
            <p:cNvPr id="15" name="CaixaDeTexto 14"/>
            <p:cNvSpPr txBox="1"/>
            <p:nvPr/>
          </p:nvSpPr>
          <p:spPr>
            <a:xfrm>
              <a:off x="3357554" y="3571882"/>
              <a:ext cx="5214974" cy="769441"/>
            </a:xfrm>
            <a:prstGeom prst="rect">
              <a:avLst/>
            </a:prstGeom>
            <a:noFill/>
          </p:spPr>
          <p:txBody>
            <a:bodyPr wrap="square" rtlCol="0">
              <a:spAutoFit/>
            </a:bodyPr>
            <a:lstStyle/>
            <a:p>
              <a:pPr algn="just"/>
              <a:r>
                <a:rPr lang="pt-BR" sz="2200" i="1" dirty="0">
                  <a:latin typeface="Calibri" pitchFamily="34" charset="0"/>
                  <a:cs typeface="Calibri" pitchFamily="34" charset="0"/>
                </a:rPr>
                <a:t>►Se estiver </a:t>
              </a:r>
              <a:r>
                <a:rPr lang="pt-BR" sz="2200" i="1" dirty="0">
                  <a:solidFill>
                    <a:srgbClr val="008000"/>
                  </a:solidFill>
                  <a:latin typeface="Calibri" pitchFamily="34" charset="0"/>
                  <a:cs typeface="Calibri" pitchFamily="34" charset="0"/>
                </a:rPr>
                <a:t>em outra faixa</a:t>
              </a:r>
              <a:r>
                <a:rPr lang="pt-BR" sz="2200" i="1" dirty="0">
                  <a:latin typeface="Calibri" pitchFamily="34" charset="0"/>
                  <a:cs typeface="Calibri" pitchFamily="34" charset="0"/>
                </a:rPr>
                <a:t> permanecer onde está sem acelerar a marcha.</a:t>
              </a:r>
              <a:endParaRPr lang="pt-BR" sz="2200" i="1" dirty="0"/>
            </a:p>
          </p:txBody>
        </p:sp>
      </p:grpSp>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3997678" cy="430887"/>
          </a:xfrm>
          <a:prstGeom prst="rect">
            <a:avLst/>
          </a:prstGeom>
          <a:noFill/>
        </p:spPr>
        <p:txBody>
          <a:bodyPr wrap="square" rtlCol="0">
            <a:spAutoFit/>
          </a:bodyPr>
          <a:lstStyle/>
          <a:p>
            <a:r>
              <a:rPr lang="pt-BR" sz="2200" b="1" dirty="0"/>
              <a:t>ULTRAPASSAGEM</a:t>
            </a:r>
          </a:p>
        </p:txBody>
      </p:sp>
    </p:spTree>
    <p:extLst>
      <p:ext uri="{BB962C8B-B14F-4D97-AF65-F5344CB8AC3E}">
        <p14:creationId xmlns:p14="http://schemas.microsoft.com/office/powerpoint/2010/main" val="37355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332899" y="1103451"/>
            <a:ext cx="6522124"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É proibido ultrapassar em vias de mão dupla quando:</a:t>
            </a:r>
          </a:p>
        </p:txBody>
      </p:sp>
      <p:grpSp>
        <p:nvGrpSpPr>
          <p:cNvPr id="15" name="Grupo 14"/>
          <p:cNvGrpSpPr/>
          <p:nvPr/>
        </p:nvGrpSpPr>
        <p:grpSpPr>
          <a:xfrm>
            <a:off x="428596" y="1640063"/>
            <a:ext cx="8429684" cy="1714512"/>
            <a:chOff x="214282" y="1714494"/>
            <a:chExt cx="8429684" cy="1714512"/>
          </a:xfrm>
        </p:grpSpPr>
        <p:pic>
          <p:nvPicPr>
            <p:cNvPr id="10" name="Imagem 9" descr="proibido ultrapassar 2.jpg"/>
            <p:cNvPicPr>
              <a:picLocks noChangeAspect="1"/>
            </p:cNvPicPr>
            <p:nvPr/>
          </p:nvPicPr>
          <p:blipFill>
            <a:blip r:embed="rId3" cstate="print"/>
            <a:stretch>
              <a:fillRect/>
            </a:stretch>
          </p:blipFill>
          <p:spPr>
            <a:xfrm>
              <a:off x="214282" y="1714494"/>
              <a:ext cx="3074296" cy="1714512"/>
            </a:xfrm>
            <a:prstGeom prst="rect">
              <a:avLst/>
            </a:prstGeom>
            <a:effectLst>
              <a:softEdge rad="50800"/>
            </a:effectLst>
          </p:spPr>
        </p:pic>
        <p:sp>
          <p:nvSpPr>
            <p:cNvPr id="13" name="CaixaDeTexto 12"/>
            <p:cNvSpPr txBox="1"/>
            <p:nvPr/>
          </p:nvSpPr>
          <p:spPr>
            <a:xfrm>
              <a:off x="3357554" y="1785932"/>
              <a:ext cx="5286412" cy="1107996"/>
            </a:xfrm>
            <a:prstGeom prst="rect">
              <a:avLst/>
            </a:prstGeom>
            <a:noFill/>
          </p:spPr>
          <p:txBody>
            <a:bodyPr wrap="square" rtlCol="0">
              <a:spAutoFit/>
            </a:bodyPr>
            <a:lstStyle/>
            <a:p>
              <a:pPr algn="just"/>
              <a:r>
                <a:rPr lang="pt-BR" sz="2200" i="1" dirty="0">
                  <a:latin typeface="Calibri" pitchFamily="34" charset="0"/>
                  <a:cs typeface="Calibri" pitchFamily="34" charset="0"/>
                </a:rPr>
                <a:t>Nos trechos em curvas e aclives sem visibilidade, pontes, viadutos, passagens de nível e travessias de pedestres...</a:t>
              </a:r>
              <a:endParaRPr lang="pt-BR" sz="2200" i="1" dirty="0"/>
            </a:p>
          </p:txBody>
        </p:sp>
      </p:grpSp>
      <p:grpSp>
        <p:nvGrpSpPr>
          <p:cNvPr id="16" name="Grupo 15"/>
          <p:cNvGrpSpPr/>
          <p:nvPr/>
        </p:nvGrpSpPr>
        <p:grpSpPr>
          <a:xfrm>
            <a:off x="1214414" y="3129528"/>
            <a:ext cx="7450818" cy="1659781"/>
            <a:chOff x="1214414" y="3129528"/>
            <a:chExt cx="7450818" cy="1659781"/>
          </a:xfrm>
        </p:grpSpPr>
        <p:pic>
          <p:nvPicPr>
            <p:cNvPr id="11" name="Imagem 10" descr="ultrapassar nos cruzamentos.jpg"/>
            <p:cNvPicPr>
              <a:picLocks noChangeAspect="1"/>
            </p:cNvPicPr>
            <p:nvPr/>
          </p:nvPicPr>
          <p:blipFill>
            <a:blip r:embed="rId4" cstate="print"/>
            <a:stretch>
              <a:fillRect/>
            </a:stretch>
          </p:blipFill>
          <p:spPr>
            <a:xfrm>
              <a:off x="5593398" y="3129528"/>
              <a:ext cx="3071834" cy="1659781"/>
            </a:xfrm>
            <a:prstGeom prst="rect">
              <a:avLst/>
            </a:prstGeom>
            <a:effectLst>
              <a:softEdge rad="50800"/>
            </a:effectLst>
          </p:spPr>
        </p:pic>
        <p:sp>
          <p:nvSpPr>
            <p:cNvPr id="14" name="CaixaDeTexto 13"/>
            <p:cNvSpPr txBox="1"/>
            <p:nvPr/>
          </p:nvSpPr>
          <p:spPr>
            <a:xfrm>
              <a:off x="1214414" y="3855375"/>
              <a:ext cx="4286280" cy="430887"/>
            </a:xfrm>
            <a:prstGeom prst="rect">
              <a:avLst/>
            </a:prstGeom>
            <a:noFill/>
          </p:spPr>
          <p:txBody>
            <a:bodyPr wrap="square" rtlCol="0">
              <a:spAutoFit/>
            </a:bodyPr>
            <a:lstStyle/>
            <a:p>
              <a:r>
                <a:rPr lang="pt-BR" sz="2200" i="1" dirty="0">
                  <a:latin typeface="Calibri" pitchFamily="34" charset="0"/>
                  <a:cs typeface="Calibri" pitchFamily="34" charset="0"/>
                </a:rPr>
                <a:t>...nas interseções ou próximo à elas.</a:t>
              </a:r>
              <a:endParaRPr lang="pt-BR" sz="2200" i="1" dirty="0"/>
            </a:p>
          </p:txBody>
        </p:sp>
      </p:grpSp>
      <p:pic>
        <p:nvPicPr>
          <p:cNvPr id="18" name="Imagem 17"/>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9" name="CaixaDeTexto 18"/>
          <p:cNvSpPr txBox="1"/>
          <p:nvPr/>
        </p:nvSpPr>
        <p:spPr>
          <a:xfrm>
            <a:off x="214282" y="577298"/>
            <a:ext cx="3997678" cy="430887"/>
          </a:xfrm>
          <a:prstGeom prst="rect">
            <a:avLst/>
          </a:prstGeom>
          <a:noFill/>
        </p:spPr>
        <p:txBody>
          <a:bodyPr wrap="square" rtlCol="0">
            <a:spAutoFit/>
          </a:bodyPr>
          <a:lstStyle/>
          <a:p>
            <a:r>
              <a:rPr lang="pt-BR" sz="2200" b="1" dirty="0"/>
              <a:t>ULTRAPASSAGEM</a:t>
            </a:r>
          </a:p>
        </p:txBody>
      </p:sp>
    </p:spTree>
    <p:extLst>
      <p:ext uri="{BB962C8B-B14F-4D97-AF65-F5344CB8AC3E}">
        <p14:creationId xmlns:p14="http://schemas.microsoft.com/office/powerpoint/2010/main" val="3024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768" y="3488585"/>
            <a:ext cx="9146768" cy="1370643"/>
          </a:xfrm>
          <a:prstGeom prst="rect">
            <a:avLst/>
          </a:prstGeom>
          <a:solidFill>
            <a:srgbClr val="008000">
              <a:alpha val="20000"/>
            </a:srgb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0" name="CaixaDeTexto 9"/>
          <p:cNvSpPr txBox="1"/>
          <p:nvPr/>
        </p:nvSpPr>
        <p:spPr>
          <a:xfrm>
            <a:off x="519297" y="1635646"/>
            <a:ext cx="8119805" cy="1451679"/>
          </a:xfrm>
          <a:prstGeom prst="rect">
            <a:avLst/>
          </a:prstGeom>
          <a:noFill/>
        </p:spPr>
        <p:txBody>
          <a:bodyPr wrap="square" rtlCol="0">
            <a:spAutoFit/>
          </a:bodyPr>
          <a:lstStyle/>
          <a:p>
            <a:pPr>
              <a:lnSpc>
                <a:spcPts val="2200"/>
              </a:lnSpc>
              <a:spcAft>
                <a:spcPts val="600"/>
              </a:spcAft>
            </a:pPr>
            <a:r>
              <a:rPr lang="pt-BR" sz="2000" dirty="0">
                <a:solidFill>
                  <a:srgbClr val="008000"/>
                </a:solidFill>
                <a:latin typeface="+mj-lt"/>
                <a:cs typeface="MV Boli" pitchFamily="2" charset="0"/>
              </a:rPr>
              <a:t>►Cat. A → mínimo 2 anos</a:t>
            </a:r>
          </a:p>
          <a:p>
            <a:pPr>
              <a:lnSpc>
                <a:spcPts val="2200"/>
              </a:lnSpc>
              <a:spcAft>
                <a:spcPts val="600"/>
              </a:spcAft>
            </a:pPr>
            <a:r>
              <a:rPr lang="pt-BR" sz="2000" dirty="0">
                <a:solidFill>
                  <a:srgbClr val="008000"/>
                </a:solidFill>
                <a:latin typeface="+mj-lt"/>
                <a:cs typeface="MV Boli" pitchFamily="2" charset="0"/>
              </a:rPr>
              <a:t>►21 anos</a:t>
            </a:r>
          </a:p>
          <a:p>
            <a:pPr>
              <a:lnSpc>
                <a:spcPts val="2200"/>
              </a:lnSpc>
              <a:spcAft>
                <a:spcPts val="600"/>
              </a:spcAft>
            </a:pPr>
            <a:r>
              <a:rPr lang="pt-BR" sz="2000" dirty="0">
                <a:solidFill>
                  <a:srgbClr val="008000"/>
                </a:solidFill>
                <a:latin typeface="+mj-lt"/>
                <a:cs typeface="MV Boli" pitchFamily="2" charset="0"/>
              </a:rPr>
              <a:t>►Curso Motofrete / Mototáxi</a:t>
            </a:r>
          </a:p>
          <a:p>
            <a:pPr>
              <a:lnSpc>
                <a:spcPts val="2200"/>
              </a:lnSpc>
              <a:spcAft>
                <a:spcPts val="600"/>
              </a:spcAft>
            </a:pPr>
            <a:r>
              <a:rPr lang="pt-BR" sz="2000" dirty="0">
                <a:solidFill>
                  <a:srgbClr val="008000"/>
                </a:solidFill>
                <a:latin typeface="+mj-lt"/>
                <a:cs typeface="MV Boli" pitchFamily="2" charset="0"/>
              </a:rPr>
              <a:t>►Não estar sob efeito de suspensão ou cassação da CNH</a:t>
            </a:r>
          </a:p>
        </p:txBody>
      </p:sp>
      <p:sp>
        <p:nvSpPr>
          <p:cNvPr id="11" name="CaixaDeTexto 10"/>
          <p:cNvSpPr txBox="1"/>
          <p:nvPr/>
        </p:nvSpPr>
        <p:spPr>
          <a:xfrm>
            <a:off x="604710" y="3747767"/>
            <a:ext cx="3494650" cy="1034899"/>
          </a:xfrm>
          <a:prstGeom prst="rect">
            <a:avLst/>
          </a:prstGeom>
          <a:noFill/>
        </p:spPr>
        <p:txBody>
          <a:bodyPr wrap="square" rtlCol="0">
            <a:spAutoFit/>
          </a:bodyPr>
          <a:lstStyle/>
          <a:p>
            <a:pPr marL="180975" indent="-180975">
              <a:lnSpc>
                <a:spcPts val="2500"/>
              </a:lnSpc>
              <a:buFont typeface="Arial" pitchFamily="34" charset="0"/>
              <a:buChar char="•"/>
            </a:pPr>
            <a:r>
              <a:rPr lang="pt-BR" dirty="0">
                <a:latin typeface="Calibri" pitchFamily="34" charset="0"/>
                <a:cs typeface="Calibri" pitchFamily="34" charset="0"/>
              </a:rPr>
              <a:t>Autorização do Detran</a:t>
            </a:r>
          </a:p>
          <a:p>
            <a:pPr marL="180975" indent="-180975">
              <a:lnSpc>
                <a:spcPts val="2500"/>
              </a:lnSpc>
              <a:buFont typeface="Arial" pitchFamily="34" charset="0"/>
              <a:buChar char="•"/>
            </a:pPr>
            <a:r>
              <a:rPr lang="pt-BR" dirty="0">
                <a:latin typeface="Calibri" pitchFamily="34" charset="0"/>
                <a:cs typeface="Calibri" pitchFamily="34" charset="0"/>
              </a:rPr>
              <a:t>Registro veículo de Aluguel</a:t>
            </a:r>
          </a:p>
          <a:p>
            <a:pPr marL="180975" indent="-180975">
              <a:lnSpc>
                <a:spcPts val="2500"/>
              </a:lnSpc>
              <a:buFont typeface="Arial" pitchFamily="34" charset="0"/>
              <a:buChar char="•"/>
            </a:pPr>
            <a:r>
              <a:rPr lang="pt-BR" dirty="0">
                <a:latin typeface="Calibri" pitchFamily="34" charset="0"/>
                <a:cs typeface="Calibri" pitchFamily="34" charset="0"/>
              </a:rPr>
              <a:t>Equipado com mata-cachorro</a:t>
            </a:r>
          </a:p>
        </p:txBody>
      </p:sp>
      <p:sp>
        <p:nvSpPr>
          <p:cNvPr id="12" name="CaixaDeTexto 11"/>
          <p:cNvSpPr txBox="1"/>
          <p:nvPr/>
        </p:nvSpPr>
        <p:spPr>
          <a:xfrm>
            <a:off x="4716016" y="3747767"/>
            <a:ext cx="3823274" cy="1034899"/>
          </a:xfrm>
          <a:prstGeom prst="rect">
            <a:avLst/>
          </a:prstGeom>
          <a:noFill/>
        </p:spPr>
        <p:txBody>
          <a:bodyPr wrap="square" rtlCol="0">
            <a:spAutoFit/>
          </a:bodyPr>
          <a:lstStyle/>
          <a:p>
            <a:pPr marL="180975" indent="-180975">
              <a:lnSpc>
                <a:spcPts val="2500"/>
              </a:lnSpc>
              <a:buFont typeface="Arial" pitchFamily="34" charset="0"/>
              <a:buChar char="•"/>
            </a:pPr>
            <a:r>
              <a:rPr lang="pt-BR" dirty="0">
                <a:latin typeface="Calibri" pitchFamily="34" charset="0"/>
                <a:cs typeface="Calibri" pitchFamily="34" charset="0"/>
              </a:rPr>
              <a:t>Antena Corta-Pipas</a:t>
            </a:r>
          </a:p>
          <a:p>
            <a:pPr marL="180975" indent="-180975">
              <a:lnSpc>
                <a:spcPts val="2500"/>
              </a:lnSpc>
              <a:buFont typeface="Arial" pitchFamily="34" charset="0"/>
              <a:buChar char="•"/>
            </a:pPr>
            <a:r>
              <a:rPr lang="pt-BR" dirty="0">
                <a:latin typeface="Calibri" pitchFamily="34" charset="0"/>
                <a:cs typeface="Calibri" pitchFamily="34" charset="0"/>
              </a:rPr>
              <a:t>Inspeção Semestral</a:t>
            </a:r>
          </a:p>
          <a:p>
            <a:pPr marL="180975" indent="-180975">
              <a:lnSpc>
                <a:spcPts val="2500"/>
              </a:lnSpc>
              <a:buFont typeface="Arial" pitchFamily="34" charset="0"/>
              <a:buChar char="•"/>
            </a:pPr>
            <a:r>
              <a:rPr lang="pt-BR" dirty="0">
                <a:latin typeface="Calibri" pitchFamily="34" charset="0"/>
                <a:cs typeface="Calibri" pitchFamily="34" charset="0"/>
              </a:rPr>
              <a:t>Baú dentro das especificações</a:t>
            </a:r>
          </a:p>
        </p:txBody>
      </p:sp>
      <p:sp>
        <p:nvSpPr>
          <p:cNvPr id="13" name="Arredondar Retângulo no Mesmo Canto Lateral 12"/>
          <p:cNvSpPr/>
          <p:nvPr/>
        </p:nvSpPr>
        <p:spPr>
          <a:xfrm rot="5400000">
            <a:off x="1564557" y="-435734"/>
            <a:ext cx="360000" cy="349464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 ao Condutor</a:t>
            </a:r>
          </a:p>
        </p:txBody>
      </p:sp>
      <p:pic>
        <p:nvPicPr>
          <p:cNvPr id="9" name="Imagem 8"/>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3997678" cy="430887"/>
          </a:xfrm>
          <a:prstGeom prst="rect">
            <a:avLst/>
          </a:prstGeom>
          <a:noFill/>
        </p:spPr>
        <p:txBody>
          <a:bodyPr wrap="square" rtlCol="0">
            <a:spAutoFit/>
          </a:bodyPr>
          <a:lstStyle/>
          <a:p>
            <a:r>
              <a:rPr lang="pt-BR" sz="2200" b="1" dirty="0"/>
              <a:t>MOTOFRETE | MOTOTAXI - EAR</a:t>
            </a:r>
          </a:p>
        </p:txBody>
      </p:sp>
      <p:pic>
        <p:nvPicPr>
          <p:cNvPr id="2052" name="Picture 4" descr="http://www.treinarnotransito.com.br/wp-content/uploads/2013/05/motofrete-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792741"/>
            <a:ext cx="2812139" cy="1759744"/>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sp>
        <p:nvSpPr>
          <p:cNvPr id="15" name="Arredondar Retângulo no Mesmo Canto Lateral 12">
            <a:extLst>
              <a:ext uri="{FF2B5EF4-FFF2-40B4-BE49-F238E27FC236}">
                <a16:creationId xmlns:a16="http://schemas.microsoft.com/office/drawing/2014/main" id="{A561DCFE-267D-4416-B2C0-A4F7879170DA}"/>
              </a:ext>
            </a:extLst>
          </p:cNvPr>
          <p:cNvSpPr/>
          <p:nvPr/>
        </p:nvSpPr>
        <p:spPr>
          <a:xfrm rot="5400000">
            <a:off x="1563472" y="1779762"/>
            <a:ext cx="360000" cy="3494649"/>
          </a:xfrm>
          <a:prstGeom prst="round2SameRect">
            <a:avLst>
              <a:gd name="adj1" fmla="val 31097"/>
              <a:gd name="adj2" fmla="val 0"/>
            </a:avLst>
          </a:prstGeom>
          <a:solidFill>
            <a:schemeClr val="accent3">
              <a:lumMod val="50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Requisitos ao Veículo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5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93016" y="1356305"/>
            <a:ext cx="845095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Ao </a:t>
            </a:r>
            <a:r>
              <a:rPr lang="pt-BR" sz="2200" b="1" dirty="0">
                <a:latin typeface="Calibri" pitchFamily="34" charset="0"/>
                <a:cs typeface="Calibri" pitchFamily="34" charset="0"/>
              </a:rPr>
              <a:t>ultrapassar</a:t>
            </a:r>
            <a:r>
              <a:rPr lang="pt-BR" sz="2200" dirty="0">
                <a:latin typeface="Calibri" pitchFamily="34" charset="0"/>
                <a:cs typeface="Calibri" pitchFamily="34" charset="0"/>
              </a:rPr>
              <a:t> um veículo de </a:t>
            </a:r>
            <a:r>
              <a:rPr lang="pt-BR" sz="2200" b="1" dirty="0">
                <a:solidFill>
                  <a:srgbClr val="FFFF99"/>
                </a:solidFill>
                <a:latin typeface="Calibri" pitchFamily="34" charset="0"/>
                <a:cs typeface="Calibri" pitchFamily="34" charset="0"/>
              </a:rPr>
              <a:t>Transporte Coletivo</a:t>
            </a:r>
            <a:r>
              <a:rPr lang="pt-BR" sz="2200" dirty="0">
                <a:latin typeface="Calibri" pitchFamily="34" charset="0"/>
                <a:cs typeface="Calibri" pitchFamily="34" charset="0"/>
              </a:rPr>
              <a:t> de passageiros...</a:t>
            </a:r>
          </a:p>
        </p:txBody>
      </p:sp>
      <p:pic>
        <p:nvPicPr>
          <p:cNvPr id="9" name="Imagem 8" descr="ultrapassar coletivo.jpg"/>
          <p:cNvPicPr>
            <a:picLocks noChangeAspect="1"/>
          </p:cNvPicPr>
          <p:nvPr/>
        </p:nvPicPr>
        <p:blipFill>
          <a:blip r:embed="rId3" cstate="print"/>
          <a:stretch>
            <a:fillRect/>
          </a:stretch>
        </p:blipFill>
        <p:spPr>
          <a:xfrm>
            <a:off x="214282" y="2253303"/>
            <a:ext cx="4214842" cy="1999737"/>
          </a:xfrm>
          <a:prstGeom prst="rect">
            <a:avLst/>
          </a:prstGeom>
          <a:effectLst>
            <a:softEdge rad="50800"/>
          </a:effectLst>
        </p:spPr>
      </p:pic>
      <p:sp>
        <p:nvSpPr>
          <p:cNvPr id="11" name="CaixaDeTexto 10"/>
          <p:cNvSpPr txBox="1"/>
          <p:nvPr/>
        </p:nvSpPr>
        <p:spPr>
          <a:xfrm>
            <a:off x="4538916" y="2019638"/>
            <a:ext cx="4143404" cy="2378985"/>
          </a:xfrm>
          <a:prstGeom prst="rect">
            <a:avLst/>
          </a:prstGeom>
          <a:noFill/>
        </p:spPr>
        <p:txBody>
          <a:bodyPr wrap="square" rtlCol="0">
            <a:spAutoFit/>
          </a:bodyPr>
          <a:lstStyle/>
          <a:p>
            <a:pPr>
              <a:lnSpc>
                <a:spcPts val="3000"/>
              </a:lnSpc>
            </a:pPr>
            <a:r>
              <a:rPr lang="pt-BR" sz="2200" i="1" dirty="0">
                <a:latin typeface="Calibri" pitchFamily="34" charset="0"/>
                <a:cs typeface="Calibri" pitchFamily="34" charset="0"/>
              </a:rPr>
              <a:t>...que esteja parado efetuando embarque ou desembarque de passageiros, </a:t>
            </a:r>
            <a:r>
              <a:rPr lang="pt-BR" sz="2200" b="1" i="1" dirty="0">
                <a:solidFill>
                  <a:srgbClr val="FF0000"/>
                </a:solidFill>
                <a:latin typeface="Calibri" pitchFamily="34" charset="0"/>
                <a:cs typeface="Calibri" pitchFamily="34" charset="0"/>
              </a:rPr>
              <a:t>reduza a velocidade</a:t>
            </a:r>
            <a:r>
              <a:rPr lang="pt-BR" sz="2200" b="1" i="1" dirty="0">
                <a:latin typeface="Calibri" pitchFamily="34" charset="0"/>
                <a:cs typeface="Calibri" pitchFamily="34" charset="0"/>
              </a:rPr>
              <a:t> </a:t>
            </a:r>
            <a:r>
              <a:rPr lang="pt-BR" sz="2200" i="1" dirty="0">
                <a:latin typeface="Calibri" pitchFamily="34" charset="0"/>
                <a:cs typeface="Calibri" pitchFamily="34" charset="0"/>
              </a:rPr>
              <a:t>e </a:t>
            </a:r>
            <a:r>
              <a:rPr lang="pt-BR" sz="2200" b="1" i="1" dirty="0">
                <a:solidFill>
                  <a:srgbClr val="006600"/>
                </a:solidFill>
                <a:latin typeface="Calibri" pitchFamily="34" charset="0"/>
                <a:cs typeface="Calibri" pitchFamily="34" charset="0"/>
              </a:rPr>
              <a:t>redobre a atenção</a:t>
            </a:r>
            <a:r>
              <a:rPr lang="pt-BR" sz="2200" i="1" dirty="0">
                <a:latin typeface="Calibri" pitchFamily="34" charset="0"/>
                <a:cs typeface="Calibri" pitchFamily="34" charset="0"/>
              </a:rPr>
              <a:t> ou, até mesmo, pare o veículo com vistas à segurança.</a:t>
            </a:r>
            <a:endParaRPr lang="pt-BR" sz="2200" i="1" dirty="0"/>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ULTRAPASSAGEM - CUIDADOS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67296" y="3510176"/>
            <a:ext cx="3844664" cy="861774"/>
          </a:xfrm>
          <a:prstGeom prst="rect">
            <a:avLst/>
          </a:prstGeom>
          <a:noFill/>
        </p:spPr>
        <p:txBody>
          <a:bodyPr wrap="square" rtlCol="0">
            <a:spAutoFit/>
          </a:bodyPr>
          <a:lstStyle/>
          <a:p>
            <a:pPr>
              <a:spcAft>
                <a:spcPts val="1200"/>
              </a:spcAft>
            </a:pPr>
            <a:r>
              <a:rPr lang="pt-BR" sz="2000" dirty="0">
                <a:solidFill>
                  <a:srgbClr val="FF6600"/>
                </a:solidFill>
              </a:rPr>
              <a:t>►Infração Média (4 pontos)</a:t>
            </a:r>
          </a:p>
          <a:p>
            <a:pPr>
              <a:spcAft>
                <a:spcPts val="1200"/>
              </a:spcAft>
            </a:pPr>
            <a:r>
              <a:rPr lang="pt-BR" sz="2000" dirty="0">
                <a:solidFill>
                  <a:srgbClr val="FF6600"/>
                </a:solidFill>
              </a:rPr>
              <a:t>►Penalidade Multa de R$ 130,16</a:t>
            </a:r>
            <a:endParaRPr lang="pt-BR" sz="2000" b="1" dirty="0">
              <a:solidFill>
                <a:srgbClr val="FF6600"/>
              </a:solidFill>
            </a:endParaRPr>
          </a:p>
        </p:txBody>
      </p:sp>
      <p:pic>
        <p:nvPicPr>
          <p:cNvPr id="7" name="Imagem 6" descr="ultrapassar pela direita.jpg"/>
          <p:cNvPicPr>
            <a:picLocks noChangeAspect="1"/>
          </p:cNvPicPr>
          <p:nvPr/>
        </p:nvPicPr>
        <p:blipFill>
          <a:blip r:embed="rId3"/>
          <a:stretch>
            <a:fillRect/>
          </a:stretch>
        </p:blipFill>
        <p:spPr>
          <a:xfrm>
            <a:off x="5364088" y="915566"/>
            <a:ext cx="3588866" cy="2088232"/>
          </a:xfrm>
          <a:prstGeom prst="rect">
            <a:avLst/>
          </a:prstGeom>
          <a:ln>
            <a:noFill/>
          </a:ln>
          <a:effectLst>
            <a:softEdge rad="112500"/>
          </a:effectLst>
        </p:spPr>
      </p:pic>
      <p:sp>
        <p:nvSpPr>
          <p:cNvPr id="2" name="Divisa 1"/>
          <p:cNvSpPr/>
          <p:nvPr/>
        </p:nvSpPr>
        <p:spPr>
          <a:xfrm>
            <a:off x="4283968"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3" name="Retângulo de cantos arredondados 2"/>
          <p:cNvSpPr/>
          <p:nvPr/>
        </p:nvSpPr>
        <p:spPr>
          <a:xfrm>
            <a:off x="5256076" y="3147814"/>
            <a:ext cx="3696878" cy="1656184"/>
          </a:xfrm>
          <a:prstGeom prst="roundRect">
            <a:avLst>
              <a:gd name="adj" fmla="val 6592"/>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000" dirty="0">
                <a:solidFill>
                  <a:schemeClr val="tx1"/>
                </a:solidFill>
                <a:latin typeface="Calibri" pitchFamily="34" charset="0"/>
                <a:cs typeface="Calibri" pitchFamily="34" charset="0"/>
              </a:rPr>
              <a:t>CTB art. 200.</a:t>
            </a:r>
            <a:r>
              <a:rPr lang="pt-BR" dirty="0">
                <a:solidFill>
                  <a:schemeClr val="tx1"/>
                </a:solidFill>
                <a:latin typeface="Calibri" pitchFamily="34" charset="0"/>
                <a:cs typeface="Calibri" pitchFamily="34" charset="0"/>
              </a:rPr>
              <a:t> Se esta ultrapassagem for num </a:t>
            </a:r>
            <a:r>
              <a:rPr lang="pt-BR" dirty="0">
                <a:solidFill>
                  <a:srgbClr val="00B0F0"/>
                </a:solidFill>
                <a:latin typeface="Calibri" pitchFamily="34" charset="0"/>
                <a:cs typeface="Calibri" pitchFamily="34" charset="0"/>
              </a:rPr>
              <a:t>veículo de transporte coletivo</a:t>
            </a:r>
            <a:r>
              <a:rPr lang="pt-BR" dirty="0">
                <a:solidFill>
                  <a:schemeClr val="tx1"/>
                </a:solidFill>
                <a:latin typeface="Calibri" pitchFamily="34" charset="0"/>
                <a:cs typeface="Calibri" pitchFamily="34" charset="0"/>
              </a:rPr>
              <a:t>:</a:t>
            </a:r>
          </a:p>
          <a:p>
            <a:endParaRPr lang="pt-BR" sz="1000" dirty="0">
              <a:solidFill>
                <a:schemeClr val="tx1"/>
              </a:solidFill>
              <a:latin typeface="Calibri" pitchFamily="34" charset="0"/>
              <a:cs typeface="Calibri" pitchFamily="34" charset="0"/>
            </a:endParaRPr>
          </a:p>
          <a:p>
            <a:r>
              <a:rPr lang="pt-BR" dirty="0">
                <a:solidFill>
                  <a:schemeClr val="tx1"/>
                </a:solidFill>
                <a:latin typeface="Calibri" pitchFamily="34" charset="0"/>
                <a:cs typeface="Calibri" pitchFamily="34" charset="0"/>
              </a:rPr>
              <a:t>►Infração Gravíssima (7 pontos)</a:t>
            </a:r>
          </a:p>
          <a:p>
            <a:r>
              <a:rPr lang="pt-BR" dirty="0">
                <a:solidFill>
                  <a:schemeClr val="tx1"/>
                </a:solidFill>
                <a:latin typeface="Calibri" pitchFamily="34" charset="0"/>
                <a:cs typeface="Calibri" pitchFamily="34" charset="0"/>
              </a:rPr>
              <a:t>►Penalidade Multa R$ 293,47</a:t>
            </a:r>
          </a:p>
        </p:txBody>
      </p:sp>
      <p:sp>
        <p:nvSpPr>
          <p:cNvPr id="10" name="Divisa 9"/>
          <p:cNvSpPr/>
          <p:nvPr/>
        </p:nvSpPr>
        <p:spPr>
          <a:xfrm>
            <a:off x="4534171"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11" name="Divisa 10"/>
          <p:cNvSpPr/>
          <p:nvPr/>
        </p:nvSpPr>
        <p:spPr>
          <a:xfrm>
            <a:off x="4770022"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3997678" cy="430887"/>
          </a:xfrm>
          <a:prstGeom prst="rect">
            <a:avLst/>
          </a:prstGeom>
          <a:noFill/>
        </p:spPr>
        <p:txBody>
          <a:bodyPr wrap="square" rtlCol="0">
            <a:spAutoFit/>
          </a:bodyPr>
          <a:lstStyle/>
          <a:p>
            <a:r>
              <a:rPr lang="pt-BR" sz="2200" b="1" dirty="0"/>
              <a:t>ULTRAPASSAGEM PROIBIDA</a:t>
            </a:r>
          </a:p>
        </p:txBody>
      </p:sp>
      <p:sp>
        <p:nvSpPr>
          <p:cNvPr id="14" name="CaixaDeTexto 13"/>
          <p:cNvSpPr txBox="1"/>
          <p:nvPr/>
        </p:nvSpPr>
        <p:spPr>
          <a:xfrm>
            <a:off x="366376" y="1347614"/>
            <a:ext cx="4061608" cy="1708160"/>
          </a:xfrm>
          <a:prstGeom prst="rect">
            <a:avLst/>
          </a:prstGeom>
          <a:noFill/>
        </p:spPr>
        <p:txBody>
          <a:bodyPr wrap="square" rtlCol="0">
            <a:spAutoFit/>
          </a:bodyPr>
          <a:lstStyle/>
          <a:p>
            <a:pPr>
              <a:spcAft>
                <a:spcPts val="1200"/>
              </a:spcAft>
            </a:pPr>
            <a:r>
              <a:rPr lang="pt-BR" sz="1000" dirty="0"/>
              <a:t>CTB - Art. 199.</a:t>
            </a:r>
            <a:r>
              <a:rPr lang="pt-BR" sz="2500" dirty="0"/>
              <a:t> </a:t>
            </a:r>
            <a:r>
              <a:rPr lang="pt-BR" sz="2000" dirty="0">
                <a:solidFill>
                  <a:srgbClr val="00B0F0"/>
                </a:solidFill>
              </a:rPr>
              <a:t>Ultrapassar pela </a:t>
            </a:r>
            <a:r>
              <a:rPr lang="pt-BR" sz="2000" b="1" dirty="0">
                <a:solidFill>
                  <a:srgbClr val="00B0F0"/>
                </a:solidFill>
              </a:rPr>
              <a:t>direita</a:t>
            </a:r>
            <a:r>
              <a:rPr lang="pt-BR" sz="2000" dirty="0"/>
              <a:t>, salvo quando o veículo da frente estiver colocado na faixa apropriada e der sinal de que vai entrar à esquerda:</a:t>
            </a:r>
            <a:endParaRPr lang="pt-BR" sz="2000" b="1" dirty="0">
              <a:solidFill>
                <a:srgbClr val="FF6600"/>
              </a:solidFill>
            </a:endParaRPr>
          </a:p>
        </p:txBody>
      </p:sp>
    </p:spTree>
    <p:extLst>
      <p:ext uri="{BB962C8B-B14F-4D97-AF65-F5344CB8AC3E}">
        <p14:creationId xmlns:p14="http://schemas.microsoft.com/office/powerpoint/2010/main" val="171083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3528" y="2859782"/>
            <a:ext cx="4217032" cy="861774"/>
          </a:xfrm>
          <a:prstGeom prst="rect">
            <a:avLst/>
          </a:prstGeom>
          <a:noFill/>
        </p:spPr>
        <p:txBody>
          <a:bodyPr wrap="square" rtlCol="0">
            <a:spAutoFit/>
          </a:bodyPr>
          <a:lstStyle/>
          <a:p>
            <a:pPr>
              <a:spcAft>
                <a:spcPts val="1200"/>
              </a:spcAft>
            </a:pPr>
            <a:r>
              <a:rPr lang="pt-BR" sz="2000" dirty="0">
                <a:solidFill>
                  <a:srgbClr val="FF6600"/>
                </a:solidFill>
              </a:rPr>
              <a:t>►Infração Gravíssima (7 pontos)</a:t>
            </a:r>
          </a:p>
          <a:p>
            <a:pPr>
              <a:spcAft>
                <a:spcPts val="1200"/>
              </a:spcAft>
            </a:pPr>
            <a:r>
              <a:rPr lang="pt-BR" sz="2000" dirty="0">
                <a:solidFill>
                  <a:srgbClr val="FF6600"/>
                </a:solidFill>
              </a:rPr>
              <a:t>►Penalidade Multa x5  R$ 1.467,35</a:t>
            </a:r>
            <a:endParaRPr lang="pt-BR" sz="2000" b="1" dirty="0">
              <a:solidFill>
                <a:srgbClr val="FF6600"/>
              </a:solidFill>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91630"/>
            <a:ext cx="3810000" cy="2524125"/>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ULTRAPASSAGEM PROIBIDA</a:t>
            </a:r>
          </a:p>
        </p:txBody>
      </p:sp>
      <p:sp>
        <p:nvSpPr>
          <p:cNvPr id="8" name="CaixaDeTexto 7"/>
          <p:cNvSpPr txBox="1"/>
          <p:nvPr/>
        </p:nvSpPr>
        <p:spPr>
          <a:xfrm>
            <a:off x="323528" y="1491630"/>
            <a:ext cx="4217032" cy="784830"/>
          </a:xfrm>
          <a:prstGeom prst="rect">
            <a:avLst/>
          </a:prstGeom>
          <a:noFill/>
        </p:spPr>
        <p:txBody>
          <a:bodyPr wrap="square" rtlCol="0">
            <a:spAutoFit/>
          </a:bodyPr>
          <a:lstStyle/>
          <a:p>
            <a:pPr>
              <a:spcAft>
                <a:spcPts val="1200"/>
              </a:spcAft>
            </a:pPr>
            <a:r>
              <a:rPr lang="pt-BR" sz="1000" dirty="0"/>
              <a:t>CTB - Art. 202.</a:t>
            </a:r>
            <a:r>
              <a:rPr lang="pt-BR" sz="2500" dirty="0"/>
              <a:t> </a:t>
            </a:r>
            <a:r>
              <a:rPr lang="pt-BR" sz="2000" dirty="0"/>
              <a:t>Ultrapassar pelo</a:t>
            </a:r>
            <a:r>
              <a:rPr lang="pt-BR" sz="2000" dirty="0">
                <a:solidFill>
                  <a:srgbClr val="00B0F0"/>
                </a:solidFill>
              </a:rPr>
              <a:t> acostamento, </a:t>
            </a:r>
            <a:r>
              <a:rPr lang="pt-BR" sz="2000" dirty="0"/>
              <a:t>em</a:t>
            </a:r>
            <a:r>
              <a:rPr lang="pt-BR" sz="2000" dirty="0">
                <a:solidFill>
                  <a:srgbClr val="00B0F0"/>
                </a:solidFill>
              </a:rPr>
              <a:t> interseções </a:t>
            </a:r>
            <a:r>
              <a:rPr lang="pt-BR" sz="2000" dirty="0"/>
              <a:t>e</a:t>
            </a:r>
            <a:r>
              <a:rPr lang="pt-BR" sz="2000" dirty="0">
                <a:solidFill>
                  <a:srgbClr val="00B0F0"/>
                </a:solidFill>
              </a:rPr>
              <a:t> passagem de nível</a:t>
            </a:r>
            <a:r>
              <a:rPr lang="pt-BR" sz="2000" dirty="0"/>
              <a:t>:</a:t>
            </a:r>
            <a:endParaRPr lang="pt-BR" sz="2000" b="1" dirty="0">
              <a:solidFill>
                <a:srgbClr val="FF6600"/>
              </a:solidFill>
            </a:endParaRPr>
          </a:p>
        </p:txBody>
      </p:sp>
    </p:spTree>
    <p:extLst>
      <p:ext uri="{BB962C8B-B14F-4D97-AF65-F5344CB8AC3E}">
        <p14:creationId xmlns:p14="http://schemas.microsoft.com/office/powerpoint/2010/main" val="32432824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60416" y="3435846"/>
            <a:ext cx="5009120" cy="861774"/>
          </a:xfrm>
          <a:prstGeom prst="rect">
            <a:avLst/>
          </a:prstGeom>
          <a:noFill/>
        </p:spPr>
        <p:txBody>
          <a:bodyPr wrap="square" rtlCol="0">
            <a:spAutoFit/>
          </a:bodyPr>
          <a:lstStyle/>
          <a:p>
            <a:pPr>
              <a:spcAft>
                <a:spcPts val="1200"/>
              </a:spcAft>
            </a:pPr>
            <a:r>
              <a:rPr lang="pt-BR" sz="2000" dirty="0">
                <a:solidFill>
                  <a:srgbClr val="FF6600"/>
                </a:solidFill>
              </a:rPr>
              <a:t>►Infração Gravíssima (7 pontos)</a:t>
            </a:r>
          </a:p>
          <a:p>
            <a:pPr>
              <a:spcAft>
                <a:spcPts val="1200"/>
              </a:spcAft>
            </a:pPr>
            <a:r>
              <a:rPr lang="pt-BR" sz="2000" dirty="0">
                <a:solidFill>
                  <a:srgbClr val="FF6600"/>
                </a:solidFill>
              </a:rPr>
              <a:t>►Penalidade Multa x5  R$ 1.467,35</a:t>
            </a:r>
            <a:endParaRPr lang="pt-BR" sz="2000" b="1" dirty="0">
              <a:solidFill>
                <a:srgbClr val="FF6600"/>
              </a:solidFill>
            </a:endParaRPr>
          </a:p>
        </p:txBody>
      </p:sp>
      <p:sp>
        <p:nvSpPr>
          <p:cNvPr id="6" name="Divisa 5"/>
          <p:cNvSpPr/>
          <p:nvPr/>
        </p:nvSpPr>
        <p:spPr>
          <a:xfrm>
            <a:off x="4283968"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7" name="Retângulo de cantos arredondados 6"/>
          <p:cNvSpPr/>
          <p:nvPr/>
        </p:nvSpPr>
        <p:spPr>
          <a:xfrm>
            <a:off x="5256076" y="3327834"/>
            <a:ext cx="3696878" cy="1368152"/>
          </a:xfrm>
          <a:prstGeom prst="roundRect">
            <a:avLst>
              <a:gd name="adj" fmla="val 6592"/>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dirty="0">
                <a:solidFill>
                  <a:schemeClr val="tx1"/>
                </a:solidFill>
                <a:latin typeface="Calibri" pitchFamily="34" charset="0"/>
                <a:cs typeface="Calibri" pitchFamily="34" charset="0"/>
              </a:rPr>
              <a:t>Aplica-se a </a:t>
            </a:r>
            <a:r>
              <a:rPr lang="pt-BR" dirty="0">
                <a:solidFill>
                  <a:srgbClr val="00B0F0"/>
                </a:solidFill>
                <a:latin typeface="Calibri" pitchFamily="34" charset="0"/>
                <a:cs typeface="Calibri" pitchFamily="34" charset="0"/>
              </a:rPr>
              <a:t>multa em dobro</a:t>
            </a:r>
            <a:r>
              <a:rPr lang="pt-BR" dirty="0">
                <a:solidFill>
                  <a:schemeClr val="tx1"/>
                </a:solidFill>
                <a:latin typeface="Calibri" pitchFamily="34" charset="0"/>
                <a:cs typeface="Calibri" pitchFamily="34" charset="0"/>
              </a:rPr>
              <a:t>, se houver reincidência (12 meses)</a:t>
            </a:r>
          </a:p>
          <a:p>
            <a:endParaRPr lang="pt-BR" dirty="0">
              <a:solidFill>
                <a:schemeClr val="tx1"/>
              </a:solidFill>
              <a:latin typeface="Calibri" pitchFamily="34" charset="0"/>
              <a:cs typeface="Calibri" pitchFamily="34" charset="0"/>
            </a:endParaRPr>
          </a:p>
          <a:p>
            <a:r>
              <a:rPr lang="pt-BR" dirty="0">
                <a:solidFill>
                  <a:schemeClr val="tx1"/>
                </a:solidFill>
                <a:latin typeface="Calibri" pitchFamily="34" charset="0"/>
                <a:cs typeface="Calibri" pitchFamily="34" charset="0"/>
              </a:rPr>
              <a:t>►Penalidade Multa </a:t>
            </a:r>
            <a:r>
              <a:rPr lang="pt-BR" b="1" dirty="0">
                <a:solidFill>
                  <a:schemeClr val="tx1"/>
                </a:solidFill>
                <a:latin typeface="Calibri" pitchFamily="34" charset="0"/>
                <a:cs typeface="Calibri" pitchFamily="34" charset="0"/>
              </a:rPr>
              <a:t>R$ 2.934,70</a:t>
            </a:r>
          </a:p>
        </p:txBody>
      </p:sp>
      <p:sp>
        <p:nvSpPr>
          <p:cNvPr id="8" name="Divisa 7"/>
          <p:cNvSpPr/>
          <p:nvPr/>
        </p:nvSpPr>
        <p:spPr>
          <a:xfrm>
            <a:off x="4534171"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9" name="Divisa 8"/>
          <p:cNvSpPr/>
          <p:nvPr/>
        </p:nvSpPr>
        <p:spPr>
          <a:xfrm>
            <a:off x="4770022"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171" y="843558"/>
            <a:ext cx="3597252" cy="2062940"/>
          </a:xfrm>
          <a:prstGeom prst="rect">
            <a:avLst/>
          </a:prstGeom>
          <a:ln>
            <a:noFill/>
          </a:ln>
          <a:effectLst>
            <a:softEdge rad="112500"/>
          </a:effectLst>
        </p:spPr>
      </p:pic>
      <p:pic>
        <p:nvPicPr>
          <p:cNvPr id="10" name="Imagem 9"/>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3997678" cy="430887"/>
          </a:xfrm>
          <a:prstGeom prst="rect">
            <a:avLst/>
          </a:prstGeom>
          <a:noFill/>
        </p:spPr>
        <p:txBody>
          <a:bodyPr wrap="square" rtlCol="0">
            <a:spAutoFit/>
          </a:bodyPr>
          <a:lstStyle/>
          <a:p>
            <a:r>
              <a:rPr lang="pt-BR" sz="2200" b="1" dirty="0"/>
              <a:t>ULTRAPASSAGEM PROIBIDA</a:t>
            </a:r>
          </a:p>
        </p:txBody>
      </p:sp>
      <p:sp>
        <p:nvSpPr>
          <p:cNvPr id="14" name="CaixaDeTexto 13"/>
          <p:cNvSpPr txBox="1"/>
          <p:nvPr/>
        </p:nvSpPr>
        <p:spPr>
          <a:xfrm>
            <a:off x="235480" y="1296217"/>
            <a:ext cx="4213702" cy="1708160"/>
          </a:xfrm>
          <a:prstGeom prst="rect">
            <a:avLst/>
          </a:prstGeom>
          <a:noFill/>
        </p:spPr>
        <p:txBody>
          <a:bodyPr wrap="square" rtlCol="0">
            <a:spAutoFit/>
          </a:bodyPr>
          <a:lstStyle/>
          <a:p>
            <a:pPr>
              <a:spcAft>
                <a:spcPts val="1200"/>
              </a:spcAft>
            </a:pPr>
            <a:r>
              <a:rPr lang="pt-BR" sz="1000" dirty="0"/>
              <a:t>CTB - Art. 203.</a:t>
            </a:r>
            <a:r>
              <a:rPr lang="pt-BR" sz="2500" dirty="0"/>
              <a:t> </a:t>
            </a:r>
            <a:r>
              <a:rPr lang="pt-BR" sz="2000" dirty="0"/>
              <a:t>Ultrapassar pela</a:t>
            </a:r>
            <a:r>
              <a:rPr lang="pt-BR" sz="2000" dirty="0">
                <a:solidFill>
                  <a:srgbClr val="00B050"/>
                </a:solidFill>
              </a:rPr>
              <a:t> contramão,</a:t>
            </a:r>
            <a:r>
              <a:rPr lang="pt-BR" sz="2000" dirty="0">
                <a:solidFill>
                  <a:srgbClr val="00B0F0"/>
                </a:solidFill>
              </a:rPr>
              <a:t> </a:t>
            </a:r>
            <a:r>
              <a:rPr lang="pt-BR" sz="2000" dirty="0"/>
              <a:t>em</a:t>
            </a:r>
            <a:r>
              <a:rPr lang="pt-BR" sz="2000" dirty="0">
                <a:solidFill>
                  <a:srgbClr val="00B0F0"/>
                </a:solidFill>
              </a:rPr>
              <a:t> curvas </a:t>
            </a:r>
            <a:r>
              <a:rPr lang="pt-BR" sz="2000" dirty="0"/>
              <a:t>e</a:t>
            </a:r>
            <a:r>
              <a:rPr lang="pt-BR" sz="2000" dirty="0">
                <a:solidFill>
                  <a:srgbClr val="00B0F0"/>
                </a:solidFill>
              </a:rPr>
              <a:t> aclives e declives, faixa de pedestres</a:t>
            </a:r>
            <a:r>
              <a:rPr lang="pt-BR" sz="2000" dirty="0"/>
              <a:t>,</a:t>
            </a:r>
            <a:r>
              <a:rPr lang="pt-BR" sz="2000" dirty="0">
                <a:solidFill>
                  <a:srgbClr val="00B0F0"/>
                </a:solidFill>
              </a:rPr>
              <a:t> pontes</a:t>
            </a:r>
            <a:r>
              <a:rPr lang="pt-BR" sz="2000" dirty="0"/>
              <a:t>,</a:t>
            </a:r>
            <a:r>
              <a:rPr lang="pt-BR" sz="2000" dirty="0">
                <a:solidFill>
                  <a:srgbClr val="00B0F0"/>
                </a:solidFill>
              </a:rPr>
              <a:t> viadutos</a:t>
            </a:r>
            <a:r>
              <a:rPr lang="pt-BR" sz="2000" dirty="0"/>
              <a:t>,</a:t>
            </a:r>
            <a:r>
              <a:rPr lang="pt-BR" sz="2000" dirty="0">
                <a:solidFill>
                  <a:srgbClr val="00B0F0"/>
                </a:solidFill>
              </a:rPr>
              <a:t> túneis</a:t>
            </a:r>
            <a:r>
              <a:rPr lang="pt-BR" sz="2000" dirty="0"/>
              <a:t>,</a:t>
            </a:r>
            <a:r>
              <a:rPr lang="pt-BR" sz="2000" dirty="0">
                <a:solidFill>
                  <a:srgbClr val="00B0F0"/>
                </a:solidFill>
              </a:rPr>
              <a:t> veículos parados ao semáforo</a:t>
            </a:r>
            <a:r>
              <a:rPr lang="pt-BR" sz="2000" dirty="0"/>
              <a:t>,</a:t>
            </a:r>
            <a:r>
              <a:rPr lang="pt-BR" sz="2000" dirty="0">
                <a:solidFill>
                  <a:srgbClr val="00B0F0"/>
                </a:solidFill>
              </a:rPr>
              <a:t> locais com faixa contínua</a:t>
            </a:r>
            <a:r>
              <a:rPr lang="pt-BR" sz="2000" dirty="0"/>
              <a:t>:</a:t>
            </a:r>
            <a:endParaRPr lang="pt-BR" sz="2000" b="1" dirty="0">
              <a:solidFill>
                <a:srgbClr val="FF6600"/>
              </a:solidFill>
            </a:endParaRPr>
          </a:p>
        </p:txBody>
      </p:sp>
    </p:spTree>
    <p:extLst>
      <p:ext uri="{BB962C8B-B14F-4D97-AF65-F5344CB8AC3E}">
        <p14:creationId xmlns:p14="http://schemas.microsoft.com/office/powerpoint/2010/main" val="315216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71136" y="3147814"/>
            <a:ext cx="4093832" cy="861774"/>
          </a:xfrm>
          <a:prstGeom prst="rect">
            <a:avLst/>
          </a:prstGeom>
          <a:noFill/>
        </p:spPr>
        <p:txBody>
          <a:bodyPr wrap="square" rtlCol="0">
            <a:spAutoFit/>
          </a:bodyPr>
          <a:lstStyle/>
          <a:p>
            <a:pPr>
              <a:spcAft>
                <a:spcPts val="1200"/>
              </a:spcAft>
            </a:pPr>
            <a:r>
              <a:rPr lang="pt-BR" sz="2000" dirty="0">
                <a:solidFill>
                  <a:srgbClr val="FF6600"/>
                </a:solidFill>
              </a:rPr>
              <a:t>►Infração Leve (3 pontos)</a:t>
            </a:r>
          </a:p>
          <a:p>
            <a:pPr>
              <a:spcAft>
                <a:spcPts val="1200"/>
              </a:spcAft>
            </a:pPr>
            <a:r>
              <a:rPr lang="pt-BR" sz="2000" dirty="0">
                <a:solidFill>
                  <a:srgbClr val="FF6600"/>
                </a:solidFill>
              </a:rPr>
              <a:t>►Penalidade Multa R$ 88,38</a:t>
            </a:r>
            <a:endParaRPr lang="pt-BR" sz="2000" b="1" dirty="0">
              <a:solidFill>
                <a:srgbClr val="FF6600"/>
              </a:solidFill>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437838"/>
            <a:ext cx="3429000" cy="2571750"/>
          </a:xfrm>
          <a:prstGeom prst="rect">
            <a:avLst/>
          </a:prstGeom>
          <a:ln>
            <a:noFill/>
          </a:ln>
          <a:effectLst>
            <a:softEdge rad="112500"/>
          </a:effectLst>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ULTRAPASSAGEM PROIBIDA</a:t>
            </a:r>
          </a:p>
        </p:txBody>
      </p:sp>
      <p:sp>
        <p:nvSpPr>
          <p:cNvPr id="8" name="CaixaDeTexto 7"/>
          <p:cNvSpPr txBox="1"/>
          <p:nvPr/>
        </p:nvSpPr>
        <p:spPr>
          <a:xfrm>
            <a:off x="231236" y="1275606"/>
            <a:ext cx="4173633" cy="1400383"/>
          </a:xfrm>
          <a:prstGeom prst="rect">
            <a:avLst/>
          </a:prstGeom>
          <a:noFill/>
        </p:spPr>
        <p:txBody>
          <a:bodyPr wrap="square" rtlCol="0">
            <a:spAutoFit/>
          </a:bodyPr>
          <a:lstStyle/>
          <a:p>
            <a:pPr>
              <a:spcAft>
                <a:spcPts val="1200"/>
              </a:spcAft>
            </a:pPr>
            <a:r>
              <a:rPr lang="pt-BR" sz="1000" dirty="0"/>
              <a:t>CTB - Art. 205.</a:t>
            </a:r>
            <a:r>
              <a:rPr lang="pt-BR" sz="2500" dirty="0"/>
              <a:t> </a:t>
            </a:r>
            <a:r>
              <a:rPr lang="pt-BR" sz="2000" dirty="0"/>
              <a:t>Ultrapassar veículo em movimento que integre </a:t>
            </a:r>
            <a:r>
              <a:rPr lang="pt-BR" sz="2000" dirty="0">
                <a:solidFill>
                  <a:srgbClr val="00B0F0"/>
                </a:solidFill>
              </a:rPr>
              <a:t>cortejo</a:t>
            </a:r>
            <a:r>
              <a:rPr lang="pt-BR" sz="2000" dirty="0"/>
              <a:t>, </a:t>
            </a:r>
            <a:r>
              <a:rPr lang="pt-BR" sz="2000" dirty="0">
                <a:solidFill>
                  <a:srgbClr val="00B0F0"/>
                </a:solidFill>
              </a:rPr>
              <a:t>préstito</a:t>
            </a:r>
            <a:r>
              <a:rPr lang="pt-BR" sz="2000" dirty="0"/>
              <a:t>, </a:t>
            </a:r>
            <a:r>
              <a:rPr lang="pt-BR" sz="2000" dirty="0">
                <a:solidFill>
                  <a:srgbClr val="00B0F0"/>
                </a:solidFill>
              </a:rPr>
              <a:t>desfile</a:t>
            </a:r>
            <a:r>
              <a:rPr lang="pt-BR" sz="2000" dirty="0"/>
              <a:t> e </a:t>
            </a:r>
            <a:r>
              <a:rPr lang="pt-BR" sz="2000" dirty="0">
                <a:solidFill>
                  <a:srgbClr val="00B0F0"/>
                </a:solidFill>
              </a:rPr>
              <a:t>formações militares</a:t>
            </a:r>
            <a:r>
              <a:rPr lang="pt-BR" sz="2000" dirty="0"/>
              <a:t>...</a:t>
            </a:r>
            <a:endParaRPr lang="pt-BR" sz="2000" b="1" dirty="0">
              <a:solidFill>
                <a:srgbClr val="FF6600"/>
              </a:solidFill>
            </a:endParaRPr>
          </a:p>
        </p:txBody>
      </p:sp>
    </p:spTree>
    <p:extLst>
      <p:ext uri="{BB962C8B-B14F-4D97-AF65-F5344CB8AC3E}">
        <p14:creationId xmlns:p14="http://schemas.microsoft.com/office/powerpoint/2010/main" val="24608977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46956" y="3350190"/>
            <a:ext cx="5009120" cy="1323439"/>
          </a:xfrm>
          <a:prstGeom prst="rect">
            <a:avLst/>
          </a:prstGeom>
          <a:noFill/>
        </p:spPr>
        <p:txBody>
          <a:bodyPr wrap="square" rtlCol="0">
            <a:spAutoFit/>
          </a:bodyPr>
          <a:lstStyle/>
          <a:p>
            <a:pPr>
              <a:spcAft>
                <a:spcPts val="1200"/>
              </a:spcAft>
            </a:pPr>
            <a:r>
              <a:rPr lang="pt-BR" sz="2000" dirty="0">
                <a:solidFill>
                  <a:srgbClr val="FF6600"/>
                </a:solidFill>
              </a:rPr>
              <a:t>►Infração Gravíssima (7 pontos)</a:t>
            </a:r>
          </a:p>
          <a:p>
            <a:pPr>
              <a:spcAft>
                <a:spcPts val="1200"/>
              </a:spcAft>
            </a:pPr>
            <a:r>
              <a:rPr lang="pt-BR" sz="2000" dirty="0">
                <a:solidFill>
                  <a:srgbClr val="FF6600"/>
                </a:solidFill>
              </a:rPr>
              <a:t>►Penalidade Multa x10 R$ 2.934,70</a:t>
            </a:r>
          </a:p>
          <a:p>
            <a:pPr>
              <a:spcAft>
                <a:spcPts val="1200"/>
              </a:spcAft>
            </a:pPr>
            <a:r>
              <a:rPr lang="pt-BR" sz="2000" dirty="0">
                <a:solidFill>
                  <a:srgbClr val="FF6600"/>
                </a:solidFill>
              </a:rPr>
              <a:t>►Suspensão Direito Dirigir</a:t>
            </a:r>
          </a:p>
        </p:txBody>
      </p:sp>
      <p:sp>
        <p:nvSpPr>
          <p:cNvPr id="6" name="Divisa 5"/>
          <p:cNvSpPr/>
          <p:nvPr/>
        </p:nvSpPr>
        <p:spPr>
          <a:xfrm>
            <a:off x="4283968"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7" name="Retângulo de cantos arredondados 6"/>
          <p:cNvSpPr/>
          <p:nvPr/>
        </p:nvSpPr>
        <p:spPr>
          <a:xfrm>
            <a:off x="5256076" y="3282926"/>
            <a:ext cx="3696878" cy="1368152"/>
          </a:xfrm>
          <a:prstGeom prst="roundRect">
            <a:avLst>
              <a:gd name="adj" fmla="val 4980"/>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dirty="0">
                <a:solidFill>
                  <a:schemeClr val="tx1"/>
                </a:solidFill>
                <a:latin typeface="Calibri" pitchFamily="34" charset="0"/>
                <a:cs typeface="Calibri" pitchFamily="34" charset="0"/>
              </a:rPr>
              <a:t>Aplica-se a </a:t>
            </a:r>
            <a:r>
              <a:rPr lang="pt-BR" dirty="0">
                <a:solidFill>
                  <a:srgbClr val="00B0F0"/>
                </a:solidFill>
                <a:latin typeface="Calibri" pitchFamily="34" charset="0"/>
                <a:cs typeface="Calibri" pitchFamily="34" charset="0"/>
              </a:rPr>
              <a:t>multa em dobro</a:t>
            </a:r>
            <a:r>
              <a:rPr lang="pt-BR" dirty="0">
                <a:solidFill>
                  <a:schemeClr val="tx1"/>
                </a:solidFill>
                <a:latin typeface="Calibri" pitchFamily="34" charset="0"/>
                <a:cs typeface="Calibri" pitchFamily="34" charset="0"/>
              </a:rPr>
              <a:t>, se houver reincidência (12 meses)</a:t>
            </a:r>
          </a:p>
          <a:p>
            <a:endParaRPr lang="pt-BR" dirty="0">
              <a:solidFill>
                <a:schemeClr val="tx1"/>
              </a:solidFill>
              <a:latin typeface="Calibri" pitchFamily="34" charset="0"/>
              <a:cs typeface="Calibri" pitchFamily="34" charset="0"/>
            </a:endParaRPr>
          </a:p>
          <a:p>
            <a:r>
              <a:rPr lang="pt-BR" dirty="0">
                <a:solidFill>
                  <a:schemeClr val="tx1"/>
                </a:solidFill>
                <a:latin typeface="Calibri" pitchFamily="34" charset="0"/>
                <a:cs typeface="Calibri" pitchFamily="34" charset="0"/>
              </a:rPr>
              <a:t>►Penalidade Multa </a:t>
            </a:r>
            <a:r>
              <a:rPr lang="pt-BR" b="1" dirty="0">
                <a:solidFill>
                  <a:schemeClr val="tx1"/>
                </a:solidFill>
                <a:latin typeface="Calibri" pitchFamily="34" charset="0"/>
                <a:cs typeface="Calibri" pitchFamily="34" charset="0"/>
              </a:rPr>
              <a:t>R$ 5.869,40</a:t>
            </a:r>
          </a:p>
        </p:txBody>
      </p:sp>
      <p:sp>
        <p:nvSpPr>
          <p:cNvPr id="8" name="Divisa 7"/>
          <p:cNvSpPr/>
          <p:nvPr/>
        </p:nvSpPr>
        <p:spPr>
          <a:xfrm>
            <a:off x="4534171"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9" name="Divisa 8"/>
          <p:cNvSpPr/>
          <p:nvPr/>
        </p:nvSpPr>
        <p:spPr>
          <a:xfrm>
            <a:off x="4770022" y="3651870"/>
            <a:ext cx="385125" cy="720080"/>
          </a:xfrm>
          <a:prstGeom prst="chevron">
            <a:avLst>
              <a:gd name="adj" fmla="val 59691"/>
            </a:avLst>
          </a:prstGeom>
          <a:solidFill>
            <a:srgbClr val="FFFF00">
              <a:alpha val="50000"/>
            </a:srgbClr>
          </a:solidFill>
          <a:ln>
            <a:solidFill>
              <a:srgbClr val="FF33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077" y="628118"/>
            <a:ext cx="3621877" cy="2447688"/>
          </a:xfrm>
          <a:prstGeom prst="rect">
            <a:avLst/>
          </a:prstGeom>
          <a:ln>
            <a:noFill/>
          </a:ln>
          <a:effectLst>
            <a:softEdge rad="112500"/>
          </a:effectLst>
        </p:spPr>
      </p:pic>
      <p:pic>
        <p:nvPicPr>
          <p:cNvPr id="10" name="Imagem 9"/>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3997678" cy="430887"/>
          </a:xfrm>
          <a:prstGeom prst="rect">
            <a:avLst/>
          </a:prstGeom>
          <a:noFill/>
        </p:spPr>
        <p:txBody>
          <a:bodyPr wrap="square" rtlCol="0">
            <a:spAutoFit/>
          </a:bodyPr>
          <a:lstStyle/>
          <a:p>
            <a:r>
              <a:rPr lang="pt-BR" sz="2200" b="1" dirty="0"/>
              <a:t>ULTRAPASSAGEM PROIBIDA</a:t>
            </a:r>
          </a:p>
        </p:txBody>
      </p:sp>
      <p:sp>
        <p:nvSpPr>
          <p:cNvPr id="14" name="CaixaDeTexto 13"/>
          <p:cNvSpPr txBox="1"/>
          <p:nvPr/>
        </p:nvSpPr>
        <p:spPr>
          <a:xfrm>
            <a:off x="228123" y="1190298"/>
            <a:ext cx="4911234" cy="1400383"/>
          </a:xfrm>
          <a:prstGeom prst="rect">
            <a:avLst/>
          </a:prstGeom>
          <a:noFill/>
        </p:spPr>
        <p:txBody>
          <a:bodyPr wrap="square" rtlCol="0">
            <a:spAutoFit/>
          </a:bodyPr>
          <a:lstStyle/>
          <a:p>
            <a:pPr>
              <a:spcAft>
                <a:spcPts val="1200"/>
              </a:spcAft>
            </a:pPr>
            <a:r>
              <a:rPr lang="pt-BR" sz="1000" dirty="0"/>
              <a:t>CTB - Art. 191.</a:t>
            </a:r>
            <a:r>
              <a:rPr lang="pt-BR" sz="2500" dirty="0"/>
              <a:t> </a:t>
            </a:r>
            <a:r>
              <a:rPr lang="pt-BR" sz="2000" dirty="0">
                <a:solidFill>
                  <a:srgbClr val="00B0F0"/>
                </a:solidFill>
              </a:rPr>
              <a:t>Forçar passagem</a:t>
            </a:r>
            <a:r>
              <a:rPr lang="pt-BR" sz="2000" dirty="0"/>
              <a:t> entre veículos que, transitando em sentidos opostos, estejam na iminência de passar um pelo outro ao realizar operação de ultrapassagem:</a:t>
            </a:r>
            <a:endParaRPr lang="pt-BR" sz="2000" dirty="0">
              <a:solidFill>
                <a:srgbClr val="FF6600"/>
              </a:solidFill>
            </a:endParaRPr>
          </a:p>
        </p:txBody>
      </p:sp>
    </p:spTree>
    <p:extLst>
      <p:ext uri="{BB962C8B-B14F-4D97-AF65-F5344CB8AC3E}">
        <p14:creationId xmlns:p14="http://schemas.microsoft.com/office/powerpoint/2010/main" val="2035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428596" y="1428742"/>
            <a:ext cx="4911252" cy="1107996"/>
          </a:xfrm>
          <a:prstGeom prst="rect">
            <a:avLst/>
          </a:prstGeom>
          <a:noFill/>
        </p:spPr>
        <p:txBody>
          <a:bodyPr wrap="square" rtlCol="0">
            <a:spAutoFit/>
          </a:bodyPr>
          <a:lstStyle/>
          <a:p>
            <a:r>
              <a:rPr lang="pt-BR" sz="2200" b="1" i="1" dirty="0">
                <a:solidFill>
                  <a:srgbClr val="FF0000"/>
                </a:solidFill>
                <a:latin typeface="Calibri" pitchFamily="34" charset="0"/>
                <a:cs typeface="Calibri" pitchFamily="34" charset="0"/>
              </a:rPr>
              <a:t>Parar</a:t>
            </a:r>
            <a:r>
              <a:rPr lang="pt-BR" sz="2200" i="1" dirty="0">
                <a:latin typeface="Calibri" pitchFamily="34" charset="0"/>
                <a:cs typeface="Calibri" pitchFamily="34" charset="0"/>
              </a:rPr>
              <a:t> é imobilizar o veículo pelo </a:t>
            </a:r>
            <a:r>
              <a:rPr lang="pt-BR" sz="2200" i="1" dirty="0">
                <a:solidFill>
                  <a:srgbClr val="008000"/>
                </a:solidFill>
                <a:latin typeface="Calibri" pitchFamily="34" charset="0"/>
                <a:cs typeface="Calibri" pitchFamily="34" charset="0"/>
              </a:rPr>
              <a:t>tempo necessário</a:t>
            </a:r>
            <a:r>
              <a:rPr lang="pt-BR" sz="2200" i="1" dirty="0">
                <a:latin typeface="Calibri" pitchFamily="34" charset="0"/>
                <a:cs typeface="Calibri" pitchFamily="34" charset="0"/>
              </a:rPr>
              <a:t> ao </a:t>
            </a:r>
            <a:r>
              <a:rPr lang="pt-BR" sz="2200" b="1" i="1" dirty="0">
                <a:latin typeface="Calibri" pitchFamily="34" charset="0"/>
                <a:cs typeface="Calibri" pitchFamily="34" charset="0"/>
              </a:rPr>
              <a:t>embarque e desembarque </a:t>
            </a:r>
            <a:r>
              <a:rPr lang="pt-BR" sz="2200" i="1" dirty="0">
                <a:latin typeface="Calibri" pitchFamily="34" charset="0"/>
                <a:cs typeface="Calibri" pitchFamily="34" charset="0"/>
              </a:rPr>
              <a:t>de passageiros.</a:t>
            </a:r>
            <a:endParaRPr lang="pt-BR" sz="2200" i="1" dirty="0"/>
          </a:p>
        </p:txBody>
      </p:sp>
      <p:grpSp>
        <p:nvGrpSpPr>
          <p:cNvPr id="20" name="Grupo 19"/>
          <p:cNvGrpSpPr/>
          <p:nvPr/>
        </p:nvGrpSpPr>
        <p:grpSpPr>
          <a:xfrm>
            <a:off x="285720" y="3000378"/>
            <a:ext cx="8572560" cy="1762130"/>
            <a:chOff x="142844" y="3000378"/>
            <a:chExt cx="8572560" cy="1762130"/>
          </a:xfrm>
        </p:grpSpPr>
        <p:pic>
          <p:nvPicPr>
            <p:cNvPr id="9" name="Imagem 8" descr="estacionado em local proibido.gif"/>
            <p:cNvPicPr>
              <a:picLocks noChangeAspect="1"/>
            </p:cNvPicPr>
            <p:nvPr/>
          </p:nvPicPr>
          <p:blipFill>
            <a:blip r:embed="rId3" cstate="print"/>
            <a:stretch>
              <a:fillRect/>
            </a:stretch>
          </p:blipFill>
          <p:spPr>
            <a:xfrm>
              <a:off x="142844" y="3000378"/>
              <a:ext cx="2714644" cy="1762130"/>
            </a:xfrm>
            <a:prstGeom prst="rect">
              <a:avLst/>
            </a:prstGeom>
          </p:spPr>
        </p:pic>
        <p:sp>
          <p:nvSpPr>
            <p:cNvPr id="18" name="CaixaDeTexto 17"/>
            <p:cNvSpPr txBox="1"/>
            <p:nvPr/>
          </p:nvSpPr>
          <p:spPr>
            <a:xfrm>
              <a:off x="2928926" y="3571882"/>
              <a:ext cx="5786478" cy="769441"/>
            </a:xfrm>
            <a:prstGeom prst="rect">
              <a:avLst/>
            </a:prstGeom>
            <a:noFill/>
          </p:spPr>
          <p:txBody>
            <a:bodyPr wrap="square" rtlCol="0">
              <a:spAutoFit/>
            </a:bodyPr>
            <a:lstStyle/>
            <a:p>
              <a:pPr algn="just"/>
              <a:r>
                <a:rPr lang="pt-BR" sz="2200" b="1" i="1" dirty="0">
                  <a:solidFill>
                    <a:srgbClr val="FF0000"/>
                  </a:solidFill>
                  <a:latin typeface="Calibri" pitchFamily="34" charset="0"/>
                  <a:cs typeface="Calibri" pitchFamily="34" charset="0"/>
                </a:rPr>
                <a:t>Estacionar</a:t>
              </a:r>
              <a:r>
                <a:rPr lang="pt-BR" sz="2200" i="1" dirty="0">
                  <a:latin typeface="Calibri" pitchFamily="34" charset="0"/>
                  <a:cs typeface="Calibri" pitchFamily="34" charset="0"/>
                </a:rPr>
                <a:t> é a imobilização por </a:t>
              </a:r>
              <a:r>
                <a:rPr lang="pt-BR" sz="2200" i="1" dirty="0">
                  <a:solidFill>
                    <a:srgbClr val="008000"/>
                  </a:solidFill>
                  <a:latin typeface="Calibri" pitchFamily="34" charset="0"/>
                  <a:cs typeface="Calibri" pitchFamily="34" charset="0"/>
                </a:rPr>
                <a:t>tempo superior</a:t>
              </a:r>
              <a:r>
                <a:rPr lang="pt-BR" sz="2200" i="1" dirty="0">
                  <a:latin typeface="Calibri" pitchFamily="34" charset="0"/>
                  <a:cs typeface="Calibri" pitchFamily="34" charset="0"/>
                </a:rPr>
                <a:t> ao necessário para o embarque e desembarque.</a:t>
              </a:r>
              <a:endParaRPr lang="pt-BR" sz="2200" i="1" dirty="0"/>
            </a:p>
          </p:txBody>
        </p:sp>
      </p:grpSp>
      <p:pic>
        <p:nvPicPr>
          <p:cNvPr id="19" name="Imagem 18"/>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1" name="CaixaDeTexto 20"/>
          <p:cNvSpPr txBox="1"/>
          <p:nvPr/>
        </p:nvSpPr>
        <p:spPr>
          <a:xfrm>
            <a:off x="214282" y="577298"/>
            <a:ext cx="3997678" cy="430887"/>
          </a:xfrm>
          <a:prstGeom prst="rect">
            <a:avLst/>
          </a:prstGeom>
          <a:noFill/>
        </p:spPr>
        <p:txBody>
          <a:bodyPr wrap="square" rtlCol="0">
            <a:spAutoFit/>
          </a:bodyPr>
          <a:lstStyle/>
          <a:p>
            <a:r>
              <a:rPr lang="pt-BR" sz="2200" b="1" dirty="0"/>
              <a:t>PARADA e ESTACIONAMENTO</a:t>
            </a:r>
          </a:p>
        </p:txBody>
      </p:sp>
      <p:pic>
        <p:nvPicPr>
          <p:cNvPr id="1026" name="Picture 2" descr="http://simuladodetran.blog.br/wp-content/uploads/2013/09/DirDef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848" y="997683"/>
            <a:ext cx="3518432" cy="1788607"/>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descr="Proibido Estacionar.jpg"/>
          <p:cNvPicPr>
            <a:picLocks noChangeAspect="1"/>
          </p:cNvPicPr>
          <p:nvPr/>
        </p:nvPicPr>
        <p:blipFill>
          <a:blip r:embed="rId6" cstate="print"/>
          <a:srcRect l="10544" t="5328" r="5567" b="4853"/>
          <a:stretch>
            <a:fillRect/>
          </a:stretch>
        </p:blipFill>
        <p:spPr>
          <a:xfrm>
            <a:off x="8283046" y="1236968"/>
            <a:ext cx="288032" cy="288032"/>
          </a:xfrm>
          <a:custGeom>
            <a:avLst/>
            <a:gdLst>
              <a:gd name="connsiteX0" fmla="*/ 450000 w 900000"/>
              <a:gd name="connsiteY0" fmla="*/ 0 h 900000"/>
              <a:gd name="connsiteX1" fmla="*/ 900000 w 900000"/>
              <a:gd name="connsiteY1" fmla="*/ 450000 h 900000"/>
              <a:gd name="connsiteX2" fmla="*/ 450000 w 900000"/>
              <a:gd name="connsiteY2" fmla="*/ 900000 h 900000"/>
              <a:gd name="connsiteX3" fmla="*/ 0 w 900000"/>
              <a:gd name="connsiteY3" fmla="*/ 450000 h 900000"/>
              <a:gd name="connsiteX4" fmla="*/ 450000 w 900000"/>
              <a:gd name="connsiteY4" fmla="*/ 0 h 9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900000">
                <a:moveTo>
                  <a:pt x="450000" y="0"/>
                </a:moveTo>
                <a:cubicBezTo>
                  <a:pt x="698528" y="0"/>
                  <a:pt x="900000" y="201472"/>
                  <a:pt x="900000" y="450000"/>
                </a:cubicBezTo>
                <a:cubicBezTo>
                  <a:pt x="900000" y="698528"/>
                  <a:pt x="698528" y="900000"/>
                  <a:pt x="450000" y="900000"/>
                </a:cubicBezTo>
                <a:cubicBezTo>
                  <a:pt x="201472" y="900000"/>
                  <a:pt x="0" y="698528"/>
                  <a:pt x="0" y="450000"/>
                </a:cubicBezTo>
                <a:cubicBezTo>
                  <a:pt x="0" y="201472"/>
                  <a:pt x="201472" y="0"/>
                  <a:pt x="450000" y="0"/>
                </a:cubicBezTo>
                <a:close/>
              </a:path>
            </a:pathLst>
          </a:custGeom>
        </p:spPr>
      </p:pic>
    </p:spTree>
    <p:extLst>
      <p:ext uri="{BB962C8B-B14F-4D97-AF65-F5344CB8AC3E}">
        <p14:creationId xmlns:p14="http://schemas.microsoft.com/office/powerpoint/2010/main" val="1377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arga e descarga 4.jpg"/>
          <p:cNvPicPr>
            <a:picLocks noChangeAspect="1"/>
          </p:cNvPicPr>
          <p:nvPr/>
        </p:nvPicPr>
        <p:blipFill>
          <a:blip r:embed="rId3" cstate="print"/>
          <a:stretch>
            <a:fillRect/>
          </a:stretch>
        </p:blipFill>
        <p:spPr>
          <a:xfrm>
            <a:off x="827584" y="1851670"/>
            <a:ext cx="2694522" cy="2388326"/>
          </a:xfrm>
          <a:prstGeom prst="rect">
            <a:avLst/>
          </a:prstGeom>
          <a:ln>
            <a:noFill/>
          </a:ln>
          <a:effectLst>
            <a:softEdge rad="50800"/>
          </a:effectLst>
        </p:spPr>
      </p:pic>
      <p:sp>
        <p:nvSpPr>
          <p:cNvPr id="10" name="Retângulo de cantos arredondados 9"/>
          <p:cNvSpPr/>
          <p:nvPr/>
        </p:nvSpPr>
        <p:spPr>
          <a:xfrm>
            <a:off x="344044" y="1203598"/>
            <a:ext cx="3736042"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Operação de Carga e Descarga</a:t>
            </a:r>
          </a:p>
        </p:txBody>
      </p:sp>
      <p:sp>
        <p:nvSpPr>
          <p:cNvPr id="13" name="CaixaDeTexto 12"/>
          <p:cNvSpPr txBox="1"/>
          <p:nvPr/>
        </p:nvSpPr>
        <p:spPr>
          <a:xfrm>
            <a:off x="3923928" y="2355726"/>
            <a:ext cx="4320480" cy="1200329"/>
          </a:xfrm>
          <a:prstGeom prst="rect">
            <a:avLst/>
          </a:prstGeom>
          <a:noFill/>
        </p:spPr>
        <p:txBody>
          <a:bodyPr wrap="square" rtlCol="0">
            <a:spAutoFit/>
          </a:bodyPr>
          <a:lstStyle/>
          <a:p>
            <a:pPr algn="just"/>
            <a:r>
              <a:rPr lang="pt-BR" sz="2400" dirty="0">
                <a:latin typeface="Calibri" pitchFamily="34" charset="0"/>
                <a:cs typeface="Calibri" pitchFamily="34" charset="0"/>
              </a:rPr>
              <a:t>A operação de </a:t>
            </a:r>
            <a:r>
              <a:rPr lang="pt-BR" sz="2400" dirty="0">
                <a:solidFill>
                  <a:srgbClr val="008000"/>
                </a:solidFill>
                <a:latin typeface="Calibri" pitchFamily="34" charset="0"/>
                <a:cs typeface="Calibri" pitchFamily="34" charset="0"/>
              </a:rPr>
              <a:t>carga e descarga</a:t>
            </a:r>
            <a:r>
              <a:rPr lang="pt-BR" sz="2400" dirty="0">
                <a:latin typeface="Calibri" pitchFamily="34" charset="0"/>
                <a:cs typeface="Calibri" pitchFamily="34" charset="0"/>
              </a:rPr>
              <a:t> de </a:t>
            </a:r>
            <a:r>
              <a:rPr lang="pt-BR" sz="2400" dirty="0">
                <a:solidFill>
                  <a:srgbClr val="00B0F0"/>
                </a:solidFill>
                <a:latin typeface="Calibri" pitchFamily="34" charset="0"/>
                <a:cs typeface="Calibri" pitchFamily="34" charset="0"/>
              </a:rPr>
              <a:t>mercadorias</a:t>
            </a:r>
            <a:r>
              <a:rPr lang="pt-BR" sz="2400" dirty="0">
                <a:latin typeface="Calibri" pitchFamily="34" charset="0"/>
                <a:cs typeface="Calibri" pitchFamily="34" charset="0"/>
              </a:rPr>
              <a:t> ou de </a:t>
            </a:r>
            <a:r>
              <a:rPr lang="pt-BR" sz="2400" dirty="0">
                <a:solidFill>
                  <a:srgbClr val="00B0F0"/>
                </a:solidFill>
                <a:latin typeface="Calibri" pitchFamily="34" charset="0"/>
                <a:cs typeface="Calibri" pitchFamily="34" charset="0"/>
              </a:rPr>
              <a:t>animais</a:t>
            </a:r>
            <a:r>
              <a:rPr lang="pt-BR" sz="2400" dirty="0">
                <a:latin typeface="Calibri" pitchFamily="34" charset="0"/>
                <a:cs typeface="Calibri" pitchFamily="34" charset="0"/>
              </a:rPr>
              <a:t> é considerada </a:t>
            </a:r>
            <a:r>
              <a:rPr lang="pt-BR" sz="2400" dirty="0">
                <a:solidFill>
                  <a:srgbClr val="FF0000"/>
                </a:solidFill>
                <a:latin typeface="Calibri" pitchFamily="34" charset="0"/>
                <a:cs typeface="Calibri" pitchFamily="34" charset="0"/>
              </a:rPr>
              <a:t>estacionamento</a:t>
            </a:r>
            <a:r>
              <a:rPr lang="pt-BR" sz="2400" dirty="0">
                <a:latin typeface="Calibri" pitchFamily="34" charset="0"/>
                <a:cs typeface="Calibri" pitchFamily="34" charset="0"/>
              </a:rPr>
              <a:t>.</a:t>
            </a:r>
            <a:endParaRPr lang="pt-BR" sz="2400" dirty="0"/>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ESTACIONAMENTO</a:t>
            </a:r>
          </a:p>
        </p:txBody>
      </p:sp>
    </p:spTree>
    <p:extLst>
      <p:ext uri="{BB962C8B-B14F-4D97-AF65-F5344CB8AC3E}">
        <p14:creationId xmlns:p14="http://schemas.microsoft.com/office/powerpoint/2010/main" val="7262443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492471" y="3363838"/>
            <a:ext cx="5438978" cy="830997"/>
          </a:xfrm>
          <a:prstGeom prst="rect">
            <a:avLst/>
          </a:prstGeom>
          <a:noFill/>
        </p:spPr>
        <p:txBody>
          <a:bodyPr wrap="square" rtlCol="0">
            <a:spAutoFit/>
          </a:bodyPr>
          <a:lstStyle/>
          <a:p>
            <a:r>
              <a:rPr lang="pt-BR" sz="2400" i="1" dirty="0">
                <a:latin typeface="Calibri" pitchFamily="34" charset="0"/>
                <a:cs typeface="Calibri" pitchFamily="34" charset="0"/>
              </a:rPr>
              <a:t>...permitida a </a:t>
            </a:r>
            <a:r>
              <a:rPr lang="pt-BR" sz="2400" b="1" i="1" dirty="0">
                <a:solidFill>
                  <a:srgbClr val="006600"/>
                </a:solidFill>
                <a:latin typeface="Calibri" pitchFamily="34" charset="0"/>
                <a:cs typeface="Calibri" pitchFamily="34" charset="0"/>
              </a:rPr>
              <a:t>PARADA no acostamento</a:t>
            </a:r>
            <a:r>
              <a:rPr lang="pt-BR" sz="2400" i="1" dirty="0">
                <a:latin typeface="Calibri" pitchFamily="34" charset="0"/>
                <a:cs typeface="Calibri" pitchFamily="34" charset="0"/>
              </a:rPr>
              <a:t> para manobras de </a:t>
            </a:r>
            <a:r>
              <a:rPr lang="pt-BR" sz="2400" b="1" i="1" dirty="0">
                <a:solidFill>
                  <a:srgbClr val="FF0000"/>
                </a:solidFill>
                <a:latin typeface="Calibri" pitchFamily="34" charset="0"/>
                <a:cs typeface="Calibri" pitchFamily="34" charset="0"/>
              </a:rPr>
              <a:t>mudança de direção</a:t>
            </a:r>
            <a:r>
              <a:rPr lang="pt-BR" sz="2400" i="1" dirty="0">
                <a:latin typeface="Calibri" pitchFamily="34" charset="0"/>
                <a:cs typeface="Calibri" pitchFamily="34" charset="0"/>
              </a:rPr>
              <a:t>.</a:t>
            </a:r>
            <a:endParaRPr lang="pt-BR" sz="2400" i="1" dirty="0"/>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Estacionamento em Rodovias</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2930" y="2385828"/>
            <a:ext cx="1679510" cy="2483468"/>
          </a:xfrm>
          <a:prstGeom prst="rect">
            <a:avLst/>
          </a:prstGeom>
        </p:spPr>
      </p:pic>
      <p:sp>
        <p:nvSpPr>
          <p:cNvPr id="12" name="CaixaDeTexto 11"/>
          <p:cNvSpPr txBox="1"/>
          <p:nvPr/>
        </p:nvSpPr>
        <p:spPr>
          <a:xfrm>
            <a:off x="3203848" y="1313241"/>
            <a:ext cx="5112568" cy="1200329"/>
          </a:xfrm>
          <a:prstGeom prst="rect">
            <a:avLst/>
          </a:prstGeom>
          <a:noFill/>
        </p:spPr>
        <p:txBody>
          <a:bodyPr wrap="square" rtlCol="0">
            <a:spAutoFit/>
          </a:bodyPr>
          <a:lstStyle/>
          <a:p>
            <a:r>
              <a:rPr lang="pt-BR" sz="2400" i="1" dirty="0">
                <a:latin typeface="Calibri" pitchFamily="34" charset="0"/>
                <a:cs typeface="Calibri" pitchFamily="34" charset="0"/>
              </a:rPr>
              <a:t>...nas </a:t>
            </a:r>
            <a:r>
              <a:rPr lang="pt-BR" sz="2400" b="1" i="1" dirty="0">
                <a:solidFill>
                  <a:srgbClr val="FF0000"/>
                </a:solidFill>
                <a:latin typeface="Calibri" pitchFamily="34" charset="0"/>
                <a:cs typeface="Calibri" pitchFamily="34" charset="0"/>
              </a:rPr>
              <a:t>rodovias</a:t>
            </a:r>
            <a:r>
              <a:rPr lang="pt-BR" sz="2400" i="1" dirty="0">
                <a:latin typeface="Calibri" pitchFamily="34" charset="0"/>
                <a:cs typeface="Calibri" pitchFamily="34" charset="0"/>
              </a:rPr>
              <a:t> os veículos parados ou estacionados devem posicionar-se </a:t>
            </a:r>
            <a:r>
              <a:rPr lang="pt-BR" sz="2400" b="1" i="1" dirty="0">
                <a:solidFill>
                  <a:srgbClr val="008000"/>
                </a:solidFill>
                <a:latin typeface="Calibri" pitchFamily="34" charset="0"/>
                <a:cs typeface="Calibri" pitchFamily="34" charset="0"/>
              </a:rPr>
              <a:t>FORA da pista</a:t>
            </a:r>
            <a:r>
              <a:rPr lang="pt-BR" sz="2400" i="1" dirty="0">
                <a:latin typeface="Calibri" pitchFamily="34" charset="0"/>
                <a:cs typeface="Calibri" pitchFamily="34" charset="0"/>
              </a:rPr>
              <a:t>...</a:t>
            </a:r>
            <a:endParaRPr lang="pt-BR" sz="2400" i="1" dirty="0"/>
          </a:p>
        </p:txBody>
      </p:sp>
      <p:pic>
        <p:nvPicPr>
          <p:cNvPr id="3" name="Imagem 2"/>
          <p:cNvPicPr>
            <a:picLocks noChangeAspect="1"/>
          </p:cNvPicPr>
          <p:nvPr/>
        </p:nvPicPr>
        <p:blipFill rotWithShape="1">
          <a:blip r:embed="rId5" cstate="print">
            <a:extLst>
              <a:ext uri="{28A0092B-C50C-407E-A947-70E740481C1C}">
                <a14:useLocalDpi xmlns:a14="http://schemas.microsoft.com/office/drawing/2010/main" val="0"/>
              </a:ext>
            </a:extLst>
          </a:blip>
          <a:srcRect t="372" b="-2088"/>
          <a:stretch/>
        </p:blipFill>
        <p:spPr>
          <a:xfrm rot="5400000">
            <a:off x="920417" y="534702"/>
            <a:ext cx="1614533" cy="2808311"/>
          </a:xfrm>
          <a:prstGeom prst="rect">
            <a:avLst/>
          </a:prstGeom>
        </p:spPr>
      </p:pic>
    </p:spTree>
    <p:extLst>
      <p:ext uri="{BB962C8B-B14F-4D97-AF65-F5344CB8AC3E}">
        <p14:creationId xmlns:p14="http://schemas.microsoft.com/office/powerpoint/2010/main" val="266636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264454" y="1214428"/>
            <a:ext cx="7307942"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Em Imobilizações de Emergência no leito viário, deve-se...</a:t>
            </a:r>
          </a:p>
        </p:txBody>
      </p:sp>
      <p:pic>
        <p:nvPicPr>
          <p:cNvPr id="10" name="Imagem 9" descr="carro na rodovia.jpg"/>
          <p:cNvPicPr>
            <a:picLocks noChangeAspect="1"/>
          </p:cNvPicPr>
          <p:nvPr/>
        </p:nvPicPr>
        <p:blipFill>
          <a:blip r:embed="rId3" cstate="print"/>
          <a:stretch>
            <a:fillRect/>
          </a:stretch>
        </p:blipFill>
        <p:spPr>
          <a:xfrm>
            <a:off x="683568" y="2049123"/>
            <a:ext cx="3892949" cy="2502610"/>
          </a:xfrm>
          <a:prstGeom prst="rect">
            <a:avLst/>
          </a:prstGeom>
        </p:spPr>
      </p:pic>
      <p:sp>
        <p:nvSpPr>
          <p:cNvPr id="11" name="CaixaDeTexto 10"/>
          <p:cNvSpPr txBox="1"/>
          <p:nvPr/>
        </p:nvSpPr>
        <p:spPr>
          <a:xfrm>
            <a:off x="3643306" y="1857370"/>
            <a:ext cx="5072098" cy="830997"/>
          </a:xfrm>
          <a:prstGeom prst="rect">
            <a:avLst/>
          </a:prstGeom>
          <a:noFill/>
        </p:spPr>
        <p:txBody>
          <a:bodyPr wrap="square" rtlCol="0">
            <a:spAutoFit/>
          </a:bodyPr>
          <a:lstStyle/>
          <a:p>
            <a:pPr algn="just"/>
            <a:r>
              <a:rPr lang="pt-BR" sz="2400" i="1" dirty="0">
                <a:latin typeface="Calibri" pitchFamily="34" charset="0"/>
                <a:cs typeface="Calibri" pitchFamily="34" charset="0"/>
              </a:rPr>
              <a:t>...providenciar a </a:t>
            </a:r>
            <a:r>
              <a:rPr lang="pt-BR" sz="2400" b="1" i="1" dirty="0">
                <a:solidFill>
                  <a:srgbClr val="FF0000"/>
                </a:solidFill>
                <a:latin typeface="Calibri" pitchFamily="34" charset="0"/>
                <a:cs typeface="Calibri" pitchFamily="34" charset="0"/>
              </a:rPr>
              <a:t>sinalização</a:t>
            </a:r>
            <a:r>
              <a:rPr lang="pt-BR" sz="2400" i="1" dirty="0">
                <a:latin typeface="Calibri" pitchFamily="34" charset="0"/>
                <a:cs typeface="Calibri" pitchFamily="34" charset="0"/>
              </a:rPr>
              <a:t> conforme regulamentado pelo CONTRAN </a:t>
            </a:r>
            <a:r>
              <a:rPr lang="pt-BR" sz="1000" i="1" dirty="0">
                <a:latin typeface="Calibri" pitchFamily="34" charset="0"/>
                <a:cs typeface="Calibri" pitchFamily="34" charset="0"/>
              </a:rPr>
              <a:t>(Res. 36/98)</a:t>
            </a:r>
            <a:r>
              <a:rPr lang="pt-BR" sz="2400" i="1" dirty="0">
                <a:latin typeface="Calibri" pitchFamily="34" charset="0"/>
                <a:cs typeface="Calibri" pitchFamily="34" charset="0"/>
              </a:rPr>
              <a:t>.</a:t>
            </a:r>
            <a:endParaRPr lang="pt-BR" sz="2400" i="1" dirty="0"/>
          </a:p>
        </p:txBody>
      </p:sp>
      <p:sp>
        <p:nvSpPr>
          <p:cNvPr id="13" name="Retângulo de cantos arredondados 12"/>
          <p:cNvSpPr/>
          <p:nvPr/>
        </p:nvSpPr>
        <p:spPr>
          <a:xfrm>
            <a:off x="5004048" y="3300428"/>
            <a:ext cx="3859932" cy="1428760"/>
          </a:xfrm>
          <a:prstGeom prst="roundRect">
            <a:avLst>
              <a:gd name="adj" fmla="val 4637"/>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i="1" dirty="0">
                <a:solidFill>
                  <a:srgbClr val="FF0000"/>
                </a:solidFill>
                <a:latin typeface="Calibri" pitchFamily="34" charset="0"/>
                <a:cs typeface="Calibri" pitchFamily="34" charset="0"/>
              </a:rPr>
              <a:t>►Pisca Alerta do Veículo</a:t>
            </a:r>
          </a:p>
          <a:p>
            <a:r>
              <a:rPr lang="pt-BR" sz="2400" i="1" dirty="0">
                <a:solidFill>
                  <a:srgbClr val="FF0000"/>
                </a:solidFill>
                <a:latin typeface="Calibri" pitchFamily="34" charset="0"/>
                <a:cs typeface="Calibri" pitchFamily="34" charset="0"/>
              </a:rPr>
              <a:t>►Triângulo de Segurança</a:t>
            </a:r>
          </a:p>
          <a:p>
            <a:r>
              <a:rPr lang="pt-BR" sz="2400" i="1" dirty="0">
                <a:solidFill>
                  <a:srgbClr val="00B0F0"/>
                </a:solidFill>
                <a:latin typeface="Calibri" pitchFamily="34" charset="0"/>
                <a:cs typeface="Calibri" pitchFamily="34" charset="0"/>
              </a:rPr>
              <a:t>►Arbustos ...</a:t>
            </a:r>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Imobilização de Emergência</a:t>
            </a:r>
          </a:p>
        </p:txBody>
      </p:sp>
      <p:sp>
        <p:nvSpPr>
          <p:cNvPr id="2" name="Seta para baixo 1"/>
          <p:cNvSpPr/>
          <p:nvPr/>
        </p:nvSpPr>
        <p:spPr>
          <a:xfrm>
            <a:off x="6628700" y="2970986"/>
            <a:ext cx="288032" cy="245703"/>
          </a:xfrm>
          <a:prstGeom prst="downArrow">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400" i="1" dirty="0">
              <a:solidFill>
                <a:srgbClr val="FF0000"/>
              </a:solidFill>
              <a:latin typeface="Calibri" pitchFamily="34" charset="0"/>
              <a:cs typeface="Calibri" pitchFamily="34" charset="0"/>
            </a:endParaRPr>
          </a:p>
        </p:txBody>
      </p:sp>
      <p:sp>
        <p:nvSpPr>
          <p:cNvPr id="14" name="Seta para baixo 13"/>
          <p:cNvSpPr/>
          <p:nvPr/>
        </p:nvSpPr>
        <p:spPr>
          <a:xfrm>
            <a:off x="7083927" y="2970985"/>
            <a:ext cx="288032" cy="245703"/>
          </a:xfrm>
          <a:prstGeom prst="downArrow">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400" i="1" dirty="0">
              <a:solidFill>
                <a:srgbClr val="FF0000"/>
              </a:solidFill>
              <a:latin typeface="Calibri" pitchFamily="34" charset="0"/>
              <a:cs typeface="Calibri" pitchFamily="34" charset="0"/>
            </a:endParaRPr>
          </a:p>
        </p:txBody>
      </p:sp>
      <p:sp>
        <p:nvSpPr>
          <p:cNvPr id="15" name="Seta para baixo 14"/>
          <p:cNvSpPr/>
          <p:nvPr/>
        </p:nvSpPr>
        <p:spPr>
          <a:xfrm>
            <a:off x="7524328" y="2974119"/>
            <a:ext cx="288032" cy="245703"/>
          </a:xfrm>
          <a:prstGeom prst="downArrow">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400" i="1" dirty="0">
              <a:solidFill>
                <a:srgbClr val="FF0000"/>
              </a:solidFill>
              <a:latin typeface="Calibri" pitchFamily="34" charset="0"/>
              <a:cs typeface="Calibri" pitchFamily="34" charset="0"/>
            </a:endParaRPr>
          </a:p>
        </p:txBody>
      </p:sp>
      <p:sp>
        <p:nvSpPr>
          <p:cNvPr id="16" name="Seta para baixo 15"/>
          <p:cNvSpPr/>
          <p:nvPr/>
        </p:nvSpPr>
        <p:spPr>
          <a:xfrm>
            <a:off x="6158798" y="2964111"/>
            <a:ext cx="288032" cy="245703"/>
          </a:xfrm>
          <a:prstGeom prst="downArrow">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400" i="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66300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animBg="1"/>
      <p:bldP spid="2"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Veículo Deficiente.jpg"/>
          <p:cNvPicPr>
            <a:picLocks noChangeAspect="1"/>
          </p:cNvPicPr>
          <p:nvPr/>
        </p:nvPicPr>
        <p:blipFill>
          <a:blip r:embed="rId3"/>
          <a:stretch>
            <a:fillRect/>
          </a:stretch>
        </p:blipFill>
        <p:spPr>
          <a:xfrm flipH="1">
            <a:off x="214284" y="2500313"/>
            <a:ext cx="2880241" cy="2071702"/>
          </a:xfrm>
          <a:prstGeom prst="rect">
            <a:avLst/>
          </a:prstGeom>
          <a:ln>
            <a:noFill/>
          </a:ln>
          <a:effectLst>
            <a:softEdge rad="112500"/>
          </a:effectLst>
        </p:spPr>
      </p:pic>
      <p:grpSp>
        <p:nvGrpSpPr>
          <p:cNvPr id="11" name="Grupo 10"/>
          <p:cNvGrpSpPr/>
          <p:nvPr/>
        </p:nvGrpSpPr>
        <p:grpSpPr>
          <a:xfrm>
            <a:off x="214282" y="1428742"/>
            <a:ext cx="8534182" cy="785818"/>
            <a:chOff x="214282" y="1428742"/>
            <a:chExt cx="8001056" cy="785818"/>
          </a:xfrm>
        </p:grpSpPr>
        <p:pic>
          <p:nvPicPr>
            <p:cNvPr id="9" name="Picture 6" descr="http://2.bp.blogspot.com/_kSX-k9wCIyI/TBbDlvQLCoI/AAAAAAAAAYQ/zhGH9Yrpapg/s1600/deficiencia_fisica.png"/>
            <p:cNvPicPr>
              <a:picLocks noChangeAspect="1" noChangeArrowheads="1"/>
            </p:cNvPicPr>
            <p:nvPr/>
          </p:nvPicPr>
          <p:blipFill>
            <a:blip r:embed="rId4" cstate="print"/>
            <a:srcRect/>
            <a:stretch>
              <a:fillRect/>
            </a:stretch>
          </p:blipFill>
          <p:spPr bwMode="auto">
            <a:xfrm>
              <a:off x="214282" y="1428742"/>
              <a:ext cx="785818" cy="785818"/>
            </a:xfrm>
            <a:prstGeom prst="rect">
              <a:avLst/>
            </a:prstGeom>
            <a:noFill/>
          </p:spPr>
        </p:pic>
        <p:sp>
          <p:nvSpPr>
            <p:cNvPr id="10" name="Retângulo de cantos arredondados 9"/>
            <p:cNvSpPr/>
            <p:nvPr/>
          </p:nvSpPr>
          <p:spPr>
            <a:xfrm>
              <a:off x="1214414" y="1500180"/>
              <a:ext cx="7000924" cy="6429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200" b="1" i="1" dirty="0">
                  <a:solidFill>
                    <a:schemeClr val="tx2"/>
                  </a:solidFill>
                  <a:latin typeface="Calibri" pitchFamily="34" charset="0"/>
                  <a:cs typeface="Calibri" pitchFamily="34" charset="0"/>
                </a:rPr>
                <a:t>A pessoa com deficiência (PCD) pode habilitar-se, desde que:</a:t>
              </a:r>
            </a:p>
          </p:txBody>
        </p:sp>
      </p:grpSp>
      <p:sp>
        <p:nvSpPr>
          <p:cNvPr id="12" name="CaixaDeTexto 11"/>
          <p:cNvSpPr txBox="1"/>
          <p:nvPr/>
        </p:nvSpPr>
        <p:spPr>
          <a:xfrm>
            <a:off x="3275856" y="2633023"/>
            <a:ext cx="5256584" cy="1938992"/>
          </a:xfrm>
          <a:prstGeom prst="rect">
            <a:avLst/>
          </a:prstGeom>
          <a:noFill/>
        </p:spPr>
        <p:txBody>
          <a:bodyPr wrap="square" rtlCol="0">
            <a:spAutoFit/>
          </a:bodyPr>
          <a:lstStyle/>
          <a:p>
            <a:r>
              <a:rPr lang="pt-BR" sz="2000" dirty="0">
                <a:solidFill>
                  <a:srgbClr val="008000"/>
                </a:solidFill>
                <a:latin typeface="+mj-lt"/>
                <a:cs typeface="MV Boli" pitchFamily="2" charset="0"/>
              </a:rPr>
              <a:t>►O veículo seja adaptado à sua deficiência</a:t>
            </a:r>
          </a:p>
          <a:p>
            <a:pPr marL="265113" indent="-265113">
              <a:buFont typeface="Wingdings" pitchFamily="2" charset="2"/>
              <a:buChar char="ü"/>
            </a:pPr>
            <a:endParaRPr lang="pt-BR" sz="2000" dirty="0">
              <a:solidFill>
                <a:srgbClr val="008000"/>
              </a:solidFill>
              <a:latin typeface="+mj-lt"/>
              <a:cs typeface="MV Boli" pitchFamily="2" charset="0"/>
            </a:endParaRPr>
          </a:p>
          <a:p>
            <a:r>
              <a:rPr lang="pt-BR" sz="2000" dirty="0">
                <a:solidFill>
                  <a:srgbClr val="008000"/>
                </a:solidFill>
                <a:latin typeface="+mj-lt"/>
                <a:cs typeface="MV Boli" pitchFamily="2" charset="0"/>
              </a:rPr>
              <a:t>►Preencha os pré-requisitos exigidos</a:t>
            </a:r>
          </a:p>
          <a:p>
            <a:pPr marL="265113" indent="-265113">
              <a:buFont typeface="Wingdings" pitchFamily="2" charset="2"/>
              <a:buChar char="ü"/>
            </a:pPr>
            <a:endParaRPr lang="pt-BR" sz="2000" dirty="0">
              <a:solidFill>
                <a:srgbClr val="008000"/>
              </a:solidFill>
              <a:latin typeface="+mj-lt"/>
              <a:cs typeface="MV Boli" pitchFamily="2" charset="0"/>
            </a:endParaRPr>
          </a:p>
          <a:p>
            <a:r>
              <a:rPr lang="pt-BR" sz="2000" dirty="0">
                <a:solidFill>
                  <a:srgbClr val="008000"/>
                </a:solidFill>
                <a:latin typeface="+mj-lt"/>
                <a:cs typeface="MV Boli" pitchFamily="2" charset="0"/>
              </a:rPr>
              <a:t>►Seja aprovado em exames por comissão avaliadora especial</a:t>
            </a:r>
          </a:p>
        </p:txBody>
      </p:sp>
      <p:pic>
        <p:nvPicPr>
          <p:cNvPr id="13" name="Imagem 12"/>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3997678" cy="430887"/>
          </a:xfrm>
          <a:prstGeom prst="rect">
            <a:avLst/>
          </a:prstGeom>
          <a:noFill/>
        </p:spPr>
        <p:txBody>
          <a:bodyPr wrap="square" rtlCol="0">
            <a:spAutoFit/>
          </a:bodyPr>
          <a:lstStyle/>
          <a:p>
            <a:r>
              <a:rPr lang="pt-BR" sz="2200" b="1" dirty="0"/>
              <a:t>NECESSIDADES ESPECIAIS</a:t>
            </a:r>
          </a:p>
        </p:txBody>
      </p:sp>
    </p:spTree>
    <p:extLst>
      <p:ext uri="{BB962C8B-B14F-4D97-AF65-F5344CB8AC3E}">
        <p14:creationId xmlns:p14="http://schemas.microsoft.com/office/powerpoint/2010/main" val="285699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232216" y="1272240"/>
            <a:ext cx="6340048" cy="3178750"/>
            <a:chOff x="160778" y="1272240"/>
            <a:chExt cx="6340048" cy="3178750"/>
          </a:xfrm>
        </p:grpSpPr>
        <p:sp>
          <p:nvSpPr>
            <p:cNvPr id="9" name="Retângulo de cantos arredondados 8"/>
            <p:cNvSpPr/>
            <p:nvPr/>
          </p:nvSpPr>
          <p:spPr>
            <a:xfrm>
              <a:off x="193016" y="1272240"/>
              <a:ext cx="630781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Os Veículos de duas rodas devem ser Estacionados...</a:t>
              </a:r>
            </a:p>
          </p:txBody>
        </p:sp>
        <p:pic>
          <p:nvPicPr>
            <p:cNvPr id="10" name="Imagem 9" descr="moto etacionada 5.jpg"/>
            <p:cNvPicPr>
              <a:picLocks noChangeAspect="1"/>
            </p:cNvPicPr>
            <p:nvPr/>
          </p:nvPicPr>
          <p:blipFill>
            <a:blip r:embed="rId3" cstate="print"/>
            <a:stretch>
              <a:fillRect/>
            </a:stretch>
          </p:blipFill>
          <p:spPr>
            <a:xfrm>
              <a:off x="160778" y="1847117"/>
              <a:ext cx="4554098" cy="2603873"/>
            </a:xfrm>
            <a:prstGeom prst="rect">
              <a:avLst/>
            </a:prstGeom>
            <a:ln>
              <a:noFill/>
            </a:ln>
            <a:effectLst>
              <a:softEdge rad="50800"/>
            </a:effectLst>
          </p:spPr>
        </p:pic>
      </p:grpSp>
      <p:sp>
        <p:nvSpPr>
          <p:cNvPr id="11" name="CaixaDeTexto 10"/>
          <p:cNvSpPr txBox="1"/>
          <p:nvPr/>
        </p:nvSpPr>
        <p:spPr>
          <a:xfrm>
            <a:off x="4929190" y="2740885"/>
            <a:ext cx="3857652" cy="830997"/>
          </a:xfrm>
          <a:prstGeom prst="rect">
            <a:avLst/>
          </a:prstGeom>
          <a:noFill/>
        </p:spPr>
        <p:txBody>
          <a:bodyPr wrap="square" rtlCol="0">
            <a:spAutoFit/>
          </a:bodyPr>
          <a:lstStyle/>
          <a:p>
            <a:pPr algn="just"/>
            <a:r>
              <a:rPr lang="pt-BR" sz="2400" i="1" dirty="0">
                <a:latin typeface="Calibri" pitchFamily="34" charset="0"/>
                <a:cs typeface="Calibri" pitchFamily="34" charset="0"/>
              </a:rPr>
              <a:t>...de forma </a:t>
            </a:r>
            <a:r>
              <a:rPr lang="pt-BR" sz="2400" i="1" dirty="0">
                <a:solidFill>
                  <a:srgbClr val="FF0000"/>
                </a:solidFill>
                <a:latin typeface="Calibri" pitchFamily="34" charset="0"/>
                <a:cs typeface="Calibri" pitchFamily="34" charset="0"/>
              </a:rPr>
              <a:t>perpendicular</a:t>
            </a:r>
            <a:r>
              <a:rPr lang="pt-BR" sz="2400" i="1" dirty="0">
                <a:latin typeface="Calibri" pitchFamily="34" charset="0"/>
                <a:cs typeface="Calibri" pitchFamily="34" charset="0"/>
              </a:rPr>
              <a:t> à guia da caçada e junto a ela.</a:t>
            </a:r>
            <a:endParaRPr lang="pt-BR" sz="2400" i="1" dirty="0"/>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790168" cy="484816"/>
          </a:xfrm>
          <a:prstGeom prst="rect">
            <a:avLst/>
          </a:prstGeom>
        </p:spPr>
      </p:pic>
      <p:sp>
        <p:nvSpPr>
          <p:cNvPr id="12" name="CaixaDeTexto 11"/>
          <p:cNvSpPr txBox="1"/>
          <p:nvPr/>
        </p:nvSpPr>
        <p:spPr>
          <a:xfrm>
            <a:off x="214282" y="577298"/>
            <a:ext cx="4285710" cy="430887"/>
          </a:xfrm>
          <a:prstGeom prst="rect">
            <a:avLst/>
          </a:prstGeom>
          <a:noFill/>
        </p:spPr>
        <p:txBody>
          <a:bodyPr wrap="square" rtlCol="0">
            <a:spAutoFit/>
          </a:bodyPr>
          <a:lstStyle/>
          <a:p>
            <a:r>
              <a:rPr lang="pt-BR" sz="2200" b="1" dirty="0"/>
              <a:t>Estacionamento - Veículos 2 rodas</a:t>
            </a:r>
          </a:p>
        </p:txBody>
      </p:sp>
    </p:spTree>
    <p:extLst>
      <p:ext uri="{BB962C8B-B14F-4D97-AF65-F5344CB8AC3E}">
        <p14:creationId xmlns:p14="http://schemas.microsoft.com/office/powerpoint/2010/main" val="29742326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ta para a direita 13"/>
          <p:cNvSpPr/>
          <p:nvPr/>
        </p:nvSpPr>
        <p:spPr>
          <a:xfrm>
            <a:off x="4857752" y="3454903"/>
            <a:ext cx="642942" cy="64294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de cantos arredondados 14"/>
          <p:cNvSpPr/>
          <p:nvPr/>
        </p:nvSpPr>
        <p:spPr>
          <a:xfrm>
            <a:off x="500034" y="3454903"/>
            <a:ext cx="4214842" cy="642942"/>
          </a:xfrm>
          <a:prstGeom prst="roundRect">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rgbClr val="FF0000"/>
                </a:solidFill>
                <a:latin typeface="Calibri" pitchFamily="34" charset="0"/>
                <a:cs typeface="Calibri" pitchFamily="34" charset="0"/>
              </a:rPr>
              <a:t>...exceto para o condutor.</a:t>
            </a:r>
          </a:p>
        </p:txBody>
      </p:sp>
      <p:grpSp>
        <p:nvGrpSpPr>
          <p:cNvPr id="13" name="Grupo 12"/>
          <p:cNvGrpSpPr/>
          <p:nvPr/>
        </p:nvGrpSpPr>
        <p:grpSpPr>
          <a:xfrm>
            <a:off x="214282" y="1308063"/>
            <a:ext cx="8286808" cy="1579800"/>
            <a:chOff x="214282" y="1308063"/>
            <a:chExt cx="8286808" cy="1579800"/>
          </a:xfrm>
        </p:grpSpPr>
        <p:pic>
          <p:nvPicPr>
            <p:cNvPr id="10" name="Imagem 9" descr="embarque pela calçada.jpg"/>
            <p:cNvPicPr>
              <a:picLocks noChangeAspect="1"/>
            </p:cNvPicPr>
            <p:nvPr/>
          </p:nvPicPr>
          <p:blipFill>
            <a:blip r:embed="rId3" cstate="print"/>
            <a:stretch>
              <a:fillRect/>
            </a:stretch>
          </p:blipFill>
          <p:spPr>
            <a:xfrm>
              <a:off x="214282" y="1308063"/>
              <a:ext cx="3071834" cy="1579800"/>
            </a:xfrm>
            <a:prstGeom prst="rect">
              <a:avLst/>
            </a:prstGeom>
          </p:spPr>
        </p:pic>
        <p:sp>
          <p:nvSpPr>
            <p:cNvPr id="11" name="CaixaDeTexto 10"/>
            <p:cNvSpPr txBox="1"/>
            <p:nvPr/>
          </p:nvSpPr>
          <p:spPr>
            <a:xfrm>
              <a:off x="3428992" y="1500180"/>
              <a:ext cx="5072098" cy="830997"/>
            </a:xfrm>
            <a:prstGeom prst="rect">
              <a:avLst/>
            </a:prstGeom>
            <a:noFill/>
          </p:spPr>
          <p:txBody>
            <a:bodyPr wrap="square" rtlCol="0">
              <a:spAutoFit/>
            </a:bodyPr>
            <a:lstStyle/>
            <a:p>
              <a:pPr algn="just"/>
              <a:r>
                <a:rPr lang="pt-BR" sz="2400" i="1" dirty="0">
                  <a:latin typeface="Calibri" pitchFamily="34" charset="0"/>
                  <a:cs typeface="Calibri" pitchFamily="34" charset="0"/>
                </a:rPr>
                <a:t>O </a:t>
              </a:r>
              <a:r>
                <a:rPr lang="pt-BR" sz="2400" i="1" dirty="0">
                  <a:solidFill>
                    <a:srgbClr val="008000"/>
                  </a:solidFill>
                  <a:latin typeface="Calibri" pitchFamily="34" charset="0"/>
                  <a:cs typeface="Calibri" pitchFamily="34" charset="0"/>
                </a:rPr>
                <a:t>embarque ou desembarque</a:t>
              </a:r>
              <a:r>
                <a:rPr lang="pt-BR" sz="2400" i="1" dirty="0">
                  <a:latin typeface="Calibri" pitchFamily="34" charset="0"/>
                  <a:cs typeface="Calibri" pitchFamily="34" charset="0"/>
                </a:rPr>
                <a:t> devem ser realizados pelo </a:t>
              </a:r>
              <a:r>
                <a:rPr lang="pt-BR" sz="2400" i="1" dirty="0">
                  <a:solidFill>
                    <a:srgbClr val="FF0000"/>
                  </a:solidFill>
                  <a:latin typeface="Calibri" pitchFamily="34" charset="0"/>
                  <a:cs typeface="Calibri" pitchFamily="34" charset="0"/>
                </a:rPr>
                <a:t>lado da calçada...</a:t>
              </a:r>
              <a:endParaRPr lang="pt-BR" sz="2400" i="1" dirty="0"/>
            </a:p>
          </p:txBody>
        </p:sp>
      </p:grpSp>
      <p:pic>
        <p:nvPicPr>
          <p:cNvPr id="19" name="Imagem 18" descr="Saindo do Carro.jpg"/>
          <p:cNvPicPr>
            <a:picLocks noChangeAspect="1"/>
          </p:cNvPicPr>
          <p:nvPr/>
        </p:nvPicPr>
        <p:blipFill>
          <a:blip r:embed="rId4" cstate="print"/>
          <a:stretch>
            <a:fillRect/>
          </a:stretch>
        </p:blipFill>
        <p:spPr>
          <a:xfrm>
            <a:off x="5500694" y="2700603"/>
            <a:ext cx="3571868" cy="2228601"/>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3997678" cy="430887"/>
          </a:xfrm>
          <a:prstGeom prst="rect">
            <a:avLst/>
          </a:prstGeom>
          <a:noFill/>
        </p:spPr>
        <p:txBody>
          <a:bodyPr wrap="square" rtlCol="0">
            <a:spAutoFit/>
          </a:bodyPr>
          <a:lstStyle/>
          <a:p>
            <a:r>
              <a:rPr lang="pt-BR" sz="2200" b="1" dirty="0"/>
              <a:t>Embarque e Desembarque</a:t>
            </a:r>
          </a:p>
        </p:txBody>
      </p:sp>
    </p:spTree>
    <p:extLst>
      <p:ext uri="{BB962C8B-B14F-4D97-AF65-F5344CB8AC3E}">
        <p14:creationId xmlns:p14="http://schemas.microsoft.com/office/powerpoint/2010/main" val="204381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359731" y="1272240"/>
            <a:ext cx="3783641" cy="2752068"/>
            <a:chOff x="193016" y="1272240"/>
            <a:chExt cx="3783641" cy="2752068"/>
          </a:xfrm>
        </p:grpSpPr>
        <p:sp>
          <p:nvSpPr>
            <p:cNvPr id="9" name="Retângulo de cantos arredondados 8"/>
            <p:cNvSpPr/>
            <p:nvPr/>
          </p:nvSpPr>
          <p:spPr>
            <a:xfrm>
              <a:off x="193016" y="1272240"/>
              <a:ext cx="309310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Ao sair do veículo...</a:t>
              </a:r>
            </a:p>
          </p:txBody>
        </p:sp>
        <p:pic>
          <p:nvPicPr>
            <p:cNvPr id="10" name="Imagem 9" descr="abrir a porta do carro.jpg"/>
            <p:cNvPicPr>
              <a:picLocks noChangeAspect="1"/>
            </p:cNvPicPr>
            <p:nvPr/>
          </p:nvPicPr>
          <p:blipFill>
            <a:blip r:embed="rId3"/>
            <a:stretch>
              <a:fillRect/>
            </a:stretch>
          </p:blipFill>
          <p:spPr>
            <a:xfrm>
              <a:off x="214282" y="1928808"/>
              <a:ext cx="3762375" cy="2095500"/>
            </a:xfrm>
            <a:prstGeom prst="rect">
              <a:avLst/>
            </a:prstGeom>
          </p:spPr>
        </p:pic>
      </p:grpSp>
      <p:sp>
        <p:nvSpPr>
          <p:cNvPr id="13" name="CaixaDeTexto 12"/>
          <p:cNvSpPr txBox="1"/>
          <p:nvPr/>
        </p:nvSpPr>
        <p:spPr>
          <a:xfrm>
            <a:off x="2627784" y="3291830"/>
            <a:ext cx="5958424" cy="1107996"/>
          </a:xfrm>
          <a:prstGeom prst="rect">
            <a:avLst/>
          </a:prstGeom>
          <a:noFill/>
        </p:spPr>
        <p:txBody>
          <a:bodyPr wrap="square" rtlCol="0">
            <a:spAutoFit/>
          </a:bodyPr>
          <a:lstStyle/>
          <a:p>
            <a:pPr algn="just"/>
            <a:r>
              <a:rPr lang="pt-BR" sz="2200" i="1" dirty="0">
                <a:latin typeface="Calibri" pitchFamily="34" charset="0"/>
                <a:cs typeface="Calibri" pitchFamily="34" charset="0"/>
              </a:rPr>
              <a:t>...o condutor e passageiros </a:t>
            </a:r>
            <a:r>
              <a:rPr lang="pt-BR" sz="2200" i="1" dirty="0">
                <a:solidFill>
                  <a:srgbClr val="008000"/>
                </a:solidFill>
                <a:latin typeface="Calibri" pitchFamily="34" charset="0"/>
                <a:cs typeface="Calibri" pitchFamily="34" charset="0"/>
              </a:rPr>
              <a:t>não deverão abrir a porta</a:t>
            </a:r>
            <a:r>
              <a:rPr lang="pt-BR" sz="2200" i="1" dirty="0">
                <a:latin typeface="Calibri" pitchFamily="34" charset="0"/>
                <a:cs typeface="Calibri" pitchFamily="34" charset="0"/>
              </a:rPr>
              <a:t>, sem antes verificar se isso não oferece </a:t>
            </a:r>
            <a:r>
              <a:rPr lang="pt-BR" sz="2200" i="1" dirty="0">
                <a:solidFill>
                  <a:srgbClr val="FF0000"/>
                </a:solidFill>
                <a:latin typeface="Calibri" pitchFamily="34" charset="0"/>
                <a:cs typeface="Calibri" pitchFamily="34" charset="0"/>
              </a:rPr>
              <a:t>risco a eles e aos outros</a:t>
            </a:r>
            <a:r>
              <a:rPr lang="pt-BR" sz="2200" i="1" dirty="0">
                <a:latin typeface="Calibri" pitchFamily="34" charset="0"/>
                <a:cs typeface="Calibri" pitchFamily="34" charset="0"/>
              </a:rPr>
              <a:t> usuários da via.</a:t>
            </a:r>
            <a:endParaRPr lang="pt-BR" sz="2200" i="1" dirty="0"/>
          </a:p>
        </p:txBody>
      </p:sp>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Embarque e Desembarque</a:t>
            </a:r>
          </a:p>
        </p:txBody>
      </p:sp>
    </p:spTree>
    <p:extLst>
      <p:ext uri="{BB962C8B-B14F-4D97-AF65-F5344CB8AC3E}">
        <p14:creationId xmlns:p14="http://schemas.microsoft.com/office/powerpoint/2010/main" val="261405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roibido parar.jpg"/>
          <p:cNvPicPr>
            <a:picLocks noChangeAspect="1"/>
          </p:cNvPicPr>
          <p:nvPr/>
        </p:nvPicPr>
        <p:blipFill>
          <a:blip r:embed="rId3" cstate="print"/>
          <a:stretch>
            <a:fillRect/>
          </a:stretch>
        </p:blipFill>
        <p:spPr>
          <a:xfrm>
            <a:off x="7499038" y="667518"/>
            <a:ext cx="1484867" cy="1452162"/>
          </a:xfrm>
          <a:prstGeom prst="rect">
            <a:avLst/>
          </a:prstGeom>
        </p:spPr>
      </p:pic>
      <p:sp>
        <p:nvSpPr>
          <p:cNvPr id="11" name="CaixaDeTexto 10"/>
          <p:cNvSpPr txBox="1"/>
          <p:nvPr/>
        </p:nvSpPr>
        <p:spPr>
          <a:xfrm>
            <a:off x="214282" y="1365245"/>
            <a:ext cx="8752593" cy="3323987"/>
          </a:xfrm>
          <a:prstGeom prst="rect">
            <a:avLst/>
          </a:prstGeom>
          <a:noFill/>
        </p:spPr>
        <p:txBody>
          <a:bodyPr wrap="square" rtlCol="0">
            <a:spAutoFit/>
          </a:bodyPr>
          <a:lstStyle/>
          <a:p>
            <a:pPr algn="just">
              <a:lnSpc>
                <a:spcPct val="150000"/>
              </a:lnSpc>
            </a:pPr>
            <a:r>
              <a:rPr lang="pt-BR" sz="2000" i="1" dirty="0">
                <a:latin typeface="Calibri" pitchFamily="34" charset="0"/>
                <a:cs typeface="Calibri" pitchFamily="34" charset="0"/>
              </a:rPr>
              <a:t>►Em </a:t>
            </a:r>
            <a:r>
              <a:rPr lang="pt-BR" sz="2000" b="1" i="1" dirty="0">
                <a:solidFill>
                  <a:srgbClr val="006600"/>
                </a:solidFill>
                <a:latin typeface="Calibri" pitchFamily="34" charset="0"/>
                <a:cs typeface="Calibri" pitchFamily="34" charset="0"/>
              </a:rPr>
              <a:t>pontos de ônibus </a:t>
            </a:r>
            <a:r>
              <a:rPr lang="pt-BR" sz="1500" i="1" dirty="0">
                <a:solidFill>
                  <a:srgbClr val="FF6600"/>
                </a:solidFill>
                <a:latin typeface="Calibri" pitchFamily="34" charset="0"/>
                <a:cs typeface="Calibri" pitchFamily="34" charset="0"/>
              </a:rPr>
              <a:t>[média]</a:t>
            </a:r>
            <a:endParaRPr lang="pt-BR" sz="2000" i="1" dirty="0">
              <a:latin typeface="Calibri" pitchFamily="34" charset="0"/>
              <a:cs typeface="Calibri" pitchFamily="34" charset="0"/>
            </a:endParaRPr>
          </a:p>
          <a:p>
            <a:pPr algn="just">
              <a:lnSpc>
                <a:spcPct val="150000"/>
              </a:lnSpc>
            </a:pPr>
            <a:r>
              <a:rPr lang="pt-BR" sz="2000" i="1" dirty="0">
                <a:latin typeface="Calibri" pitchFamily="34" charset="0"/>
                <a:cs typeface="Calibri" pitchFamily="34" charset="0"/>
              </a:rPr>
              <a:t>►Nos </a:t>
            </a:r>
            <a:r>
              <a:rPr lang="pt-BR" sz="2000" b="1" i="1" dirty="0">
                <a:solidFill>
                  <a:srgbClr val="006600"/>
                </a:solidFill>
                <a:latin typeface="Calibri" pitchFamily="34" charset="0"/>
                <a:cs typeface="Calibri" pitchFamily="34" charset="0"/>
              </a:rPr>
              <a:t>acostamentos</a:t>
            </a:r>
            <a:r>
              <a:rPr lang="pt-BR" sz="2000" i="1" dirty="0">
                <a:latin typeface="Calibri" pitchFamily="34" charset="0"/>
                <a:cs typeface="Calibri" pitchFamily="34" charset="0"/>
              </a:rPr>
              <a:t> das vias </a:t>
            </a:r>
            <a:r>
              <a:rPr lang="pt-BR" sz="1500" i="1" dirty="0">
                <a:solidFill>
                  <a:srgbClr val="FF6600"/>
                </a:solidFill>
                <a:latin typeface="Calibri" pitchFamily="34" charset="0"/>
                <a:cs typeface="Calibri" pitchFamily="34" charset="0"/>
              </a:rPr>
              <a:t>[leve]</a:t>
            </a:r>
            <a:endParaRPr lang="pt-BR" sz="2000" i="1" dirty="0"/>
          </a:p>
          <a:p>
            <a:pPr algn="just">
              <a:lnSpc>
                <a:spcPct val="150000"/>
              </a:lnSpc>
            </a:pPr>
            <a:r>
              <a:rPr lang="pt-BR" sz="2000" i="1" dirty="0">
                <a:latin typeface="Calibri" pitchFamily="34" charset="0"/>
                <a:cs typeface="Calibri" pitchFamily="34" charset="0"/>
              </a:rPr>
              <a:t>►Junto ou sobre </a:t>
            </a:r>
            <a:r>
              <a:rPr lang="pt-BR" sz="2000" b="1" i="1" dirty="0">
                <a:solidFill>
                  <a:srgbClr val="006600"/>
                </a:solidFill>
                <a:latin typeface="Calibri" pitchFamily="34" charset="0"/>
                <a:cs typeface="Calibri" pitchFamily="34" charset="0"/>
              </a:rPr>
              <a:t>hidrantes </a:t>
            </a:r>
            <a:r>
              <a:rPr lang="pt-BR" sz="1500" i="1" dirty="0">
                <a:solidFill>
                  <a:srgbClr val="FF6600"/>
                </a:solidFill>
                <a:latin typeface="Calibri" pitchFamily="34" charset="0"/>
                <a:cs typeface="Calibri" pitchFamily="34" charset="0"/>
              </a:rPr>
              <a:t>[média]</a:t>
            </a:r>
            <a:endParaRPr lang="pt-BR" sz="2000" i="1" dirty="0">
              <a:latin typeface="Calibri" pitchFamily="34" charset="0"/>
              <a:cs typeface="Calibri" pitchFamily="34" charset="0"/>
            </a:endParaRPr>
          </a:p>
          <a:p>
            <a:pPr algn="just">
              <a:lnSpc>
                <a:spcPct val="150000"/>
              </a:lnSpc>
            </a:pPr>
            <a:r>
              <a:rPr lang="pt-BR" sz="2000" i="1" dirty="0">
                <a:latin typeface="Calibri" pitchFamily="34" charset="0"/>
                <a:cs typeface="Calibri" pitchFamily="34" charset="0"/>
              </a:rPr>
              <a:t>►Em frente a </a:t>
            </a:r>
            <a:r>
              <a:rPr lang="pt-BR" sz="2000" b="1" i="1" dirty="0">
                <a:solidFill>
                  <a:srgbClr val="006600"/>
                </a:solidFill>
                <a:latin typeface="Calibri" pitchFamily="34" charset="0"/>
                <a:cs typeface="Calibri" pitchFamily="34" charset="0"/>
              </a:rPr>
              <a:t>rebaixamentos</a:t>
            </a:r>
            <a:r>
              <a:rPr lang="pt-BR" sz="2000" i="1" dirty="0">
                <a:latin typeface="Calibri" pitchFamily="34" charset="0"/>
                <a:cs typeface="Calibri" pitchFamily="34" charset="0"/>
              </a:rPr>
              <a:t> de calçada </a:t>
            </a:r>
            <a:r>
              <a:rPr lang="pt-BR" sz="1500" i="1" dirty="0">
                <a:solidFill>
                  <a:srgbClr val="FF6600"/>
                </a:solidFill>
                <a:latin typeface="Calibri" pitchFamily="34" charset="0"/>
                <a:cs typeface="Calibri" pitchFamily="34" charset="0"/>
              </a:rPr>
              <a:t>[média]</a:t>
            </a:r>
            <a:endParaRPr lang="pt-BR" sz="1500" i="1" dirty="0">
              <a:latin typeface="Calibri" pitchFamily="34" charset="0"/>
              <a:cs typeface="Calibri" pitchFamily="34" charset="0"/>
            </a:endParaRPr>
          </a:p>
          <a:p>
            <a:pPr algn="just">
              <a:lnSpc>
                <a:spcPct val="150000"/>
              </a:lnSpc>
            </a:pPr>
            <a:r>
              <a:rPr lang="pt-BR" sz="2000" i="1" dirty="0">
                <a:latin typeface="Calibri" pitchFamily="34" charset="0"/>
                <a:cs typeface="Calibri" pitchFamily="34" charset="0"/>
              </a:rPr>
              <a:t>►</a:t>
            </a:r>
            <a:r>
              <a:rPr lang="pt-BR" sz="2000" b="1" i="1" dirty="0">
                <a:solidFill>
                  <a:srgbClr val="006600"/>
                </a:solidFill>
                <a:latin typeface="Calibri" pitchFamily="34" charset="0"/>
                <a:cs typeface="Calibri" pitchFamily="34" charset="0"/>
              </a:rPr>
              <a:t>Impedindo a movimentação </a:t>
            </a:r>
            <a:r>
              <a:rPr lang="pt-BR" sz="2000" i="1" dirty="0">
                <a:latin typeface="Calibri" pitchFamily="34" charset="0"/>
                <a:cs typeface="Calibri" pitchFamily="34" charset="0"/>
              </a:rPr>
              <a:t>de outro veículo </a:t>
            </a:r>
            <a:r>
              <a:rPr lang="pt-BR" sz="1500" i="1" dirty="0">
                <a:solidFill>
                  <a:srgbClr val="FF6600"/>
                </a:solidFill>
                <a:latin typeface="Calibri" pitchFamily="34" charset="0"/>
                <a:cs typeface="Calibri" pitchFamily="34" charset="0"/>
              </a:rPr>
              <a:t>[média]</a:t>
            </a:r>
            <a:endParaRPr lang="pt-BR" sz="1500" i="1" dirty="0">
              <a:latin typeface="Calibri" pitchFamily="34" charset="0"/>
              <a:cs typeface="Calibri" pitchFamily="34" charset="0"/>
            </a:endParaRPr>
          </a:p>
          <a:p>
            <a:pPr algn="just">
              <a:lnSpc>
                <a:spcPct val="150000"/>
              </a:lnSpc>
            </a:pPr>
            <a:r>
              <a:rPr lang="pt-BR" sz="2000" i="1" dirty="0">
                <a:latin typeface="Calibri" pitchFamily="34" charset="0"/>
                <a:cs typeface="Calibri" pitchFamily="34" charset="0"/>
              </a:rPr>
              <a:t>►Em áreas de </a:t>
            </a:r>
            <a:r>
              <a:rPr lang="pt-BR" sz="2000" b="1" i="1" dirty="0">
                <a:solidFill>
                  <a:srgbClr val="006600"/>
                </a:solidFill>
                <a:latin typeface="Calibri" pitchFamily="34" charset="0"/>
                <a:cs typeface="Calibri" pitchFamily="34" charset="0"/>
              </a:rPr>
              <a:t>estacionamento exclusivo</a:t>
            </a:r>
            <a:r>
              <a:rPr lang="pt-BR" sz="2000" i="1" dirty="0">
                <a:latin typeface="Calibri" pitchFamily="34" charset="0"/>
                <a:cs typeface="Calibri" pitchFamily="34" charset="0"/>
              </a:rPr>
              <a:t> (idoso, deficiente, polícia...) </a:t>
            </a:r>
            <a:r>
              <a:rPr lang="pt-BR" sz="1500" i="1" dirty="0">
                <a:solidFill>
                  <a:srgbClr val="FF6600"/>
                </a:solidFill>
                <a:latin typeface="Calibri" pitchFamily="34" charset="0"/>
                <a:cs typeface="Calibri" pitchFamily="34" charset="0"/>
              </a:rPr>
              <a:t>[gravíssima]</a:t>
            </a:r>
            <a:endParaRPr lang="pt-BR" sz="1500" i="1" dirty="0">
              <a:latin typeface="Calibri" pitchFamily="34" charset="0"/>
              <a:cs typeface="Calibri" pitchFamily="34" charset="0"/>
            </a:endParaRPr>
          </a:p>
          <a:p>
            <a:pPr algn="just">
              <a:lnSpc>
                <a:spcPct val="150000"/>
              </a:lnSpc>
            </a:pPr>
            <a:r>
              <a:rPr lang="pt-BR" sz="2000" i="1" dirty="0">
                <a:latin typeface="Calibri" pitchFamily="34" charset="0"/>
                <a:cs typeface="Calibri" pitchFamily="34" charset="0"/>
              </a:rPr>
              <a:t>►Em aclive ou declive </a:t>
            </a:r>
            <a:r>
              <a:rPr lang="pt-BR" sz="2000" b="1" i="1" dirty="0">
                <a:solidFill>
                  <a:srgbClr val="006600"/>
                </a:solidFill>
                <a:latin typeface="Calibri" pitchFamily="34" charset="0"/>
                <a:cs typeface="Calibri" pitchFamily="34" charset="0"/>
              </a:rPr>
              <a:t>sem calço</a:t>
            </a:r>
            <a:r>
              <a:rPr lang="pt-BR" sz="2000" i="1" dirty="0">
                <a:latin typeface="Calibri" pitchFamily="34" charset="0"/>
                <a:cs typeface="Calibri" pitchFamily="34" charset="0"/>
              </a:rPr>
              <a:t> de segurança (PBT &gt; 3500 kg) </a:t>
            </a:r>
            <a:r>
              <a:rPr lang="pt-BR" sz="1500" i="1" dirty="0">
                <a:solidFill>
                  <a:srgbClr val="FF6600"/>
                </a:solidFill>
                <a:latin typeface="Calibri" pitchFamily="34" charset="0"/>
                <a:cs typeface="Calibri" pitchFamily="34" charset="0"/>
              </a:rPr>
              <a:t>[grave]</a:t>
            </a:r>
            <a:endParaRPr lang="pt-BR" sz="1500" i="1" dirty="0">
              <a:latin typeface="Calibri" pitchFamily="34" charset="0"/>
              <a:cs typeface="Calibri" pitchFamily="34" charset="0"/>
            </a:endParaRPr>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Proibido ESTACIONAR</a:t>
            </a:r>
          </a:p>
        </p:txBody>
      </p:sp>
    </p:spTree>
    <p:extLst>
      <p:ext uri="{BB962C8B-B14F-4D97-AF65-F5344CB8AC3E}">
        <p14:creationId xmlns:p14="http://schemas.microsoft.com/office/powerpoint/2010/main" val="185383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randombar(horizontal)">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208229" y="1008185"/>
            <a:ext cx="8708146" cy="3909083"/>
          </a:xfrm>
          <a:prstGeom prst="rect">
            <a:avLst/>
          </a:prstGeom>
          <a:noFill/>
        </p:spPr>
        <p:txBody>
          <a:bodyPr wrap="square" rtlCol="0">
            <a:spAutoFit/>
          </a:bodyPr>
          <a:lstStyle/>
          <a:p>
            <a:pPr algn="just">
              <a:lnSpc>
                <a:spcPts val="3000"/>
              </a:lnSpc>
            </a:pPr>
            <a:r>
              <a:rPr lang="pt-BR" sz="2000" i="1" dirty="0">
                <a:latin typeface="Calibri" pitchFamily="34" charset="0"/>
                <a:cs typeface="Calibri" pitchFamily="34" charset="0"/>
              </a:rPr>
              <a:t>►A menos de </a:t>
            </a:r>
            <a:r>
              <a:rPr lang="pt-BR" sz="2000" b="1" i="1" dirty="0">
                <a:solidFill>
                  <a:srgbClr val="006600"/>
                </a:solidFill>
                <a:latin typeface="Calibri" pitchFamily="34" charset="0"/>
                <a:cs typeface="Calibri" pitchFamily="34" charset="0"/>
              </a:rPr>
              <a:t>5m da esquina</a:t>
            </a:r>
            <a:r>
              <a:rPr lang="pt-BR" sz="2000" i="1" dirty="0">
                <a:latin typeface="Calibri" pitchFamily="34" charset="0"/>
                <a:cs typeface="Calibri" pitchFamily="34" charset="0"/>
              </a:rPr>
              <a:t>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média]</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►Sobre </a:t>
            </a:r>
            <a:r>
              <a:rPr lang="pt-BR" sz="2000" b="1" i="1" dirty="0">
                <a:solidFill>
                  <a:srgbClr val="006600"/>
                </a:solidFill>
                <a:latin typeface="Calibri" pitchFamily="34" charset="0"/>
                <a:cs typeface="Calibri" pitchFamily="34" charset="0"/>
              </a:rPr>
              <a:t>pontes</a:t>
            </a:r>
            <a:r>
              <a:rPr lang="pt-BR" sz="2000" i="1" dirty="0">
                <a:latin typeface="Calibri" pitchFamily="34" charset="0"/>
                <a:cs typeface="Calibri" pitchFamily="34" charset="0"/>
              </a:rPr>
              <a:t>, viadutos e túneis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►Dentro de áreas de </a:t>
            </a:r>
            <a:r>
              <a:rPr lang="pt-BR" sz="2000" b="1" i="1" dirty="0">
                <a:solidFill>
                  <a:srgbClr val="006600"/>
                </a:solidFill>
                <a:latin typeface="Calibri" pitchFamily="34" charset="0"/>
                <a:cs typeface="Calibri" pitchFamily="34" charset="0"/>
              </a:rPr>
              <a:t>cruzamento ou interseção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►A mais de </a:t>
            </a:r>
            <a:r>
              <a:rPr lang="pt-BR" sz="2000" b="1" i="1" dirty="0">
                <a:solidFill>
                  <a:srgbClr val="006600"/>
                </a:solidFill>
                <a:latin typeface="Calibri" pitchFamily="34" charset="0"/>
                <a:cs typeface="Calibri" pitchFamily="34" charset="0"/>
              </a:rPr>
              <a:t>50 cm </a:t>
            </a:r>
            <a:r>
              <a:rPr lang="pt-BR" sz="2000" i="1" dirty="0">
                <a:latin typeface="Calibri" pitchFamily="34" charset="0"/>
                <a:cs typeface="Calibri" pitchFamily="34" charset="0"/>
              </a:rPr>
              <a:t>do meio fio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leve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leve]</a:t>
            </a:r>
            <a:r>
              <a:rPr lang="pt-BR" sz="2000" i="1" dirty="0">
                <a:solidFill>
                  <a:srgbClr val="FF6600"/>
                </a:solidFill>
                <a:latin typeface="Calibri" pitchFamily="34" charset="0"/>
                <a:cs typeface="Calibri" pitchFamily="34" charset="0"/>
              </a:rPr>
              <a:t> </a:t>
            </a:r>
            <a:r>
              <a:rPr lang="pt-BR" sz="2000" i="1" dirty="0">
                <a:latin typeface="Calibri" pitchFamily="34" charset="0"/>
                <a:cs typeface="Calibri" pitchFamily="34" charset="0"/>
              </a:rPr>
              <a:t>ou mais de 1 m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►Em </a:t>
            </a:r>
            <a:r>
              <a:rPr lang="pt-BR" sz="2000" b="1" i="1" dirty="0">
                <a:solidFill>
                  <a:srgbClr val="006600"/>
                </a:solidFill>
                <a:latin typeface="Calibri" pitchFamily="34" charset="0"/>
                <a:cs typeface="Calibri" pitchFamily="34" charset="0"/>
              </a:rPr>
              <a:t>áreas de segurança </a:t>
            </a:r>
            <a:r>
              <a:rPr lang="pt-BR" sz="2000" i="1" dirty="0">
                <a:latin typeface="Calibri" pitchFamily="34" charset="0"/>
                <a:cs typeface="Calibri" pitchFamily="34" charset="0"/>
              </a:rPr>
              <a:t>(Bancos, Fóruns e Delegacias)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►Sobre o </a:t>
            </a:r>
            <a:r>
              <a:rPr lang="pt-BR" sz="2000" b="1" i="1" dirty="0">
                <a:solidFill>
                  <a:srgbClr val="006600"/>
                </a:solidFill>
                <a:latin typeface="Calibri" pitchFamily="34" charset="0"/>
                <a:cs typeface="Calibri" pitchFamily="34" charset="0"/>
              </a:rPr>
              <a:t>passeio</a:t>
            </a:r>
            <a:r>
              <a:rPr lang="pt-BR" sz="2000" i="1" dirty="0">
                <a:latin typeface="Calibri" pitchFamily="34" charset="0"/>
                <a:cs typeface="Calibri" pitchFamily="34" charset="0"/>
              </a:rPr>
              <a:t>, praça, ilha ou faixa de pedestres ...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leve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p>
          <a:p>
            <a:pPr algn="just">
              <a:lnSpc>
                <a:spcPts val="3000"/>
              </a:lnSpc>
            </a:pPr>
            <a:r>
              <a:rPr lang="pt-BR" sz="2000" i="1" dirty="0">
                <a:latin typeface="Calibri" pitchFamily="34" charset="0"/>
                <a:cs typeface="Calibri" pitchFamily="34" charset="0"/>
              </a:rPr>
              <a:t>►Sobre </a:t>
            </a:r>
            <a:r>
              <a:rPr lang="pt-BR" sz="2000" b="1" i="1" dirty="0">
                <a:solidFill>
                  <a:srgbClr val="006600"/>
                </a:solidFill>
                <a:latin typeface="Calibri" pitchFamily="34" charset="0"/>
                <a:cs typeface="Calibri" pitchFamily="34" charset="0"/>
              </a:rPr>
              <a:t>Ciclovia</a:t>
            </a:r>
            <a:r>
              <a:rPr lang="pt-BR" sz="2000" i="1" dirty="0">
                <a:latin typeface="Calibri" pitchFamily="34" charset="0"/>
                <a:cs typeface="Calibri" pitchFamily="34" charset="0"/>
              </a:rPr>
              <a:t> ou </a:t>
            </a:r>
            <a:r>
              <a:rPr lang="pt-BR" sz="2000" b="1" i="1" dirty="0">
                <a:solidFill>
                  <a:srgbClr val="006600"/>
                </a:solidFill>
                <a:latin typeface="Calibri" pitchFamily="34" charset="0"/>
                <a:cs typeface="Calibri" pitchFamily="34" charset="0"/>
              </a:rPr>
              <a:t>Ciclofaixa</a:t>
            </a:r>
            <a:r>
              <a:rPr lang="pt-BR" sz="2000" i="1" dirty="0">
                <a:latin typeface="Calibri" pitchFamily="34" charset="0"/>
                <a:cs typeface="Calibri" pitchFamily="34" charset="0"/>
              </a:rPr>
              <a:t>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grave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p>
          <a:p>
            <a:pPr algn="just">
              <a:lnSpc>
                <a:spcPts val="3000"/>
              </a:lnSpc>
            </a:pPr>
            <a:r>
              <a:rPr lang="pt-BR" sz="2000" i="1" dirty="0">
                <a:latin typeface="Calibri" pitchFamily="34" charset="0"/>
                <a:cs typeface="Calibri" pitchFamily="34" charset="0"/>
              </a:rPr>
              <a:t>►</a:t>
            </a:r>
            <a:r>
              <a:rPr lang="pt-BR" sz="2000" b="1" i="1" dirty="0">
                <a:solidFill>
                  <a:srgbClr val="006600"/>
                </a:solidFill>
                <a:latin typeface="Calibri" pitchFamily="34" charset="0"/>
                <a:cs typeface="Calibri" pitchFamily="34" charset="0"/>
              </a:rPr>
              <a:t>Na pista</a:t>
            </a:r>
            <a:r>
              <a:rPr lang="pt-BR" sz="2000" i="1" dirty="0">
                <a:latin typeface="Calibri" pitchFamily="34" charset="0"/>
                <a:cs typeface="Calibri" pitchFamily="34" charset="0"/>
              </a:rPr>
              <a:t> de rolamento das estradas, rodovias...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grave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gravíssima]</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►Ao </a:t>
            </a:r>
            <a:r>
              <a:rPr lang="pt-BR" sz="2000" b="1" i="1" dirty="0">
                <a:solidFill>
                  <a:srgbClr val="008000"/>
                </a:solidFill>
                <a:latin typeface="Calibri" pitchFamily="34" charset="0"/>
                <a:cs typeface="Calibri" pitchFamily="34" charset="0"/>
              </a:rPr>
              <a:t>lado</a:t>
            </a:r>
            <a:r>
              <a:rPr lang="pt-BR" sz="2000" i="1" dirty="0">
                <a:latin typeface="Calibri" pitchFamily="34" charset="0"/>
                <a:cs typeface="Calibri" pitchFamily="34" charset="0"/>
              </a:rPr>
              <a:t> de outro veículo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grave]</a:t>
            </a:r>
            <a:endParaRPr lang="pt-BR" sz="1500" i="1" dirty="0">
              <a:latin typeface="Calibri" pitchFamily="34" charset="0"/>
              <a:cs typeface="Calibri" pitchFamily="34" charset="0"/>
            </a:endParaRPr>
          </a:p>
          <a:p>
            <a:pPr algn="just">
              <a:lnSpc>
                <a:spcPts val="3000"/>
              </a:lnSpc>
            </a:pPr>
            <a:r>
              <a:rPr lang="pt-BR" sz="2000" i="1" dirty="0">
                <a:latin typeface="Calibri" pitchFamily="34" charset="0"/>
                <a:cs typeface="Calibri" pitchFamily="34" charset="0"/>
              </a:rPr>
              <a:t>►Na </a:t>
            </a:r>
            <a:r>
              <a:rPr lang="pt-BR" sz="2000" b="1" i="1" dirty="0">
                <a:solidFill>
                  <a:srgbClr val="008000"/>
                </a:solidFill>
                <a:latin typeface="Calibri" pitchFamily="34" charset="0"/>
                <a:cs typeface="Calibri" pitchFamily="34" charset="0"/>
              </a:rPr>
              <a:t>contramão</a:t>
            </a:r>
            <a:r>
              <a:rPr lang="pt-BR" sz="2000" i="1" dirty="0">
                <a:latin typeface="Calibri" pitchFamily="34" charset="0"/>
                <a:cs typeface="Calibri" pitchFamily="34" charset="0"/>
              </a:rPr>
              <a:t> de direção </a:t>
            </a:r>
            <a:r>
              <a:rPr lang="pt-BR" sz="1500" i="1" dirty="0">
                <a:solidFill>
                  <a:srgbClr val="FF6600"/>
                </a:solidFill>
                <a:latin typeface="Calibri" pitchFamily="34" charset="0"/>
                <a:cs typeface="Calibri" pitchFamily="34" charset="0"/>
              </a:rPr>
              <a:t>[</a:t>
            </a:r>
            <a:r>
              <a:rPr lang="pt-BR" sz="1500" i="1" baseline="30000" dirty="0">
                <a:solidFill>
                  <a:srgbClr val="FF6600"/>
                </a:solidFill>
                <a:latin typeface="Calibri" pitchFamily="34" charset="0"/>
                <a:cs typeface="Calibri" pitchFamily="34" charset="0"/>
              </a:rPr>
              <a:t>1</a:t>
            </a:r>
            <a:r>
              <a:rPr lang="pt-BR" sz="1500" i="1" dirty="0">
                <a:solidFill>
                  <a:srgbClr val="FF6600"/>
                </a:solidFill>
                <a:latin typeface="Calibri" pitchFamily="34" charset="0"/>
                <a:cs typeface="Calibri" pitchFamily="34" charset="0"/>
              </a:rPr>
              <a:t>média | </a:t>
            </a:r>
            <a:r>
              <a:rPr lang="pt-BR" sz="1500" i="1" baseline="30000" dirty="0">
                <a:solidFill>
                  <a:srgbClr val="FF6600"/>
                </a:solidFill>
                <a:latin typeface="Calibri" pitchFamily="34" charset="0"/>
                <a:cs typeface="Calibri" pitchFamily="34" charset="0"/>
              </a:rPr>
              <a:t>2</a:t>
            </a:r>
            <a:r>
              <a:rPr lang="pt-BR" sz="1500" i="1" dirty="0">
                <a:solidFill>
                  <a:srgbClr val="FF6600"/>
                </a:solidFill>
                <a:latin typeface="Calibri" pitchFamily="34" charset="0"/>
                <a:cs typeface="Calibri" pitchFamily="34" charset="0"/>
              </a:rPr>
              <a:t>média]</a:t>
            </a:r>
            <a:endParaRPr lang="pt-BR" sz="1500" i="1" dirty="0">
              <a:latin typeface="Calibri" pitchFamily="34" charset="0"/>
              <a:cs typeface="Calibri" pitchFamily="34" charset="0"/>
            </a:endParaRPr>
          </a:p>
        </p:txBody>
      </p:sp>
      <p:pic>
        <p:nvPicPr>
          <p:cNvPr id="13" name="Imagem 12" descr="Proibido parar e estacionar.jpg"/>
          <p:cNvPicPr>
            <a:picLocks noChangeAspect="1"/>
          </p:cNvPicPr>
          <p:nvPr/>
        </p:nvPicPr>
        <p:blipFill>
          <a:blip r:embed="rId3" cstate="print"/>
          <a:stretch>
            <a:fillRect/>
          </a:stretch>
        </p:blipFill>
        <p:spPr>
          <a:xfrm>
            <a:off x="7442652" y="627534"/>
            <a:ext cx="1493119" cy="1488960"/>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Proibido </a:t>
            </a:r>
            <a:r>
              <a:rPr lang="pt-BR" sz="2200" b="1" i="0" baseline="30000" dirty="0">
                <a:latin typeface="+mj-lt"/>
              </a:rPr>
              <a:t>1</a:t>
            </a:r>
            <a:r>
              <a:rPr lang="pt-BR" sz="2200" b="1" dirty="0"/>
              <a:t>PARAR e </a:t>
            </a:r>
            <a:r>
              <a:rPr lang="pt-BR" sz="2200" b="1" baseline="30000" dirty="0"/>
              <a:t>2</a:t>
            </a:r>
            <a:r>
              <a:rPr lang="pt-BR" sz="2200" b="1" dirty="0"/>
              <a:t>ESTACIONAR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randombar(horizontal)">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randombar(horizontal)">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randombar(horizontal)">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randombar(horizontal)">
                                      <p:cBhvr>
                                        <p:cTn id="52"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357158" y="1285866"/>
            <a:ext cx="8429684" cy="928694"/>
          </a:xfrm>
          <a:prstGeom prst="roundRect">
            <a:avLst>
              <a:gd name="adj" fmla="val 10004"/>
            </a:avLst>
          </a:prstGeom>
          <a:ln/>
        </p:spPr>
        <p:style>
          <a:lnRef idx="1">
            <a:schemeClr val="dk1"/>
          </a:lnRef>
          <a:fillRef idx="2">
            <a:schemeClr val="dk1"/>
          </a:fillRef>
          <a:effectRef idx="1">
            <a:schemeClr val="dk1"/>
          </a:effectRef>
          <a:fontRef idx="minor">
            <a:schemeClr val="dk1"/>
          </a:fontRef>
        </p:style>
        <p:txBody>
          <a:bodyPr rtlCol="0" anchor="ctr"/>
          <a:lstStyle/>
          <a:p>
            <a:pPr algn="just"/>
            <a:r>
              <a:rPr lang="pt-BR" sz="2400" i="1" dirty="0">
                <a:solidFill>
                  <a:schemeClr val="tx1"/>
                </a:solidFill>
                <a:latin typeface="Calibri" pitchFamily="34" charset="0"/>
                <a:cs typeface="Calibri" pitchFamily="34" charset="0"/>
              </a:rPr>
              <a:t>A</a:t>
            </a:r>
            <a:r>
              <a:rPr lang="pt-BR" sz="2400" i="1" dirty="0">
                <a:solidFill>
                  <a:srgbClr val="7030A0"/>
                </a:solidFill>
                <a:latin typeface="Calibri" pitchFamily="34" charset="0"/>
                <a:cs typeface="Calibri" pitchFamily="34" charset="0"/>
              </a:rPr>
              <a:t> </a:t>
            </a:r>
            <a:r>
              <a:rPr lang="pt-BR" sz="2400" b="1" i="1" dirty="0">
                <a:solidFill>
                  <a:srgbClr val="FF0000"/>
                </a:solidFill>
                <a:latin typeface="Calibri" pitchFamily="34" charset="0"/>
                <a:cs typeface="Calibri" pitchFamily="34" charset="0"/>
              </a:rPr>
              <a:t>buzina</a:t>
            </a:r>
            <a:r>
              <a:rPr lang="pt-BR" sz="2400" i="1" dirty="0">
                <a:solidFill>
                  <a:srgbClr val="7030A0"/>
                </a:solidFill>
                <a:latin typeface="Calibri" pitchFamily="34" charset="0"/>
                <a:cs typeface="Calibri" pitchFamily="34" charset="0"/>
              </a:rPr>
              <a:t> </a:t>
            </a:r>
            <a:r>
              <a:rPr lang="pt-BR" sz="2400" i="1" dirty="0">
                <a:solidFill>
                  <a:schemeClr val="tx1"/>
                </a:solidFill>
                <a:latin typeface="Calibri" pitchFamily="34" charset="0"/>
                <a:cs typeface="Calibri" pitchFamily="34" charset="0"/>
              </a:rPr>
              <a:t>pode ser utilizada, desde que em</a:t>
            </a:r>
            <a:r>
              <a:rPr lang="pt-BR" sz="2400" i="1" dirty="0">
                <a:solidFill>
                  <a:srgbClr val="7030A0"/>
                </a:solidFill>
                <a:latin typeface="Calibri" pitchFamily="34" charset="0"/>
                <a:cs typeface="Calibri" pitchFamily="34" charset="0"/>
              </a:rPr>
              <a:t> </a:t>
            </a:r>
            <a:r>
              <a:rPr lang="pt-BR" sz="2400" b="1" i="1" dirty="0">
                <a:solidFill>
                  <a:srgbClr val="006600"/>
                </a:solidFill>
                <a:latin typeface="Calibri" pitchFamily="34" charset="0"/>
                <a:cs typeface="Calibri" pitchFamily="34" charset="0"/>
              </a:rPr>
              <a:t>toques </a:t>
            </a:r>
            <a:r>
              <a:rPr lang="pt-BR" sz="2400" b="1" i="1" dirty="0">
                <a:solidFill>
                  <a:schemeClr val="tx1"/>
                </a:solidFill>
                <a:latin typeface="Calibri" pitchFamily="34" charset="0"/>
                <a:cs typeface="Calibri" pitchFamily="34" charset="0"/>
              </a:rPr>
              <a:t>breves </a:t>
            </a:r>
            <a:r>
              <a:rPr lang="pt-BR" sz="2400" i="1" dirty="0">
                <a:solidFill>
                  <a:schemeClr val="tx1"/>
                </a:solidFill>
                <a:latin typeface="Calibri" pitchFamily="34" charset="0"/>
                <a:cs typeface="Calibri" pitchFamily="34" charset="0"/>
              </a:rPr>
              <a:t>e de maneira</a:t>
            </a:r>
            <a:r>
              <a:rPr lang="pt-BR" sz="2400" i="1" dirty="0">
                <a:solidFill>
                  <a:srgbClr val="7030A0"/>
                </a:solidFill>
                <a:latin typeface="Calibri" pitchFamily="34" charset="0"/>
                <a:cs typeface="Calibri" pitchFamily="34" charset="0"/>
              </a:rPr>
              <a:t> </a:t>
            </a:r>
            <a:r>
              <a:rPr lang="pt-BR" sz="2400" b="1" i="1" dirty="0">
                <a:solidFill>
                  <a:srgbClr val="006600"/>
                </a:solidFill>
                <a:latin typeface="Calibri" pitchFamily="34" charset="0"/>
                <a:cs typeface="Calibri" pitchFamily="34" charset="0"/>
              </a:rPr>
              <a:t>não sucessiva</a:t>
            </a:r>
            <a:r>
              <a:rPr lang="pt-BR" sz="2400" i="1" dirty="0">
                <a:solidFill>
                  <a:schemeClr val="tx1"/>
                </a:solidFill>
                <a:latin typeface="Calibri" pitchFamily="34" charset="0"/>
                <a:cs typeface="Calibri" pitchFamily="34" charset="0"/>
              </a:rPr>
              <a:t>, nas seguintes situações:</a:t>
            </a:r>
            <a:endParaRPr lang="pt-BR" sz="2400" i="1" dirty="0">
              <a:solidFill>
                <a:schemeClr val="tx1"/>
              </a:solidFill>
            </a:endParaRPr>
          </a:p>
        </p:txBody>
      </p:sp>
      <p:pic>
        <p:nvPicPr>
          <p:cNvPr id="10" name="Imagem 9" descr="buzina 5.jpg"/>
          <p:cNvPicPr>
            <a:picLocks noChangeAspect="1"/>
          </p:cNvPicPr>
          <p:nvPr/>
        </p:nvPicPr>
        <p:blipFill>
          <a:blip r:embed="rId3" cstate="print"/>
          <a:stretch>
            <a:fillRect/>
          </a:stretch>
        </p:blipFill>
        <p:spPr>
          <a:xfrm>
            <a:off x="285720" y="2705696"/>
            <a:ext cx="2643206" cy="1652004"/>
          </a:xfrm>
          <a:prstGeom prst="rect">
            <a:avLst/>
          </a:prstGeom>
        </p:spPr>
      </p:pic>
      <p:sp>
        <p:nvSpPr>
          <p:cNvPr id="11" name="CaixaDeTexto 10"/>
          <p:cNvSpPr txBox="1"/>
          <p:nvPr/>
        </p:nvSpPr>
        <p:spPr>
          <a:xfrm>
            <a:off x="3061199" y="3019288"/>
            <a:ext cx="5715411" cy="1107996"/>
          </a:xfrm>
          <a:prstGeom prst="rect">
            <a:avLst/>
          </a:prstGeom>
          <a:noFill/>
        </p:spPr>
        <p:txBody>
          <a:bodyPr wrap="none" rtlCol="0">
            <a:spAutoFit/>
          </a:bodyPr>
          <a:lstStyle/>
          <a:p>
            <a:pPr algn="just">
              <a:lnSpc>
                <a:spcPct val="150000"/>
              </a:lnSpc>
            </a:pPr>
            <a:r>
              <a:rPr lang="pt-BR" sz="2200" dirty="0">
                <a:latin typeface="Calibri" pitchFamily="34" charset="0"/>
                <a:cs typeface="Calibri" pitchFamily="34" charset="0"/>
              </a:rPr>
              <a:t>►Como </a:t>
            </a:r>
            <a:r>
              <a:rPr lang="pt-BR" sz="2200" dirty="0">
                <a:solidFill>
                  <a:srgbClr val="008000"/>
                </a:solidFill>
                <a:latin typeface="Calibri" pitchFamily="34" charset="0"/>
                <a:cs typeface="Calibri" pitchFamily="34" charset="0"/>
              </a:rPr>
              <a:t>advertência</a:t>
            </a:r>
            <a:r>
              <a:rPr lang="pt-BR" sz="2200" dirty="0">
                <a:latin typeface="Calibri" pitchFamily="34" charset="0"/>
                <a:cs typeface="Calibri" pitchFamily="34" charset="0"/>
              </a:rPr>
              <a:t>, na iminência de acidente;</a:t>
            </a:r>
          </a:p>
          <a:p>
            <a:pPr algn="just">
              <a:lnSpc>
                <a:spcPct val="150000"/>
              </a:lnSpc>
            </a:pPr>
            <a:r>
              <a:rPr lang="pt-BR" sz="2200" dirty="0">
                <a:latin typeface="Calibri" pitchFamily="34" charset="0"/>
                <a:cs typeface="Calibri" pitchFamily="34" charset="0"/>
              </a:rPr>
              <a:t>►Nas vias rurais, ao </a:t>
            </a:r>
            <a:r>
              <a:rPr lang="pt-BR" sz="2200" dirty="0">
                <a:solidFill>
                  <a:srgbClr val="008000"/>
                </a:solidFill>
                <a:latin typeface="Calibri" pitchFamily="34" charset="0"/>
                <a:cs typeface="Calibri" pitchFamily="34" charset="0"/>
              </a:rPr>
              <a:t>ultrapassar</a:t>
            </a:r>
            <a:r>
              <a:rPr lang="pt-BR" sz="2200" dirty="0">
                <a:latin typeface="Calibri" pitchFamily="34" charset="0"/>
                <a:cs typeface="Calibri" pitchFamily="34" charset="0"/>
              </a:rPr>
              <a:t> outro veículo.</a:t>
            </a:r>
            <a:endParaRPr lang="pt-BR" sz="2200" dirty="0"/>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BUZINA</a:t>
            </a:r>
          </a:p>
        </p:txBody>
      </p:sp>
    </p:spTree>
    <p:extLst>
      <p:ext uri="{BB962C8B-B14F-4D97-AF65-F5344CB8AC3E}">
        <p14:creationId xmlns:p14="http://schemas.microsoft.com/office/powerpoint/2010/main" val="1643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descr="Farol Alto.jpg"/>
          <p:cNvPicPr>
            <a:picLocks noChangeAspect="1"/>
          </p:cNvPicPr>
          <p:nvPr/>
        </p:nvPicPr>
        <p:blipFill>
          <a:blip r:embed="rId3"/>
          <a:stretch>
            <a:fillRect/>
          </a:stretch>
        </p:blipFill>
        <p:spPr>
          <a:xfrm>
            <a:off x="428596" y="3143254"/>
            <a:ext cx="3159758" cy="1643074"/>
          </a:xfrm>
          <a:prstGeom prst="rect">
            <a:avLst/>
          </a:prstGeom>
          <a:effectLst>
            <a:softEdge rad="38100"/>
          </a:effectLst>
        </p:spPr>
      </p:pic>
      <p:sp>
        <p:nvSpPr>
          <p:cNvPr id="15" name="Retângulo de cantos arredondados 14"/>
          <p:cNvSpPr/>
          <p:nvPr/>
        </p:nvSpPr>
        <p:spPr>
          <a:xfrm>
            <a:off x="3714744" y="3286130"/>
            <a:ext cx="5000660" cy="15001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p:cNvSpPr txBox="1"/>
          <p:nvPr/>
        </p:nvSpPr>
        <p:spPr>
          <a:xfrm>
            <a:off x="3786182" y="3464018"/>
            <a:ext cx="4786346" cy="1107996"/>
          </a:xfrm>
          <a:prstGeom prst="rect">
            <a:avLst/>
          </a:prstGeom>
          <a:noFill/>
        </p:spPr>
        <p:txBody>
          <a:bodyPr wrap="square" rtlCol="0">
            <a:spAutoFit/>
          </a:bodyPr>
          <a:lstStyle/>
          <a:p>
            <a:pPr algn="just"/>
            <a:r>
              <a:rPr lang="pt-BR" sz="2200" i="1" dirty="0">
                <a:latin typeface="Calibri" pitchFamily="34" charset="0"/>
              </a:rPr>
              <a:t>                          ...obrigatório, durante a </a:t>
            </a:r>
            <a:r>
              <a:rPr lang="pt-BR" sz="2200" b="1" i="1" dirty="0">
                <a:solidFill>
                  <a:srgbClr val="FF6600"/>
                </a:solidFill>
                <a:latin typeface="Calibri" pitchFamily="34" charset="0"/>
              </a:rPr>
              <a:t>noite</a:t>
            </a:r>
            <a:r>
              <a:rPr lang="pt-BR" sz="2200" i="1" dirty="0">
                <a:latin typeface="Calibri" pitchFamily="34" charset="0"/>
              </a:rPr>
              <a:t>, para </a:t>
            </a:r>
            <a:r>
              <a:rPr lang="pt-BR" sz="2200" i="1" dirty="0">
                <a:solidFill>
                  <a:srgbClr val="008000"/>
                </a:solidFill>
                <a:latin typeface="Calibri" pitchFamily="34" charset="0"/>
              </a:rPr>
              <a:t>todos os veículos</a:t>
            </a:r>
            <a:r>
              <a:rPr lang="pt-BR" sz="2200" i="1" dirty="0">
                <a:latin typeface="Calibri" pitchFamily="34" charset="0"/>
              </a:rPr>
              <a:t> quando em vias </a:t>
            </a:r>
            <a:r>
              <a:rPr lang="pt-BR" sz="2200" i="1" u="sng" dirty="0">
                <a:solidFill>
                  <a:srgbClr val="0099FF"/>
                </a:solidFill>
                <a:latin typeface="Calibri" pitchFamily="34" charset="0"/>
              </a:rPr>
              <a:t>sem</a:t>
            </a:r>
            <a:r>
              <a:rPr lang="pt-BR" sz="2200" i="1" dirty="0">
                <a:solidFill>
                  <a:srgbClr val="0099FF"/>
                </a:solidFill>
                <a:latin typeface="Calibri" pitchFamily="34" charset="0"/>
              </a:rPr>
              <a:t> iluminação</a:t>
            </a:r>
            <a:r>
              <a:rPr lang="pt-BR" sz="2200" i="1" dirty="0">
                <a:latin typeface="Calibri" pitchFamily="34" charset="0"/>
              </a:rPr>
              <a:t> pública;</a:t>
            </a:r>
            <a:endParaRPr lang="pt-BR" sz="2200" i="1" dirty="0"/>
          </a:p>
        </p:txBody>
      </p:sp>
      <p:sp>
        <p:nvSpPr>
          <p:cNvPr id="16" name="Retângulo de cantos arredondados 15"/>
          <p:cNvSpPr/>
          <p:nvPr/>
        </p:nvSpPr>
        <p:spPr>
          <a:xfrm>
            <a:off x="3846987" y="3497451"/>
            <a:ext cx="1643074" cy="28575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latin typeface="Calibri" pitchFamily="34" charset="0"/>
                <a:cs typeface="Calibri" pitchFamily="34" charset="0"/>
              </a:rPr>
              <a:t>Farol Alto</a:t>
            </a:r>
          </a:p>
        </p:txBody>
      </p:sp>
      <p:pic>
        <p:nvPicPr>
          <p:cNvPr id="17" name="Imagem 16" descr="Farol Baixo.jpg"/>
          <p:cNvPicPr>
            <a:picLocks noChangeAspect="1"/>
          </p:cNvPicPr>
          <p:nvPr/>
        </p:nvPicPr>
        <p:blipFill>
          <a:blip r:embed="rId4"/>
          <a:stretch>
            <a:fillRect/>
          </a:stretch>
        </p:blipFill>
        <p:spPr>
          <a:xfrm>
            <a:off x="428595" y="1230858"/>
            <a:ext cx="3143273" cy="1626644"/>
          </a:xfrm>
          <a:prstGeom prst="rect">
            <a:avLst/>
          </a:prstGeom>
          <a:effectLst>
            <a:softEdge rad="38100"/>
          </a:effectLst>
        </p:spPr>
      </p:pic>
      <p:sp>
        <p:nvSpPr>
          <p:cNvPr id="14" name="Retângulo de cantos arredondados 13"/>
          <p:cNvSpPr/>
          <p:nvPr/>
        </p:nvSpPr>
        <p:spPr>
          <a:xfrm>
            <a:off x="3714744" y="1214428"/>
            <a:ext cx="5000660" cy="16430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p:cNvSpPr txBox="1"/>
          <p:nvPr/>
        </p:nvSpPr>
        <p:spPr>
          <a:xfrm>
            <a:off x="3857620" y="1428742"/>
            <a:ext cx="4643470" cy="1107996"/>
          </a:xfrm>
          <a:prstGeom prst="rect">
            <a:avLst/>
          </a:prstGeom>
          <a:noFill/>
        </p:spPr>
        <p:txBody>
          <a:bodyPr wrap="square" rtlCol="0">
            <a:spAutoFit/>
          </a:bodyPr>
          <a:lstStyle/>
          <a:p>
            <a:pPr algn="just"/>
            <a:r>
              <a:rPr lang="pt-BR" sz="2200" i="1" dirty="0">
                <a:latin typeface="Calibri" pitchFamily="34" charset="0"/>
              </a:rPr>
              <a:t>                            ... obrigatório, durante a </a:t>
            </a:r>
            <a:r>
              <a:rPr lang="pt-BR" sz="2200" b="1" i="1" dirty="0">
                <a:solidFill>
                  <a:srgbClr val="FF6600"/>
                </a:solidFill>
                <a:latin typeface="Calibri" pitchFamily="34" charset="0"/>
              </a:rPr>
              <a:t>noite</a:t>
            </a:r>
            <a:r>
              <a:rPr lang="pt-BR" sz="2200" i="1" dirty="0">
                <a:latin typeface="Calibri" pitchFamily="34" charset="0"/>
              </a:rPr>
              <a:t>, para </a:t>
            </a:r>
            <a:r>
              <a:rPr lang="pt-BR" sz="2200" i="1" dirty="0">
                <a:solidFill>
                  <a:srgbClr val="008000"/>
                </a:solidFill>
                <a:latin typeface="Calibri" pitchFamily="34" charset="0"/>
              </a:rPr>
              <a:t>todos os veículos </a:t>
            </a:r>
            <a:r>
              <a:rPr lang="pt-BR" sz="2200" i="1" dirty="0">
                <a:latin typeface="Calibri" pitchFamily="34" charset="0"/>
              </a:rPr>
              <a:t>quando em vias </a:t>
            </a:r>
            <a:r>
              <a:rPr lang="pt-BR" sz="2200" i="1" u="sng" dirty="0">
                <a:solidFill>
                  <a:srgbClr val="0099FF"/>
                </a:solidFill>
                <a:latin typeface="Calibri" pitchFamily="34" charset="0"/>
              </a:rPr>
              <a:t>com</a:t>
            </a:r>
            <a:r>
              <a:rPr lang="pt-BR" sz="2200" i="1" dirty="0">
                <a:solidFill>
                  <a:srgbClr val="0099FF"/>
                </a:solidFill>
                <a:latin typeface="Calibri" pitchFamily="34" charset="0"/>
              </a:rPr>
              <a:t> iluminação</a:t>
            </a:r>
            <a:r>
              <a:rPr lang="pt-BR" sz="2200" i="1" dirty="0">
                <a:latin typeface="Calibri" pitchFamily="34" charset="0"/>
              </a:rPr>
              <a:t> pública;</a:t>
            </a:r>
            <a:endParaRPr lang="pt-BR" sz="2200" i="1" dirty="0"/>
          </a:p>
        </p:txBody>
      </p:sp>
      <p:sp>
        <p:nvSpPr>
          <p:cNvPr id="13" name="Retângulo de cantos arredondados 12"/>
          <p:cNvSpPr/>
          <p:nvPr/>
        </p:nvSpPr>
        <p:spPr>
          <a:xfrm>
            <a:off x="3929058" y="1500180"/>
            <a:ext cx="1643074" cy="2857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latin typeface="Calibri" pitchFamily="34" charset="0"/>
                <a:cs typeface="Calibri" pitchFamily="34" charset="0"/>
              </a:rPr>
              <a:t>Farol Baixo</a:t>
            </a:r>
          </a:p>
        </p:txBody>
      </p:sp>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8" name="CaixaDeTexto 17"/>
          <p:cNvSpPr txBox="1"/>
          <p:nvPr/>
        </p:nvSpPr>
        <p:spPr>
          <a:xfrm>
            <a:off x="214282" y="577298"/>
            <a:ext cx="3997678" cy="430887"/>
          </a:xfrm>
          <a:prstGeom prst="rect">
            <a:avLst/>
          </a:prstGeom>
          <a:noFill/>
        </p:spPr>
        <p:txBody>
          <a:bodyPr wrap="square" rtlCol="0">
            <a:spAutoFit/>
          </a:bodyPr>
          <a:lstStyle/>
          <a:p>
            <a:r>
              <a:rPr lang="pt-BR" sz="2200" b="1" dirty="0"/>
              <a:t>FAROL DURANTE A NOITE</a:t>
            </a:r>
          </a:p>
        </p:txBody>
      </p:sp>
    </p:spTree>
    <p:extLst>
      <p:ext uri="{BB962C8B-B14F-4D97-AF65-F5344CB8AC3E}">
        <p14:creationId xmlns:p14="http://schemas.microsoft.com/office/powerpoint/2010/main" val="15739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nodePh="1">
                                  <p:stCondLst>
                                    <p:cond delay="0"/>
                                  </p:stCondLst>
                                  <p:endCondLst>
                                    <p:cond evt="begin" delay="0">
                                      <p:tn val="22"/>
                                    </p:cond>
                                  </p:end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animBg="1"/>
      <p:bldP spid="14" grpId="0"/>
      <p:bldP spid="10" grpId="0"/>
      <p:bldP spid="1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59278" y="991298"/>
            <a:ext cx="8599116" cy="1580452"/>
            <a:chOff x="159278" y="991298"/>
            <a:chExt cx="8599116" cy="1580452"/>
          </a:xfrm>
        </p:grpSpPr>
        <p:pic>
          <p:nvPicPr>
            <p:cNvPr id="11" name="Imagem 10" descr="Moto Farol aceso.gif"/>
            <p:cNvPicPr>
              <a:picLocks noChangeAspect="1"/>
            </p:cNvPicPr>
            <p:nvPr/>
          </p:nvPicPr>
          <p:blipFill>
            <a:blip r:embed="rId3" cstate="print"/>
            <a:stretch>
              <a:fillRect/>
            </a:stretch>
          </p:blipFill>
          <p:spPr>
            <a:xfrm>
              <a:off x="7020272" y="991298"/>
              <a:ext cx="1738122" cy="1580452"/>
            </a:xfrm>
            <a:prstGeom prst="rect">
              <a:avLst/>
            </a:prstGeom>
          </p:spPr>
        </p:pic>
        <p:sp>
          <p:nvSpPr>
            <p:cNvPr id="15" name="CaixaDeTexto 14"/>
            <p:cNvSpPr txBox="1"/>
            <p:nvPr/>
          </p:nvSpPr>
          <p:spPr>
            <a:xfrm>
              <a:off x="3059832" y="1275606"/>
              <a:ext cx="4378122" cy="769441"/>
            </a:xfrm>
            <a:prstGeom prst="rect">
              <a:avLst/>
            </a:prstGeom>
            <a:noFill/>
          </p:spPr>
          <p:txBody>
            <a:bodyPr wrap="none" rtlCol="0">
              <a:spAutoFit/>
            </a:bodyPr>
            <a:lstStyle/>
            <a:p>
              <a:pPr marL="84138">
                <a:buNone/>
              </a:pPr>
              <a:r>
                <a:rPr lang="pt-BR" sz="2200" i="1" dirty="0">
                  <a:latin typeface="Calibri" pitchFamily="34" charset="0"/>
                </a:rPr>
                <a:t>Para veículos de </a:t>
              </a:r>
              <a:r>
                <a:rPr lang="pt-BR" sz="2200" i="1" dirty="0">
                  <a:solidFill>
                    <a:srgbClr val="FF0000"/>
                  </a:solidFill>
                  <a:latin typeface="Calibri" pitchFamily="34" charset="0"/>
                </a:rPr>
                <a:t>Transporte Coletivo</a:t>
              </a:r>
            </a:p>
            <a:p>
              <a:pPr algn="just">
                <a:buNone/>
              </a:pPr>
              <a:r>
                <a:rPr lang="pt-BR" sz="2200" i="1" dirty="0">
                  <a:solidFill>
                    <a:srgbClr val="0099FF"/>
                  </a:solidFill>
                  <a:latin typeface="Calibri" pitchFamily="34" charset="0"/>
                </a:rPr>
                <a:t> </a:t>
              </a:r>
              <a:r>
                <a:rPr lang="pt-BR" sz="2200" i="1" dirty="0">
                  <a:latin typeface="Calibri" pitchFamily="34" charset="0"/>
                </a:rPr>
                <a:t>e as </a:t>
              </a:r>
              <a:r>
                <a:rPr lang="pt-BR" sz="2200" i="1" dirty="0">
                  <a:solidFill>
                    <a:srgbClr val="FF0000"/>
                  </a:solidFill>
                  <a:latin typeface="Calibri" pitchFamily="34" charset="0"/>
                </a:rPr>
                <a:t>Motocicletas [...]</a:t>
              </a:r>
              <a:r>
                <a:rPr lang="pt-BR" sz="2200" i="1" dirty="0">
                  <a:latin typeface="Calibri" pitchFamily="34" charset="0"/>
                </a:rPr>
                <a:t>;</a:t>
              </a:r>
              <a:endParaRPr lang="pt-BR" sz="2200" i="1" dirty="0"/>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78" y="1196574"/>
              <a:ext cx="2857237" cy="1087144"/>
            </a:xfrm>
            <a:prstGeom prst="rect">
              <a:avLst/>
            </a:prstGeom>
            <a:ln>
              <a:noFill/>
            </a:ln>
            <a:effectLst>
              <a:softEdge rad="38100"/>
            </a:effectLst>
          </p:spPr>
        </p:pic>
      </p:grpSp>
      <p:grpSp>
        <p:nvGrpSpPr>
          <p:cNvPr id="4" name="Grupo 3"/>
          <p:cNvGrpSpPr/>
          <p:nvPr/>
        </p:nvGrpSpPr>
        <p:grpSpPr>
          <a:xfrm>
            <a:off x="214282" y="2592132"/>
            <a:ext cx="8513148" cy="1400944"/>
            <a:chOff x="244207" y="3134031"/>
            <a:chExt cx="8513148" cy="1400944"/>
          </a:xfrm>
        </p:grpSpPr>
        <p:pic>
          <p:nvPicPr>
            <p:cNvPr id="2" name="Imagem 1"/>
            <p:cNvPicPr>
              <a:picLocks noChangeAspect="1"/>
            </p:cNvPicPr>
            <p:nvPr/>
          </p:nvPicPr>
          <p:blipFill rotWithShape="1">
            <a:blip r:embed="rId5" cstate="print">
              <a:extLst>
                <a:ext uri="{28A0092B-C50C-407E-A947-70E740481C1C}">
                  <a14:useLocalDpi xmlns:a14="http://schemas.microsoft.com/office/drawing/2010/main" val="0"/>
                </a:ext>
              </a:extLst>
            </a:blip>
            <a:srcRect t="29210"/>
            <a:stretch/>
          </p:blipFill>
          <p:spPr>
            <a:xfrm>
              <a:off x="244207" y="3134031"/>
              <a:ext cx="2968533" cy="1400944"/>
            </a:xfrm>
            <a:prstGeom prst="rect">
              <a:avLst/>
            </a:prstGeom>
            <a:ln>
              <a:noFill/>
            </a:ln>
            <a:effectLst>
              <a:softEdge rad="50800"/>
            </a:effectLst>
          </p:spPr>
        </p:pic>
        <p:sp>
          <p:nvSpPr>
            <p:cNvPr id="19" name="CaixaDeTexto 18"/>
            <p:cNvSpPr txBox="1"/>
            <p:nvPr/>
          </p:nvSpPr>
          <p:spPr>
            <a:xfrm>
              <a:off x="3212740" y="3265324"/>
              <a:ext cx="5544615" cy="1015663"/>
            </a:xfrm>
            <a:prstGeom prst="rect">
              <a:avLst/>
            </a:prstGeom>
            <a:noFill/>
          </p:spPr>
          <p:txBody>
            <a:bodyPr wrap="square" rtlCol="0">
              <a:spAutoFit/>
            </a:bodyPr>
            <a:lstStyle/>
            <a:p>
              <a:pPr marL="84138">
                <a:buNone/>
              </a:pPr>
              <a:r>
                <a:rPr lang="pt-BR" sz="2000" i="1" dirty="0">
                  <a:latin typeface="Calibri" pitchFamily="34" charset="0"/>
                </a:rPr>
                <a:t>...o condutor manterá acessos os faróis baixos </a:t>
              </a:r>
              <a:r>
                <a:rPr lang="pt-BR" sz="2000" b="1" i="1" dirty="0">
                  <a:latin typeface="Calibri" pitchFamily="34" charset="0"/>
                </a:rPr>
                <a:t>durante o dia</a:t>
              </a:r>
              <a:r>
                <a:rPr lang="pt-BR" sz="2000" i="1" dirty="0">
                  <a:latin typeface="Calibri" pitchFamily="34" charset="0"/>
                </a:rPr>
                <a:t> em  </a:t>
              </a:r>
              <a:r>
                <a:rPr lang="pt-BR" sz="2000" i="1" dirty="0">
                  <a:solidFill>
                    <a:srgbClr val="FF0000"/>
                  </a:solidFill>
                  <a:latin typeface="Calibri" pitchFamily="34" charset="0"/>
                </a:rPr>
                <a:t>Rodovias de </a:t>
              </a:r>
              <a:r>
                <a:rPr lang="pt-BR" sz="2000" b="1" i="1" dirty="0">
                  <a:solidFill>
                    <a:srgbClr val="FF0000"/>
                  </a:solidFill>
                  <a:latin typeface="Calibri" pitchFamily="34" charset="0"/>
                </a:rPr>
                <a:t>pista simples</a:t>
              </a:r>
              <a:r>
                <a:rPr lang="pt-BR" sz="2000" i="1" dirty="0">
                  <a:solidFill>
                    <a:srgbClr val="FF0000"/>
                  </a:solidFill>
                  <a:latin typeface="Calibri" pitchFamily="34" charset="0"/>
                </a:rPr>
                <a:t> </a:t>
              </a:r>
              <a:r>
                <a:rPr lang="pt-BR" sz="2000" b="1" i="1" dirty="0">
                  <a:latin typeface="Calibri" pitchFamily="34" charset="0"/>
                </a:rPr>
                <a:t>fora</a:t>
              </a:r>
              <a:r>
                <a:rPr lang="pt-BR" sz="2000" i="1" dirty="0">
                  <a:latin typeface="Calibri" pitchFamily="34" charset="0"/>
                </a:rPr>
                <a:t> do </a:t>
              </a:r>
              <a:r>
                <a:rPr lang="pt-BR" sz="2000" i="1" dirty="0">
                  <a:solidFill>
                    <a:srgbClr val="00B0F0"/>
                  </a:solidFill>
                  <a:latin typeface="Calibri" pitchFamily="34" charset="0"/>
                </a:rPr>
                <a:t>perímetro urbano</a:t>
              </a:r>
              <a:endParaRPr lang="pt-BR" sz="2000" i="1" dirty="0"/>
            </a:p>
          </p:txBody>
        </p:sp>
      </p:grpSp>
      <p:sp>
        <p:nvSpPr>
          <p:cNvPr id="6" name="Texto Explicativo: Linha 5">
            <a:extLst>
              <a:ext uri="{FF2B5EF4-FFF2-40B4-BE49-F238E27FC236}">
                <a16:creationId xmlns:a16="http://schemas.microsoft.com/office/drawing/2014/main" id="{111C788F-9F17-42F8-A0AD-DA315DAD71D3}"/>
              </a:ext>
            </a:extLst>
          </p:cNvPr>
          <p:cNvSpPr/>
          <p:nvPr/>
        </p:nvSpPr>
        <p:spPr>
          <a:xfrm>
            <a:off x="5724128" y="3405026"/>
            <a:ext cx="2088232" cy="334062"/>
          </a:xfrm>
          <a:prstGeom prst="borderCallout1">
            <a:avLst>
              <a:gd name="adj1" fmla="val 100458"/>
              <a:gd name="adj2" fmla="val 52926"/>
              <a:gd name="adj3" fmla="val 188080"/>
              <a:gd name="adj4" fmla="val 76739"/>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000" i="1" dirty="0">
                <a:solidFill>
                  <a:schemeClr val="tx2"/>
                </a:solidFill>
                <a:latin typeface="Calibri" pitchFamily="34" charset="0"/>
                <a:cs typeface="Calibri" pitchFamily="34" charset="0"/>
              </a:rPr>
              <a:t>...se não tiver </a:t>
            </a:r>
            <a:r>
              <a:rPr lang="pt-BR" sz="2000" b="1" i="1" dirty="0">
                <a:solidFill>
                  <a:schemeClr val="tx2"/>
                </a:solidFill>
                <a:latin typeface="Calibri" pitchFamily="34" charset="0"/>
                <a:cs typeface="Calibri" pitchFamily="34" charset="0"/>
              </a:rPr>
              <a:t>DRL</a:t>
            </a:r>
          </a:p>
        </p:txBody>
      </p:sp>
      <p:pic>
        <p:nvPicPr>
          <p:cNvPr id="1026" name="Picture 2" descr="Audi A3 sob a luz da nova lei de faróis e DRL | Quatro Rodas">
            <a:extLst>
              <a:ext uri="{FF2B5EF4-FFF2-40B4-BE49-F238E27FC236}">
                <a16:creationId xmlns:a16="http://schemas.microsoft.com/office/drawing/2014/main" id="{35E3BAB2-A149-4E76-B99E-F04FF5C58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3788444"/>
            <a:ext cx="1314450" cy="871538"/>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4" name="Imagem 13">
            <a:extLst>
              <a:ext uri="{FF2B5EF4-FFF2-40B4-BE49-F238E27FC236}">
                <a16:creationId xmlns:a16="http://schemas.microsoft.com/office/drawing/2014/main" id="{99D36ECD-ABF0-4678-86E3-76CF71867005}"/>
              </a:ext>
            </a:extLst>
          </p:cNvPr>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a:extLst>
              <a:ext uri="{FF2B5EF4-FFF2-40B4-BE49-F238E27FC236}">
                <a16:creationId xmlns:a16="http://schemas.microsoft.com/office/drawing/2014/main" id="{817DDCDC-EF6F-4ED7-B11D-A6D6BE2601D3}"/>
              </a:ext>
            </a:extLst>
          </p:cNvPr>
          <p:cNvSpPr txBox="1"/>
          <p:nvPr/>
        </p:nvSpPr>
        <p:spPr>
          <a:xfrm>
            <a:off x="214282" y="577298"/>
            <a:ext cx="3997678" cy="430887"/>
          </a:xfrm>
          <a:prstGeom prst="rect">
            <a:avLst/>
          </a:prstGeom>
          <a:noFill/>
        </p:spPr>
        <p:txBody>
          <a:bodyPr wrap="square" rtlCol="0">
            <a:spAutoFit/>
          </a:bodyPr>
          <a:lstStyle/>
          <a:p>
            <a:r>
              <a:rPr lang="pt-BR" sz="2200" b="1" dirty="0"/>
              <a:t>FARÓIS DURANTE O DIA</a:t>
            </a:r>
          </a:p>
        </p:txBody>
      </p:sp>
      <p:sp>
        <p:nvSpPr>
          <p:cNvPr id="13" name="CaixaDeTexto 12">
            <a:extLst>
              <a:ext uri="{FF2B5EF4-FFF2-40B4-BE49-F238E27FC236}">
                <a16:creationId xmlns:a16="http://schemas.microsoft.com/office/drawing/2014/main" id="{C89E5DBE-7E29-4E53-85E1-48E78E12A21D}"/>
              </a:ext>
            </a:extLst>
          </p:cNvPr>
          <p:cNvSpPr txBox="1"/>
          <p:nvPr/>
        </p:nvSpPr>
        <p:spPr>
          <a:xfrm>
            <a:off x="785786" y="4443958"/>
            <a:ext cx="6234486" cy="400110"/>
          </a:xfrm>
          <a:prstGeom prst="rect">
            <a:avLst/>
          </a:prstGeom>
          <a:solidFill>
            <a:srgbClr val="FFFF00">
              <a:alpha val="30000"/>
            </a:srgbClr>
          </a:solidFill>
          <a:ln w="19050">
            <a:solidFill>
              <a:srgbClr val="FF0000"/>
            </a:solidFill>
          </a:ln>
        </p:spPr>
        <p:txBody>
          <a:bodyPr wrap="square" rtlCol="0">
            <a:spAutoFit/>
          </a:bodyPr>
          <a:lstStyle/>
          <a:p>
            <a:pPr algn="just"/>
            <a:r>
              <a:rPr lang="pt-BR" sz="2000" dirty="0">
                <a:solidFill>
                  <a:schemeClr val="tx1">
                    <a:lumMod val="85000"/>
                    <a:lumOff val="15000"/>
                  </a:schemeClr>
                </a:solidFill>
                <a:latin typeface="Calibri" pitchFamily="34" charset="0"/>
              </a:rPr>
              <a:t>O desrespeito a essas regras é infração </a:t>
            </a:r>
            <a:r>
              <a:rPr lang="pt-BR" sz="2000" b="1" dirty="0">
                <a:solidFill>
                  <a:schemeClr val="tx1">
                    <a:lumMod val="85000"/>
                    <a:lumOff val="15000"/>
                  </a:schemeClr>
                </a:solidFill>
                <a:latin typeface="Calibri" pitchFamily="34" charset="0"/>
              </a:rPr>
              <a:t>MÉDIA</a:t>
            </a:r>
            <a:r>
              <a:rPr lang="pt-BR" sz="2000" dirty="0">
                <a:solidFill>
                  <a:schemeClr val="tx1">
                    <a:lumMod val="85000"/>
                    <a:lumOff val="15000"/>
                  </a:schemeClr>
                </a:solidFill>
                <a:latin typeface="Calibri" pitchFamily="34" charset="0"/>
              </a:rPr>
              <a:t> / </a:t>
            </a:r>
            <a:r>
              <a:rPr lang="pt-BR" sz="2000" b="1" dirty="0">
                <a:solidFill>
                  <a:schemeClr val="tx1">
                    <a:lumMod val="85000"/>
                    <a:lumOff val="15000"/>
                  </a:schemeClr>
                </a:solidFill>
                <a:latin typeface="Calibri" pitchFamily="34" charset="0"/>
              </a:rPr>
              <a:t>4 pontos</a:t>
            </a:r>
            <a:endParaRPr lang="pt-BR" sz="2000" b="1" dirty="0">
              <a:solidFill>
                <a:schemeClr val="tx1">
                  <a:lumMod val="85000"/>
                  <a:lumOff val="15000"/>
                </a:schemeClr>
              </a:solidFill>
            </a:endParaRPr>
          </a:p>
        </p:txBody>
      </p:sp>
      <p:sp>
        <p:nvSpPr>
          <p:cNvPr id="17" name="Divisa 22">
            <a:extLst>
              <a:ext uri="{FF2B5EF4-FFF2-40B4-BE49-F238E27FC236}">
                <a16:creationId xmlns:a16="http://schemas.microsoft.com/office/drawing/2014/main" id="{FA1E5950-06DD-453C-9A83-ADE39CC4B243}"/>
              </a:ext>
            </a:extLst>
          </p:cNvPr>
          <p:cNvSpPr/>
          <p:nvPr/>
        </p:nvSpPr>
        <p:spPr>
          <a:xfrm>
            <a:off x="235402" y="4514278"/>
            <a:ext cx="246957" cy="300750"/>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18" name="Divisa 23">
            <a:extLst>
              <a:ext uri="{FF2B5EF4-FFF2-40B4-BE49-F238E27FC236}">
                <a16:creationId xmlns:a16="http://schemas.microsoft.com/office/drawing/2014/main" id="{2FA5850C-96B0-4952-934F-6BEBA300E78D}"/>
              </a:ext>
            </a:extLst>
          </p:cNvPr>
          <p:cNvSpPr/>
          <p:nvPr/>
        </p:nvSpPr>
        <p:spPr>
          <a:xfrm>
            <a:off x="447993" y="4515966"/>
            <a:ext cx="246957" cy="300750"/>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7" grpId="0" animBg="1"/>
      <p:bldP spid="1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264454" y="1142990"/>
            <a:ext cx="488361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latin typeface="Calibri" pitchFamily="34" charset="0"/>
                <a:cs typeface="Calibri" pitchFamily="34" charset="0"/>
              </a:rPr>
              <a:t>O farol </a:t>
            </a:r>
            <a:r>
              <a:rPr lang="pt-BR" sz="2000" b="1" dirty="0">
                <a:solidFill>
                  <a:srgbClr val="FFFF00"/>
                </a:solidFill>
                <a:latin typeface="Calibri" pitchFamily="34" charset="0"/>
                <a:cs typeface="Calibri" pitchFamily="34" charset="0"/>
              </a:rPr>
              <a:t>baixo</a:t>
            </a:r>
            <a:r>
              <a:rPr lang="pt-BR" sz="2000" b="1" dirty="0">
                <a:latin typeface="Calibri" pitchFamily="34" charset="0"/>
                <a:cs typeface="Calibri" pitchFamily="34" charset="0"/>
              </a:rPr>
              <a:t> deve ser utilizado também...</a:t>
            </a:r>
          </a:p>
        </p:txBody>
      </p:sp>
      <p:sp>
        <p:nvSpPr>
          <p:cNvPr id="15" name="Retângulo de cantos arredondados 14"/>
          <p:cNvSpPr/>
          <p:nvPr/>
        </p:nvSpPr>
        <p:spPr>
          <a:xfrm>
            <a:off x="323528" y="1658792"/>
            <a:ext cx="5379116" cy="35719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r>
              <a:rPr lang="pt-BR" sz="2000" i="1" dirty="0">
                <a:solidFill>
                  <a:schemeClr val="tx1"/>
                </a:solidFill>
                <a:latin typeface="Calibri" pitchFamily="34" charset="0"/>
                <a:cs typeface="Calibri" pitchFamily="34" charset="0"/>
              </a:rPr>
              <a:t>Dirigir sob </a:t>
            </a:r>
            <a:r>
              <a:rPr lang="pt-BR" sz="2000" b="1" i="1" dirty="0">
                <a:solidFill>
                  <a:srgbClr val="C00000"/>
                </a:solidFill>
                <a:latin typeface="Calibri" pitchFamily="34" charset="0"/>
                <a:cs typeface="Calibri" pitchFamily="34" charset="0"/>
              </a:rPr>
              <a:t>Chuva</a:t>
            </a:r>
            <a:r>
              <a:rPr lang="pt-BR" sz="2000" i="1" dirty="0">
                <a:solidFill>
                  <a:srgbClr val="C00000"/>
                </a:solidFill>
                <a:latin typeface="Calibri" pitchFamily="34" charset="0"/>
                <a:cs typeface="Calibri" pitchFamily="34" charset="0"/>
              </a:rPr>
              <a:t>, </a:t>
            </a:r>
            <a:r>
              <a:rPr lang="pt-BR" sz="2000" i="1" dirty="0">
                <a:solidFill>
                  <a:schemeClr val="tx1"/>
                </a:solidFill>
                <a:latin typeface="Calibri" pitchFamily="34" charset="0"/>
                <a:cs typeface="Calibri" pitchFamily="34" charset="0"/>
              </a:rPr>
              <a:t>Cerração ou Neblina</a:t>
            </a:r>
          </a:p>
        </p:txBody>
      </p:sp>
      <p:pic>
        <p:nvPicPr>
          <p:cNvPr id="19" name="Imagem 18" descr="farol no túnel.jpg">
            <a:extLst>
              <a:ext uri="{FF2B5EF4-FFF2-40B4-BE49-F238E27FC236}">
                <a16:creationId xmlns:a16="http://schemas.microsoft.com/office/drawing/2014/main" id="{67D40543-0620-475B-9289-F08BA410BB19}"/>
              </a:ext>
            </a:extLst>
          </p:cNvPr>
          <p:cNvPicPr>
            <a:picLocks noChangeAspect="1"/>
          </p:cNvPicPr>
          <p:nvPr/>
        </p:nvPicPr>
        <p:blipFill>
          <a:blip r:embed="rId3" cstate="print"/>
          <a:stretch>
            <a:fillRect/>
          </a:stretch>
        </p:blipFill>
        <p:spPr>
          <a:xfrm>
            <a:off x="4553672" y="3750056"/>
            <a:ext cx="3925670" cy="1003366"/>
          </a:xfrm>
          <a:prstGeom prst="rect">
            <a:avLst/>
          </a:prstGeom>
          <a:ln>
            <a:noFill/>
          </a:ln>
          <a:effectLst>
            <a:softEdge rad="38100"/>
          </a:effectLst>
        </p:spPr>
      </p:pic>
      <p:sp>
        <p:nvSpPr>
          <p:cNvPr id="22" name="Retângulo de cantos arredondados 14">
            <a:extLst>
              <a:ext uri="{FF2B5EF4-FFF2-40B4-BE49-F238E27FC236}">
                <a16:creationId xmlns:a16="http://schemas.microsoft.com/office/drawing/2014/main" id="{9C2200D7-757F-43EC-A9AC-3C9A5A0D16E3}"/>
              </a:ext>
            </a:extLst>
          </p:cNvPr>
          <p:cNvSpPr/>
          <p:nvPr/>
        </p:nvSpPr>
        <p:spPr>
          <a:xfrm>
            <a:off x="3131840" y="3219822"/>
            <a:ext cx="5379116" cy="35719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r>
              <a:rPr lang="pt-BR" sz="2000" i="1" dirty="0">
                <a:solidFill>
                  <a:schemeClr val="tx1"/>
                </a:solidFill>
                <a:latin typeface="Calibri" pitchFamily="34" charset="0"/>
                <a:cs typeface="Calibri" pitchFamily="34" charset="0"/>
              </a:rPr>
              <a:t>Dirigir dentro de </a:t>
            </a:r>
            <a:r>
              <a:rPr lang="pt-BR" sz="2000" b="1" i="1" dirty="0">
                <a:solidFill>
                  <a:srgbClr val="C00000"/>
                </a:solidFill>
                <a:latin typeface="Calibri" pitchFamily="34" charset="0"/>
                <a:cs typeface="Calibri" pitchFamily="34" charset="0"/>
              </a:rPr>
              <a:t>túneis</a:t>
            </a:r>
            <a:r>
              <a:rPr lang="pt-BR" sz="2000" i="1" dirty="0">
                <a:solidFill>
                  <a:srgbClr val="C00000"/>
                </a:solidFill>
                <a:latin typeface="Calibri" pitchFamily="34" charset="0"/>
                <a:cs typeface="Calibri" pitchFamily="34" charset="0"/>
              </a:rPr>
              <a:t>, </a:t>
            </a:r>
            <a:r>
              <a:rPr lang="pt-BR" sz="2000" i="1" dirty="0">
                <a:solidFill>
                  <a:schemeClr val="tx1"/>
                </a:solidFill>
                <a:latin typeface="Calibri" pitchFamily="34" charset="0"/>
                <a:cs typeface="Calibri" pitchFamily="34" charset="0"/>
              </a:rPr>
              <a:t>com iluminação pública</a:t>
            </a:r>
          </a:p>
        </p:txBody>
      </p:sp>
      <p:sp>
        <p:nvSpPr>
          <p:cNvPr id="23" name="Seta dobrada 34">
            <a:extLst>
              <a:ext uri="{FF2B5EF4-FFF2-40B4-BE49-F238E27FC236}">
                <a16:creationId xmlns:a16="http://schemas.microsoft.com/office/drawing/2014/main" id="{5B6CFB75-991C-414E-A370-84EFB17991D5}"/>
              </a:ext>
            </a:extLst>
          </p:cNvPr>
          <p:cNvSpPr/>
          <p:nvPr/>
        </p:nvSpPr>
        <p:spPr>
          <a:xfrm flipV="1">
            <a:off x="3563888" y="3750056"/>
            <a:ext cx="759149" cy="816146"/>
          </a:xfrm>
          <a:prstGeom prst="bentArrow">
            <a:avLst>
              <a:gd name="adj1" fmla="val 25000"/>
              <a:gd name="adj2" fmla="val 25000"/>
              <a:gd name="adj3" fmla="val 25000"/>
              <a:gd name="adj4" fmla="val 4375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sp>
        <p:nvSpPr>
          <p:cNvPr id="24" name="Seta dobrada 34">
            <a:extLst>
              <a:ext uri="{FF2B5EF4-FFF2-40B4-BE49-F238E27FC236}">
                <a16:creationId xmlns:a16="http://schemas.microsoft.com/office/drawing/2014/main" id="{6C128A91-E84D-4D14-A0DA-49311CBA8E1C}"/>
              </a:ext>
            </a:extLst>
          </p:cNvPr>
          <p:cNvSpPr/>
          <p:nvPr/>
        </p:nvSpPr>
        <p:spPr>
          <a:xfrm flipH="1" flipV="1">
            <a:off x="2411760" y="2174594"/>
            <a:ext cx="770708" cy="741313"/>
          </a:xfrm>
          <a:prstGeom prst="bentArrow">
            <a:avLst>
              <a:gd name="adj1" fmla="val 25000"/>
              <a:gd name="adj2" fmla="val 25000"/>
              <a:gd name="adj3" fmla="val 25000"/>
              <a:gd name="adj4" fmla="val 4375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solidFill>
                <a:schemeClr val="tx1">
                  <a:lumMod val="75000"/>
                  <a:lumOff val="25000"/>
                </a:schemeClr>
              </a:solidFill>
              <a:latin typeface="Calibri" pitchFamily="34" charset="0"/>
              <a:cs typeface="Calibri" pitchFamily="34" charset="0"/>
            </a:endParaRPr>
          </a:p>
        </p:txBody>
      </p:sp>
      <p:pic>
        <p:nvPicPr>
          <p:cNvPr id="2050" name="Picture 2" descr="O que ao dirigir sob chuva forte o condutor de veículo deve manter, pelo  menos.... | Toluna">
            <a:extLst>
              <a:ext uri="{FF2B5EF4-FFF2-40B4-BE49-F238E27FC236}">
                <a16:creationId xmlns:a16="http://schemas.microsoft.com/office/drawing/2014/main" id="{A9318917-3ECD-402A-9766-056771B1D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11" y="2129524"/>
            <a:ext cx="1913532" cy="1572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BACC1B96-EF18-4FB6-993B-123EE64B9EBC}"/>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a:extLst>
              <a:ext uri="{FF2B5EF4-FFF2-40B4-BE49-F238E27FC236}">
                <a16:creationId xmlns:a16="http://schemas.microsoft.com/office/drawing/2014/main" id="{F57077D3-3972-4F92-91E0-9EC577B55E1F}"/>
              </a:ext>
            </a:extLst>
          </p:cNvPr>
          <p:cNvSpPr txBox="1"/>
          <p:nvPr/>
        </p:nvSpPr>
        <p:spPr>
          <a:xfrm>
            <a:off x="214282" y="577298"/>
            <a:ext cx="3997678" cy="430887"/>
          </a:xfrm>
          <a:prstGeom prst="rect">
            <a:avLst/>
          </a:prstGeom>
          <a:noFill/>
        </p:spPr>
        <p:txBody>
          <a:bodyPr wrap="square" rtlCol="0">
            <a:spAutoFit/>
          </a:bodyPr>
          <a:lstStyle/>
          <a:p>
            <a:r>
              <a:rPr lang="pt-BR" sz="2200" b="1" dirty="0"/>
              <a:t>FARÓIS DURANTE O 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luzes de posição.jpg"/>
          <p:cNvPicPr>
            <a:picLocks noChangeAspect="1"/>
          </p:cNvPicPr>
          <p:nvPr/>
        </p:nvPicPr>
        <p:blipFill>
          <a:blip r:embed="rId3" cstate="print"/>
          <a:stretch>
            <a:fillRect/>
          </a:stretch>
        </p:blipFill>
        <p:spPr>
          <a:xfrm>
            <a:off x="6156952" y="632094"/>
            <a:ext cx="2747739" cy="1571636"/>
          </a:xfrm>
          <a:prstGeom prst="rect">
            <a:avLst/>
          </a:prstGeom>
        </p:spPr>
      </p:pic>
      <p:sp>
        <p:nvSpPr>
          <p:cNvPr id="11" name="Retângulo de cantos arredondados 10"/>
          <p:cNvSpPr/>
          <p:nvPr/>
        </p:nvSpPr>
        <p:spPr>
          <a:xfrm>
            <a:off x="264454" y="1142990"/>
            <a:ext cx="5379116"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latin typeface="Calibri" pitchFamily="34" charset="0"/>
                <a:cs typeface="Calibri" pitchFamily="34" charset="0"/>
              </a:rPr>
              <a:t>Luzes de </a:t>
            </a:r>
            <a:r>
              <a:rPr lang="pt-BR" sz="2000" b="1" dirty="0">
                <a:solidFill>
                  <a:srgbClr val="FFFF00"/>
                </a:solidFill>
                <a:latin typeface="Calibri" pitchFamily="34" charset="0"/>
                <a:cs typeface="Calibri" pitchFamily="34" charset="0"/>
              </a:rPr>
              <a:t>Posição</a:t>
            </a:r>
            <a:r>
              <a:rPr lang="pt-BR" sz="2000" dirty="0">
                <a:latin typeface="Calibri" pitchFamily="34" charset="0"/>
                <a:cs typeface="Calibri" pitchFamily="34" charset="0"/>
              </a:rPr>
              <a:t> devem ser utilizadas quando:</a:t>
            </a:r>
          </a:p>
        </p:txBody>
      </p:sp>
      <p:sp>
        <p:nvSpPr>
          <p:cNvPr id="16" name="Seta para a direita 15"/>
          <p:cNvSpPr/>
          <p:nvPr/>
        </p:nvSpPr>
        <p:spPr>
          <a:xfrm>
            <a:off x="306986" y="1711074"/>
            <a:ext cx="285752" cy="42862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de cantos arredondados 16"/>
          <p:cNvSpPr/>
          <p:nvPr/>
        </p:nvSpPr>
        <p:spPr>
          <a:xfrm>
            <a:off x="642910" y="1750613"/>
            <a:ext cx="5429288" cy="35719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r>
              <a:rPr lang="pt-BR" sz="2000" i="1" dirty="0">
                <a:solidFill>
                  <a:schemeClr val="tx1"/>
                </a:solidFill>
                <a:latin typeface="Calibri" pitchFamily="34" charset="0"/>
                <a:cs typeface="Calibri" pitchFamily="34" charset="0"/>
              </a:rPr>
              <a:t>À noite, ao </a:t>
            </a:r>
            <a:r>
              <a:rPr lang="pt-BR" sz="2000" b="1" i="1" dirty="0">
                <a:solidFill>
                  <a:srgbClr val="C00000"/>
                </a:solidFill>
                <a:latin typeface="Calibri" pitchFamily="34" charset="0"/>
                <a:cs typeface="Calibri" pitchFamily="34" charset="0"/>
              </a:rPr>
              <a:t>embarcar ou desembarcar</a:t>
            </a:r>
            <a:r>
              <a:rPr lang="pt-BR" sz="2000" i="1" dirty="0">
                <a:solidFill>
                  <a:srgbClr val="C00000"/>
                </a:solidFill>
                <a:latin typeface="Calibri" pitchFamily="34" charset="0"/>
                <a:cs typeface="Calibri" pitchFamily="34" charset="0"/>
              </a:rPr>
              <a:t> </a:t>
            </a:r>
            <a:r>
              <a:rPr lang="pt-BR" sz="2000" i="1" dirty="0">
                <a:solidFill>
                  <a:schemeClr val="tx1"/>
                </a:solidFill>
                <a:latin typeface="Calibri" pitchFamily="34" charset="0"/>
                <a:cs typeface="Calibri" pitchFamily="34" charset="0"/>
              </a:rPr>
              <a:t>passageiros</a:t>
            </a:r>
          </a:p>
        </p:txBody>
      </p:sp>
      <p:sp>
        <p:nvSpPr>
          <p:cNvPr id="18" name="Seta para a direita 17"/>
          <p:cNvSpPr/>
          <p:nvPr/>
        </p:nvSpPr>
        <p:spPr>
          <a:xfrm>
            <a:off x="306986" y="2283718"/>
            <a:ext cx="285752" cy="42862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de cantos arredondados 19"/>
          <p:cNvSpPr/>
          <p:nvPr/>
        </p:nvSpPr>
        <p:spPr>
          <a:xfrm>
            <a:off x="642910" y="2323257"/>
            <a:ext cx="6500858" cy="35719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r>
              <a:rPr lang="pt-BR" sz="2000" i="1" dirty="0">
                <a:solidFill>
                  <a:schemeClr val="tx1"/>
                </a:solidFill>
                <a:latin typeface="Calibri" pitchFamily="34" charset="0"/>
                <a:cs typeface="Calibri" pitchFamily="34" charset="0"/>
              </a:rPr>
              <a:t>À noite, em </a:t>
            </a:r>
            <a:r>
              <a:rPr lang="pt-BR" sz="2000" b="1" i="1" dirty="0">
                <a:solidFill>
                  <a:srgbClr val="C00000"/>
                </a:solidFill>
                <a:latin typeface="Calibri" pitchFamily="34" charset="0"/>
                <a:cs typeface="Calibri" pitchFamily="34" charset="0"/>
              </a:rPr>
              <a:t>operações de carga e descarga</a:t>
            </a:r>
            <a:r>
              <a:rPr lang="pt-BR" sz="2000" i="1" dirty="0">
                <a:solidFill>
                  <a:srgbClr val="C00000"/>
                </a:solidFill>
                <a:latin typeface="Calibri" pitchFamily="34" charset="0"/>
                <a:cs typeface="Calibri" pitchFamily="34" charset="0"/>
              </a:rPr>
              <a:t> </a:t>
            </a:r>
            <a:r>
              <a:rPr lang="pt-BR" sz="2000" i="1" dirty="0">
                <a:solidFill>
                  <a:schemeClr val="tx1"/>
                </a:solidFill>
                <a:latin typeface="Calibri" pitchFamily="34" charset="0"/>
                <a:cs typeface="Calibri" pitchFamily="34" charset="0"/>
              </a:rPr>
              <a:t>de mercadorias</a:t>
            </a:r>
          </a:p>
        </p:txBody>
      </p:sp>
      <p:sp>
        <p:nvSpPr>
          <p:cNvPr id="26" name="Retângulo de cantos arredondados 25"/>
          <p:cNvSpPr/>
          <p:nvPr/>
        </p:nvSpPr>
        <p:spPr>
          <a:xfrm>
            <a:off x="3071802" y="3539720"/>
            <a:ext cx="5857916" cy="1143008"/>
          </a:xfrm>
          <a:prstGeom prst="roundRect">
            <a:avLst>
              <a:gd name="adj" fmla="val 10050"/>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a:solidFill>
                <a:srgbClr val="FF0000"/>
              </a:solidFill>
              <a:latin typeface="Calibri" pitchFamily="34" charset="0"/>
              <a:cs typeface="Calibri" pitchFamily="34" charset="0"/>
            </a:endParaRPr>
          </a:p>
        </p:txBody>
      </p:sp>
      <p:sp>
        <p:nvSpPr>
          <p:cNvPr id="25" name="Retângulo de cantos arredondados 24"/>
          <p:cNvSpPr/>
          <p:nvPr/>
        </p:nvSpPr>
        <p:spPr>
          <a:xfrm>
            <a:off x="2786050" y="3325406"/>
            <a:ext cx="5143536" cy="3571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latin typeface="Calibri" pitchFamily="34" charset="0"/>
                <a:cs typeface="Calibri" pitchFamily="34" charset="0"/>
              </a:rPr>
              <a:t>Pisca Alerta – Deve ser utilizado quando:</a:t>
            </a:r>
          </a:p>
        </p:txBody>
      </p:sp>
      <p:sp>
        <p:nvSpPr>
          <p:cNvPr id="28" name="CaixaDeTexto 27"/>
          <p:cNvSpPr txBox="1"/>
          <p:nvPr/>
        </p:nvSpPr>
        <p:spPr>
          <a:xfrm>
            <a:off x="3214678" y="3754034"/>
            <a:ext cx="5715040" cy="913070"/>
          </a:xfrm>
          <a:prstGeom prst="rect">
            <a:avLst/>
          </a:prstGeom>
          <a:noFill/>
        </p:spPr>
        <p:txBody>
          <a:bodyPr wrap="square" rtlCol="0">
            <a:spAutoFit/>
          </a:bodyPr>
          <a:lstStyle/>
          <a:p>
            <a:pPr>
              <a:lnSpc>
                <a:spcPts val="3200"/>
              </a:lnSpc>
              <a:buFont typeface="Wingdings" pitchFamily="2" charset="2"/>
              <a:buChar char="ü"/>
            </a:pPr>
            <a:r>
              <a:rPr lang="pt-BR" sz="2200" i="1" dirty="0">
                <a:latin typeface="Calibri" pitchFamily="34" charset="0"/>
                <a:cs typeface="Calibri" pitchFamily="34" charset="0"/>
              </a:rPr>
              <a:t>Em </a:t>
            </a:r>
            <a:r>
              <a:rPr lang="pt-BR" sz="2200" b="1" i="1" dirty="0">
                <a:solidFill>
                  <a:srgbClr val="C00000"/>
                </a:solidFill>
                <a:latin typeface="Calibri" pitchFamily="34" charset="0"/>
                <a:cs typeface="Calibri" pitchFamily="34" charset="0"/>
              </a:rPr>
              <a:t>Emergência</a:t>
            </a:r>
            <a:r>
              <a:rPr lang="pt-BR" sz="2200" i="1" dirty="0">
                <a:latin typeface="Calibri" pitchFamily="34" charset="0"/>
                <a:cs typeface="Calibri" pitchFamily="34" charset="0"/>
              </a:rPr>
              <a:t> OU com o </a:t>
            </a:r>
            <a:r>
              <a:rPr lang="pt-BR" sz="2200" i="1" dirty="0">
                <a:solidFill>
                  <a:srgbClr val="C00000"/>
                </a:solidFill>
                <a:latin typeface="Calibri" pitchFamily="34" charset="0"/>
                <a:cs typeface="Calibri" pitchFamily="34" charset="0"/>
              </a:rPr>
              <a:t>Veículo Imobilizado</a:t>
            </a:r>
          </a:p>
          <a:p>
            <a:pPr>
              <a:lnSpc>
                <a:spcPts val="3200"/>
              </a:lnSpc>
              <a:buFont typeface="Wingdings" pitchFamily="2" charset="2"/>
              <a:buChar char="ü"/>
            </a:pPr>
            <a:r>
              <a:rPr lang="pt-BR" sz="2200" i="1" dirty="0">
                <a:latin typeface="Calibri" pitchFamily="34" charset="0"/>
                <a:cs typeface="Calibri" pitchFamily="34" charset="0"/>
              </a:rPr>
              <a:t>Quando a sinalização da via Determinar</a:t>
            </a:r>
          </a:p>
        </p:txBody>
      </p:sp>
      <p:pic>
        <p:nvPicPr>
          <p:cNvPr id="30" name="Imagem 29"/>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1" name="CaixaDeTexto 30"/>
          <p:cNvSpPr txBox="1"/>
          <p:nvPr/>
        </p:nvSpPr>
        <p:spPr>
          <a:xfrm>
            <a:off x="214282" y="577298"/>
            <a:ext cx="3997678" cy="430887"/>
          </a:xfrm>
          <a:prstGeom prst="rect">
            <a:avLst/>
          </a:prstGeom>
          <a:noFill/>
        </p:spPr>
        <p:txBody>
          <a:bodyPr wrap="square" rtlCol="0">
            <a:spAutoFit/>
          </a:bodyPr>
          <a:lstStyle/>
          <a:p>
            <a:r>
              <a:rPr lang="pt-BR" sz="2200" b="1" dirty="0"/>
              <a:t>LUZES e BUZINA</a:t>
            </a:r>
          </a:p>
        </p:txBody>
      </p:sp>
      <p:pic>
        <p:nvPicPr>
          <p:cNvPr id="2" name="Image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23" y="3219822"/>
            <a:ext cx="2056430" cy="1542323"/>
          </a:xfrm>
          <a:prstGeom prst="rect">
            <a:avLst/>
          </a:prstGeom>
          <a:ln>
            <a:noFill/>
          </a:ln>
          <a:effectLst>
            <a:softEdge rad="50800"/>
          </a:effectLst>
        </p:spPr>
      </p:pic>
      <p:sp>
        <p:nvSpPr>
          <p:cNvPr id="32" name="Seta para a direita 31"/>
          <p:cNvSpPr/>
          <p:nvPr/>
        </p:nvSpPr>
        <p:spPr>
          <a:xfrm>
            <a:off x="2422871" y="3796653"/>
            <a:ext cx="516244" cy="57150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410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45" dur="500"/>
                                        <p:tgtEl>
                                          <p:spTgt spid="2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5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20" grpId="0" animBg="1"/>
      <p:bldP spid="26" grpId="0" animBg="1"/>
      <p:bldP spid="25"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habilitação internacional.jpg"/>
          <p:cNvPicPr>
            <a:picLocks noChangeAspect="1"/>
          </p:cNvPicPr>
          <p:nvPr/>
        </p:nvPicPr>
        <p:blipFill>
          <a:blip r:embed="rId3"/>
          <a:stretch>
            <a:fillRect/>
          </a:stretch>
        </p:blipFill>
        <p:spPr>
          <a:xfrm>
            <a:off x="285720" y="1571618"/>
            <a:ext cx="3297076"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aixaDeTexto 9"/>
          <p:cNvSpPr txBox="1"/>
          <p:nvPr/>
        </p:nvSpPr>
        <p:spPr>
          <a:xfrm>
            <a:off x="3786182" y="1571619"/>
            <a:ext cx="4857784" cy="715089"/>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b="1" i="1" dirty="0">
                <a:solidFill>
                  <a:srgbClr val="C00000"/>
                </a:solidFill>
                <a:latin typeface="Calibri" pitchFamily="34" charset="0"/>
                <a:cs typeface="Calibri" pitchFamily="34" charset="0"/>
              </a:rPr>
              <a:t>Permitido por até 180 dias, desde que amparado por Convenção Internacional.</a:t>
            </a:r>
          </a:p>
        </p:txBody>
      </p:sp>
      <p:sp>
        <p:nvSpPr>
          <p:cNvPr id="11" name="CaixaDeTexto 10"/>
          <p:cNvSpPr txBox="1"/>
          <p:nvPr/>
        </p:nvSpPr>
        <p:spPr>
          <a:xfrm>
            <a:off x="3857620" y="2500312"/>
            <a:ext cx="4714908" cy="2123658"/>
          </a:xfrm>
          <a:prstGeom prst="rect">
            <a:avLst/>
          </a:prstGeom>
          <a:noFill/>
        </p:spPr>
        <p:txBody>
          <a:bodyPr wrap="square" rtlCol="0">
            <a:spAutoFit/>
          </a:bodyPr>
          <a:lstStyle/>
          <a:p>
            <a:r>
              <a:rPr lang="pt-BR" sz="2200" b="1" i="1" dirty="0">
                <a:solidFill>
                  <a:srgbClr val="008000"/>
                </a:solidFill>
                <a:latin typeface="Calibri" pitchFamily="34" charset="0"/>
                <a:cs typeface="Calibri" pitchFamily="34" charset="0"/>
              </a:rPr>
              <a:t>Após este período, necessário:</a:t>
            </a:r>
          </a:p>
          <a:p>
            <a:endParaRPr lang="pt-BR" sz="2200" i="1" dirty="0">
              <a:latin typeface="Calibri" pitchFamily="34" charset="0"/>
              <a:cs typeface="Calibri" pitchFamily="34" charset="0"/>
            </a:endParaRPr>
          </a:p>
          <a:p>
            <a:r>
              <a:rPr lang="pt-BR" sz="2200" i="1" dirty="0">
                <a:latin typeface="Calibri" pitchFamily="34" charset="0"/>
                <a:cs typeface="Calibri" pitchFamily="34" charset="0"/>
              </a:rPr>
              <a:t>►Estada regular no Brasil</a:t>
            </a:r>
          </a:p>
          <a:p>
            <a:pPr marL="265113" indent="-265113">
              <a:buFont typeface="Wingdings" pitchFamily="2" charset="2"/>
              <a:buChar char="ü"/>
            </a:pPr>
            <a:endParaRPr lang="pt-BR" sz="2200" i="1" dirty="0">
              <a:latin typeface="Calibri" pitchFamily="34" charset="0"/>
              <a:cs typeface="Calibri" pitchFamily="34" charset="0"/>
            </a:endParaRPr>
          </a:p>
          <a:p>
            <a:r>
              <a:rPr lang="pt-BR" sz="2200" i="1" dirty="0">
                <a:latin typeface="Calibri" pitchFamily="34" charset="0"/>
                <a:cs typeface="Calibri" pitchFamily="34" charset="0"/>
              </a:rPr>
              <a:t>►Exames de aptidão física, mental e avaliação psicológica</a:t>
            </a:r>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CONDUTOR ESTRANGEIRO</a:t>
            </a:r>
          </a:p>
        </p:txBody>
      </p:sp>
    </p:spTree>
    <p:extLst>
      <p:ext uri="{BB962C8B-B14F-4D97-AF65-F5344CB8AC3E}">
        <p14:creationId xmlns:p14="http://schemas.microsoft.com/office/powerpoint/2010/main" val="24244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6228184" y="1719032"/>
            <a:ext cx="2643206" cy="1982405"/>
            <a:chOff x="6215074" y="1446601"/>
            <a:chExt cx="2643206" cy="1982405"/>
          </a:xfrm>
        </p:grpSpPr>
        <p:pic>
          <p:nvPicPr>
            <p:cNvPr id="9" name="Imagem 8" descr="Piscar Farol.gif"/>
            <p:cNvPicPr>
              <a:picLocks noChangeAspect="1"/>
            </p:cNvPicPr>
            <p:nvPr/>
          </p:nvPicPr>
          <p:blipFill>
            <a:blip r:embed="rId3" cstate="print"/>
            <a:stretch>
              <a:fillRect/>
            </a:stretch>
          </p:blipFill>
          <p:spPr>
            <a:xfrm>
              <a:off x="6215074" y="1446601"/>
              <a:ext cx="2643206" cy="1982405"/>
            </a:xfrm>
            <a:prstGeom prst="rect">
              <a:avLst/>
            </a:prstGeom>
          </p:spPr>
        </p:pic>
        <p:sp>
          <p:nvSpPr>
            <p:cNvPr id="2" name="Retângulo 1"/>
            <p:cNvSpPr/>
            <p:nvPr/>
          </p:nvSpPr>
          <p:spPr>
            <a:xfrm>
              <a:off x="6215074" y="3143254"/>
              <a:ext cx="2643206" cy="28575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grpSp>
      <p:sp>
        <p:nvSpPr>
          <p:cNvPr id="11" name="Retângulo de cantos arredondados 10"/>
          <p:cNvSpPr/>
          <p:nvPr/>
        </p:nvSpPr>
        <p:spPr>
          <a:xfrm>
            <a:off x="264454" y="1142990"/>
            <a:ext cx="488361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latin typeface="Calibri" pitchFamily="34" charset="0"/>
                <a:cs typeface="Calibri" pitchFamily="34" charset="0"/>
              </a:rPr>
              <a:t>Piscar os faróis somente é permitido para:</a:t>
            </a:r>
          </a:p>
        </p:txBody>
      </p:sp>
      <p:sp>
        <p:nvSpPr>
          <p:cNvPr id="14" name="Seta para a direita 13"/>
          <p:cNvSpPr/>
          <p:nvPr/>
        </p:nvSpPr>
        <p:spPr>
          <a:xfrm>
            <a:off x="285720" y="1928808"/>
            <a:ext cx="357190" cy="428628"/>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de cantos arredondados 14"/>
          <p:cNvSpPr/>
          <p:nvPr/>
        </p:nvSpPr>
        <p:spPr>
          <a:xfrm>
            <a:off x="714348" y="1928808"/>
            <a:ext cx="5286412" cy="428628"/>
          </a:xfrm>
          <a:prstGeom prst="round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i="1" dirty="0">
                <a:solidFill>
                  <a:srgbClr val="006600"/>
                </a:solidFill>
                <a:latin typeface="Calibri" pitchFamily="34" charset="0"/>
                <a:cs typeface="Calibri" pitchFamily="34" charset="0"/>
              </a:rPr>
              <a:t>Advertência</a:t>
            </a:r>
            <a:r>
              <a:rPr lang="pt-BR" sz="2200" i="1" dirty="0">
                <a:solidFill>
                  <a:srgbClr val="006600"/>
                </a:solidFill>
                <a:latin typeface="Calibri" pitchFamily="34" charset="0"/>
                <a:cs typeface="Calibri" pitchFamily="34" charset="0"/>
              </a:rPr>
              <a:t> – Circunstâncias Perigosas</a:t>
            </a:r>
          </a:p>
        </p:txBody>
      </p:sp>
      <p:sp>
        <p:nvSpPr>
          <p:cNvPr id="16" name="Seta para a direita 15"/>
          <p:cNvSpPr/>
          <p:nvPr/>
        </p:nvSpPr>
        <p:spPr>
          <a:xfrm>
            <a:off x="285720" y="2714626"/>
            <a:ext cx="357190" cy="428628"/>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de cantos arredondados 16"/>
          <p:cNvSpPr/>
          <p:nvPr/>
        </p:nvSpPr>
        <p:spPr>
          <a:xfrm>
            <a:off x="714348" y="2714626"/>
            <a:ext cx="5286412" cy="428628"/>
          </a:xfrm>
          <a:prstGeom prst="round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i="1" dirty="0">
                <a:solidFill>
                  <a:srgbClr val="006600"/>
                </a:solidFill>
                <a:latin typeface="Calibri" pitchFamily="34" charset="0"/>
                <a:cs typeface="Calibri" pitchFamily="34" charset="0"/>
              </a:rPr>
              <a:t>Ultrapassar</a:t>
            </a:r>
            <a:r>
              <a:rPr lang="pt-BR" sz="2200" i="1" dirty="0">
                <a:solidFill>
                  <a:srgbClr val="006600"/>
                </a:solidFill>
                <a:latin typeface="Calibri" pitchFamily="34" charset="0"/>
                <a:cs typeface="Calibri" pitchFamily="34" charset="0"/>
              </a:rPr>
              <a:t> – Indicar para veículo da frente</a:t>
            </a:r>
          </a:p>
        </p:txBody>
      </p:sp>
      <p:sp>
        <p:nvSpPr>
          <p:cNvPr id="18" name="Retângulo de cantos arredondados 17"/>
          <p:cNvSpPr/>
          <p:nvPr/>
        </p:nvSpPr>
        <p:spPr>
          <a:xfrm>
            <a:off x="1403648" y="3701437"/>
            <a:ext cx="7344816" cy="1071570"/>
          </a:xfrm>
          <a:prstGeom prst="roundRect">
            <a:avLst>
              <a:gd name="adj" fmla="val 6401"/>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rgbClr val="FF0000"/>
                </a:solidFill>
                <a:latin typeface="Calibri" pitchFamily="34" charset="0"/>
                <a:cs typeface="Calibri" pitchFamily="34" charset="0"/>
              </a:rPr>
              <a:t>                      </a:t>
            </a:r>
            <a:r>
              <a:rPr lang="pt-BR" sz="2400" i="1" dirty="0">
                <a:solidFill>
                  <a:schemeClr val="tx1"/>
                </a:solidFill>
                <a:latin typeface="Calibri" pitchFamily="34" charset="0"/>
                <a:cs typeface="Calibri" pitchFamily="34" charset="0"/>
              </a:rPr>
              <a:t>O desrespeito à esta norma caracteriza </a:t>
            </a:r>
            <a:r>
              <a:rPr lang="pt-BR" sz="2400" b="1" i="1" dirty="0">
                <a:solidFill>
                  <a:srgbClr val="FF0000"/>
                </a:solidFill>
                <a:latin typeface="Calibri" pitchFamily="34" charset="0"/>
                <a:cs typeface="Calibri" pitchFamily="34" charset="0"/>
              </a:rPr>
              <a:t>Infração Média</a:t>
            </a:r>
            <a:r>
              <a:rPr lang="pt-BR" sz="2400" i="1" dirty="0">
                <a:solidFill>
                  <a:schemeClr val="tx1"/>
                </a:solidFill>
                <a:latin typeface="Calibri" pitchFamily="34" charset="0"/>
                <a:cs typeface="Calibri" pitchFamily="34" charset="0"/>
              </a:rPr>
              <a:t> e com multa e </a:t>
            </a:r>
            <a:r>
              <a:rPr lang="pt-BR" sz="2400" b="1" i="1" dirty="0">
                <a:solidFill>
                  <a:srgbClr val="FF0000"/>
                </a:solidFill>
                <a:latin typeface="Calibri" pitchFamily="34" charset="0"/>
                <a:cs typeface="Calibri" pitchFamily="34" charset="0"/>
              </a:rPr>
              <a:t>4 pontos </a:t>
            </a:r>
            <a:r>
              <a:rPr lang="pt-BR" sz="2400" i="1" dirty="0">
                <a:solidFill>
                  <a:schemeClr val="tx1"/>
                </a:solidFill>
                <a:latin typeface="Calibri" pitchFamily="34" charset="0"/>
                <a:cs typeface="Calibri" pitchFamily="34" charset="0"/>
              </a:rPr>
              <a:t>no prontuário. </a:t>
            </a:r>
          </a:p>
        </p:txBody>
      </p:sp>
      <p:sp>
        <p:nvSpPr>
          <p:cNvPr id="19" name="Retângulo de cantos arredondados 18"/>
          <p:cNvSpPr/>
          <p:nvPr/>
        </p:nvSpPr>
        <p:spPr>
          <a:xfrm>
            <a:off x="1659761" y="3856207"/>
            <a:ext cx="1544088" cy="3571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latin typeface="Calibri" pitchFamily="34" charset="0"/>
                <a:cs typeface="Calibri" pitchFamily="34" charset="0"/>
              </a:rPr>
              <a:t>MULTA</a:t>
            </a:r>
          </a:p>
        </p:txBody>
      </p:sp>
      <p:sp>
        <p:nvSpPr>
          <p:cNvPr id="22" name="Divisa 21"/>
          <p:cNvSpPr/>
          <p:nvPr/>
        </p:nvSpPr>
        <p:spPr>
          <a:xfrm>
            <a:off x="580627" y="3854918"/>
            <a:ext cx="397848" cy="696993"/>
          </a:xfrm>
          <a:prstGeom prst="chevron">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3" name="Divisa 22"/>
          <p:cNvSpPr/>
          <p:nvPr/>
        </p:nvSpPr>
        <p:spPr>
          <a:xfrm>
            <a:off x="868659" y="3864900"/>
            <a:ext cx="397848" cy="696993"/>
          </a:xfrm>
          <a:prstGeom prst="chevron">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4" name="Divisa 23"/>
          <p:cNvSpPr/>
          <p:nvPr/>
        </p:nvSpPr>
        <p:spPr>
          <a:xfrm>
            <a:off x="285720" y="3859652"/>
            <a:ext cx="397848" cy="696993"/>
          </a:xfrm>
          <a:prstGeom prst="chevron">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pic>
        <p:nvPicPr>
          <p:cNvPr id="25" name="Imagem 24"/>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6" name="CaixaDeTexto 25"/>
          <p:cNvSpPr txBox="1"/>
          <p:nvPr/>
        </p:nvSpPr>
        <p:spPr>
          <a:xfrm>
            <a:off x="214282" y="577298"/>
            <a:ext cx="3997678" cy="430887"/>
          </a:xfrm>
          <a:prstGeom prst="rect">
            <a:avLst/>
          </a:prstGeom>
          <a:noFill/>
        </p:spPr>
        <p:txBody>
          <a:bodyPr wrap="square" rtlCol="0">
            <a:spAutoFit/>
          </a:bodyPr>
          <a:lstStyle/>
          <a:p>
            <a:r>
              <a:rPr lang="pt-BR" sz="2200" b="1" dirty="0"/>
              <a:t>LUZES e BUZINA</a:t>
            </a:r>
          </a:p>
        </p:txBody>
      </p:sp>
    </p:spTree>
    <p:extLst>
      <p:ext uri="{BB962C8B-B14F-4D97-AF65-F5344CB8AC3E}">
        <p14:creationId xmlns:p14="http://schemas.microsoft.com/office/powerpoint/2010/main" val="70324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P spid="19" grpId="0" animBg="1"/>
      <p:bldP spid="22" grpId="0" animBg="1"/>
      <p:bldP spid="23" grpId="0" animBg="1"/>
      <p:bldP spid="2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de cantos arredondados 19"/>
          <p:cNvSpPr/>
          <p:nvPr/>
        </p:nvSpPr>
        <p:spPr>
          <a:xfrm>
            <a:off x="1571604" y="4429138"/>
            <a:ext cx="6715172" cy="428628"/>
          </a:xfrm>
          <a:prstGeom prst="roundRect">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rgbClr val="FF0000"/>
                </a:solidFill>
                <a:latin typeface="Calibri" pitchFamily="34" charset="0"/>
                <a:cs typeface="Calibri" pitchFamily="34" charset="0"/>
              </a:rPr>
              <a:t>... têm o trânsito regulamentado pelo </a:t>
            </a:r>
            <a:r>
              <a:rPr lang="pt-BR" sz="2400" b="1" i="1" dirty="0">
                <a:solidFill>
                  <a:schemeClr val="tx1"/>
                </a:solidFill>
                <a:latin typeface="Calibri" pitchFamily="34" charset="0"/>
                <a:cs typeface="Calibri" pitchFamily="34" charset="0"/>
              </a:rPr>
              <a:t>Município</a:t>
            </a:r>
            <a:r>
              <a:rPr lang="pt-BR" sz="2400" i="1" dirty="0">
                <a:solidFill>
                  <a:srgbClr val="FF0000"/>
                </a:solidFill>
                <a:latin typeface="Calibri" pitchFamily="34" charset="0"/>
                <a:cs typeface="Calibri" pitchFamily="34" charset="0"/>
              </a:rPr>
              <a:t>.</a:t>
            </a:r>
          </a:p>
        </p:txBody>
      </p:sp>
      <p:sp>
        <p:nvSpPr>
          <p:cNvPr id="22" name="CaixaDeTexto 21"/>
          <p:cNvSpPr txBox="1"/>
          <p:nvPr/>
        </p:nvSpPr>
        <p:spPr>
          <a:xfrm>
            <a:off x="246164" y="1068728"/>
            <a:ext cx="2337756" cy="477054"/>
          </a:xfrm>
          <a:prstGeom prst="rect">
            <a:avLst/>
          </a:prstGeom>
          <a:noFill/>
        </p:spPr>
        <p:txBody>
          <a:bodyPr wrap="none" rtlCol="0">
            <a:spAutoFit/>
          </a:bodyPr>
          <a:lstStyle/>
          <a:p>
            <a:r>
              <a:rPr lang="pt-BR" sz="2500" b="1" dirty="0"/>
              <a:t>Os veículos de...</a:t>
            </a:r>
          </a:p>
        </p:txBody>
      </p:sp>
      <p:sp>
        <p:nvSpPr>
          <p:cNvPr id="32" name="Seta para a direita 31"/>
          <p:cNvSpPr/>
          <p:nvPr/>
        </p:nvSpPr>
        <p:spPr>
          <a:xfrm>
            <a:off x="785786" y="4429138"/>
            <a:ext cx="428628" cy="428628"/>
          </a:xfrm>
          <a:prstGeom prst="rightArrow">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a:solidFill>
                <a:srgbClr val="FF0000"/>
              </a:solidFill>
              <a:latin typeface="Calibri" pitchFamily="34" charset="0"/>
              <a:cs typeface="Calibri" pitchFamily="34" charset="0"/>
            </a:endParaRPr>
          </a:p>
        </p:txBody>
      </p:sp>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0" name="CaixaDeTexto 9"/>
          <p:cNvSpPr txBox="1"/>
          <p:nvPr/>
        </p:nvSpPr>
        <p:spPr>
          <a:xfrm>
            <a:off x="214282" y="577298"/>
            <a:ext cx="3997678" cy="430887"/>
          </a:xfrm>
          <a:prstGeom prst="rect">
            <a:avLst/>
          </a:prstGeom>
          <a:noFill/>
        </p:spPr>
        <p:txBody>
          <a:bodyPr wrap="square" rtlCol="0">
            <a:spAutoFit/>
          </a:bodyPr>
          <a:lstStyle/>
          <a:p>
            <a:r>
              <a:rPr lang="pt-BR" sz="2200" b="1" dirty="0"/>
              <a:t>Trânsito – Usuários Diversos</a:t>
            </a:r>
          </a:p>
        </p:txBody>
      </p:sp>
      <p:pic>
        <p:nvPicPr>
          <p:cNvPr id="1030" name="Picture 6" descr="Resultado de imagem para charre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15" t="12354" r="17844"/>
          <a:stretch/>
        </p:blipFill>
        <p:spPr bwMode="auto">
          <a:xfrm>
            <a:off x="5292080" y="1916474"/>
            <a:ext cx="2880320" cy="235692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032" name="Picture 8"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13181" t="2160" r="753" b="2079"/>
          <a:stretch/>
        </p:blipFill>
        <p:spPr bwMode="auto">
          <a:xfrm>
            <a:off x="1214414" y="1916474"/>
            <a:ext cx="3029869" cy="233381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3" name="Retângulo 2"/>
          <p:cNvSpPr/>
          <p:nvPr/>
        </p:nvSpPr>
        <p:spPr>
          <a:xfrm>
            <a:off x="1259632" y="1635646"/>
            <a:ext cx="2952328" cy="288032"/>
          </a:xfrm>
          <a:prstGeom prst="re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700" b="1" dirty="0">
                <a:solidFill>
                  <a:schemeClr val="bg1"/>
                </a:solidFill>
                <a:latin typeface="Calibri" pitchFamily="34" charset="0"/>
                <a:cs typeface="Calibri" pitchFamily="34" charset="0"/>
              </a:rPr>
              <a:t>PROPULSÃO HUMANA</a:t>
            </a:r>
          </a:p>
        </p:txBody>
      </p:sp>
      <p:sp>
        <p:nvSpPr>
          <p:cNvPr id="15" name="Retângulo 14"/>
          <p:cNvSpPr/>
          <p:nvPr/>
        </p:nvSpPr>
        <p:spPr>
          <a:xfrm>
            <a:off x="5334448" y="1599327"/>
            <a:ext cx="2765944" cy="288032"/>
          </a:xfrm>
          <a:prstGeom prst="re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700" b="1" dirty="0">
                <a:solidFill>
                  <a:schemeClr val="bg1"/>
                </a:solidFill>
                <a:latin typeface="Calibri" pitchFamily="34" charset="0"/>
                <a:cs typeface="Calibri" pitchFamily="34" charset="0"/>
              </a:rPr>
              <a:t>TRAÇÃO ANIMAL</a:t>
            </a:r>
          </a:p>
        </p:txBody>
      </p:sp>
    </p:spTree>
    <p:extLst>
      <p:ext uri="{BB962C8B-B14F-4D97-AF65-F5344CB8AC3E}">
        <p14:creationId xmlns:p14="http://schemas.microsoft.com/office/powerpoint/2010/main" val="39024625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335892" y="1302243"/>
            <a:ext cx="3235976"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Trânsito de Animais...</a:t>
            </a:r>
            <a:endParaRPr lang="pt-BR" sz="2000" b="1" dirty="0">
              <a:latin typeface="Calibri" pitchFamily="34" charset="0"/>
              <a:cs typeface="Calibri" pitchFamily="34" charset="0"/>
            </a:endParaRPr>
          </a:p>
        </p:txBody>
      </p:sp>
      <p:sp>
        <p:nvSpPr>
          <p:cNvPr id="11" name="CaixaDeTexto 10"/>
          <p:cNvSpPr txBox="1"/>
          <p:nvPr/>
        </p:nvSpPr>
        <p:spPr>
          <a:xfrm>
            <a:off x="285720" y="1673059"/>
            <a:ext cx="6286543" cy="1107996"/>
          </a:xfrm>
          <a:prstGeom prst="rect">
            <a:avLst/>
          </a:prstGeom>
          <a:noFill/>
        </p:spPr>
        <p:txBody>
          <a:bodyPr wrap="square" rtlCol="0">
            <a:spAutoFit/>
          </a:bodyPr>
          <a:lstStyle/>
          <a:p>
            <a:pPr algn="just"/>
            <a:r>
              <a:rPr lang="pt-BR" sz="2200" i="1" dirty="0">
                <a:latin typeface="Calibri" pitchFamily="34" charset="0"/>
              </a:rPr>
              <a:t>Os </a:t>
            </a:r>
            <a:r>
              <a:rPr lang="pt-BR" sz="2200" b="1" i="1" dirty="0">
                <a:solidFill>
                  <a:srgbClr val="008000"/>
                </a:solidFill>
                <a:latin typeface="Calibri" pitchFamily="34" charset="0"/>
              </a:rPr>
              <a:t>animais</a:t>
            </a:r>
            <a:r>
              <a:rPr lang="pt-BR" sz="2200" i="1" dirty="0">
                <a:latin typeface="Calibri" pitchFamily="34" charset="0"/>
              </a:rPr>
              <a:t>, quando em rebanhos, deverão ser conduzidos em grupos pequenos e junto ao bordo da pista.</a:t>
            </a:r>
            <a:endParaRPr lang="pt-BR" sz="2200" i="1" dirty="0"/>
          </a:p>
        </p:txBody>
      </p:sp>
      <p:sp>
        <p:nvSpPr>
          <p:cNvPr id="13" name="Retângulo de cantos arredondados 12"/>
          <p:cNvSpPr/>
          <p:nvPr/>
        </p:nvSpPr>
        <p:spPr>
          <a:xfrm>
            <a:off x="2584670" y="3159631"/>
            <a:ext cx="5164802" cy="3571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Trânsito de Veículos de Tração Animal...</a:t>
            </a:r>
            <a:endParaRPr lang="pt-BR" sz="2000" b="1" dirty="0">
              <a:latin typeface="Calibri" pitchFamily="34" charset="0"/>
              <a:cs typeface="Calibri" pitchFamily="34" charset="0"/>
            </a:endParaRPr>
          </a:p>
        </p:txBody>
      </p:sp>
      <p:sp>
        <p:nvSpPr>
          <p:cNvPr id="17" name="CaixaDeTexto 16"/>
          <p:cNvSpPr txBox="1"/>
          <p:nvPr/>
        </p:nvSpPr>
        <p:spPr>
          <a:xfrm>
            <a:off x="2605936" y="3659697"/>
            <a:ext cx="6286544" cy="1107996"/>
          </a:xfrm>
          <a:prstGeom prst="rect">
            <a:avLst/>
          </a:prstGeom>
          <a:noFill/>
        </p:spPr>
        <p:txBody>
          <a:bodyPr wrap="square" rtlCol="0">
            <a:spAutoFit/>
          </a:bodyPr>
          <a:lstStyle/>
          <a:p>
            <a:pPr algn="just"/>
            <a:r>
              <a:rPr lang="pt-BR" sz="2200" i="1" dirty="0">
                <a:latin typeface="Calibri" pitchFamily="34" charset="0"/>
              </a:rPr>
              <a:t>Os veículos de </a:t>
            </a:r>
            <a:r>
              <a:rPr lang="pt-BR" sz="2200" b="1" i="1" dirty="0">
                <a:solidFill>
                  <a:srgbClr val="008000"/>
                </a:solidFill>
                <a:latin typeface="Calibri" pitchFamily="34" charset="0"/>
              </a:rPr>
              <a:t>Tração Animal</a:t>
            </a:r>
            <a:r>
              <a:rPr lang="pt-BR" sz="2200" i="1" dirty="0">
                <a:latin typeface="Calibri" pitchFamily="34" charset="0"/>
              </a:rPr>
              <a:t> deverão ser conduzidos pela </a:t>
            </a:r>
            <a:r>
              <a:rPr lang="pt-BR" sz="2200" i="1" dirty="0">
                <a:solidFill>
                  <a:srgbClr val="00B0F0"/>
                </a:solidFill>
                <a:latin typeface="Calibri" pitchFamily="34" charset="0"/>
              </a:rPr>
              <a:t>direita</a:t>
            </a:r>
            <a:r>
              <a:rPr lang="pt-BR" sz="2200" i="1" dirty="0">
                <a:latin typeface="Calibri" pitchFamily="34" charset="0"/>
              </a:rPr>
              <a:t> e </a:t>
            </a:r>
            <a:r>
              <a:rPr lang="pt-BR" sz="2200" i="1" dirty="0">
                <a:solidFill>
                  <a:srgbClr val="FF6600"/>
                </a:solidFill>
                <a:latin typeface="Calibri" pitchFamily="34" charset="0"/>
              </a:rPr>
              <a:t>junto à guia</a:t>
            </a:r>
            <a:r>
              <a:rPr lang="pt-BR" sz="2200" i="1" dirty="0">
                <a:latin typeface="Calibri" pitchFamily="34" charset="0"/>
              </a:rPr>
              <a:t> da calçada OU pelo </a:t>
            </a:r>
            <a:r>
              <a:rPr lang="pt-BR" sz="2200" i="1" dirty="0">
                <a:solidFill>
                  <a:srgbClr val="FF6600"/>
                </a:solidFill>
                <a:latin typeface="Calibri" pitchFamily="34" charset="0"/>
              </a:rPr>
              <a:t>acostamento</a:t>
            </a:r>
            <a:r>
              <a:rPr lang="pt-BR" sz="2200" i="1" dirty="0">
                <a:latin typeface="Calibri" pitchFamily="34" charset="0"/>
              </a:rPr>
              <a:t>.</a:t>
            </a:r>
            <a:endParaRPr lang="pt-BR" sz="2200" i="1" dirty="0"/>
          </a:p>
        </p:txBody>
      </p:sp>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3997678" cy="430887"/>
          </a:xfrm>
          <a:prstGeom prst="rect">
            <a:avLst/>
          </a:prstGeom>
          <a:noFill/>
        </p:spPr>
        <p:txBody>
          <a:bodyPr wrap="square" rtlCol="0">
            <a:spAutoFit/>
          </a:bodyPr>
          <a:lstStyle/>
          <a:p>
            <a:r>
              <a:rPr lang="pt-BR" sz="2200" b="1" dirty="0"/>
              <a:t>Trânsito – Usuários Diversos</a:t>
            </a:r>
          </a:p>
        </p:txBody>
      </p:sp>
      <p:pic>
        <p:nvPicPr>
          <p:cNvPr id="2" name="Imagem 1"/>
          <p:cNvPicPr>
            <a:picLocks noChangeAspect="1"/>
          </p:cNvPicPr>
          <p:nvPr/>
        </p:nvPicPr>
        <p:blipFill rotWithShape="1">
          <a:blip r:embed="rId4"/>
          <a:srcRect l="15002"/>
          <a:stretch/>
        </p:blipFill>
        <p:spPr>
          <a:xfrm>
            <a:off x="285720" y="3159630"/>
            <a:ext cx="2126040" cy="1575479"/>
          </a:xfrm>
          <a:prstGeom prst="rect">
            <a:avLst/>
          </a:prstGeom>
          <a:ln>
            <a:noFill/>
          </a:ln>
          <a:effectLst>
            <a:softEdge rad="50800"/>
          </a:effectLst>
        </p:spPr>
      </p:pic>
      <p:pic>
        <p:nvPicPr>
          <p:cNvPr id="3" name="Imagem 2"/>
          <p:cNvPicPr>
            <a:picLocks noChangeAspect="1"/>
          </p:cNvPicPr>
          <p:nvPr/>
        </p:nvPicPr>
        <p:blipFill>
          <a:blip r:embed="rId5"/>
          <a:stretch>
            <a:fillRect/>
          </a:stretch>
        </p:blipFill>
        <p:spPr>
          <a:xfrm>
            <a:off x="6880656" y="915566"/>
            <a:ext cx="2023492" cy="1658256"/>
          </a:xfrm>
          <a:prstGeom prst="rect">
            <a:avLst/>
          </a:prstGeom>
          <a:ln>
            <a:noFill/>
          </a:ln>
          <a:effectLst>
            <a:softEdge rad="50800"/>
          </a:effectLst>
        </p:spPr>
      </p:pic>
    </p:spTree>
    <p:extLst>
      <p:ext uri="{BB962C8B-B14F-4D97-AF65-F5344CB8AC3E}">
        <p14:creationId xmlns:p14="http://schemas.microsoft.com/office/powerpoint/2010/main" val="288580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animBg="1"/>
      <p:bldP spid="1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214282" y="1272240"/>
            <a:ext cx="3878918"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latin typeface="Calibri" pitchFamily="34" charset="0"/>
                <a:cs typeface="Calibri" pitchFamily="34" charset="0"/>
              </a:rPr>
              <a:t>Os Ciclomotores...</a:t>
            </a:r>
            <a:endParaRPr lang="pt-BR" sz="2000" b="1" dirty="0">
              <a:latin typeface="Calibri" pitchFamily="34" charset="0"/>
              <a:cs typeface="Calibri" pitchFamily="34" charset="0"/>
            </a:endParaRPr>
          </a:p>
        </p:txBody>
      </p:sp>
      <p:sp>
        <p:nvSpPr>
          <p:cNvPr id="13" name="Retângulo de cantos arredondados 12"/>
          <p:cNvSpPr/>
          <p:nvPr/>
        </p:nvSpPr>
        <p:spPr>
          <a:xfrm>
            <a:off x="214282" y="1785932"/>
            <a:ext cx="5357850" cy="11430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chemeClr val="tx2"/>
                </a:solidFill>
                <a:latin typeface="Calibri" pitchFamily="34" charset="0"/>
                <a:cs typeface="Calibri" pitchFamily="34" charset="0"/>
              </a:rPr>
              <a:t>...devem ser conduzidos no </a:t>
            </a:r>
            <a:r>
              <a:rPr lang="pt-BR" sz="2400" b="1" i="1" dirty="0">
                <a:solidFill>
                  <a:schemeClr val="tx1"/>
                </a:solidFill>
                <a:latin typeface="Calibri" pitchFamily="34" charset="0"/>
                <a:cs typeface="Calibri" pitchFamily="34" charset="0"/>
              </a:rPr>
              <a:t>Centro</a:t>
            </a:r>
            <a:r>
              <a:rPr lang="pt-BR" sz="2400" i="1" dirty="0">
                <a:solidFill>
                  <a:schemeClr val="accent2">
                    <a:lumMod val="50000"/>
                  </a:schemeClr>
                </a:solidFill>
                <a:latin typeface="Calibri" pitchFamily="34" charset="0"/>
                <a:cs typeface="Calibri" pitchFamily="34" charset="0"/>
              </a:rPr>
              <a:t> </a:t>
            </a:r>
            <a:r>
              <a:rPr lang="pt-BR" sz="2400" i="1" dirty="0">
                <a:solidFill>
                  <a:schemeClr val="tx2"/>
                </a:solidFill>
                <a:latin typeface="Calibri" pitchFamily="34" charset="0"/>
                <a:cs typeface="Calibri" pitchFamily="34" charset="0"/>
              </a:rPr>
              <a:t>da </a:t>
            </a:r>
          </a:p>
          <a:p>
            <a:pPr algn="ctr"/>
            <a:r>
              <a:rPr lang="pt-BR" sz="2400" i="1" dirty="0">
                <a:solidFill>
                  <a:schemeClr val="tx2"/>
                </a:solidFill>
                <a:latin typeface="Calibri" pitchFamily="34" charset="0"/>
                <a:cs typeface="Calibri" pitchFamily="34" charset="0"/>
              </a:rPr>
              <a:t>faixa mais à</a:t>
            </a:r>
            <a:r>
              <a:rPr lang="pt-BR" sz="2400" i="1" dirty="0">
                <a:solidFill>
                  <a:schemeClr val="accent2">
                    <a:lumMod val="50000"/>
                  </a:schemeClr>
                </a:solidFill>
                <a:latin typeface="Calibri" pitchFamily="34" charset="0"/>
                <a:cs typeface="Calibri" pitchFamily="34" charset="0"/>
              </a:rPr>
              <a:t> </a:t>
            </a:r>
            <a:r>
              <a:rPr lang="pt-BR" sz="2400" b="1" i="1" dirty="0">
                <a:solidFill>
                  <a:schemeClr val="tx1"/>
                </a:solidFill>
                <a:latin typeface="Calibri" pitchFamily="34" charset="0"/>
                <a:cs typeface="Calibri" pitchFamily="34" charset="0"/>
              </a:rPr>
              <a:t>Direita da Pista</a:t>
            </a:r>
          </a:p>
        </p:txBody>
      </p:sp>
      <p:sp>
        <p:nvSpPr>
          <p:cNvPr id="14" name="Seta para a direita 13"/>
          <p:cNvSpPr/>
          <p:nvPr/>
        </p:nvSpPr>
        <p:spPr>
          <a:xfrm>
            <a:off x="5429256" y="2042778"/>
            <a:ext cx="500066" cy="60041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de cantos arredondados 14"/>
          <p:cNvSpPr/>
          <p:nvPr/>
        </p:nvSpPr>
        <p:spPr>
          <a:xfrm>
            <a:off x="2143108" y="3286130"/>
            <a:ext cx="3509012" cy="1428760"/>
          </a:xfrm>
          <a:prstGeom prst="roundRect">
            <a:avLst>
              <a:gd name="adj" fmla="val 8968"/>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i="1" dirty="0">
                <a:solidFill>
                  <a:schemeClr val="tx1"/>
                </a:solidFill>
                <a:latin typeface="Calibri" pitchFamily="34" charset="0"/>
              </a:rPr>
              <a:t>É proibido o trânsito de ciclomotores nas vias de </a:t>
            </a:r>
            <a:r>
              <a:rPr lang="pt-BR" sz="2200" b="1" i="1" dirty="0">
                <a:solidFill>
                  <a:srgbClr val="FF0000"/>
                </a:solidFill>
                <a:latin typeface="Calibri" pitchFamily="34" charset="0"/>
              </a:rPr>
              <a:t>Trânsito Rápido e Rodovias</a:t>
            </a:r>
            <a:endParaRPr lang="pt-BR" sz="2200" b="1" i="1" dirty="0">
              <a:solidFill>
                <a:srgbClr val="FF0000"/>
              </a:solidFill>
            </a:endParaRPr>
          </a:p>
        </p:txBody>
      </p:sp>
      <p:grpSp>
        <p:nvGrpSpPr>
          <p:cNvPr id="17" name="Grupo 16"/>
          <p:cNvGrpSpPr/>
          <p:nvPr/>
        </p:nvGrpSpPr>
        <p:grpSpPr>
          <a:xfrm>
            <a:off x="357158" y="3214692"/>
            <a:ext cx="1643073" cy="1571635"/>
            <a:chOff x="357158" y="3143254"/>
            <a:chExt cx="1721753" cy="1643073"/>
          </a:xfrm>
        </p:grpSpPr>
        <p:pic>
          <p:nvPicPr>
            <p:cNvPr id="10" name="Imagem 9" descr="ciclomotor 2.jpg"/>
            <p:cNvPicPr>
              <a:picLocks noChangeAspect="1"/>
            </p:cNvPicPr>
            <p:nvPr/>
          </p:nvPicPr>
          <p:blipFill>
            <a:blip r:embed="rId3" cstate="print"/>
            <a:stretch>
              <a:fillRect/>
            </a:stretch>
          </p:blipFill>
          <p:spPr>
            <a:xfrm>
              <a:off x="360151" y="3357568"/>
              <a:ext cx="1718760" cy="1143007"/>
            </a:xfrm>
            <a:prstGeom prst="rect">
              <a:avLst/>
            </a:prstGeom>
          </p:spPr>
        </p:pic>
        <p:sp>
          <p:nvSpPr>
            <p:cNvPr id="16" name="Símbolo de 'Não' 15"/>
            <p:cNvSpPr/>
            <p:nvPr/>
          </p:nvSpPr>
          <p:spPr>
            <a:xfrm>
              <a:off x="357158" y="3143254"/>
              <a:ext cx="1714512" cy="1643073"/>
            </a:xfrm>
            <a:prstGeom prst="noSmoking">
              <a:avLst>
                <a:gd name="adj" fmla="val 74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8" name="CaixaDeTexto 17"/>
          <p:cNvSpPr txBox="1"/>
          <p:nvPr/>
        </p:nvSpPr>
        <p:spPr>
          <a:xfrm>
            <a:off x="214282" y="577298"/>
            <a:ext cx="3997678" cy="430887"/>
          </a:xfrm>
          <a:prstGeom prst="rect">
            <a:avLst/>
          </a:prstGeom>
          <a:noFill/>
        </p:spPr>
        <p:txBody>
          <a:bodyPr wrap="square" rtlCol="0">
            <a:spAutoFit/>
          </a:bodyPr>
          <a:lstStyle/>
          <a:p>
            <a:r>
              <a:rPr lang="pt-BR" sz="2200" b="1" dirty="0"/>
              <a:t>CICLOMOTORES</a:t>
            </a:r>
          </a:p>
        </p:txBody>
      </p:sp>
      <p:pic>
        <p:nvPicPr>
          <p:cNvPr id="2" name="Imagem 1"/>
          <p:cNvPicPr>
            <a:picLocks noChangeAspect="1"/>
          </p:cNvPicPr>
          <p:nvPr/>
        </p:nvPicPr>
        <p:blipFill>
          <a:blip r:embed="rId5"/>
          <a:stretch>
            <a:fillRect/>
          </a:stretch>
        </p:blipFill>
        <p:spPr>
          <a:xfrm>
            <a:off x="6156176" y="977181"/>
            <a:ext cx="2746625" cy="3686260"/>
          </a:xfrm>
          <a:prstGeom prst="rect">
            <a:avLst/>
          </a:prstGeom>
        </p:spPr>
      </p:pic>
    </p:spTree>
    <p:extLst>
      <p:ext uri="{BB962C8B-B14F-4D97-AF65-F5344CB8AC3E}">
        <p14:creationId xmlns:p14="http://schemas.microsoft.com/office/powerpoint/2010/main" val="38040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animBg="1"/>
      <p:bldP spid="1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iclofaixa 2.jpg"/>
          <p:cNvPicPr>
            <a:picLocks noChangeAspect="1"/>
          </p:cNvPicPr>
          <p:nvPr/>
        </p:nvPicPr>
        <p:blipFill>
          <a:blip r:embed="rId3" cstate="print"/>
          <a:stretch>
            <a:fillRect/>
          </a:stretch>
        </p:blipFill>
        <p:spPr>
          <a:xfrm>
            <a:off x="142844" y="1714494"/>
            <a:ext cx="1727797" cy="1291101"/>
          </a:xfrm>
          <a:prstGeom prst="rect">
            <a:avLst/>
          </a:prstGeom>
          <a:ln>
            <a:noFill/>
          </a:ln>
          <a:effectLst>
            <a:softEdge rad="50800"/>
          </a:effectLst>
        </p:spPr>
      </p:pic>
      <p:pic>
        <p:nvPicPr>
          <p:cNvPr id="10" name="Imagem 9" descr="ciclista no trânsito.jpg"/>
          <p:cNvPicPr>
            <a:picLocks noChangeAspect="1"/>
          </p:cNvPicPr>
          <p:nvPr/>
        </p:nvPicPr>
        <p:blipFill>
          <a:blip r:embed="rId4" cstate="print"/>
          <a:stretch>
            <a:fillRect/>
          </a:stretch>
        </p:blipFill>
        <p:spPr>
          <a:xfrm>
            <a:off x="6892905" y="1071552"/>
            <a:ext cx="2083330" cy="2357454"/>
          </a:xfrm>
          <a:prstGeom prst="rect">
            <a:avLst/>
          </a:prstGeom>
          <a:ln>
            <a:noFill/>
          </a:ln>
          <a:effectLst>
            <a:softEdge rad="50800"/>
          </a:effectLst>
        </p:spPr>
      </p:pic>
      <p:sp>
        <p:nvSpPr>
          <p:cNvPr id="11" name="Retângulo de cantos arredondados 10"/>
          <p:cNvSpPr/>
          <p:nvPr/>
        </p:nvSpPr>
        <p:spPr>
          <a:xfrm>
            <a:off x="214282" y="1142990"/>
            <a:ext cx="4500594" cy="3571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...na falta de Ciclovias ou </a:t>
            </a:r>
            <a:r>
              <a:rPr lang="pt-BR" sz="2200" dirty="0" err="1">
                <a:latin typeface="Calibri" pitchFamily="34" charset="0"/>
                <a:cs typeface="Calibri" pitchFamily="34" charset="0"/>
              </a:rPr>
              <a:t>Ciclofaixas</a:t>
            </a:r>
            <a:r>
              <a:rPr lang="pt-BR" sz="2200" dirty="0">
                <a:latin typeface="Calibri" pitchFamily="34" charset="0"/>
                <a:cs typeface="Calibri" pitchFamily="34" charset="0"/>
              </a:rPr>
              <a:t>...</a:t>
            </a:r>
          </a:p>
        </p:txBody>
      </p:sp>
      <p:sp>
        <p:nvSpPr>
          <p:cNvPr id="13" name="Retângulo de cantos arredondados 12"/>
          <p:cNvSpPr/>
          <p:nvPr/>
        </p:nvSpPr>
        <p:spPr>
          <a:xfrm>
            <a:off x="2071670" y="1643056"/>
            <a:ext cx="4214842" cy="1285884"/>
          </a:xfrm>
          <a:prstGeom prst="round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i="1" dirty="0">
                <a:solidFill>
                  <a:srgbClr val="C00000"/>
                </a:solidFill>
                <a:latin typeface="Calibri" pitchFamily="34" charset="0"/>
              </a:rPr>
              <a:t>...as bicicletas devem circular no </a:t>
            </a:r>
            <a:r>
              <a:rPr lang="pt-BR" sz="2200" b="1" i="1" dirty="0">
                <a:solidFill>
                  <a:schemeClr val="tx1"/>
                </a:solidFill>
                <a:latin typeface="Calibri" pitchFamily="34" charset="0"/>
              </a:rPr>
              <a:t>mesmo sentido dos veículos </a:t>
            </a:r>
            <a:r>
              <a:rPr lang="pt-BR" sz="2200" i="1" dirty="0">
                <a:solidFill>
                  <a:srgbClr val="C00000"/>
                </a:solidFill>
                <a:latin typeface="Calibri" pitchFamily="34" charset="0"/>
              </a:rPr>
              <a:t>e junto ao bordo da pista;</a:t>
            </a:r>
            <a:endParaRPr lang="pt-BR" sz="2200" i="1" dirty="0">
              <a:solidFill>
                <a:srgbClr val="C00000"/>
              </a:solidFill>
            </a:endParaRPr>
          </a:p>
        </p:txBody>
      </p:sp>
      <p:pic>
        <p:nvPicPr>
          <p:cNvPr id="15" name="Imagem 14" descr="bicicleta na calçada.jpg"/>
          <p:cNvPicPr>
            <a:picLocks noChangeAspect="1"/>
          </p:cNvPicPr>
          <p:nvPr/>
        </p:nvPicPr>
        <p:blipFill>
          <a:blip r:embed="rId5" cstate="print"/>
          <a:stretch>
            <a:fillRect/>
          </a:stretch>
        </p:blipFill>
        <p:spPr>
          <a:xfrm>
            <a:off x="214281" y="3314704"/>
            <a:ext cx="2571769" cy="1543062"/>
          </a:xfrm>
          <a:prstGeom prst="rect">
            <a:avLst/>
          </a:prstGeom>
          <a:ln>
            <a:noFill/>
          </a:ln>
          <a:effectLst>
            <a:softEdge rad="50800"/>
          </a:effectLst>
        </p:spPr>
      </p:pic>
      <p:sp>
        <p:nvSpPr>
          <p:cNvPr id="21" name="Retângulo de cantos arredondados 20"/>
          <p:cNvSpPr/>
          <p:nvPr/>
        </p:nvSpPr>
        <p:spPr>
          <a:xfrm>
            <a:off x="3491880" y="3571882"/>
            <a:ext cx="5072098" cy="121444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i="1" dirty="0">
                <a:solidFill>
                  <a:schemeClr val="tx1"/>
                </a:solidFill>
                <a:latin typeface="Calibri" pitchFamily="34" charset="0"/>
              </a:rPr>
              <a:t>...só poderão circular </a:t>
            </a:r>
            <a:r>
              <a:rPr lang="pt-BR" sz="2200" b="1" i="1" dirty="0">
                <a:solidFill>
                  <a:srgbClr val="FF0000"/>
                </a:solidFill>
                <a:latin typeface="Calibri" pitchFamily="34" charset="0"/>
              </a:rPr>
              <a:t>sobre os passeios </a:t>
            </a:r>
            <a:r>
              <a:rPr lang="pt-BR" sz="2200" i="1" dirty="0">
                <a:solidFill>
                  <a:schemeClr val="tx1"/>
                </a:solidFill>
                <a:latin typeface="Calibri" pitchFamily="34" charset="0"/>
              </a:rPr>
              <a:t>quando </a:t>
            </a:r>
            <a:r>
              <a:rPr lang="pt-BR" sz="2200" i="1" dirty="0">
                <a:solidFill>
                  <a:srgbClr val="006600"/>
                </a:solidFill>
                <a:latin typeface="Calibri" pitchFamily="34" charset="0"/>
              </a:rPr>
              <a:t>autorizado</a:t>
            </a:r>
            <a:r>
              <a:rPr lang="pt-BR" sz="2200" i="1" dirty="0">
                <a:solidFill>
                  <a:schemeClr val="tx1"/>
                </a:solidFill>
                <a:latin typeface="Calibri" pitchFamily="34" charset="0"/>
              </a:rPr>
              <a:t> e sinalizado pelo órgão competente;</a:t>
            </a:r>
            <a:endParaRPr lang="pt-BR" sz="2200" i="1" dirty="0">
              <a:solidFill>
                <a:schemeClr val="tx1"/>
              </a:solidFill>
            </a:endParaRPr>
          </a:p>
        </p:txBody>
      </p:sp>
      <p:sp>
        <p:nvSpPr>
          <p:cNvPr id="14" name="Seta para a direita 13"/>
          <p:cNvSpPr/>
          <p:nvPr/>
        </p:nvSpPr>
        <p:spPr>
          <a:xfrm>
            <a:off x="6286512" y="2000246"/>
            <a:ext cx="642942" cy="571504"/>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BICICLETAS</a:t>
            </a:r>
          </a:p>
        </p:txBody>
      </p:sp>
      <p:pic>
        <p:nvPicPr>
          <p:cNvPr id="29" name="Imagem 28" descr="Ministério cria duas novas sinalizações relacionadas à bicicleta - Brasil -  Estadão">
            <a:extLst>
              <a:ext uri="{FF2B5EF4-FFF2-40B4-BE49-F238E27FC236}">
                <a16:creationId xmlns:a16="http://schemas.microsoft.com/office/drawing/2014/main" id="{20C0DF25-2FAB-4990-8524-6A7872170F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340" y="3314704"/>
            <a:ext cx="384218" cy="384218"/>
          </a:xfrm>
          <a:custGeom>
            <a:avLst/>
            <a:gdLst>
              <a:gd name="connsiteX0" fmla="*/ 150577 w 460873"/>
              <a:gd name="connsiteY0" fmla="*/ 0 h 460873"/>
              <a:gd name="connsiteX1" fmla="*/ 310295 w 460873"/>
              <a:gd name="connsiteY1" fmla="*/ 0 h 460873"/>
              <a:gd name="connsiteX2" fmla="*/ 325755 w 460873"/>
              <a:gd name="connsiteY2" fmla="*/ 4799 h 460873"/>
              <a:gd name="connsiteX3" fmla="*/ 456073 w 460873"/>
              <a:gd name="connsiteY3" fmla="*/ 135117 h 460873"/>
              <a:gd name="connsiteX4" fmla="*/ 460873 w 460873"/>
              <a:gd name="connsiteY4" fmla="*/ 150580 h 460873"/>
              <a:gd name="connsiteX5" fmla="*/ 460873 w 460873"/>
              <a:gd name="connsiteY5" fmla="*/ 310292 h 460873"/>
              <a:gd name="connsiteX6" fmla="*/ 456073 w 460873"/>
              <a:gd name="connsiteY6" fmla="*/ 325755 h 460873"/>
              <a:gd name="connsiteX7" fmla="*/ 325755 w 460873"/>
              <a:gd name="connsiteY7" fmla="*/ 456073 h 460873"/>
              <a:gd name="connsiteX8" fmla="*/ 310292 w 460873"/>
              <a:gd name="connsiteY8" fmla="*/ 460873 h 460873"/>
              <a:gd name="connsiteX9" fmla="*/ 150580 w 460873"/>
              <a:gd name="connsiteY9" fmla="*/ 460873 h 460873"/>
              <a:gd name="connsiteX10" fmla="*/ 135117 w 460873"/>
              <a:gd name="connsiteY10" fmla="*/ 456073 h 460873"/>
              <a:gd name="connsiteX11" fmla="*/ 4799 w 460873"/>
              <a:gd name="connsiteY11" fmla="*/ 325755 h 460873"/>
              <a:gd name="connsiteX12" fmla="*/ 0 w 460873"/>
              <a:gd name="connsiteY12" fmla="*/ 310295 h 460873"/>
              <a:gd name="connsiteX13" fmla="*/ 0 w 460873"/>
              <a:gd name="connsiteY13" fmla="*/ 150577 h 460873"/>
              <a:gd name="connsiteX14" fmla="*/ 4799 w 460873"/>
              <a:gd name="connsiteY14" fmla="*/ 135117 h 460873"/>
              <a:gd name="connsiteX15" fmla="*/ 135117 w 460873"/>
              <a:gd name="connsiteY15" fmla="*/ 4799 h 460873"/>
              <a:gd name="connsiteX16" fmla="*/ 150577 w 460873"/>
              <a:gd name="connsiteY16" fmla="*/ 0 h 46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873" h="460873">
                <a:moveTo>
                  <a:pt x="150577" y="0"/>
                </a:moveTo>
                <a:lnTo>
                  <a:pt x="310295" y="0"/>
                </a:lnTo>
                <a:lnTo>
                  <a:pt x="325755" y="4799"/>
                </a:lnTo>
                <a:cubicBezTo>
                  <a:pt x="384349" y="29582"/>
                  <a:pt x="431290" y="76523"/>
                  <a:pt x="456073" y="135117"/>
                </a:cubicBezTo>
                <a:lnTo>
                  <a:pt x="460873" y="150580"/>
                </a:lnTo>
                <a:lnTo>
                  <a:pt x="460873" y="310292"/>
                </a:lnTo>
                <a:lnTo>
                  <a:pt x="456073" y="325755"/>
                </a:lnTo>
                <a:cubicBezTo>
                  <a:pt x="431290" y="384349"/>
                  <a:pt x="384349" y="431290"/>
                  <a:pt x="325755" y="456073"/>
                </a:cubicBezTo>
                <a:lnTo>
                  <a:pt x="310292" y="460873"/>
                </a:lnTo>
                <a:lnTo>
                  <a:pt x="150580" y="460873"/>
                </a:lnTo>
                <a:lnTo>
                  <a:pt x="135117" y="456073"/>
                </a:lnTo>
                <a:cubicBezTo>
                  <a:pt x="76523" y="431290"/>
                  <a:pt x="29583" y="384349"/>
                  <a:pt x="4799" y="325755"/>
                </a:cubicBezTo>
                <a:lnTo>
                  <a:pt x="0" y="310295"/>
                </a:lnTo>
                <a:lnTo>
                  <a:pt x="0" y="150577"/>
                </a:lnTo>
                <a:lnTo>
                  <a:pt x="4799" y="135117"/>
                </a:lnTo>
                <a:cubicBezTo>
                  <a:pt x="29583" y="76523"/>
                  <a:pt x="76523" y="29582"/>
                  <a:pt x="135117" y="4799"/>
                </a:cubicBezTo>
                <a:lnTo>
                  <a:pt x="150577" y="0"/>
                </a:lnTo>
                <a:close/>
              </a:path>
            </a:pathLst>
          </a:custGeom>
          <a:noFill/>
          <a:extLst>
            <a:ext uri="{909E8E84-426E-40DD-AFC4-6F175D3DCCD1}">
              <a14:hiddenFill xmlns:a14="http://schemas.microsoft.com/office/drawing/2010/main">
                <a:solidFill>
                  <a:srgbClr val="FFFFFF"/>
                </a:solidFill>
              </a14:hiddenFill>
            </a:ext>
          </a:extLst>
        </p:spPr>
      </p:pic>
      <p:sp>
        <p:nvSpPr>
          <p:cNvPr id="30" name="Seta para a direita 13">
            <a:extLst>
              <a:ext uri="{FF2B5EF4-FFF2-40B4-BE49-F238E27FC236}">
                <a16:creationId xmlns:a16="http://schemas.microsoft.com/office/drawing/2014/main" id="{34B91A3D-F5DF-47CD-A158-74207F3C606A}"/>
              </a:ext>
            </a:extLst>
          </p:cNvPr>
          <p:cNvSpPr/>
          <p:nvPr/>
        </p:nvSpPr>
        <p:spPr>
          <a:xfrm rot="10800000">
            <a:off x="2853100" y="3893353"/>
            <a:ext cx="642942" cy="571504"/>
          </a:xfrm>
          <a:prstGeom prst="rightArrow">
            <a:avLst>
              <a:gd name="adj1" fmla="val 5000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Distancia do ciclista 3.jpg"/>
          <p:cNvPicPr>
            <a:picLocks noChangeAspect="1"/>
          </p:cNvPicPr>
          <p:nvPr/>
        </p:nvPicPr>
        <p:blipFill>
          <a:blip r:embed="rId3" cstate="print"/>
          <a:stretch>
            <a:fillRect/>
          </a:stretch>
        </p:blipFill>
        <p:spPr>
          <a:xfrm>
            <a:off x="357158" y="1142990"/>
            <a:ext cx="2571768" cy="2250297"/>
          </a:xfrm>
          <a:prstGeom prst="rect">
            <a:avLst/>
          </a:prstGeom>
          <a:ln>
            <a:noFill/>
          </a:ln>
          <a:effectLst>
            <a:softEdge rad="50800"/>
          </a:effectLst>
        </p:spPr>
      </p:pic>
      <p:pic>
        <p:nvPicPr>
          <p:cNvPr id="10" name="Imagem 9" descr="ciclista empurrando a bike 2.jpg"/>
          <p:cNvPicPr>
            <a:picLocks noChangeAspect="1"/>
          </p:cNvPicPr>
          <p:nvPr/>
        </p:nvPicPr>
        <p:blipFill>
          <a:blip r:embed="rId4" cstate="print"/>
          <a:stretch>
            <a:fillRect/>
          </a:stretch>
        </p:blipFill>
        <p:spPr>
          <a:xfrm>
            <a:off x="4880188" y="3205702"/>
            <a:ext cx="4049530" cy="1580626"/>
          </a:xfrm>
          <a:prstGeom prst="rect">
            <a:avLst/>
          </a:prstGeom>
        </p:spPr>
      </p:pic>
      <p:sp>
        <p:nvSpPr>
          <p:cNvPr id="11" name="CaixaDeTexto 10"/>
          <p:cNvSpPr txBox="1"/>
          <p:nvPr/>
        </p:nvSpPr>
        <p:spPr>
          <a:xfrm>
            <a:off x="3071802" y="1669316"/>
            <a:ext cx="5643602" cy="830997"/>
          </a:xfrm>
          <a:prstGeom prst="rect">
            <a:avLst/>
          </a:prstGeom>
          <a:noFill/>
        </p:spPr>
        <p:txBody>
          <a:bodyPr wrap="square" rtlCol="0">
            <a:spAutoFit/>
          </a:bodyPr>
          <a:lstStyle/>
          <a:p>
            <a:r>
              <a:rPr lang="pt-BR" sz="2400" i="1" dirty="0">
                <a:latin typeface="Calibri" pitchFamily="34" charset="0"/>
              </a:rPr>
              <a:t>Os condutores devem manter uma </a:t>
            </a:r>
            <a:r>
              <a:rPr lang="pt-BR" sz="2400" b="1" i="1" dirty="0">
                <a:solidFill>
                  <a:srgbClr val="008000"/>
                </a:solidFill>
                <a:latin typeface="Calibri" pitchFamily="34" charset="0"/>
              </a:rPr>
              <a:t>distância lateral </a:t>
            </a:r>
            <a:r>
              <a:rPr lang="pt-BR" sz="2400" i="1" dirty="0">
                <a:latin typeface="Calibri" pitchFamily="34" charset="0"/>
              </a:rPr>
              <a:t>de </a:t>
            </a:r>
            <a:r>
              <a:rPr lang="pt-BR" sz="2400" i="1" dirty="0">
                <a:solidFill>
                  <a:srgbClr val="FF0000"/>
                </a:solidFill>
                <a:latin typeface="Calibri" pitchFamily="34" charset="0"/>
              </a:rPr>
              <a:t>1,5 metros</a:t>
            </a:r>
            <a:r>
              <a:rPr lang="pt-BR" sz="2400" i="1" dirty="0">
                <a:latin typeface="Calibri" pitchFamily="34" charset="0"/>
              </a:rPr>
              <a:t> ao passar por ciclistas;</a:t>
            </a:r>
            <a:endParaRPr lang="pt-BR" sz="2400" i="1" dirty="0"/>
          </a:p>
        </p:txBody>
      </p:sp>
      <p:sp>
        <p:nvSpPr>
          <p:cNvPr id="13" name="CaixaDeTexto 12"/>
          <p:cNvSpPr txBox="1"/>
          <p:nvPr/>
        </p:nvSpPr>
        <p:spPr>
          <a:xfrm>
            <a:off x="328252" y="3600788"/>
            <a:ext cx="4429156" cy="1200329"/>
          </a:xfrm>
          <a:prstGeom prst="rect">
            <a:avLst/>
          </a:prstGeom>
          <a:noFill/>
        </p:spPr>
        <p:txBody>
          <a:bodyPr wrap="square" rtlCol="0">
            <a:spAutoFit/>
          </a:bodyPr>
          <a:lstStyle/>
          <a:p>
            <a:pPr algn="just"/>
            <a:r>
              <a:rPr lang="pt-BR" sz="2400" i="1" dirty="0">
                <a:latin typeface="Calibri" pitchFamily="34" charset="0"/>
              </a:rPr>
              <a:t>O ciclista empurrando a bicicleta </a:t>
            </a:r>
            <a:r>
              <a:rPr lang="pt-BR" sz="2400" b="1" i="1" dirty="0">
                <a:solidFill>
                  <a:srgbClr val="008000"/>
                </a:solidFill>
                <a:latin typeface="Calibri" pitchFamily="34" charset="0"/>
              </a:rPr>
              <a:t>equipara-se ao pedestre</a:t>
            </a:r>
            <a:r>
              <a:rPr lang="pt-BR" sz="2400" i="1" dirty="0">
                <a:latin typeface="Calibri" pitchFamily="34" charset="0"/>
              </a:rPr>
              <a:t> em direitos e deveres.</a:t>
            </a:r>
            <a:endParaRPr lang="pt-BR" sz="2400" i="1" dirty="0"/>
          </a:p>
        </p:txBody>
      </p:sp>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p:cNvSpPr txBox="1"/>
          <p:nvPr/>
        </p:nvSpPr>
        <p:spPr>
          <a:xfrm>
            <a:off x="214282" y="577298"/>
            <a:ext cx="3997678" cy="430887"/>
          </a:xfrm>
          <a:prstGeom prst="rect">
            <a:avLst/>
          </a:prstGeom>
          <a:noFill/>
        </p:spPr>
        <p:txBody>
          <a:bodyPr wrap="square" rtlCol="0">
            <a:spAutoFit/>
          </a:bodyPr>
          <a:lstStyle/>
          <a:p>
            <a:r>
              <a:rPr lang="pt-BR" sz="2200" b="1" dirty="0"/>
              <a:t>BICICLETAS</a:t>
            </a:r>
          </a:p>
        </p:txBody>
      </p:sp>
    </p:spTree>
    <p:extLst>
      <p:ext uri="{BB962C8B-B14F-4D97-AF65-F5344CB8AC3E}">
        <p14:creationId xmlns:p14="http://schemas.microsoft.com/office/powerpoint/2010/main" val="77496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368098" y="1142990"/>
            <a:ext cx="5500726"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Os pedestres ao circular pelas vias, devem...</a:t>
            </a:r>
          </a:p>
        </p:txBody>
      </p:sp>
      <p:pic>
        <p:nvPicPr>
          <p:cNvPr id="10" name="Imagem 9" descr="pedestre na calçada 1.jpg"/>
          <p:cNvPicPr>
            <a:picLocks noChangeAspect="1"/>
          </p:cNvPicPr>
          <p:nvPr/>
        </p:nvPicPr>
        <p:blipFill>
          <a:blip r:embed="rId3" cstate="print"/>
          <a:stretch>
            <a:fillRect/>
          </a:stretch>
        </p:blipFill>
        <p:spPr>
          <a:xfrm>
            <a:off x="6557991" y="1142990"/>
            <a:ext cx="2168353" cy="1382325"/>
          </a:xfrm>
          <a:prstGeom prst="rect">
            <a:avLst/>
          </a:prstGeom>
          <a:ln>
            <a:noFill/>
          </a:ln>
          <a:effectLst>
            <a:softEdge rad="50800"/>
          </a:effectLst>
        </p:spPr>
      </p:pic>
      <p:pic>
        <p:nvPicPr>
          <p:cNvPr id="15" name="Imagem 14" descr="pedestre distraido.jpg"/>
          <p:cNvPicPr>
            <a:picLocks noChangeAspect="1"/>
          </p:cNvPicPr>
          <p:nvPr/>
        </p:nvPicPr>
        <p:blipFill>
          <a:blip r:embed="rId4" cstate="print"/>
          <a:stretch>
            <a:fillRect/>
          </a:stretch>
        </p:blipFill>
        <p:spPr>
          <a:xfrm>
            <a:off x="266498" y="2661461"/>
            <a:ext cx="1673236" cy="1214446"/>
          </a:xfrm>
          <a:prstGeom prst="rect">
            <a:avLst/>
          </a:prstGeom>
          <a:ln>
            <a:noFill/>
          </a:ln>
          <a:effectLst>
            <a:softEdge rad="50800"/>
          </a:effectLst>
        </p:spPr>
      </p:pic>
      <p:sp>
        <p:nvSpPr>
          <p:cNvPr id="16" name="CaixaDeTexto 15"/>
          <p:cNvSpPr txBox="1"/>
          <p:nvPr/>
        </p:nvSpPr>
        <p:spPr>
          <a:xfrm>
            <a:off x="2296924" y="2732899"/>
            <a:ext cx="5286412" cy="769441"/>
          </a:xfrm>
          <a:prstGeom prst="rect">
            <a:avLst/>
          </a:prstGeom>
          <a:noFill/>
        </p:spPr>
        <p:txBody>
          <a:bodyPr wrap="square" rtlCol="0">
            <a:spAutoFit/>
          </a:bodyPr>
          <a:lstStyle/>
          <a:p>
            <a:pPr algn="just"/>
            <a:r>
              <a:rPr lang="pt-BR" sz="2200" i="1" dirty="0">
                <a:latin typeface="Calibri" pitchFamily="34" charset="0"/>
              </a:rPr>
              <a:t>...ou em fila, pelos </a:t>
            </a:r>
            <a:r>
              <a:rPr lang="pt-BR" sz="2200" b="1" i="1" dirty="0">
                <a:solidFill>
                  <a:srgbClr val="008000"/>
                </a:solidFill>
                <a:latin typeface="Calibri" pitchFamily="34" charset="0"/>
              </a:rPr>
              <a:t>bordos da pista</a:t>
            </a:r>
            <a:r>
              <a:rPr lang="pt-BR" sz="2200" i="1" dirty="0">
                <a:latin typeface="Calibri" pitchFamily="34" charset="0"/>
              </a:rPr>
              <a:t>, quando não existir passeio ou calçada.</a:t>
            </a:r>
            <a:endParaRPr lang="pt-BR" sz="2200" i="1" dirty="0"/>
          </a:p>
        </p:txBody>
      </p:sp>
      <p:sp>
        <p:nvSpPr>
          <p:cNvPr id="18" name="Retângulo de cantos arredondados 17"/>
          <p:cNvSpPr/>
          <p:nvPr/>
        </p:nvSpPr>
        <p:spPr>
          <a:xfrm>
            <a:off x="1082478" y="4143386"/>
            <a:ext cx="5643602" cy="6429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i="1" dirty="0">
                <a:solidFill>
                  <a:schemeClr val="tx1"/>
                </a:solidFill>
                <a:latin typeface="Calibri" pitchFamily="34" charset="0"/>
              </a:rPr>
              <a:t>Nas </a:t>
            </a:r>
            <a:r>
              <a:rPr lang="pt-BR" sz="2200" i="1" dirty="0">
                <a:solidFill>
                  <a:srgbClr val="006600"/>
                </a:solidFill>
                <a:latin typeface="Calibri" pitchFamily="34" charset="0"/>
              </a:rPr>
              <a:t>vias rurais</a:t>
            </a:r>
            <a:r>
              <a:rPr lang="pt-BR" sz="2200" i="1" dirty="0">
                <a:solidFill>
                  <a:schemeClr val="tx1"/>
                </a:solidFill>
                <a:latin typeface="Calibri" pitchFamily="34" charset="0"/>
              </a:rPr>
              <a:t> sem acostamento, em fila pelos bordos da via e </a:t>
            </a:r>
            <a:r>
              <a:rPr lang="pt-BR" sz="2200" i="1" dirty="0">
                <a:solidFill>
                  <a:srgbClr val="FF0000"/>
                </a:solidFill>
                <a:latin typeface="Calibri" pitchFamily="34" charset="0"/>
              </a:rPr>
              <a:t>sentido contrário</a:t>
            </a:r>
            <a:r>
              <a:rPr lang="pt-BR" sz="2200" i="1" dirty="0">
                <a:solidFill>
                  <a:schemeClr val="tx1"/>
                </a:solidFill>
                <a:latin typeface="Calibri" pitchFamily="34" charset="0"/>
              </a:rPr>
              <a:t> aos veículos;</a:t>
            </a:r>
            <a:endParaRPr lang="pt-BR" sz="2200" i="1" dirty="0">
              <a:solidFill>
                <a:schemeClr val="tx1"/>
              </a:solidFill>
            </a:endParaRPr>
          </a:p>
        </p:txBody>
      </p:sp>
      <p:pic>
        <p:nvPicPr>
          <p:cNvPr id="20" name="Imagem 19" descr="Pedestre na Rodovia.jpg"/>
          <p:cNvPicPr>
            <a:picLocks noChangeAspect="1"/>
          </p:cNvPicPr>
          <p:nvPr/>
        </p:nvPicPr>
        <p:blipFill>
          <a:blip r:embed="rId5" cstate="print"/>
          <a:stretch>
            <a:fillRect/>
          </a:stretch>
        </p:blipFill>
        <p:spPr>
          <a:xfrm>
            <a:off x="6940394" y="3700477"/>
            <a:ext cx="1846448" cy="1228727"/>
          </a:xfrm>
          <a:prstGeom prst="rect">
            <a:avLst/>
          </a:prstGeom>
          <a:ln>
            <a:noFill/>
          </a:ln>
          <a:effectLst>
            <a:softEdge rad="50800"/>
          </a:effectLst>
        </p:spPr>
      </p:pic>
      <p:sp>
        <p:nvSpPr>
          <p:cNvPr id="21" name="CaixaDeTexto 20"/>
          <p:cNvSpPr txBox="1"/>
          <p:nvPr/>
        </p:nvSpPr>
        <p:spPr>
          <a:xfrm>
            <a:off x="914389" y="1643056"/>
            <a:ext cx="5357850" cy="769441"/>
          </a:xfrm>
          <a:prstGeom prst="rect">
            <a:avLst/>
          </a:prstGeom>
          <a:noFill/>
        </p:spPr>
        <p:txBody>
          <a:bodyPr wrap="square" rtlCol="0">
            <a:spAutoFit/>
          </a:bodyPr>
          <a:lstStyle/>
          <a:p>
            <a:r>
              <a:rPr lang="pt-BR" sz="2200" i="1" dirty="0">
                <a:latin typeface="Calibri" pitchFamily="34" charset="0"/>
              </a:rPr>
              <a:t>...em trechos urbanos, circular pela </a:t>
            </a:r>
            <a:r>
              <a:rPr lang="pt-BR" sz="2200" b="1" i="1" dirty="0">
                <a:solidFill>
                  <a:srgbClr val="008000"/>
                </a:solidFill>
                <a:latin typeface="Calibri" pitchFamily="34" charset="0"/>
              </a:rPr>
              <a:t>calçada ou passeio</a:t>
            </a:r>
            <a:r>
              <a:rPr lang="pt-BR" sz="2200" i="1" dirty="0">
                <a:latin typeface="Calibri" pitchFamily="34" charset="0"/>
              </a:rPr>
              <a:t>,</a:t>
            </a:r>
            <a:endParaRPr lang="pt-BR" sz="2200" dirty="0"/>
          </a:p>
        </p:txBody>
      </p:sp>
      <p:pic>
        <p:nvPicPr>
          <p:cNvPr id="23" name="Imagem 22" descr="Positivo.jpg"/>
          <p:cNvPicPr>
            <a:picLocks noChangeAspect="1"/>
          </p:cNvPicPr>
          <p:nvPr/>
        </p:nvPicPr>
        <p:blipFill>
          <a:blip r:embed="rId6" cstate="print">
            <a:extLst>
              <a:ext uri="{BEBA8EAE-BF5A-486C-A8C5-ECC9F3942E4B}">
                <a14:imgProps xmlns:a14="http://schemas.microsoft.com/office/drawing/2010/main">
                  <a14:imgLayer r:embed="rId7">
                    <a14:imgEffect>
                      <a14:backgroundRemoval t="4000" b="97778" l="9375" r="89286"/>
                    </a14:imgEffect>
                  </a14:imgLayer>
                </a14:imgProps>
              </a:ext>
            </a:extLst>
          </a:blip>
          <a:stretch>
            <a:fillRect/>
          </a:stretch>
        </p:blipFill>
        <p:spPr>
          <a:xfrm>
            <a:off x="6154576" y="1710979"/>
            <a:ext cx="785818" cy="789326"/>
          </a:xfrm>
          <a:prstGeom prst="rect">
            <a:avLst/>
          </a:prstGeom>
        </p:spPr>
      </p:pic>
      <p:pic>
        <p:nvPicPr>
          <p:cNvPr id="27" name="Imagem 26" descr="Positivo.jpg"/>
          <p:cNvPicPr>
            <a:picLocks noChangeAspect="1"/>
          </p:cNvPicPr>
          <p:nvPr/>
        </p:nvPicPr>
        <p:blipFill>
          <a:blip r:embed="rId6" cstate="print">
            <a:extLst>
              <a:ext uri="{BEBA8EAE-BF5A-486C-A8C5-ECC9F3942E4B}">
                <a14:imgProps xmlns:a14="http://schemas.microsoft.com/office/drawing/2010/main">
                  <a14:imgLayer r:embed="rId7">
                    <a14:imgEffect>
                      <a14:backgroundRemoval t="4000" b="96889" l="9375" r="89286"/>
                    </a14:imgEffect>
                  </a14:imgLayer>
                </a14:imgProps>
              </a:ext>
            </a:extLst>
          </a:blip>
          <a:stretch>
            <a:fillRect/>
          </a:stretch>
        </p:blipFill>
        <p:spPr>
          <a:xfrm flipV="1">
            <a:off x="1368230" y="3071816"/>
            <a:ext cx="785818" cy="853748"/>
          </a:xfrm>
          <a:prstGeom prst="rect">
            <a:avLst/>
          </a:prstGeom>
        </p:spPr>
      </p:pic>
      <p:pic>
        <p:nvPicPr>
          <p:cNvPr id="28" name="Imagem 27" descr="Positivo.jpg"/>
          <p:cNvPicPr>
            <a:picLocks noChangeAspect="1"/>
          </p:cNvPicPr>
          <p:nvPr/>
        </p:nvPicPr>
        <p:blipFill>
          <a:blip r:embed="rId8" cstate="print">
            <a:extLst>
              <a:ext uri="{BEBA8EAE-BF5A-486C-A8C5-ECC9F3942E4B}">
                <a14:imgProps xmlns:a14="http://schemas.microsoft.com/office/drawing/2010/main">
                  <a14:imgLayer r:embed="rId7">
                    <a14:imgEffect>
                      <a14:backgroundRemoval t="2667" b="95556" l="9375" r="89286"/>
                    </a14:imgEffect>
                  </a14:imgLayer>
                </a14:imgProps>
              </a:ext>
            </a:extLst>
          </a:blip>
          <a:stretch>
            <a:fillRect/>
          </a:stretch>
        </p:blipFill>
        <p:spPr>
          <a:xfrm flipV="1">
            <a:off x="6583204" y="4000510"/>
            <a:ext cx="785818" cy="853748"/>
          </a:xfrm>
          <a:prstGeom prst="rect">
            <a:avLst/>
          </a:prstGeom>
        </p:spPr>
      </p:pic>
      <p:pic>
        <p:nvPicPr>
          <p:cNvPr id="13" name="Imagem 12"/>
          <p:cNvPicPr>
            <a:picLocks noChangeAspect="1"/>
          </p:cNvPicPr>
          <p:nvPr/>
        </p:nvPicPr>
        <p:blipFill rotWithShape="1">
          <a:blip r:embed="rId9">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3997678" cy="430887"/>
          </a:xfrm>
          <a:prstGeom prst="rect">
            <a:avLst/>
          </a:prstGeom>
          <a:noFill/>
        </p:spPr>
        <p:txBody>
          <a:bodyPr wrap="square" rtlCol="0">
            <a:spAutoFit/>
          </a:bodyPr>
          <a:lstStyle/>
          <a:p>
            <a:r>
              <a:rPr lang="pt-BR" sz="2200" b="1" dirty="0"/>
              <a:t>PEDESTRES</a:t>
            </a:r>
          </a:p>
        </p:txBody>
      </p:sp>
    </p:spTree>
    <p:extLst>
      <p:ext uri="{BB962C8B-B14F-4D97-AF65-F5344CB8AC3E}">
        <p14:creationId xmlns:p14="http://schemas.microsoft.com/office/powerpoint/2010/main" val="5599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edestre na faixa 4.jpg"/>
          <p:cNvPicPr>
            <a:picLocks noChangeAspect="1"/>
          </p:cNvPicPr>
          <p:nvPr/>
        </p:nvPicPr>
        <p:blipFill>
          <a:blip r:embed="rId3" cstate="print"/>
          <a:stretch>
            <a:fillRect/>
          </a:stretch>
        </p:blipFill>
        <p:spPr>
          <a:xfrm>
            <a:off x="6660232" y="792741"/>
            <a:ext cx="2286016" cy="2198092"/>
          </a:xfrm>
          <a:prstGeom prst="rect">
            <a:avLst/>
          </a:prstGeom>
        </p:spPr>
      </p:pic>
      <p:sp>
        <p:nvSpPr>
          <p:cNvPr id="11" name="Retângulo de cantos arredondados 10"/>
          <p:cNvSpPr/>
          <p:nvPr/>
        </p:nvSpPr>
        <p:spPr>
          <a:xfrm>
            <a:off x="357158" y="1174788"/>
            <a:ext cx="5500726"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Os pedestres ao circular pelas vias, devem...</a:t>
            </a:r>
          </a:p>
        </p:txBody>
      </p:sp>
      <p:sp>
        <p:nvSpPr>
          <p:cNvPr id="13" name="CaixaDeTexto 12"/>
          <p:cNvSpPr txBox="1"/>
          <p:nvPr/>
        </p:nvSpPr>
        <p:spPr>
          <a:xfrm>
            <a:off x="2086490" y="1746292"/>
            <a:ext cx="4071966" cy="461665"/>
          </a:xfrm>
          <a:prstGeom prst="rect">
            <a:avLst/>
          </a:prstGeom>
          <a:noFill/>
        </p:spPr>
        <p:txBody>
          <a:bodyPr wrap="square" rtlCol="0">
            <a:spAutoFit/>
          </a:bodyPr>
          <a:lstStyle/>
          <a:p>
            <a:r>
              <a:rPr lang="pt-BR" sz="2400" i="1" dirty="0">
                <a:latin typeface="Calibri" pitchFamily="34" charset="0"/>
              </a:rPr>
              <a:t>...atravessar </a:t>
            </a:r>
            <a:r>
              <a:rPr lang="pt-BR" sz="2400" i="1" dirty="0">
                <a:solidFill>
                  <a:srgbClr val="008000"/>
                </a:solidFill>
                <a:latin typeface="Calibri" pitchFamily="34" charset="0"/>
              </a:rPr>
              <a:t>na faixa </a:t>
            </a:r>
            <a:r>
              <a:rPr lang="pt-BR" sz="2400" i="1" dirty="0">
                <a:latin typeface="Calibri" pitchFamily="34" charset="0"/>
              </a:rPr>
              <a:t>própria...</a:t>
            </a:r>
            <a:endParaRPr lang="pt-BR" sz="2400" i="1" dirty="0"/>
          </a:p>
        </p:txBody>
      </p:sp>
      <p:sp>
        <p:nvSpPr>
          <p:cNvPr id="14" name="Seta para a direita 13"/>
          <p:cNvSpPr/>
          <p:nvPr/>
        </p:nvSpPr>
        <p:spPr>
          <a:xfrm>
            <a:off x="6087018" y="1703760"/>
            <a:ext cx="501206" cy="57150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3" name="CaixaDeTexto 22"/>
          <p:cNvSpPr txBox="1"/>
          <p:nvPr/>
        </p:nvSpPr>
        <p:spPr>
          <a:xfrm>
            <a:off x="214282" y="577298"/>
            <a:ext cx="3997678" cy="430887"/>
          </a:xfrm>
          <a:prstGeom prst="rect">
            <a:avLst/>
          </a:prstGeom>
          <a:noFill/>
        </p:spPr>
        <p:txBody>
          <a:bodyPr wrap="square" rtlCol="0">
            <a:spAutoFit/>
          </a:bodyPr>
          <a:lstStyle/>
          <a:p>
            <a:r>
              <a:rPr lang="pt-BR" sz="2200" b="1" dirty="0"/>
              <a:t>PEDESTRES</a:t>
            </a:r>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75528"/>
            <a:ext cx="9144000" cy="1438810"/>
          </a:xfrm>
          <a:prstGeom prst="rect">
            <a:avLst/>
          </a:prstGeom>
        </p:spPr>
      </p:pic>
      <p:sp>
        <p:nvSpPr>
          <p:cNvPr id="26" name="CaixaDeTexto 25"/>
          <p:cNvSpPr txBox="1"/>
          <p:nvPr/>
        </p:nvSpPr>
        <p:spPr>
          <a:xfrm>
            <a:off x="382502" y="2384050"/>
            <a:ext cx="5149806" cy="830997"/>
          </a:xfrm>
          <a:prstGeom prst="rect">
            <a:avLst/>
          </a:prstGeom>
          <a:noFill/>
        </p:spPr>
        <p:txBody>
          <a:bodyPr wrap="square" rtlCol="0">
            <a:spAutoFit/>
          </a:bodyPr>
          <a:lstStyle/>
          <a:p>
            <a:r>
              <a:rPr lang="pt-BR" sz="2400" i="1" dirty="0">
                <a:latin typeface="Calibri" pitchFamily="34" charset="0"/>
              </a:rPr>
              <a:t>...ou em sentido </a:t>
            </a:r>
            <a:r>
              <a:rPr lang="pt-BR" sz="2400" i="1" dirty="0">
                <a:solidFill>
                  <a:srgbClr val="C00000"/>
                </a:solidFill>
                <a:latin typeface="Calibri" pitchFamily="34" charset="0"/>
              </a:rPr>
              <a:t>perpendicular</a:t>
            </a:r>
            <a:r>
              <a:rPr lang="pt-BR" sz="2400" i="1" dirty="0">
                <a:latin typeface="Calibri" pitchFamily="34" charset="0"/>
              </a:rPr>
              <a:t> ao eixo da pista, se não houver faixa.</a:t>
            </a:r>
            <a:endParaRPr lang="pt-BR" sz="2400" i="1" dirty="0"/>
          </a:p>
        </p:txBody>
      </p:sp>
      <p:sp>
        <p:nvSpPr>
          <p:cNvPr id="27" name="Seta para a direita 26"/>
          <p:cNvSpPr/>
          <p:nvPr/>
        </p:nvSpPr>
        <p:spPr>
          <a:xfrm rot="5400000">
            <a:off x="4469812" y="2834162"/>
            <a:ext cx="487847" cy="57150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de seta reta 9"/>
          <p:cNvCxnSpPr/>
          <p:nvPr/>
        </p:nvCxnSpPr>
        <p:spPr>
          <a:xfrm flipH="1" flipV="1">
            <a:off x="1907704" y="3624319"/>
            <a:ext cx="2952328" cy="118703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flipV="1">
            <a:off x="6804248" y="3624319"/>
            <a:ext cx="0" cy="1120707"/>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731693" y="3439653"/>
            <a:ext cx="1220591" cy="369332"/>
          </a:xfrm>
          <a:prstGeom prst="rect">
            <a:avLst/>
          </a:prstGeom>
          <a:noFill/>
        </p:spPr>
        <p:txBody>
          <a:bodyPr wrap="none" rtlCol="0">
            <a:spAutoFit/>
          </a:bodyPr>
          <a:lstStyle/>
          <a:p>
            <a:r>
              <a:rPr lang="pt-BR" b="1" dirty="0">
                <a:solidFill>
                  <a:srgbClr val="FF0000"/>
                </a:solidFill>
              </a:rPr>
              <a:t>DIAGONAL</a:t>
            </a:r>
          </a:p>
        </p:txBody>
      </p:sp>
      <p:sp>
        <p:nvSpPr>
          <p:cNvPr id="32" name="CaixaDeTexto 31"/>
          <p:cNvSpPr txBox="1"/>
          <p:nvPr/>
        </p:nvSpPr>
        <p:spPr>
          <a:xfrm>
            <a:off x="5019785" y="3439653"/>
            <a:ext cx="1784463" cy="369332"/>
          </a:xfrm>
          <a:prstGeom prst="rect">
            <a:avLst/>
          </a:prstGeom>
          <a:noFill/>
        </p:spPr>
        <p:txBody>
          <a:bodyPr wrap="none" rtlCol="0">
            <a:spAutoFit/>
          </a:bodyPr>
          <a:lstStyle/>
          <a:p>
            <a:r>
              <a:rPr lang="pt-BR" b="1" dirty="0">
                <a:solidFill>
                  <a:srgbClr val="FFFF00"/>
                </a:solidFill>
              </a:rPr>
              <a:t>PERPENDICULAR</a:t>
            </a:r>
          </a:p>
        </p:txBody>
      </p:sp>
    </p:spTree>
    <p:extLst>
      <p:ext uri="{BB962C8B-B14F-4D97-AF65-F5344CB8AC3E}">
        <p14:creationId xmlns:p14="http://schemas.microsoft.com/office/powerpoint/2010/main" val="28503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par>
                                <p:cTn id="35" presetID="14" presetClass="entr" presetSubtype="1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500"/>
                                        <p:tgtEl>
                                          <p:spTgt spid="31"/>
                                        </p:tgtEl>
                                      </p:cBhvr>
                                    </p:animEffect>
                                  </p:childTnLst>
                                </p:cTn>
                              </p:par>
                              <p:par>
                                <p:cTn id="43" presetID="14" presetClass="entr" presetSubtype="1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animBg="1"/>
      <p:bldP spid="26" grpId="0"/>
      <p:bldP spid="27" grpId="0" animBg="1"/>
      <p:bldP spid="31" grpId="0"/>
      <p:bldP spid="3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apacete.jpg"/>
          <p:cNvPicPr>
            <a:picLocks noChangeAspect="1"/>
          </p:cNvPicPr>
          <p:nvPr/>
        </p:nvPicPr>
        <p:blipFill>
          <a:blip r:embed="rId3" cstate="print"/>
          <a:stretch>
            <a:fillRect/>
          </a:stretch>
        </p:blipFill>
        <p:spPr>
          <a:xfrm>
            <a:off x="6245380" y="1222068"/>
            <a:ext cx="2549399" cy="1349682"/>
          </a:xfrm>
          <a:prstGeom prst="rect">
            <a:avLst/>
          </a:prstGeom>
          <a:ln>
            <a:noFill/>
          </a:ln>
          <a:effectLst>
            <a:softEdge rad="50800"/>
          </a:effectLst>
        </p:spPr>
      </p:pic>
      <p:pic>
        <p:nvPicPr>
          <p:cNvPr id="10" name="Imagem 9" descr="motociclista equipado.jpg"/>
          <p:cNvPicPr>
            <a:picLocks noChangeAspect="1"/>
          </p:cNvPicPr>
          <p:nvPr/>
        </p:nvPicPr>
        <p:blipFill>
          <a:blip r:embed="rId4" cstate="print"/>
          <a:stretch>
            <a:fillRect/>
          </a:stretch>
        </p:blipFill>
        <p:spPr>
          <a:xfrm>
            <a:off x="6654335" y="3146995"/>
            <a:ext cx="2203945" cy="1652959"/>
          </a:xfrm>
          <a:prstGeom prst="rect">
            <a:avLst/>
          </a:prstGeom>
        </p:spPr>
      </p:pic>
      <p:pic>
        <p:nvPicPr>
          <p:cNvPr id="11" name="Imagem 10" descr="moto curva.jpg"/>
          <p:cNvPicPr>
            <a:picLocks noChangeAspect="1"/>
          </p:cNvPicPr>
          <p:nvPr/>
        </p:nvPicPr>
        <p:blipFill>
          <a:blip r:embed="rId5" cstate="print"/>
          <a:stretch>
            <a:fillRect/>
          </a:stretch>
        </p:blipFill>
        <p:spPr>
          <a:xfrm>
            <a:off x="214282" y="2500313"/>
            <a:ext cx="2095514" cy="1571635"/>
          </a:xfrm>
          <a:prstGeom prst="rect">
            <a:avLst/>
          </a:prstGeom>
          <a:ln>
            <a:noFill/>
          </a:ln>
          <a:effectLst>
            <a:softEdge rad="50800"/>
          </a:effectLst>
        </p:spPr>
      </p:pic>
      <p:sp>
        <p:nvSpPr>
          <p:cNvPr id="13" name="Retângulo de cantos arredondados 12"/>
          <p:cNvSpPr/>
          <p:nvPr/>
        </p:nvSpPr>
        <p:spPr>
          <a:xfrm>
            <a:off x="214282" y="1142990"/>
            <a:ext cx="6000792"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Para conduzir estes veículos, o condutor deve...</a:t>
            </a:r>
          </a:p>
        </p:txBody>
      </p:sp>
      <p:sp>
        <p:nvSpPr>
          <p:cNvPr id="14" name="CaixaDeTexto 13"/>
          <p:cNvSpPr txBox="1"/>
          <p:nvPr/>
        </p:nvSpPr>
        <p:spPr>
          <a:xfrm>
            <a:off x="142844" y="1785932"/>
            <a:ext cx="6357982" cy="430887"/>
          </a:xfrm>
          <a:prstGeom prst="rect">
            <a:avLst/>
          </a:prstGeom>
          <a:noFill/>
        </p:spPr>
        <p:txBody>
          <a:bodyPr wrap="square" rtlCol="0">
            <a:spAutoFit/>
          </a:bodyPr>
          <a:lstStyle/>
          <a:p>
            <a:r>
              <a:rPr lang="pt-BR" sz="2200" i="1" dirty="0">
                <a:latin typeface="Calibri" pitchFamily="34" charset="0"/>
              </a:rPr>
              <a:t>Utilizar </a:t>
            </a:r>
            <a:r>
              <a:rPr lang="pt-BR" sz="2200" i="1" dirty="0">
                <a:solidFill>
                  <a:srgbClr val="008000"/>
                </a:solidFill>
                <a:latin typeface="Calibri" pitchFamily="34" charset="0"/>
              </a:rPr>
              <a:t>capacete</a:t>
            </a:r>
            <a:r>
              <a:rPr lang="pt-BR" sz="2200" i="1" dirty="0">
                <a:latin typeface="Calibri" pitchFamily="34" charset="0"/>
              </a:rPr>
              <a:t>  - com viseira ou óculos de proteção</a:t>
            </a:r>
            <a:endParaRPr lang="pt-BR" sz="2200" i="1" dirty="0"/>
          </a:p>
        </p:txBody>
      </p:sp>
      <p:sp>
        <p:nvSpPr>
          <p:cNvPr id="15" name="CaixaDeTexto 14"/>
          <p:cNvSpPr txBox="1"/>
          <p:nvPr/>
        </p:nvSpPr>
        <p:spPr>
          <a:xfrm>
            <a:off x="2428860" y="2928940"/>
            <a:ext cx="4342727" cy="430887"/>
          </a:xfrm>
          <a:prstGeom prst="rect">
            <a:avLst/>
          </a:prstGeom>
          <a:noFill/>
        </p:spPr>
        <p:txBody>
          <a:bodyPr wrap="none" rtlCol="0">
            <a:spAutoFit/>
          </a:bodyPr>
          <a:lstStyle/>
          <a:p>
            <a:r>
              <a:rPr lang="pt-BR" sz="2200" i="1" dirty="0">
                <a:latin typeface="Calibri" pitchFamily="34" charset="0"/>
              </a:rPr>
              <a:t>Segurar o guidão com as </a:t>
            </a:r>
            <a:r>
              <a:rPr lang="pt-BR" sz="2200" i="1" dirty="0">
                <a:solidFill>
                  <a:srgbClr val="008000"/>
                </a:solidFill>
                <a:latin typeface="Calibri" pitchFamily="34" charset="0"/>
              </a:rPr>
              <a:t>duas mãos</a:t>
            </a:r>
            <a:endParaRPr lang="pt-BR" sz="2200" i="1" dirty="0"/>
          </a:p>
        </p:txBody>
      </p:sp>
      <p:sp>
        <p:nvSpPr>
          <p:cNvPr id="16" name="CaixaDeTexto 15"/>
          <p:cNvSpPr txBox="1"/>
          <p:nvPr/>
        </p:nvSpPr>
        <p:spPr>
          <a:xfrm>
            <a:off x="3461124" y="4143386"/>
            <a:ext cx="3396892" cy="661720"/>
          </a:xfrm>
          <a:prstGeom prst="rect">
            <a:avLst/>
          </a:prstGeom>
          <a:noFill/>
        </p:spPr>
        <p:txBody>
          <a:bodyPr wrap="none" rtlCol="0">
            <a:spAutoFit/>
          </a:bodyPr>
          <a:lstStyle/>
          <a:p>
            <a:r>
              <a:rPr lang="pt-BR" sz="2200" i="1" dirty="0">
                <a:latin typeface="Calibri" pitchFamily="34" charset="0"/>
              </a:rPr>
              <a:t>Utilizar </a:t>
            </a:r>
            <a:r>
              <a:rPr lang="pt-BR" sz="2200" i="1" dirty="0">
                <a:solidFill>
                  <a:srgbClr val="008000"/>
                </a:solidFill>
                <a:latin typeface="Calibri" pitchFamily="34" charset="0"/>
              </a:rPr>
              <a:t>vestuário</a:t>
            </a:r>
            <a:r>
              <a:rPr lang="pt-BR" sz="2200" i="1" dirty="0">
                <a:latin typeface="Calibri" pitchFamily="34" charset="0"/>
              </a:rPr>
              <a:t> adequado.</a:t>
            </a:r>
            <a:br>
              <a:rPr lang="pt-BR" sz="2200" i="1" dirty="0">
                <a:latin typeface="Calibri" pitchFamily="34" charset="0"/>
              </a:rPr>
            </a:br>
            <a:r>
              <a:rPr lang="pt-BR" sz="1500" i="1" dirty="0">
                <a:solidFill>
                  <a:schemeClr val="tx1">
                    <a:lumMod val="50000"/>
                    <a:lumOff val="50000"/>
                  </a:schemeClr>
                </a:solidFill>
                <a:latin typeface="Calibri" pitchFamily="34" charset="0"/>
              </a:rPr>
              <a:t>(Ainda não regulamentado)</a:t>
            </a:r>
            <a:endParaRPr lang="pt-BR" sz="1500" i="1" dirty="0">
              <a:solidFill>
                <a:schemeClr val="tx1">
                  <a:lumMod val="50000"/>
                  <a:lumOff val="50000"/>
                </a:schemeClr>
              </a:solidFill>
            </a:endParaRPr>
          </a:p>
        </p:txBody>
      </p:sp>
      <p:pic>
        <p:nvPicPr>
          <p:cNvPr id="12" name="Imagem 11"/>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3997678" cy="430887"/>
          </a:xfrm>
          <a:prstGeom prst="rect">
            <a:avLst/>
          </a:prstGeom>
          <a:noFill/>
        </p:spPr>
        <p:txBody>
          <a:bodyPr wrap="square" rtlCol="0">
            <a:spAutoFit/>
          </a:bodyPr>
          <a:lstStyle/>
          <a:p>
            <a:r>
              <a:rPr lang="pt-BR" sz="2200" b="1" dirty="0"/>
              <a:t>MOTOCICLETAS e SIMILARES</a:t>
            </a:r>
          </a:p>
        </p:txBody>
      </p:sp>
    </p:spTree>
    <p:extLst>
      <p:ext uri="{BB962C8B-B14F-4D97-AF65-F5344CB8AC3E}">
        <p14:creationId xmlns:p14="http://schemas.microsoft.com/office/powerpoint/2010/main" val="33207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moto com sidecar 2.jpg"/>
          <p:cNvPicPr>
            <a:picLocks noChangeAspect="1"/>
          </p:cNvPicPr>
          <p:nvPr/>
        </p:nvPicPr>
        <p:blipFill>
          <a:blip r:embed="rId3" cstate="print"/>
          <a:stretch>
            <a:fillRect/>
          </a:stretch>
        </p:blipFill>
        <p:spPr>
          <a:xfrm flipH="1">
            <a:off x="6277077" y="1428742"/>
            <a:ext cx="2795517" cy="1949505"/>
          </a:xfrm>
          <a:prstGeom prst="rect">
            <a:avLst/>
          </a:prstGeom>
        </p:spPr>
      </p:pic>
      <p:sp>
        <p:nvSpPr>
          <p:cNvPr id="10" name="Retângulo de cantos arredondados 9"/>
          <p:cNvSpPr/>
          <p:nvPr/>
        </p:nvSpPr>
        <p:spPr>
          <a:xfrm>
            <a:off x="571472" y="1142990"/>
            <a:ext cx="7786742"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Os passageiros destes veículos, só podem ser transportados em...</a:t>
            </a:r>
          </a:p>
        </p:txBody>
      </p:sp>
      <p:grpSp>
        <p:nvGrpSpPr>
          <p:cNvPr id="20" name="Grupo 19"/>
          <p:cNvGrpSpPr/>
          <p:nvPr/>
        </p:nvGrpSpPr>
        <p:grpSpPr>
          <a:xfrm>
            <a:off x="1857356" y="1928808"/>
            <a:ext cx="4643470" cy="642942"/>
            <a:chOff x="1071538" y="2000246"/>
            <a:chExt cx="4643470" cy="642942"/>
          </a:xfrm>
        </p:grpSpPr>
        <p:sp>
          <p:nvSpPr>
            <p:cNvPr id="13" name="Retângulo de cantos arredondados 12"/>
            <p:cNvSpPr/>
            <p:nvPr/>
          </p:nvSpPr>
          <p:spPr>
            <a:xfrm>
              <a:off x="1071538" y="2000246"/>
              <a:ext cx="4286280" cy="642942"/>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chemeClr val="tx2"/>
                  </a:solidFill>
                  <a:latin typeface="Calibri" pitchFamily="34" charset="0"/>
                  <a:cs typeface="Calibri" pitchFamily="34" charset="0"/>
                </a:rPr>
                <a:t>...</a:t>
              </a:r>
              <a:r>
                <a:rPr lang="pt-BR" sz="2400" b="1" i="1" dirty="0">
                  <a:solidFill>
                    <a:schemeClr val="tx2"/>
                  </a:solidFill>
                  <a:latin typeface="Calibri" pitchFamily="34" charset="0"/>
                  <a:cs typeface="Calibri" pitchFamily="34" charset="0"/>
                </a:rPr>
                <a:t>Sidecar</a:t>
              </a:r>
              <a:r>
                <a:rPr lang="pt-BR" sz="2400" i="1" dirty="0">
                  <a:solidFill>
                    <a:schemeClr val="tx2"/>
                  </a:solidFill>
                  <a:latin typeface="Calibri" pitchFamily="34" charset="0"/>
                  <a:cs typeface="Calibri" pitchFamily="34" charset="0"/>
                </a:rPr>
                <a:t> (carro lateral)</a:t>
              </a:r>
            </a:p>
          </p:txBody>
        </p:sp>
        <p:sp>
          <p:nvSpPr>
            <p:cNvPr id="14" name="Seta para a direita 13"/>
            <p:cNvSpPr/>
            <p:nvPr/>
          </p:nvSpPr>
          <p:spPr>
            <a:xfrm>
              <a:off x="5214942" y="2032145"/>
              <a:ext cx="500066" cy="57150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6" name="Imagem 15" descr="Motocicleta Passageiro.jpg"/>
          <p:cNvPicPr>
            <a:picLocks noChangeAspect="1"/>
          </p:cNvPicPr>
          <p:nvPr/>
        </p:nvPicPr>
        <p:blipFill>
          <a:blip r:embed="rId4" cstate="print"/>
          <a:stretch>
            <a:fillRect/>
          </a:stretch>
        </p:blipFill>
        <p:spPr>
          <a:xfrm>
            <a:off x="214282" y="2875775"/>
            <a:ext cx="2000264" cy="1385368"/>
          </a:xfrm>
          <a:prstGeom prst="rect">
            <a:avLst/>
          </a:prstGeom>
          <a:ln>
            <a:noFill/>
          </a:ln>
          <a:effectLst>
            <a:softEdge rad="50800"/>
          </a:effectLst>
        </p:spPr>
      </p:pic>
      <p:grpSp>
        <p:nvGrpSpPr>
          <p:cNvPr id="21" name="Grupo 20"/>
          <p:cNvGrpSpPr/>
          <p:nvPr/>
        </p:nvGrpSpPr>
        <p:grpSpPr>
          <a:xfrm>
            <a:off x="2357422" y="3447279"/>
            <a:ext cx="6215106" cy="642942"/>
            <a:chOff x="2428860" y="3500444"/>
            <a:chExt cx="6215106" cy="642942"/>
          </a:xfrm>
        </p:grpSpPr>
        <p:sp>
          <p:nvSpPr>
            <p:cNvPr id="15" name="Retângulo de cantos arredondados 14"/>
            <p:cNvSpPr/>
            <p:nvPr/>
          </p:nvSpPr>
          <p:spPr>
            <a:xfrm>
              <a:off x="2786050" y="3500444"/>
              <a:ext cx="5857916" cy="642942"/>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chemeClr val="tx2"/>
                  </a:solidFill>
                  <a:latin typeface="Calibri" pitchFamily="34" charset="0"/>
                  <a:cs typeface="Calibri" pitchFamily="34" charset="0"/>
                </a:rPr>
                <a:t>...</a:t>
              </a:r>
              <a:r>
                <a:rPr lang="pt-BR" sz="2400" b="1" i="1" dirty="0">
                  <a:solidFill>
                    <a:schemeClr val="tx2"/>
                  </a:solidFill>
                  <a:latin typeface="Calibri" pitchFamily="34" charset="0"/>
                </a:rPr>
                <a:t>assento suplementar </a:t>
              </a:r>
              <a:r>
                <a:rPr lang="pt-BR" sz="2400" i="1" dirty="0">
                  <a:solidFill>
                    <a:schemeClr val="tx2"/>
                  </a:solidFill>
                  <a:latin typeface="Calibri" pitchFamily="34" charset="0"/>
                </a:rPr>
                <a:t>atrás do condutor</a:t>
              </a:r>
              <a:endParaRPr lang="pt-BR" sz="2400" i="1" dirty="0">
                <a:solidFill>
                  <a:schemeClr val="tx2"/>
                </a:solidFill>
                <a:latin typeface="Calibri" pitchFamily="34" charset="0"/>
                <a:cs typeface="Calibri" pitchFamily="34" charset="0"/>
              </a:endParaRPr>
            </a:p>
          </p:txBody>
        </p:sp>
        <p:sp>
          <p:nvSpPr>
            <p:cNvPr id="17" name="Seta para a direita 16"/>
            <p:cNvSpPr/>
            <p:nvPr/>
          </p:nvSpPr>
          <p:spPr>
            <a:xfrm flipH="1">
              <a:off x="2428860" y="3539983"/>
              <a:ext cx="500066" cy="57150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8" name="CaixaDeTexto 17"/>
          <p:cNvSpPr txBox="1"/>
          <p:nvPr/>
        </p:nvSpPr>
        <p:spPr>
          <a:xfrm>
            <a:off x="785786" y="4443958"/>
            <a:ext cx="7358114" cy="430887"/>
          </a:xfrm>
          <a:prstGeom prst="rect">
            <a:avLst/>
          </a:prstGeom>
          <a:solidFill>
            <a:srgbClr val="FFFF00">
              <a:alpha val="30000"/>
            </a:srgbClr>
          </a:solidFill>
          <a:ln w="19050">
            <a:solidFill>
              <a:srgbClr val="FF0000"/>
            </a:solidFill>
          </a:ln>
        </p:spPr>
        <p:txBody>
          <a:bodyPr wrap="square" rtlCol="0">
            <a:spAutoFit/>
          </a:bodyPr>
          <a:lstStyle/>
          <a:p>
            <a:pPr algn="just"/>
            <a:r>
              <a:rPr lang="pt-BR" sz="2200" b="1" i="1" dirty="0">
                <a:solidFill>
                  <a:srgbClr val="FF0000"/>
                </a:solidFill>
                <a:latin typeface="Calibri" pitchFamily="34" charset="0"/>
              </a:rPr>
              <a:t>Obs.</a:t>
            </a:r>
            <a:r>
              <a:rPr lang="pt-BR" sz="2200" i="1" dirty="0">
                <a:latin typeface="Calibri" pitchFamily="34" charset="0"/>
              </a:rPr>
              <a:t> Utilizando </a:t>
            </a:r>
            <a:r>
              <a:rPr lang="pt-BR" sz="2200" i="1" dirty="0">
                <a:solidFill>
                  <a:srgbClr val="008000"/>
                </a:solidFill>
                <a:latin typeface="Calibri" pitchFamily="34" charset="0"/>
              </a:rPr>
              <a:t>capacete</a:t>
            </a:r>
            <a:r>
              <a:rPr lang="pt-BR" sz="2200" i="1" dirty="0">
                <a:latin typeface="Calibri" pitchFamily="34" charset="0"/>
              </a:rPr>
              <a:t> de segurança e </a:t>
            </a:r>
            <a:r>
              <a:rPr lang="pt-BR" sz="2200" i="1" dirty="0">
                <a:solidFill>
                  <a:srgbClr val="008000"/>
                </a:solidFill>
                <a:latin typeface="Calibri" pitchFamily="34" charset="0"/>
              </a:rPr>
              <a:t>vestuário</a:t>
            </a:r>
            <a:r>
              <a:rPr lang="pt-BR" sz="2200" i="1" dirty="0">
                <a:latin typeface="Calibri" pitchFamily="34" charset="0"/>
              </a:rPr>
              <a:t> de proteção.</a:t>
            </a:r>
            <a:endParaRPr lang="pt-BR" sz="2200" i="1" dirty="0"/>
          </a:p>
        </p:txBody>
      </p:sp>
      <p:pic>
        <p:nvPicPr>
          <p:cNvPr id="19" name="Imagem 18"/>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2" name="CaixaDeTexto 21"/>
          <p:cNvSpPr txBox="1"/>
          <p:nvPr/>
        </p:nvSpPr>
        <p:spPr>
          <a:xfrm>
            <a:off x="214282" y="577298"/>
            <a:ext cx="3997678" cy="430887"/>
          </a:xfrm>
          <a:prstGeom prst="rect">
            <a:avLst/>
          </a:prstGeom>
          <a:noFill/>
        </p:spPr>
        <p:txBody>
          <a:bodyPr wrap="square" rtlCol="0">
            <a:spAutoFit/>
          </a:bodyPr>
          <a:lstStyle/>
          <a:p>
            <a:r>
              <a:rPr lang="pt-BR" sz="2200" b="1" dirty="0"/>
              <a:t>MOTOCICLETAS e SIMILARES</a:t>
            </a:r>
          </a:p>
        </p:txBody>
      </p:sp>
      <p:sp>
        <p:nvSpPr>
          <p:cNvPr id="23" name="Divisa 22"/>
          <p:cNvSpPr/>
          <p:nvPr/>
        </p:nvSpPr>
        <p:spPr>
          <a:xfrm>
            <a:off x="235402" y="4514278"/>
            <a:ext cx="246957" cy="300750"/>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4" name="Divisa 23"/>
          <p:cNvSpPr/>
          <p:nvPr/>
        </p:nvSpPr>
        <p:spPr>
          <a:xfrm>
            <a:off x="447993" y="4515966"/>
            <a:ext cx="246957" cy="300750"/>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6" name="Divisa 25"/>
          <p:cNvSpPr/>
          <p:nvPr/>
        </p:nvSpPr>
        <p:spPr>
          <a:xfrm rot="10630788">
            <a:off x="8255918" y="4512590"/>
            <a:ext cx="246957" cy="300750"/>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7" name="Divisa 26"/>
          <p:cNvSpPr/>
          <p:nvPr/>
        </p:nvSpPr>
        <p:spPr>
          <a:xfrm rot="10630788">
            <a:off x="8468509" y="4514278"/>
            <a:ext cx="246957" cy="300750"/>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15181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3" grpId="0" animBg="1"/>
      <p:bldP spid="24"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285720" y="1285866"/>
            <a:ext cx="8286808" cy="1071570"/>
            <a:chOff x="285720" y="1571618"/>
            <a:chExt cx="8286808" cy="1071570"/>
          </a:xfrm>
        </p:grpSpPr>
        <p:pic>
          <p:nvPicPr>
            <p:cNvPr id="8" name="Imagem 7" descr="SNT.jpg"/>
            <p:cNvPicPr>
              <a:picLocks noChangeAspect="1"/>
            </p:cNvPicPr>
            <p:nvPr/>
          </p:nvPicPr>
          <p:blipFill>
            <a:blip r:embed="rId3"/>
            <a:stretch>
              <a:fillRect/>
            </a:stretch>
          </p:blipFill>
          <p:spPr>
            <a:xfrm>
              <a:off x="285720" y="1643056"/>
              <a:ext cx="1823411" cy="1000132"/>
            </a:xfrm>
            <a:prstGeom prst="rect">
              <a:avLst/>
            </a:prstGeom>
          </p:spPr>
        </p:pic>
        <p:sp>
          <p:nvSpPr>
            <p:cNvPr id="9" name="Retângulo de cantos arredondados 8"/>
            <p:cNvSpPr/>
            <p:nvPr/>
          </p:nvSpPr>
          <p:spPr>
            <a:xfrm>
              <a:off x="2357422" y="1571618"/>
              <a:ext cx="6215106" cy="10715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200" b="1" i="1" dirty="0">
                  <a:solidFill>
                    <a:srgbClr val="0070C0"/>
                  </a:solidFill>
                  <a:latin typeface="Calibri" pitchFamily="34" charset="0"/>
                  <a:cs typeface="Calibri" pitchFamily="34" charset="0"/>
                </a:rPr>
                <a:t>Conjunto de Órgãos e Entidades de Trânsito da União, Estados, Distrito Federal e Municípios</a:t>
              </a:r>
            </a:p>
          </p:txBody>
        </p:sp>
      </p:grpSp>
      <p:sp>
        <p:nvSpPr>
          <p:cNvPr id="10" name="CaixaDeTexto 9"/>
          <p:cNvSpPr txBox="1"/>
          <p:nvPr/>
        </p:nvSpPr>
        <p:spPr>
          <a:xfrm>
            <a:off x="-32" y="2714626"/>
            <a:ext cx="7358114" cy="430887"/>
          </a:xfrm>
          <a:prstGeom prst="rect">
            <a:avLst/>
          </a:prstGeom>
          <a:solidFill>
            <a:srgbClr val="008000"/>
          </a:solidFill>
        </p:spPr>
        <p:txBody>
          <a:bodyPr wrap="square" rtlCol="0">
            <a:spAutoFit/>
          </a:bodyPr>
          <a:lstStyle/>
          <a:p>
            <a:pPr algn="ctr"/>
            <a:r>
              <a:rPr lang="pt-BR" sz="2200" b="1" i="1" dirty="0">
                <a:solidFill>
                  <a:schemeClr val="bg1"/>
                </a:solidFill>
                <a:latin typeface="Calibri" pitchFamily="34" charset="0"/>
              </a:rPr>
              <a:t>O SNT tem por finalidade o exercício das atividades de:</a:t>
            </a:r>
            <a:endParaRPr lang="pt-BR" sz="2200" b="1" i="1" dirty="0">
              <a:solidFill>
                <a:schemeClr val="bg1"/>
              </a:solidFill>
            </a:endParaRPr>
          </a:p>
        </p:txBody>
      </p:sp>
      <p:sp>
        <p:nvSpPr>
          <p:cNvPr id="12" name="CaixaDeTexto 11"/>
          <p:cNvSpPr txBox="1"/>
          <p:nvPr/>
        </p:nvSpPr>
        <p:spPr>
          <a:xfrm>
            <a:off x="285720" y="3214692"/>
            <a:ext cx="2571768" cy="1554272"/>
          </a:xfrm>
          <a:prstGeom prst="rect">
            <a:avLst/>
          </a:prstGeom>
          <a:noFill/>
        </p:spPr>
        <p:txBody>
          <a:bodyPr wrap="square" rtlCol="0">
            <a:spAutoFit/>
          </a:bodyPr>
          <a:lstStyle/>
          <a:p>
            <a:pPr>
              <a:spcAft>
                <a:spcPts val="600"/>
              </a:spcAft>
            </a:pPr>
            <a:r>
              <a:rPr lang="pt-BR" sz="2000" i="1" dirty="0">
                <a:latin typeface="Calibri" pitchFamily="34" charset="0"/>
              </a:rPr>
              <a:t>►Planejamento</a:t>
            </a:r>
          </a:p>
          <a:p>
            <a:pPr>
              <a:spcAft>
                <a:spcPts val="600"/>
              </a:spcAft>
            </a:pPr>
            <a:r>
              <a:rPr lang="pt-BR" sz="2000" i="1" dirty="0">
                <a:latin typeface="Calibri" pitchFamily="34" charset="0"/>
              </a:rPr>
              <a:t>►Administração</a:t>
            </a:r>
          </a:p>
          <a:p>
            <a:pPr>
              <a:spcAft>
                <a:spcPts val="600"/>
              </a:spcAft>
            </a:pPr>
            <a:r>
              <a:rPr lang="pt-BR" sz="2000" i="1" dirty="0">
                <a:latin typeface="Calibri" pitchFamily="34" charset="0"/>
              </a:rPr>
              <a:t>►Normatização</a:t>
            </a:r>
          </a:p>
          <a:p>
            <a:pPr>
              <a:spcAft>
                <a:spcPts val="600"/>
              </a:spcAft>
            </a:pPr>
            <a:r>
              <a:rPr lang="pt-BR" sz="2000" i="1" dirty="0">
                <a:latin typeface="Calibri" pitchFamily="34" charset="0"/>
              </a:rPr>
              <a:t>►Registro de veículos</a:t>
            </a:r>
            <a:endParaRPr lang="pt-BR" sz="2000" i="1" dirty="0"/>
          </a:p>
        </p:txBody>
      </p:sp>
      <p:sp>
        <p:nvSpPr>
          <p:cNvPr id="13" name="CaixaDeTexto 12"/>
          <p:cNvSpPr txBox="1"/>
          <p:nvPr/>
        </p:nvSpPr>
        <p:spPr>
          <a:xfrm>
            <a:off x="3000364" y="3214692"/>
            <a:ext cx="4643470" cy="1554272"/>
          </a:xfrm>
          <a:prstGeom prst="rect">
            <a:avLst/>
          </a:prstGeom>
          <a:noFill/>
        </p:spPr>
        <p:txBody>
          <a:bodyPr wrap="square" rtlCol="0">
            <a:spAutoFit/>
          </a:bodyPr>
          <a:lstStyle/>
          <a:p>
            <a:pPr>
              <a:spcAft>
                <a:spcPts val="600"/>
              </a:spcAft>
            </a:pPr>
            <a:r>
              <a:rPr lang="pt-BR" sz="2000" i="1" dirty="0">
                <a:latin typeface="Calibri" pitchFamily="34" charset="0"/>
              </a:rPr>
              <a:t>►Formação e habilitação de condutores</a:t>
            </a:r>
          </a:p>
          <a:p>
            <a:pPr>
              <a:spcAft>
                <a:spcPts val="600"/>
              </a:spcAft>
            </a:pPr>
            <a:r>
              <a:rPr lang="pt-BR" sz="2000" i="1" dirty="0">
                <a:latin typeface="Calibri" pitchFamily="34" charset="0"/>
              </a:rPr>
              <a:t>►Fiscalização</a:t>
            </a:r>
          </a:p>
          <a:p>
            <a:pPr>
              <a:spcAft>
                <a:spcPts val="600"/>
              </a:spcAft>
            </a:pPr>
            <a:r>
              <a:rPr lang="pt-BR" sz="2000" i="1" dirty="0">
                <a:latin typeface="Calibri" pitchFamily="34" charset="0"/>
              </a:rPr>
              <a:t>►Aplicação de penalidades </a:t>
            </a:r>
          </a:p>
          <a:p>
            <a:pPr>
              <a:spcAft>
                <a:spcPts val="600"/>
              </a:spcAft>
            </a:pPr>
            <a:r>
              <a:rPr lang="pt-BR" sz="2000" i="1" dirty="0">
                <a:latin typeface="Calibri" pitchFamily="34" charset="0"/>
              </a:rPr>
              <a:t>►Julgamento de recursos</a:t>
            </a:r>
            <a:endParaRPr lang="pt-BR" sz="2000" i="1" dirty="0"/>
          </a:p>
        </p:txBody>
      </p:sp>
      <p:pic>
        <p:nvPicPr>
          <p:cNvPr id="11" name="Imagem 10"/>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5" name="CaixaDeTexto 14"/>
          <p:cNvSpPr txBox="1"/>
          <p:nvPr/>
        </p:nvSpPr>
        <p:spPr>
          <a:xfrm>
            <a:off x="214282" y="577298"/>
            <a:ext cx="3997678" cy="430887"/>
          </a:xfrm>
          <a:prstGeom prst="rect">
            <a:avLst/>
          </a:prstGeom>
          <a:noFill/>
        </p:spPr>
        <p:txBody>
          <a:bodyPr wrap="square" rtlCol="0">
            <a:spAutoFit/>
          </a:bodyPr>
          <a:lstStyle/>
          <a:p>
            <a:r>
              <a:rPr lang="pt-BR" sz="2200" b="1" dirty="0"/>
              <a:t>Sistema Nacional de Trânsito</a:t>
            </a:r>
          </a:p>
        </p:txBody>
      </p:sp>
    </p:spTree>
    <p:extLst>
      <p:ext uri="{BB962C8B-B14F-4D97-AF65-F5344CB8AC3E}">
        <p14:creationId xmlns:p14="http://schemas.microsoft.com/office/powerpoint/2010/main" val="4641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42" dur="500"/>
                                        <p:tgtEl>
                                          <p:spTgt spid="1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4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2208045" y="1275606"/>
            <a:ext cx="5286412" cy="769441"/>
          </a:xfrm>
          <a:prstGeom prst="rect">
            <a:avLst/>
          </a:prstGeom>
          <a:noFill/>
        </p:spPr>
        <p:txBody>
          <a:bodyPr wrap="square" rtlCol="0">
            <a:spAutoFit/>
          </a:bodyPr>
          <a:lstStyle/>
          <a:p>
            <a:r>
              <a:rPr lang="pt-BR" sz="2200" i="1" dirty="0">
                <a:latin typeface="Calibri" pitchFamily="34" charset="0"/>
              </a:rPr>
              <a:t>Transportar </a:t>
            </a:r>
            <a:r>
              <a:rPr lang="pt-BR" sz="2200" i="1" dirty="0">
                <a:solidFill>
                  <a:srgbClr val="FF0000"/>
                </a:solidFill>
                <a:latin typeface="Calibri" pitchFamily="34" charset="0"/>
              </a:rPr>
              <a:t>menores de </a:t>
            </a:r>
            <a:r>
              <a:rPr lang="pt-BR" sz="2200" b="1" i="1" dirty="0">
                <a:solidFill>
                  <a:srgbClr val="FF0000"/>
                </a:solidFill>
                <a:latin typeface="Calibri" pitchFamily="34" charset="0"/>
              </a:rPr>
              <a:t>10 anos</a:t>
            </a:r>
            <a:r>
              <a:rPr lang="pt-BR" sz="2200" i="1" dirty="0">
                <a:latin typeface="Calibri" pitchFamily="34" charset="0"/>
              </a:rPr>
              <a:t> em motocicletas, motonetas ou ciclomotores é:</a:t>
            </a:r>
            <a:endParaRPr lang="pt-BR" sz="2200" i="1" dirty="0"/>
          </a:p>
        </p:txBody>
      </p:sp>
      <p:sp>
        <p:nvSpPr>
          <p:cNvPr id="16" name="Retângulo de cantos arredondados 15"/>
          <p:cNvSpPr/>
          <p:nvPr/>
        </p:nvSpPr>
        <p:spPr>
          <a:xfrm>
            <a:off x="3981261" y="3002658"/>
            <a:ext cx="4643470" cy="1643074"/>
          </a:xfrm>
          <a:prstGeom prst="roundRect">
            <a:avLst>
              <a:gd name="adj" fmla="val 7468"/>
            </a:avLst>
          </a:prstGeom>
          <a:solidFill>
            <a:srgbClr val="FFFF99">
              <a:alpha val="92549"/>
            </a:srgbClr>
          </a:solidFill>
          <a:ln w="2540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pt-BR" sz="2200" b="1" i="1" dirty="0">
                <a:solidFill>
                  <a:schemeClr val="tx1"/>
                </a:solidFill>
                <a:latin typeface="Calibri" pitchFamily="34" charset="0"/>
                <a:cs typeface="Calibri" pitchFamily="34" charset="0"/>
              </a:rPr>
              <a:t>►Multa – R$ 293,47</a:t>
            </a:r>
          </a:p>
          <a:p>
            <a:pPr>
              <a:lnSpc>
                <a:spcPct val="150000"/>
              </a:lnSpc>
            </a:pPr>
            <a:r>
              <a:rPr lang="pt-BR" sz="2200" b="1" i="1" dirty="0">
                <a:solidFill>
                  <a:schemeClr val="tx1"/>
                </a:solidFill>
                <a:latin typeface="Calibri" pitchFamily="34" charset="0"/>
                <a:cs typeface="Calibri" pitchFamily="34" charset="0"/>
              </a:rPr>
              <a:t>►Suspensão do Direito de Dirigir</a:t>
            </a:r>
          </a:p>
          <a:p>
            <a:pPr>
              <a:lnSpc>
                <a:spcPct val="150000"/>
              </a:lnSpc>
            </a:pPr>
            <a:r>
              <a:rPr lang="pt-BR" sz="2200" b="1" i="1" dirty="0">
                <a:solidFill>
                  <a:schemeClr val="tx1"/>
                </a:solidFill>
                <a:latin typeface="Calibri" pitchFamily="34" charset="0"/>
                <a:cs typeface="Calibri" pitchFamily="34" charset="0"/>
              </a:rPr>
              <a:t>►Retenção + Recolhimento da CNH</a:t>
            </a:r>
          </a:p>
        </p:txBody>
      </p:sp>
      <p:sp>
        <p:nvSpPr>
          <p:cNvPr id="17" name="Retângulo de cantos arredondados 16"/>
          <p:cNvSpPr/>
          <p:nvPr/>
        </p:nvSpPr>
        <p:spPr>
          <a:xfrm>
            <a:off x="2279483" y="2061424"/>
            <a:ext cx="3357586" cy="3571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latin typeface="Calibri" pitchFamily="34" charset="0"/>
                <a:cs typeface="Calibri" pitchFamily="34" charset="0"/>
              </a:rPr>
              <a:t>Infração Gravíssima</a:t>
            </a:r>
          </a:p>
        </p:txBody>
      </p:sp>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9" name="CaixaDeTexto 18"/>
          <p:cNvSpPr txBox="1"/>
          <p:nvPr/>
        </p:nvSpPr>
        <p:spPr>
          <a:xfrm>
            <a:off x="214282" y="577298"/>
            <a:ext cx="3997678" cy="430887"/>
          </a:xfrm>
          <a:prstGeom prst="rect">
            <a:avLst/>
          </a:prstGeom>
          <a:noFill/>
        </p:spPr>
        <p:txBody>
          <a:bodyPr wrap="square" rtlCol="0">
            <a:spAutoFit/>
          </a:bodyPr>
          <a:lstStyle/>
          <a:p>
            <a:r>
              <a:rPr lang="pt-BR" sz="2200" b="1" dirty="0"/>
              <a:t>MOTOCICLETAS e SIMILARES</a:t>
            </a:r>
          </a:p>
        </p:txBody>
      </p:sp>
      <p:grpSp>
        <p:nvGrpSpPr>
          <p:cNvPr id="4" name="Grupo 3"/>
          <p:cNvGrpSpPr/>
          <p:nvPr/>
        </p:nvGrpSpPr>
        <p:grpSpPr>
          <a:xfrm>
            <a:off x="467544" y="1413016"/>
            <a:ext cx="1505321" cy="890890"/>
            <a:chOff x="467544" y="1413016"/>
            <a:chExt cx="1505321" cy="890890"/>
          </a:xfrm>
        </p:grpSpPr>
        <p:sp>
          <p:nvSpPr>
            <p:cNvPr id="21" name="Divisa 20"/>
            <p:cNvSpPr/>
            <p:nvPr/>
          </p:nvSpPr>
          <p:spPr>
            <a:xfrm>
              <a:off x="899592" y="1413016"/>
              <a:ext cx="641225" cy="889201"/>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2" name="Divisa 21"/>
            <p:cNvSpPr/>
            <p:nvPr/>
          </p:nvSpPr>
          <p:spPr>
            <a:xfrm>
              <a:off x="1331640" y="1413016"/>
              <a:ext cx="641225" cy="889201"/>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sp>
          <p:nvSpPr>
            <p:cNvPr id="23" name="Divisa 22"/>
            <p:cNvSpPr/>
            <p:nvPr/>
          </p:nvSpPr>
          <p:spPr>
            <a:xfrm>
              <a:off x="467544" y="1414705"/>
              <a:ext cx="641225" cy="889201"/>
            </a:xfrm>
            <a:prstGeom prst="chevron">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0000"/>
                </a:solidFill>
                <a:latin typeface="Calibri" pitchFamily="34" charset="0"/>
                <a:cs typeface="Calibri" pitchFamily="34" charset="0"/>
              </a:endParaRPr>
            </a:p>
          </p:txBody>
        </p:sp>
      </p:gr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2832640"/>
            <a:ext cx="3023034" cy="1983110"/>
          </a:xfrm>
          <a:prstGeom prst="rect">
            <a:avLst/>
          </a:prstGeom>
          <a:ln>
            <a:noFill/>
          </a:ln>
          <a:effectLst>
            <a:softEdge rad="50800"/>
          </a:effectLst>
        </p:spPr>
      </p:pic>
      <p:sp>
        <p:nvSpPr>
          <p:cNvPr id="6" name="Seta dobrada 5"/>
          <p:cNvSpPr/>
          <p:nvPr/>
        </p:nvSpPr>
        <p:spPr>
          <a:xfrm rot="5400000">
            <a:off x="5700484" y="2188066"/>
            <a:ext cx="759288" cy="728159"/>
          </a:xfrm>
          <a:prstGeom prst="bentArrow">
            <a:avLst/>
          </a:prstGeom>
          <a:solidFill>
            <a:srgbClr val="FFFF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16812" y="1603232"/>
            <a:ext cx="5867356" cy="830997"/>
          </a:xfrm>
          <a:prstGeom prst="rect">
            <a:avLst/>
          </a:prstGeom>
          <a:noFill/>
        </p:spPr>
        <p:txBody>
          <a:bodyPr wrap="square" rtlCol="0">
            <a:spAutoFit/>
          </a:bodyPr>
          <a:lstStyle/>
          <a:p>
            <a:r>
              <a:rPr lang="pt-BR" sz="2400" i="1" dirty="0">
                <a:latin typeface="Calibri" pitchFamily="34" charset="0"/>
              </a:rPr>
              <a:t>...obrigatório para o </a:t>
            </a:r>
            <a:r>
              <a:rPr lang="pt-BR" sz="2400" i="1" dirty="0">
                <a:solidFill>
                  <a:srgbClr val="008000"/>
                </a:solidFill>
                <a:latin typeface="Calibri" pitchFamily="34" charset="0"/>
              </a:rPr>
              <a:t>condutor e  passageiros</a:t>
            </a:r>
            <a:r>
              <a:rPr lang="pt-BR" sz="2400" i="1" dirty="0">
                <a:latin typeface="Calibri" pitchFamily="34" charset="0"/>
              </a:rPr>
              <a:t>, em todas as vias do território nacional.</a:t>
            </a:r>
            <a:endParaRPr lang="pt-BR" sz="2400" i="1" dirty="0"/>
          </a:p>
        </p:txBody>
      </p:sp>
      <p:sp>
        <p:nvSpPr>
          <p:cNvPr id="11" name="CaixaDeTexto 10"/>
          <p:cNvSpPr txBox="1"/>
          <p:nvPr/>
        </p:nvSpPr>
        <p:spPr>
          <a:xfrm>
            <a:off x="323528" y="2895903"/>
            <a:ext cx="8568952"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pt-BR" sz="2400" b="1" i="1" dirty="0">
                <a:solidFill>
                  <a:srgbClr val="FF0000"/>
                </a:solidFill>
                <a:latin typeface="Calibri" pitchFamily="34" charset="0"/>
              </a:rPr>
              <a:t>Obs.</a:t>
            </a:r>
            <a:r>
              <a:rPr lang="pt-BR" sz="2400" i="1" dirty="0">
                <a:latin typeface="Calibri" pitchFamily="34" charset="0"/>
              </a:rPr>
              <a:t> A não utilização do cinto de segurança é </a:t>
            </a:r>
            <a:r>
              <a:rPr lang="pt-BR" sz="2400" b="1" i="1" dirty="0">
                <a:solidFill>
                  <a:srgbClr val="C00000"/>
                </a:solidFill>
                <a:latin typeface="Calibri" pitchFamily="34" charset="0"/>
              </a:rPr>
              <a:t>Infração Grave:</a:t>
            </a:r>
            <a:endParaRPr lang="pt-BR" sz="2400" b="1" i="1" dirty="0">
              <a:solidFill>
                <a:srgbClr val="C00000"/>
              </a:solidFill>
            </a:endParaRPr>
          </a:p>
        </p:txBody>
      </p:sp>
      <p:sp>
        <p:nvSpPr>
          <p:cNvPr id="14" name="Retângulo de cantos arredondados 13"/>
          <p:cNvSpPr/>
          <p:nvPr/>
        </p:nvSpPr>
        <p:spPr>
          <a:xfrm>
            <a:off x="323528" y="3651870"/>
            <a:ext cx="5501167" cy="1000132"/>
          </a:xfrm>
          <a:prstGeom prst="roundRect">
            <a:avLst>
              <a:gd name="adj" fmla="val 8418"/>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b="1" dirty="0">
                <a:solidFill>
                  <a:schemeClr val="tx1"/>
                </a:solidFill>
                <a:latin typeface="Calibri" pitchFamily="34" charset="0"/>
                <a:cs typeface="Calibri" pitchFamily="34" charset="0"/>
              </a:rPr>
              <a:t>►Multa – R$ 195,23  /  5 Pontos</a:t>
            </a:r>
          </a:p>
          <a:p>
            <a:r>
              <a:rPr lang="pt-BR" sz="2400" b="1" dirty="0">
                <a:solidFill>
                  <a:schemeClr val="tx1"/>
                </a:solidFill>
                <a:latin typeface="Calibri" pitchFamily="34" charset="0"/>
                <a:cs typeface="Calibri" pitchFamily="34" charset="0"/>
              </a:rPr>
              <a:t>►Retenção do Veículo</a:t>
            </a:r>
          </a:p>
        </p:txBody>
      </p:sp>
      <p:sp>
        <p:nvSpPr>
          <p:cNvPr id="16" name="Retângulo de cantos arredondados 15"/>
          <p:cNvSpPr/>
          <p:nvPr/>
        </p:nvSpPr>
        <p:spPr>
          <a:xfrm>
            <a:off x="288250" y="1148345"/>
            <a:ext cx="3143272" cy="42862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latin typeface="Calibri" pitchFamily="34" charset="0"/>
                <a:cs typeface="Calibri" pitchFamily="34" charset="0"/>
              </a:rPr>
              <a:t>O Cinto de Segurança é...</a:t>
            </a:r>
          </a:p>
        </p:txBody>
      </p:sp>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3997678" cy="430887"/>
          </a:xfrm>
          <a:prstGeom prst="rect">
            <a:avLst/>
          </a:prstGeom>
          <a:noFill/>
        </p:spPr>
        <p:txBody>
          <a:bodyPr wrap="square" rtlCol="0">
            <a:spAutoFit/>
          </a:bodyPr>
          <a:lstStyle/>
          <a:p>
            <a:r>
              <a:rPr lang="pt-BR" sz="2200" b="1" dirty="0"/>
              <a:t>CINTO DE SEGURANÇA</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002623"/>
            <a:ext cx="3058949" cy="1785932"/>
          </a:xfrm>
          <a:prstGeom prst="rect">
            <a:avLst/>
          </a:prstGeom>
          <a:ln>
            <a:noFill/>
          </a:ln>
          <a:effectLst>
            <a:softEdge rad="50800"/>
          </a:effectLst>
        </p:spPr>
      </p:pic>
      <p:sp>
        <p:nvSpPr>
          <p:cNvPr id="18" name="Seta dobrada 17"/>
          <p:cNvSpPr/>
          <p:nvPr/>
        </p:nvSpPr>
        <p:spPr>
          <a:xfrm rot="10800000">
            <a:off x="6156176" y="3507854"/>
            <a:ext cx="1014996" cy="984756"/>
          </a:xfrm>
          <a:prstGeom prst="bentArrow">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4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2735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animBg="1"/>
      <p:bldP spid="16" grpId="0" animBg="1"/>
      <p:bldP spid="1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251520" y="1234489"/>
            <a:ext cx="6048672" cy="1446550"/>
          </a:xfrm>
          <a:prstGeom prst="rect">
            <a:avLst/>
          </a:prstGeom>
          <a:noFill/>
        </p:spPr>
        <p:txBody>
          <a:bodyPr wrap="square" rtlCol="0">
            <a:spAutoFit/>
          </a:bodyPr>
          <a:lstStyle/>
          <a:p>
            <a:r>
              <a:rPr lang="pt-BR" sz="2200" i="1" dirty="0">
                <a:latin typeface="Calibri" pitchFamily="34" charset="0"/>
              </a:rPr>
              <a:t>Crianças </a:t>
            </a:r>
            <a:r>
              <a:rPr lang="pt-BR" sz="2200" i="1" dirty="0">
                <a:solidFill>
                  <a:srgbClr val="008000"/>
                </a:solidFill>
                <a:latin typeface="Calibri" pitchFamily="34" charset="0"/>
              </a:rPr>
              <a:t>menores de </a:t>
            </a:r>
            <a:r>
              <a:rPr lang="pt-BR" sz="2200" b="1" i="1" dirty="0">
                <a:solidFill>
                  <a:srgbClr val="008000"/>
                </a:solidFill>
                <a:latin typeface="Calibri" pitchFamily="34" charset="0"/>
              </a:rPr>
              <a:t>10 anos </a:t>
            </a:r>
            <a:r>
              <a:rPr lang="pt-BR" sz="2200" i="1" dirty="0">
                <a:latin typeface="Calibri" pitchFamily="34" charset="0"/>
              </a:rPr>
              <a:t>que</a:t>
            </a:r>
            <a:r>
              <a:rPr lang="pt-BR" sz="2200" i="1" dirty="0">
                <a:solidFill>
                  <a:srgbClr val="008000"/>
                </a:solidFill>
                <a:latin typeface="Calibri" pitchFamily="34" charset="0"/>
              </a:rPr>
              <a:t> não tenham atingido </a:t>
            </a:r>
            <a:r>
              <a:rPr lang="pt-BR" sz="2200" b="1" i="1" dirty="0">
                <a:solidFill>
                  <a:srgbClr val="008000"/>
                </a:solidFill>
                <a:latin typeface="Calibri" pitchFamily="34" charset="0"/>
              </a:rPr>
              <a:t>1,45m</a:t>
            </a:r>
            <a:r>
              <a:rPr lang="pt-BR" sz="2200" i="1" dirty="0">
                <a:solidFill>
                  <a:srgbClr val="008000"/>
                </a:solidFill>
                <a:latin typeface="Calibri" pitchFamily="34" charset="0"/>
              </a:rPr>
              <a:t> </a:t>
            </a:r>
            <a:r>
              <a:rPr lang="pt-BR" sz="2200" i="1" dirty="0">
                <a:latin typeface="Calibri" pitchFamily="34" charset="0"/>
              </a:rPr>
              <a:t>devem ser transportadas no </a:t>
            </a:r>
            <a:r>
              <a:rPr lang="pt-BR" sz="2200" i="1" dirty="0">
                <a:solidFill>
                  <a:srgbClr val="FF0000"/>
                </a:solidFill>
                <a:latin typeface="Calibri" pitchFamily="34" charset="0"/>
              </a:rPr>
              <a:t>banco traseiro </a:t>
            </a:r>
            <a:r>
              <a:rPr lang="pt-BR" sz="2200" i="1" dirty="0">
                <a:latin typeface="Calibri" pitchFamily="34" charset="0"/>
              </a:rPr>
              <a:t>do veículo, em dispositivo de retenção conforme </a:t>
            </a:r>
            <a:r>
              <a:rPr lang="pt-BR" sz="2200" b="1" i="1" dirty="0">
                <a:latin typeface="Calibri" pitchFamily="34" charset="0"/>
              </a:rPr>
              <a:t>idade, peso e altura</a:t>
            </a:r>
            <a:r>
              <a:rPr lang="pt-BR" sz="2200" i="1" dirty="0">
                <a:latin typeface="Calibri" pitchFamily="34" charset="0"/>
              </a:rPr>
              <a:t> da criança;</a:t>
            </a:r>
            <a:endParaRPr lang="pt-BR" sz="2200" i="1" dirty="0"/>
          </a:p>
        </p:txBody>
      </p:sp>
      <p:pic>
        <p:nvPicPr>
          <p:cNvPr id="14" name="Imagem 13" descr="crianças banco traseiro lotada.jpg"/>
          <p:cNvPicPr>
            <a:picLocks noChangeAspect="1"/>
          </p:cNvPicPr>
          <p:nvPr/>
        </p:nvPicPr>
        <p:blipFill>
          <a:blip r:embed="rId3" cstate="print"/>
          <a:stretch>
            <a:fillRect/>
          </a:stretch>
        </p:blipFill>
        <p:spPr>
          <a:xfrm>
            <a:off x="251520" y="3231792"/>
            <a:ext cx="2386280" cy="1500198"/>
          </a:xfrm>
          <a:prstGeom prst="rect">
            <a:avLst/>
          </a:prstGeom>
          <a:ln>
            <a:noFill/>
          </a:ln>
          <a:effectLst>
            <a:softEdge rad="50800"/>
          </a:effectLst>
        </p:spPr>
      </p:pic>
      <p:pic>
        <p:nvPicPr>
          <p:cNvPr id="15" name="Imagem 14" descr="Criança Cinto e Banco de tras.jpg"/>
          <p:cNvPicPr>
            <a:picLocks noChangeAspect="1"/>
          </p:cNvPicPr>
          <p:nvPr/>
        </p:nvPicPr>
        <p:blipFill>
          <a:blip r:embed="rId4" cstate="print"/>
          <a:stretch>
            <a:fillRect/>
          </a:stretch>
        </p:blipFill>
        <p:spPr>
          <a:xfrm flipH="1">
            <a:off x="6457098" y="1178795"/>
            <a:ext cx="2414642" cy="1536971"/>
          </a:xfrm>
          <a:prstGeom prst="rect">
            <a:avLst/>
          </a:prstGeom>
          <a:ln>
            <a:noFill/>
          </a:ln>
          <a:effectLst>
            <a:softEdge rad="50800"/>
          </a:effectLst>
        </p:spPr>
      </p:pic>
      <p:sp>
        <p:nvSpPr>
          <p:cNvPr id="16" name="Retângulo de cantos arredondados 15"/>
          <p:cNvSpPr/>
          <p:nvPr/>
        </p:nvSpPr>
        <p:spPr>
          <a:xfrm>
            <a:off x="2787190" y="3290120"/>
            <a:ext cx="6143668" cy="1441870"/>
          </a:xfrm>
          <a:prstGeom prst="roundRect">
            <a:avLst>
              <a:gd name="adj" fmla="val 8246"/>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3200"/>
              </a:lnSpc>
            </a:pPr>
            <a:r>
              <a:rPr lang="pt-BR" sz="2200" i="1" dirty="0">
                <a:solidFill>
                  <a:schemeClr val="tx1"/>
                </a:solidFill>
                <a:latin typeface="Calibri" pitchFamily="34" charset="0"/>
                <a:cs typeface="Calibri" pitchFamily="34" charset="0"/>
              </a:rPr>
              <a:t>►Quando o veículo só tiver banco dianteiro;</a:t>
            </a:r>
          </a:p>
          <a:p>
            <a:pPr>
              <a:lnSpc>
                <a:spcPts val="3200"/>
              </a:lnSpc>
            </a:pPr>
            <a:r>
              <a:rPr lang="pt-BR" sz="2200" i="1" dirty="0">
                <a:solidFill>
                  <a:schemeClr val="tx1"/>
                </a:solidFill>
                <a:latin typeface="Calibri" pitchFamily="34" charset="0"/>
                <a:cs typeface="Calibri" pitchFamily="34" charset="0"/>
              </a:rPr>
              <a:t>►Tiver mais crianças que lugares no banco de trás;</a:t>
            </a:r>
          </a:p>
          <a:p>
            <a:pPr>
              <a:lnSpc>
                <a:spcPts val="3200"/>
              </a:lnSpc>
            </a:pPr>
            <a:r>
              <a:rPr lang="pt-BR" sz="2200" i="1" dirty="0">
                <a:solidFill>
                  <a:schemeClr val="tx1"/>
                </a:solidFill>
                <a:latin typeface="Calibri" pitchFamily="34" charset="0"/>
                <a:cs typeface="Calibri" pitchFamily="34" charset="0"/>
              </a:rPr>
              <a:t>►Só tiver cinto de 2 pontos no banco de trás.</a:t>
            </a:r>
          </a:p>
        </p:txBody>
      </p:sp>
      <p:sp>
        <p:nvSpPr>
          <p:cNvPr id="23" name="Retângulo 22"/>
          <p:cNvSpPr/>
          <p:nvPr/>
        </p:nvSpPr>
        <p:spPr>
          <a:xfrm>
            <a:off x="2787190" y="3075806"/>
            <a:ext cx="1643074" cy="3571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500" b="1" dirty="0"/>
              <a:t>Exceto</a:t>
            </a:r>
          </a:p>
        </p:txBody>
      </p:sp>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3997678" cy="430887"/>
          </a:xfrm>
          <a:prstGeom prst="rect">
            <a:avLst/>
          </a:prstGeom>
          <a:noFill/>
        </p:spPr>
        <p:txBody>
          <a:bodyPr wrap="square" rtlCol="0">
            <a:spAutoFit/>
          </a:bodyPr>
          <a:lstStyle/>
          <a:p>
            <a:r>
              <a:rPr lang="pt-BR" sz="2200" b="1" dirty="0"/>
              <a:t>TRANSPORTE DE CRIANÇAS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2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ângulo: Cantos Arredondados 25">
            <a:extLst>
              <a:ext uri="{FF2B5EF4-FFF2-40B4-BE49-F238E27FC236}">
                <a16:creationId xmlns:a16="http://schemas.microsoft.com/office/drawing/2014/main" id="{0112F0EF-C6CC-4B61-A714-DB153D26CBE3}"/>
              </a:ext>
            </a:extLst>
          </p:cNvPr>
          <p:cNvSpPr/>
          <p:nvPr/>
        </p:nvSpPr>
        <p:spPr>
          <a:xfrm>
            <a:off x="6927078" y="1635646"/>
            <a:ext cx="2003210" cy="3240360"/>
          </a:xfrm>
          <a:prstGeom prst="roundRect">
            <a:avLst>
              <a:gd name="adj" fmla="val 8285"/>
            </a:avLst>
          </a:prstGeom>
          <a:solidFill>
            <a:srgbClr val="FFFFCC"/>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25" name="Retângulo: Cantos Arredondados 24">
            <a:extLst>
              <a:ext uri="{FF2B5EF4-FFF2-40B4-BE49-F238E27FC236}">
                <a16:creationId xmlns:a16="http://schemas.microsoft.com/office/drawing/2014/main" id="{DAEC6901-C495-4DE1-B829-43A0DD2D0385}"/>
              </a:ext>
            </a:extLst>
          </p:cNvPr>
          <p:cNvSpPr/>
          <p:nvPr/>
        </p:nvSpPr>
        <p:spPr>
          <a:xfrm>
            <a:off x="4697327" y="1620889"/>
            <a:ext cx="2003210" cy="3240360"/>
          </a:xfrm>
          <a:prstGeom prst="roundRect">
            <a:avLst>
              <a:gd name="adj" fmla="val 8285"/>
            </a:avLst>
          </a:prstGeom>
          <a:solidFill>
            <a:srgbClr val="FFFFCC"/>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24" name="Retângulo: Cantos Arredondados 23">
            <a:extLst>
              <a:ext uri="{FF2B5EF4-FFF2-40B4-BE49-F238E27FC236}">
                <a16:creationId xmlns:a16="http://schemas.microsoft.com/office/drawing/2014/main" id="{F1543177-53A7-4E4A-AE58-8C92262DFDA6}"/>
              </a:ext>
            </a:extLst>
          </p:cNvPr>
          <p:cNvSpPr/>
          <p:nvPr/>
        </p:nvSpPr>
        <p:spPr>
          <a:xfrm>
            <a:off x="2470040" y="1595751"/>
            <a:ext cx="2003210" cy="3240360"/>
          </a:xfrm>
          <a:prstGeom prst="roundRect">
            <a:avLst>
              <a:gd name="adj" fmla="val 8285"/>
            </a:avLst>
          </a:prstGeom>
          <a:solidFill>
            <a:srgbClr val="FFFFCC"/>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23" name="Retângulo: Cantos Arredondados 22">
            <a:extLst>
              <a:ext uri="{FF2B5EF4-FFF2-40B4-BE49-F238E27FC236}">
                <a16:creationId xmlns:a16="http://schemas.microsoft.com/office/drawing/2014/main" id="{569D4AD0-FA99-4A9D-B428-D1295FE18CBB}"/>
              </a:ext>
            </a:extLst>
          </p:cNvPr>
          <p:cNvSpPr/>
          <p:nvPr/>
        </p:nvSpPr>
        <p:spPr>
          <a:xfrm>
            <a:off x="179512" y="1595751"/>
            <a:ext cx="2102228" cy="3240360"/>
          </a:xfrm>
          <a:prstGeom prst="roundRect">
            <a:avLst>
              <a:gd name="adj" fmla="val 8285"/>
            </a:avLst>
          </a:prstGeom>
          <a:solidFill>
            <a:srgbClr val="FFFFCC"/>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11" name="Retângulo de cantos arredondados 10"/>
          <p:cNvSpPr/>
          <p:nvPr/>
        </p:nvSpPr>
        <p:spPr>
          <a:xfrm>
            <a:off x="179512" y="1076745"/>
            <a:ext cx="4431838" cy="4286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b="1" dirty="0">
                <a:solidFill>
                  <a:schemeClr val="tx1">
                    <a:lumMod val="75000"/>
                    <a:lumOff val="25000"/>
                  </a:schemeClr>
                </a:solidFill>
                <a:latin typeface="Calibri" pitchFamily="34" charset="0"/>
                <a:cs typeface="Calibri" pitchFamily="34" charset="0"/>
              </a:rPr>
              <a:t>Dispositivos Auxiliares </a:t>
            </a:r>
            <a:r>
              <a:rPr lang="pt-BR" sz="2200" b="1">
                <a:solidFill>
                  <a:schemeClr val="tx1">
                    <a:lumMod val="75000"/>
                    <a:lumOff val="25000"/>
                  </a:schemeClr>
                </a:solidFill>
                <a:latin typeface="Calibri" pitchFamily="34" charset="0"/>
                <a:cs typeface="Calibri" pitchFamily="34" charset="0"/>
              </a:rPr>
              <a:t>de Retenção</a:t>
            </a:r>
            <a:endParaRPr lang="pt-BR" sz="2200" b="1" dirty="0">
              <a:solidFill>
                <a:schemeClr val="tx1">
                  <a:lumMod val="75000"/>
                  <a:lumOff val="25000"/>
                </a:schemeClr>
              </a:solidFill>
              <a:latin typeface="Calibri" pitchFamily="34" charset="0"/>
              <a:cs typeface="Calibri" pitchFamily="34" charset="0"/>
            </a:endParaRPr>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TRANSPORTE DE CRIANÇAS</a:t>
            </a:r>
          </a:p>
        </p:txBody>
      </p:sp>
      <p:pic>
        <p:nvPicPr>
          <p:cNvPr id="4" name="Imagem 3">
            <a:extLst>
              <a:ext uri="{FF2B5EF4-FFF2-40B4-BE49-F238E27FC236}">
                <a16:creationId xmlns:a16="http://schemas.microsoft.com/office/drawing/2014/main" id="{C16FC5C6-F067-46F0-88F8-12D003F9FA2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48" b="73227" l="2894" r="93891">
                        <a14:foregroundMark x1="50804" y1="4348" x2="53376" y2="17162"/>
                        <a14:foregroundMark x1="2894" y1="62471" x2="19293" y2="62471"/>
                        <a14:foregroundMark x1="50482" y1="21968" x2="50482" y2="21968"/>
                        <a14:foregroundMark x1="93891" y1="34325" x2="87781" y2="35240"/>
                      </a14:backgroundRemoval>
                    </a14:imgEffect>
                  </a14:imgLayer>
                </a14:imgProps>
              </a:ext>
            </a:extLst>
          </a:blip>
          <a:srcRect b="28674"/>
          <a:stretch/>
        </p:blipFill>
        <p:spPr>
          <a:xfrm>
            <a:off x="7111699" y="2393786"/>
            <a:ext cx="1690810" cy="1694565"/>
          </a:xfrm>
          <a:prstGeom prst="rect">
            <a:avLst/>
          </a:prstGeom>
        </p:spPr>
      </p:pic>
      <p:pic>
        <p:nvPicPr>
          <p:cNvPr id="5" name="Imagem 4">
            <a:extLst>
              <a:ext uri="{FF2B5EF4-FFF2-40B4-BE49-F238E27FC236}">
                <a16:creationId xmlns:a16="http://schemas.microsoft.com/office/drawing/2014/main" id="{0794458E-B0B5-4CEE-A3F2-6D0F6683871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094" b="73227" l="3526" r="93590">
                        <a14:foregroundMark x1="36538" y1="7780" x2="36538" y2="7780"/>
                        <a14:foregroundMark x1="44551" y1="7323" x2="44551" y2="7323"/>
                        <a14:foregroundMark x1="24359" y1="32723" x2="24359" y2="32723"/>
                        <a14:foregroundMark x1="33333" y1="29977" x2="33333" y2="29977"/>
                        <a14:foregroundMark x1="24679" y1="23341" x2="24679" y2="23341"/>
                        <a14:foregroundMark x1="66667" y1="22654" x2="66667" y2="22654"/>
                        <a14:foregroundMark x1="8333" y1="61327" x2="8333" y2="61327"/>
                        <a14:foregroundMark x1="10256" y1="51030" x2="10256" y2="51030"/>
                        <a14:foregroundMark x1="3526" y1="54691" x2="3526" y2="54691"/>
                        <a14:foregroundMark x1="64423" y1="21739" x2="64423" y2="21739"/>
                        <a14:foregroundMark x1="55128" y1="21053" x2="85897" y2="32723"/>
                        <a14:foregroundMark x1="93910" y1="31350" x2="90385" y2="31350"/>
                        <a14:foregroundMark x1="39103" y1="7094" x2="45192" y2="7094"/>
                      </a14:backgroundRemoval>
                    </a14:imgEffect>
                  </a14:imgLayer>
                </a14:imgProps>
              </a:ext>
            </a:extLst>
          </a:blip>
          <a:srcRect t="3326" r="1805" b="26400"/>
          <a:stretch/>
        </p:blipFill>
        <p:spPr>
          <a:xfrm>
            <a:off x="4887791" y="2039251"/>
            <a:ext cx="1622281" cy="1626115"/>
          </a:xfrm>
          <a:prstGeom prst="rect">
            <a:avLst/>
          </a:prstGeom>
        </p:spPr>
      </p:pic>
      <p:pic>
        <p:nvPicPr>
          <p:cNvPr id="20" name="Imagem 19">
            <a:extLst>
              <a:ext uri="{FF2B5EF4-FFF2-40B4-BE49-F238E27FC236}">
                <a16:creationId xmlns:a16="http://schemas.microsoft.com/office/drawing/2014/main" id="{60D8BEDA-EC4B-4E5F-B2EA-F02B7117737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323" b="74142" l="9936" r="89744">
                        <a14:foregroundMark x1="56090" y1="7323" x2="56090" y2="7323"/>
                        <a14:foregroundMark x1="45833" y1="57208" x2="45833" y2="57208"/>
                        <a14:foregroundMark x1="34936" y1="56522" x2="34936" y2="56522"/>
                      </a14:backgroundRemoval>
                    </a14:imgEffect>
                  </a14:imgLayer>
                </a14:imgProps>
              </a:ext>
            </a:extLst>
          </a:blip>
          <a:srcRect l="13692" t="2703" r="10595" b="27024"/>
          <a:stretch/>
        </p:blipFill>
        <p:spPr>
          <a:xfrm>
            <a:off x="2847390" y="1965292"/>
            <a:ext cx="1284288" cy="1669575"/>
          </a:xfrm>
          <a:prstGeom prst="rect">
            <a:avLst/>
          </a:prstGeom>
        </p:spPr>
      </p:pic>
      <p:pic>
        <p:nvPicPr>
          <p:cNvPr id="22" name="Imagem 21">
            <a:extLst>
              <a:ext uri="{FF2B5EF4-FFF2-40B4-BE49-F238E27FC236}">
                <a16:creationId xmlns:a16="http://schemas.microsoft.com/office/drawing/2014/main" id="{DAFB3B97-91C3-49D9-9D80-266D25BC9D8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780" b="73227" l="4502" r="93891">
                        <a14:foregroundMark x1="4823" y1="19908" x2="4823" y2="19908"/>
                        <a14:foregroundMark x1="93891" y1="31121" x2="93891" y2="31121"/>
                      </a14:backgroundRemoval>
                    </a14:imgEffect>
                  </a14:imgLayer>
                </a14:imgProps>
              </a:ext>
            </a:extLst>
          </a:blip>
          <a:srcRect l="720" t="-453" r="-720" b="48047"/>
          <a:stretch/>
        </p:blipFill>
        <p:spPr>
          <a:xfrm>
            <a:off x="335873" y="2039251"/>
            <a:ext cx="1789506" cy="1381268"/>
          </a:xfrm>
          <a:prstGeom prst="rect">
            <a:avLst/>
          </a:prstGeom>
        </p:spPr>
      </p:pic>
      <p:sp>
        <p:nvSpPr>
          <p:cNvPr id="27" name="Retângulo 26">
            <a:extLst>
              <a:ext uri="{FF2B5EF4-FFF2-40B4-BE49-F238E27FC236}">
                <a16:creationId xmlns:a16="http://schemas.microsoft.com/office/drawing/2014/main" id="{E3B1D0DC-26AF-4CFA-AA5F-99098D98FB23}"/>
              </a:ext>
            </a:extLst>
          </p:cNvPr>
          <p:cNvSpPr/>
          <p:nvPr/>
        </p:nvSpPr>
        <p:spPr>
          <a:xfrm>
            <a:off x="407384" y="3634867"/>
            <a:ext cx="1646484" cy="737175"/>
          </a:xfrm>
          <a:prstGeom prst="rect">
            <a:avLst/>
          </a:prstGeom>
          <a:solidFill>
            <a:srgbClr val="FFFF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b="1" dirty="0">
                <a:solidFill>
                  <a:srgbClr val="C00000"/>
                </a:solidFill>
                <a:latin typeface="+mj-lt"/>
                <a:cs typeface="Aharoni" panose="02010803020104030203" pitchFamily="2" charset="-79"/>
              </a:rPr>
              <a:t>►</a:t>
            </a:r>
            <a:r>
              <a:rPr lang="pt-BR" sz="2000" b="1" dirty="0">
                <a:solidFill>
                  <a:srgbClr val="C00000"/>
                </a:solidFill>
                <a:latin typeface="+mj-lt"/>
                <a:cs typeface="Aharoni" panose="02010803020104030203" pitchFamily="2" charset="-79"/>
              </a:rPr>
              <a:t> até 1 ano </a:t>
            </a:r>
            <a:br>
              <a:rPr lang="pt-BR" sz="2000" b="1" dirty="0">
                <a:solidFill>
                  <a:srgbClr val="C00000"/>
                </a:solidFill>
                <a:latin typeface="+mj-lt"/>
                <a:cs typeface="Aharoni" panose="02010803020104030203" pitchFamily="2" charset="-79"/>
              </a:rPr>
            </a:br>
            <a:r>
              <a:rPr lang="pt-BR" sz="1500" b="1" dirty="0">
                <a:solidFill>
                  <a:srgbClr val="C00000"/>
                </a:solidFill>
                <a:latin typeface="+mj-lt"/>
                <a:cs typeface="Aharoni" panose="02010803020104030203" pitchFamily="2" charset="-79"/>
              </a:rPr>
              <a:t>►</a:t>
            </a:r>
            <a:r>
              <a:rPr lang="pt-BR" sz="1000" b="1" dirty="0">
                <a:solidFill>
                  <a:srgbClr val="C00000"/>
                </a:solidFill>
                <a:latin typeface="+mj-lt"/>
                <a:cs typeface="Aharoni" panose="02010803020104030203" pitchFamily="2" charset="-79"/>
              </a:rPr>
              <a:t> </a:t>
            </a:r>
            <a:r>
              <a:rPr lang="pt-BR" sz="2000" b="1" dirty="0">
                <a:solidFill>
                  <a:srgbClr val="C00000"/>
                </a:solidFill>
                <a:latin typeface="+mj-lt"/>
                <a:cs typeface="Aharoni" panose="02010803020104030203" pitchFamily="2" charset="-79"/>
              </a:rPr>
              <a:t>até 13 kg</a:t>
            </a:r>
          </a:p>
        </p:txBody>
      </p:sp>
      <p:sp>
        <p:nvSpPr>
          <p:cNvPr id="29" name="Retângulo 28">
            <a:extLst>
              <a:ext uri="{FF2B5EF4-FFF2-40B4-BE49-F238E27FC236}">
                <a16:creationId xmlns:a16="http://schemas.microsoft.com/office/drawing/2014/main" id="{75ACC4B2-AAE8-461F-92EF-F7117D8841C8}"/>
              </a:ext>
            </a:extLst>
          </p:cNvPr>
          <p:cNvSpPr/>
          <p:nvPr/>
        </p:nvSpPr>
        <p:spPr>
          <a:xfrm>
            <a:off x="2657075" y="3679692"/>
            <a:ext cx="1664918" cy="728535"/>
          </a:xfrm>
          <a:prstGeom prst="rect">
            <a:avLst/>
          </a:prstGeom>
          <a:solidFill>
            <a:srgbClr val="FFFF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b="1" dirty="0">
                <a:solidFill>
                  <a:srgbClr val="C00000"/>
                </a:solidFill>
                <a:latin typeface="+mj-lt"/>
                <a:cs typeface="Aharoni" panose="02010803020104030203" pitchFamily="2" charset="-79"/>
              </a:rPr>
              <a:t>►</a:t>
            </a:r>
            <a:r>
              <a:rPr lang="pt-BR" sz="2000" b="1" dirty="0">
                <a:solidFill>
                  <a:srgbClr val="C00000"/>
                </a:solidFill>
                <a:latin typeface="+mj-lt"/>
                <a:cs typeface="Aharoni" panose="02010803020104030203" pitchFamily="2" charset="-79"/>
              </a:rPr>
              <a:t> 1 a 4 anos</a:t>
            </a:r>
            <a:br>
              <a:rPr lang="pt-BR" sz="2000" b="1" dirty="0">
                <a:solidFill>
                  <a:srgbClr val="C00000"/>
                </a:solidFill>
                <a:latin typeface="+mj-lt"/>
                <a:cs typeface="Aharoni" panose="02010803020104030203" pitchFamily="2" charset="-79"/>
              </a:rPr>
            </a:br>
            <a:r>
              <a:rPr lang="pt-BR" sz="1500" b="1" dirty="0">
                <a:solidFill>
                  <a:srgbClr val="C00000"/>
                </a:solidFill>
                <a:latin typeface="+mj-lt"/>
                <a:cs typeface="Aharoni" panose="02010803020104030203" pitchFamily="2" charset="-79"/>
              </a:rPr>
              <a:t>►</a:t>
            </a:r>
            <a:r>
              <a:rPr lang="pt-BR" sz="2000" b="1" dirty="0">
                <a:solidFill>
                  <a:srgbClr val="C00000"/>
                </a:solidFill>
                <a:latin typeface="+mj-lt"/>
                <a:cs typeface="Aharoni" panose="02010803020104030203" pitchFamily="2" charset="-79"/>
              </a:rPr>
              <a:t> 9 a 18 kg</a:t>
            </a:r>
          </a:p>
        </p:txBody>
      </p:sp>
      <p:sp>
        <p:nvSpPr>
          <p:cNvPr id="31" name="Retângulo 30">
            <a:extLst>
              <a:ext uri="{FF2B5EF4-FFF2-40B4-BE49-F238E27FC236}">
                <a16:creationId xmlns:a16="http://schemas.microsoft.com/office/drawing/2014/main" id="{46DD6D4C-6512-4E8A-9D41-8F4E410AD94C}"/>
              </a:ext>
            </a:extLst>
          </p:cNvPr>
          <p:cNvSpPr/>
          <p:nvPr/>
        </p:nvSpPr>
        <p:spPr>
          <a:xfrm>
            <a:off x="4856695" y="3728550"/>
            <a:ext cx="1788183" cy="1069515"/>
          </a:xfrm>
          <a:prstGeom prst="rect">
            <a:avLst/>
          </a:prstGeom>
          <a:solidFill>
            <a:srgbClr val="FFFF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b="1" dirty="0">
                <a:solidFill>
                  <a:srgbClr val="C00000"/>
                </a:solidFill>
                <a:latin typeface="+mj-lt"/>
                <a:cs typeface="Aharoni" panose="02010803020104030203" pitchFamily="2" charset="-79"/>
              </a:rPr>
              <a:t>► </a:t>
            </a:r>
            <a:r>
              <a:rPr lang="pt-BR" sz="2000" b="1" dirty="0">
                <a:solidFill>
                  <a:srgbClr val="C00000"/>
                </a:solidFill>
                <a:latin typeface="+mj-lt"/>
                <a:cs typeface="Aharoni" panose="02010803020104030203" pitchFamily="2" charset="-79"/>
              </a:rPr>
              <a:t>4 a 7,5 anos</a:t>
            </a:r>
            <a:br>
              <a:rPr lang="pt-BR" sz="1500" b="1" dirty="0">
                <a:solidFill>
                  <a:srgbClr val="C00000"/>
                </a:solidFill>
                <a:latin typeface="+mj-lt"/>
                <a:cs typeface="Aharoni" panose="02010803020104030203" pitchFamily="2" charset="-79"/>
              </a:rPr>
            </a:br>
            <a:r>
              <a:rPr lang="pt-BR" sz="1500" b="1" dirty="0">
                <a:solidFill>
                  <a:srgbClr val="C00000"/>
                </a:solidFill>
                <a:latin typeface="+mj-lt"/>
                <a:cs typeface="Aharoni" panose="02010803020104030203" pitchFamily="2" charset="-79"/>
              </a:rPr>
              <a:t>► </a:t>
            </a:r>
            <a:r>
              <a:rPr lang="pt-BR" sz="2000" b="1" dirty="0">
                <a:solidFill>
                  <a:srgbClr val="C00000"/>
                </a:solidFill>
                <a:latin typeface="+mj-lt"/>
                <a:cs typeface="Aharoni" panose="02010803020104030203" pitchFamily="2" charset="-79"/>
              </a:rPr>
              <a:t>15 a 36 kg</a:t>
            </a:r>
            <a:br>
              <a:rPr lang="pt-BR" sz="1500" b="1" dirty="0">
                <a:solidFill>
                  <a:srgbClr val="C00000"/>
                </a:solidFill>
                <a:latin typeface="+mj-lt"/>
                <a:cs typeface="Aharoni" panose="02010803020104030203" pitchFamily="2" charset="-79"/>
              </a:rPr>
            </a:br>
            <a:r>
              <a:rPr lang="pt-BR" sz="1500" b="1" dirty="0">
                <a:solidFill>
                  <a:srgbClr val="C00000"/>
                </a:solidFill>
                <a:latin typeface="+mj-lt"/>
                <a:cs typeface="Aharoni" panose="02010803020104030203" pitchFamily="2" charset="-79"/>
              </a:rPr>
              <a:t>► </a:t>
            </a:r>
            <a:r>
              <a:rPr lang="pt-BR" sz="2000" b="1" dirty="0">
                <a:solidFill>
                  <a:srgbClr val="C00000"/>
                </a:solidFill>
                <a:latin typeface="+mj-lt"/>
                <a:cs typeface="Aharoni" panose="02010803020104030203" pitchFamily="2" charset="-79"/>
              </a:rPr>
              <a:t>- de 1,45 m</a:t>
            </a:r>
          </a:p>
        </p:txBody>
      </p:sp>
      <p:sp>
        <p:nvSpPr>
          <p:cNvPr id="34" name="Retângulo 33">
            <a:extLst>
              <a:ext uri="{FF2B5EF4-FFF2-40B4-BE49-F238E27FC236}">
                <a16:creationId xmlns:a16="http://schemas.microsoft.com/office/drawing/2014/main" id="{3D02102A-BF1F-416E-A05F-651BD1B44CBF}"/>
              </a:ext>
            </a:extLst>
          </p:cNvPr>
          <p:cNvSpPr/>
          <p:nvPr/>
        </p:nvSpPr>
        <p:spPr>
          <a:xfrm>
            <a:off x="7014539" y="4149711"/>
            <a:ext cx="1885130" cy="521151"/>
          </a:xfrm>
          <a:prstGeom prst="rect">
            <a:avLst/>
          </a:prstGeom>
          <a:solidFill>
            <a:srgbClr val="FFFF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b="1" dirty="0">
                <a:solidFill>
                  <a:srgbClr val="C00000"/>
                </a:solidFill>
                <a:latin typeface="+mj-lt"/>
                <a:cs typeface="Aharoni" panose="02010803020104030203" pitchFamily="2" charset="-79"/>
              </a:rPr>
              <a:t>►</a:t>
            </a:r>
            <a:r>
              <a:rPr lang="pt-BR" sz="2000" b="1" dirty="0">
                <a:solidFill>
                  <a:srgbClr val="C00000"/>
                </a:solidFill>
                <a:latin typeface="+mj-lt"/>
                <a:cs typeface="Aharoni" panose="02010803020104030203" pitchFamily="2" charset="-79"/>
              </a:rPr>
              <a:t> - de 10 anos</a:t>
            </a:r>
          </a:p>
        </p:txBody>
      </p:sp>
      <p:sp>
        <p:nvSpPr>
          <p:cNvPr id="35" name="Retângulo de cantos arredondados 10">
            <a:extLst>
              <a:ext uri="{FF2B5EF4-FFF2-40B4-BE49-F238E27FC236}">
                <a16:creationId xmlns:a16="http://schemas.microsoft.com/office/drawing/2014/main" id="{233A2135-5F90-40AE-B0AC-1A4AD565F90B}"/>
              </a:ext>
            </a:extLst>
          </p:cNvPr>
          <p:cNvSpPr/>
          <p:nvPr/>
        </p:nvSpPr>
        <p:spPr>
          <a:xfrm>
            <a:off x="387036" y="1620889"/>
            <a:ext cx="1941615" cy="4286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solidFill>
                  <a:schemeClr val="tx1">
                    <a:lumMod val="75000"/>
                    <a:lumOff val="25000"/>
                  </a:schemeClr>
                </a:solidFill>
                <a:latin typeface="Calibri" pitchFamily="34" charset="0"/>
                <a:cs typeface="Calibri" pitchFamily="34" charset="0"/>
              </a:rPr>
              <a:t>Bebê conforto</a:t>
            </a:r>
          </a:p>
        </p:txBody>
      </p:sp>
      <p:sp>
        <p:nvSpPr>
          <p:cNvPr id="36" name="Retângulo de cantos arredondados 10">
            <a:extLst>
              <a:ext uri="{FF2B5EF4-FFF2-40B4-BE49-F238E27FC236}">
                <a16:creationId xmlns:a16="http://schemas.microsoft.com/office/drawing/2014/main" id="{920724A3-EB04-45C3-950A-547A5AF24246}"/>
              </a:ext>
            </a:extLst>
          </p:cNvPr>
          <p:cNvSpPr/>
          <p:nvPr/>
        </p:nvSpPr>
        <p:spPr>
          <a:xfrm>
            <a:off x="2752818" y="1595751"/>
            <a:ext cx="1548900" cy="4286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solidFill>
                  <a:schemeClr val="tx1">
                    <a:lumMod val="75000"/>
                    <a:lumOff val="25000"/>
                  </a:schemeClr>
                </a:solidFill>
                <a:latin typeface="Calibri" pitchFamily="34" charset="0"/>
                <a:cs typeface="Calibri" pitchFamily="34" charset="0"/>
              </a:rPr>
              <a:t>Cadeirinha</a:t>
            </a:r>
          </a:p>
        </p:txBody>
      </p:sp>
      <p:sp>
        <p:nvSpPr>
          <p:cNvPr id="37" name="Retângulo de cantos arredondados 10">
            <a:extLst>
              <a:ext uri="{FF2B5EF4-FFF2-40B4-BE49-F238E27FC236}">
                <a16:creationId xmlns:a16="http://schemas.microsoft.com/office/drawing/2014/main" id="{88FB05FF-3283-446A-B4F5-2F5E627EA66F}"/>
              </a:ext>
            </a:extLst>
          </p:cNvPr>
          <p:cNvSpPr/>
          <p:nvPr/>
        </p:nvSpPr>
        <p:spPr>
          <a:xfrm>
            <a:off x="4697326" y="1620889"/>
            <a:ext cx="2106922" cy="4286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pt-BR" sz="2000" b="1" dirty="0">
                <a:solidFill>
                  <a:schemeClr val="tx1">
                    <a:lumMod val="75000"/>
                    <a:lumOff val="25000"/>
                  </a:schemeClr>
                </a:solidFill>
                <a:latin typeface="Calibri" pitchFamily="34" charset="0"/>
                <a:cs typeface="Calibri" pitchFamily="34" charset="0"/>
              </a:rPr>
              <a:t>Assento elevação</a:t>
            </a:r>
          </a:p>
        </p:txBody>
      </p:sp>
      <p:sp>
        <p:nvSpPr>
          <p:cNvPr id="38" name="Retângulo de cantos arredondados 10">
            <a:extLst>
              <a:ext uri="{FF2B5EF4-FFF2-40B4-BE49-F238E27FC236}">
                <a16:creationId xmlns:a16="http://schemas.microsoft.com/office/drawing/2014/main" id="{B981C980-534C-4103-86BE-20C08C407087}"/>
              </a:ext>
            </a:extLst>
          </p:cNvPr>
          <p:cNvSpPr/>
          <p:nvPr/>
        </p:nvSpPr>
        <p:spPr>
          <a:xfrm>
            <a:off x="7028325" y="1760014"/>
            <a:ext cx="1866670" cy="4286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pt-BR" sz="2000" b="1" dirty="0">
                <a:solidFill>
                  <a:schemeClr val="tx1">
                    <a:lumMod val="75000"/>
                    <a:lumOff val="25000"/>
                  </a:schemeClr>
                </a:solidFill>
                <a:latin typeface="Calibri" pitchFamily="34" charset="0"/>
                <a:cs typeface="Calibri" pitchFamily="34" charset="0"/>
              </a:rPr>
              <a:t>Cinto no banco Traseiro</a:t>
            </a:r>
          </a:p>
        </p:txBody>
      </p:sp>
    </p:spTree>
    <p:extLst>
      <p:ext uri="{BB962C8B-B14F-4D97-AF65-F5344CB8AC3E}">
        <p14:creationId xmlns:p14="http://schemas.microsoft.com/office/powerpoint/2010/main" val="21262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randombar(horizont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randombar(horizont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4" grpId="0" animBg="1"/>
      <p:bldP spid="23" grpId="0" animBg="1"/>
      <p:bldP spid="27" grpId="0" animBg="1"/>
      <p:bldP spid="29" grpId="0" animBg="1"/>
      <p:bldP spid="31" grpId="0" animBg="1"/>
      <p:bldP spid="34" grpId="0" animBg="1"/>
      <p:bldP spid="35" grpId="0"/>
      <p:bldP spid="36" grpId="0"/>
      <p:bldP spid="37" grpId="0"/>
      <p:bldP spid="38"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3997678" cy="430887"/>
          </a:xfrm>
          <a:prstGeom prst="rect">
            <a:avLst/>
          </a:prstGeom>
          <a:noFill/>
        </p:spPr>
        <p:txBody>
          <a:bodyPr wrap="square" rtlCol="0">
            <a:spAutoFit/>
          </a:bodyPr>
          <a:lstStyle/>
          <a:p>
            <a:r>
              <a:rPr lang="pt-BR" sz="2200" b="1" dirty="0"/>
              <a:t>VIAS URBANAS</a:t>
            </a:r>
          </a:p>
        </p:txBody>
      </p:sp>
      <p:sp>
        <p:nvSpPr>
          <p:cNvPr id="10" name="CaixaDeTexto 9"/>
          <p:cNvSpPr txBox="1"/>
          <p:nvPr/>
        </p:nvSpPr>
        <p:spPr>
          <a:xfrm>
            <a:off x="4574343" y="3817952"/>
            <a:ext cx="2422907" cy="553998"/>
          </a:xfrm>
          <a:prstGeom prst="rect">
            <a:avLst/>
          </a:prstGeom>
          <a:noFill/>
        </p:spPr>
        <p:txBody>
          <a:bodyPr wrap="none" rtlCol="0">
            <a:spAutoFit/>
          </a:bodyPr>
          <a:lstStyle/>
          <a:p>
            <a:r>
              <a:rPr lang="pt-BR" sz="1000" dirty="0"/>
              <a:t>►</a:t>
            </a:r>
            <a:r>
              <a:rPr lang="pt-BR" sz="1500" dirty="0"/>
              <a:t>Coletar e Distribuir</a:t>
            </a:r>
          </a:p>
          <a:p>
            <a:r>
              <a:rPr lang="pt-BR" sz="1000" dirty="0"/>
              <a:t>►</a:t>
            </a:r>
            <a:r>
              <a:rPr lang="pt-BR" sz="1500" dirty="0"/>
              <a:t>Trânsito </a:t>
            </a:r>
            <a:r>
              <a:rPr lang="pt-BR" sz="1500" dirty="0">
                <a:solidFill>
                  <a:srgbClr val="FF6600"/>
                </a:solidFill>
              </a:rPr>
              <a:t>dentro</a:t>
            </a:r>
            <a:r>
              <a:rPr lang="pt-BR" sz="1500" dirty="0"/>
              <a:t> das regiões</a:t>
            </a:r>
          </a:p>
        </p:txBody>
      </p:sp>
      <p:sp>
        <p:nvSpPr>
          <p:cNvPr id="14" name="CaixaDeTexto 13"/>
          <p:cNvSpPr txBox="1"/>
          <p:nvPr/>
        </p:nvSpPr>
        <p:spPr>
          <a:xfrm>
            <a:off x="6869924" y="4394016"/>
            <a:ext cx="1723164" cy="553998"/>
          </a:xfrm>
          <a:prstGeom prst="rect">
            <a:avLst/>
          </a:prstGeom>
          <a:noFill/>
        </p:spPr>
        <p:txBody>
          <a:bodyPr wrap="none" rtlCol="0">
            <a:spAutoFit/>
          </a:bodyPr>
          <a:lstStyle/>
          <a:p>
            <a:r>
              <a:rPr lang="pt-BR" sz="1000" dirty="0"/>
              <a:t>►</a:t>
            </a:r>
            <a:r>
              <a:rPr lang="pt-BR" sz="1500" dirty="0"/>
              <a:t>Não </a:t>
            </a:r>
            <a:r>
              <a:rPr lang="pt-BR" sz="1500" dirty="0">
                <a:solidFill>
                  <a:srgbClr val="00B050"/>
                </a:solidFill>
              </a:rPr>
              <a:t>Semaforizada</a:t>
            </a:r>
          </a:p>
          <a:p>
            <a:r>
              <a:rPr lang="pt-BR" sz="1000" dirty="0"/>
              <a:t>►</a:t>
            </a:r>
            <a:r>
              <a:rPr lang="pt-BR" sz="1500" dirty="0"/>
              <a:t>Áreas Restritas</a:t>
            </a:r>
          </a:p>
        </p:txBody>
      </p:sp>
      <p:sp>
        <p:nvSpPr>
          <p:cNvPr id="15" name="CaixaDeTexto 14"/>
          <p:cNvSpPr txBox="1"/>
          <p:nvPr/>
        </p:nvSpPr>
        <p:spPr>
          <a:xfrm>
            <a:off x="2331926" y="3225903"/>
            <a:ext cx="2049600" cy="784830"/>
          </a:xfrm>
          <a:prstGeom prst="rect">
            <a:avLst/>
          </a:prstGeom>
          <a:noFill/>
        </p:spPr>
        <p:txBody>
          <a:bodyPr wrap="none" rtlCol="0">
            <a:spAutoFit/>
          </a:bodyPr>
          <a:lstStyle/>
          <a:p>
            <a:r>
              <a:rPr lang="pt-BR" sz="1000" dirty="0"/>
              <a:t>►</a:t>
            </a:r>
            <a:r>
              <a:rPr lang="pt-BR" sz="1500" dirty="0">
                <a:solidFill>
                  <a:srgbClr val="00B0F0"/>
                </a:solidFill>
              </a:rPr>
              <a:t>Interseções</a:t>
            </a:r>
            <a:r>
              <a:rPr lang="pt-BR" sz="1500" dirty="0"/>
              <a:t> em nível</a:t>
            </a:r>
          </a:p>
          <a:p>
            <a:r>
              <a:rPr lang="pt-BR" sz="1000" dirty="0"/>
              <a:t>►</a:t>
            </a:r>
            <a:r>
              <a:rPr lang="pt-BR" sz="1500" dirty="0">
                <a:solidFill>
                  <a:srgbClr val="00B050"/>
                </a:solidFill>
              </a:rPr>
              <a:t>Semaforizada</a:t>
            </a:r>
          </a:p>
          <a:p>
            <a:r>
              <a:rPr lang="pt-BR" sz="1000" dirty="0"/>
              <a:t>►</a:t>
            </a:r>
            <a:r>
              <a:rPr lang="pt-BR" sz="1500" dirty="0"/>
              <a:t>Trânsito </a:t>
            </a:r>
            <a:r>
              <a:rPr lang="pt-BR" sz="1500" dirty="0">
                <a:solidFill>
                  <a:srgbClr val="FF6600"/>
                </a:solidFill>
              </a:rPr>
              <a:t>entre</a:t>
            </a:r>
            <a:r>
              <a:rPr lang="pt-BR" sz="1500" dirty="0"/>
              <a:t> regiões</a:t>
            </a:r>
            <a:endParaRPr lang="pt-BR" dirty="0"/>
          </a:p>
        </p:txBody>
      </p:sp>
      <p:sp>
        <p:nvSpPr>
          <p:cNvPr id="16" name="CaixaDeTexto 15"/>
          <p:cNvSpPr txBox="1"/>
          <p:nvPr/>
        </p:nvSpPr>
        <p:spPr>
          <a:xfrm>
            <a:off x="-20429" y="2654968"/>
            <a:ext cx="2496133" cy="784830"/>
          </a:xfrm>
          <a:prstGeom prst="rect">
            <a:avLst/>
          </a:prstGeom>
          <a:noFill/>
        </p:spPr>
        <p:txBody>
          <a:bodyPr wrap="none" rtlCol="0">
            <a:spAutoFit/>
          </a:bodyPr>
          <a:lstStyle/>
          <a:p>
            <a:r>
              <a:rPr lang="pt-BR" sz="1000" dirty="0"/>
              <a:t>►</a:t>
            </a:r>
            <a:r>
              <a:rPr lang="pt-BR" sz="1500" dirty="0">
                <a:solidFill>
                  <a:srgbClr val="000099"/>
                </a:solidFill>
              </a:rPr>
              <a:t>Acessos Especiais</a:t>
            </a:r>
          </a:p>
          <a:p>
            <a:r>
              <a:rPr lang="pt-BR" sz="1000" dirty="0"/>
              <a:t>►</a:t>
            </a:r>
            <a:r>
              <a:rPr lang="pt-BR" sz="1500" dirty="0"/>
              <a:t>Sem </a:t>
            </a:r>
            <a:r>
              <a:rPr lang="pt-BR" sz="1500" dirty="0">
                <a:solidFill>
                  <a:srgbClr val="C00000"/>
                </a:solidFill>
              </a:rPr>
              <a:t>interrupção</a:t>
            </a:r>
            <a:r>
              <a:rPr lang="pt-BR" sz="1500" dirty="0"/>
              <a:t> no trânsito</a:t>
            </a:r>
          </a:p>
          <a:p>
            <a:r>
              <a:rPr lang="pt-BR" sz="1000" dirty="0"/>
              <a:t>►</a:t>
            </a:r>
            <a:r>
              <a:rPr lang="pt-BR" sz="1500" dirty="0"/>
              <a:t>Sem </a:t>
            </a:r>
            <a:r>
              <a:rPr lang="pt-BR" sz="1500" dirty="0">
                <a:solidFill>
                  <a:srgbClr val="00B0F0"/>
                </a:solidFill>
              </a:rPr>
              <a:t>interseções</a:t>
            </a:r>
            <a:r>
              <a:rPr lang="pt-BR" sz="1500" dirty="0"/>
              <a:t> em nível</a:t>
            </a:r>
            <a:endParaRPr lang="pt-BR" dirty="0"/>
          </a:p>
        </p:txBody>
      </p:sp>
      <p:pic>
        <p:nvPicPr>
          <p:cNvPr id="3" name="Imagem 2"/>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9690" y="1120876"/>
            <a:ext cx="2088000" cy="1569600"/>
          </a:xfrm>
          <a:prstGeom prst="rect">
            <a:avLst/>
          </a:prstGeom>
        </p:spPr>
      </p:pic>
      <p:pic>
        <p:nvPicPr>
          <p:cNvPr id="4" name="Imagem 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28296" y="1694306"/>
            <a:ext cx="2088000" cy="1569600"/>
          </a:xfrm>
          <a:prstGeom prst="rect">
            <a:avLst/>
          </a:prstGeom>
        </p:spPr>
      </p:pic>
      <p:pic>
        <p:nvPicPr>
          <p:cNvPr id="6" name="Imagem 5"/>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4667332" y="2279678"/>
            <a:ext cx="2088000" cy="1569600"/>
          </a:xfrm>
          <a:prstGeom prst="rect">
            <a:avLst/>
          </a:prstGeom>
        </p:spPr>
      </p:pic>
      <p:pic>
        <p:nvPicPr>
          <p:cNvPr id="7" name="Imagem 6"/>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6956612" y="2854336"/>
            <a:ext cx="2088000" cy="1569600"/>
          </a:xfrm>
          <a:prstGeom prst="rect">
            <a:avLst/>
          </a:prstGeom>
        </p:spPr>
      </p:pic>
    </p:spTree>
    <p:extLst>
      <p:ext uri="{BB962C8B-B14F-4D97-AF65-F5344CB8AC3E}">
        <p14:creationId xmlns:p14="http://schemas.microsoft.com/office/powerpoint/2010/main" val="44817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3997678" cy="430887"/>
          </a:xfrm>
          <a:prstGeom prst="rect">
            <a:avLst/>
          </a:prstGeom>
          <a:noFill/>
        </p:spPr>
        <p:txBody>
          <a:bodyPr wrap="square" rtlCol="0">
            <a:spAutoFit/>
          </a:bodyPr>
          <a:lstStyle/>
          <a:p>
            <a:r>
              <a:rPr lang="pt-BR" sz="2200" b="1" dirty="0"/>
              <a:t>VIAS RURAIS</a:t>
            </a:r>
          </a:p>
        </p:txBody>
      </p:sp>
      <p:sp>
        <p:nvSpPr>
          <p:cNvPr id="18" name="CaixaDeTexto 17"/>
          <p:cNvSpPr txBox="1"/>
          <p:nvPr/>
        </p:nvSpPr>
        <p:spPr>
          <a:xfrm>
            <a:off x="214283" y="3485183"/>
            <a:ext cx="5029046"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BR" sz="2000" dirty="0"/>
              <a:t>Automóveis, Camionetas e Motocicletas</a:t>
            </a:r>
          </a:p>
        </p:txBody>
      </p:sp>
      <p:sp>
        <p:nvSpPr>
          <p:cNvPr id="10" name="Seta para cima 9"/>
          <p:cNvSpPr/>
          <p:nvPr/>
        </p:nvSpPr>
        <p:spPr>
          <a:xfrm>
            <a:off x="2195736" y="3147814"/>
            <a:ext cx="343711" cy="288032"/>
          </a:xfrm>
          <a:prstGeom prst="up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23" name="Seta para cima 22"/>
          <p:cNvSpPr/>
          <p:nvPr/>
        </p:nvSpPr>
        <p:spPr>
          <a:xfrm>
            <a:off x="4788024" y="3147814"/>
            <a:ext cx="343711" cy="288032"/>
          </a:xfrm>
          <a:prstGeom prst="up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12" name="Retângulo de cantos arredondados 11"/>
          <p:cNvSpPr/>
          <p:nvPr/>
        </p:nvSpPr>
        <p:spPr>
          <a:xfrm>
            <a:off x="827584" y="4251293"/>
            <a:ext cx="4464496" cy="504056"/>
          </a:xfrm>
          <a:prstGeom prst="roundRect">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i="1" dirty="0">
                <a:solidFill>
                  <a:srgbClr val="FF0000"/>
                </a:solidFill>
                <a:latin typeface="Calibri" pitchFamily="34" charset="0"/>
                <a:cs typeface="Calibri" pitchFamily="34" charset="0"/>
              </a:rPr>
              <a:t>Demais veículos 90 km/h</a:t>
            </a:r>
          </a:p>
        </p:txBody>
      </p:sp>
      <p:sp>
        <p:nvSpPr>
          <p:cNvPr id="25" name="CaixaDeTexto 24"/>
          <p:cNvSpPr txBox="1"/>
          <p:nvPr/>
        </p:nvSpPr>
        <p:spPr>
          <a:xfrm>
            <a:off x="6516216" y="3467784"/>
            <a:ext cx="2408540"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BR" sz="2000" dirty="0"/>
              <a:t>Todos os veículos</a:t>
            </a:r>
          </a:p>
        </p:txBody>
      </p:sp>
      <p:sp>
        <p:nvSpPr>
          <p:cNvPr id="26" name="Seta para cima 25"/>
          <p:cNvSpPr/>
          <p:nvPr/>
        </p:nvSpPr>
        <p:spPr>
          <a:xfrm>
            <a:off x="8460432" y="3133491"/>
            <a:ext cx="343711" cy="288032"/>
          </a:xfrm>
          <a:prstGeom prst="up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sz="2400" i="1" dirty="0">
              <a:solidFill>
                <a:srgbClr val="FF0000"/>
              </a:solidFill>
              <a:latin typeface="Calibri" pitchFamily="34" charset="0"/>
              <a:cs typeface="Calibri" pitchFamily="34" charset="0"/>
            </a:endParaRPr>
          </a:p>
        </p:txBody>
      </p:sp>
      <p:sp>
        <p:nvSpPr>
          <p:cNvPr id="17" name="Seta dobrada 16"/>
          <p:cNvSpPr/>
          <p:nvPr/>
        </p:nvSpPr>
        <p:spPr>
          <a:xfrm flipV="1">
            <a:off x="323528" y="4121703"/>
            <a:ext cx="469286" cy="504056"/>
          </a:xfrm>
          <a:prstGeom prst="bentArrow">
            <a:avLst/>
          </a:prstGeom>
          <a:solidFill>
            <a:srgbClr val="FFFF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i="1" dirty="0">
              <a:solidFill>
                <a:srgbClr val="FF0000"/>
              </a:solidFill>
              <a:latin typeface="Calibri" pitchFamily="34" charset="0"/>
              <a:cs typeface="Calibri" pitchFamily="34" charset="0"/>
            </a:endParaRP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2" y="1223620"/>
            <a:ext cx="2468880" cy="1889760"/>
          </a:xfrm>
          <a:prstGeom prst="rect">
            <a:avLst/>
          </a:prstGeom>
          <a:noFill/>
          <a:ln>
            <a:noFill/>
          </a:ln>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282" y="1221770"/>
            <a:ext cx="2465832" cy="1889760"/>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1822" y="1221770"/>
            <a:ext cx="2465832" cy="1889760"/>
          </a:xfrm>
          <a:prstGeom prst="rect">
            <a:avLst/>
          </a:prstGeom>
        </p:spPr>
      </p:pic>
    </p:spTree>
    <p:extLst>
      <p:ext uri="{BB962C8B-B14F-4D97-AF65-F5344CB8AC3E}">
        <p14:creationId xmlns:p14="http://schemas.microsoft.com/office/powerpoint/2010/main" val="1644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23" grpId="0" animBg="1"/>
      <p:bldP spid="12" grpId="0" animBg="1"/>
      <p:bldP spid="25" grpId="0" animBg="1"/>
      <p:bldP spid="26" grpId="0" animBg="1"/>
      <p:bldP spid="17"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214282" y="1142990"/>
            <a:ext cx="4143404"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Vias Urbanas</a:t>
            </a:r>
          </a:p>
        </p:txBody>
      </p:sp>
      <p:sp>
        <p:nvSpPr>
          <p:cNvPr id="11" name="Retângulo de cantos arredondados 10"/>
          <p:cNvSpPr/>
          <p:nvPr/>
        </p:nvSpPr>
        <p:spPr>
          <a:xfrm>
            <a:off x="4714876" y="1142990"/>
            <a:ext cx="4286280" cy="35719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latin typeface="Calibri" pitchFamily="34" charset="0"/>
                <a:cs typeface="Calibri" pitchFamily="34" charset="0"/>
              </a:rPr>
              <a:t>Vias Rurais</a:t>
            </a:r>
          </a:p>
        </p:txBody>
      </p:sp>
      <p:sp>
        <p:nvSpPr>
          <p:cNvPr id="15" name="Retângulo 14"/>
          <p:cNvSpPr/>
          <p:nvPr/>
        </p:nvSpPr>
        <p:spPr>
          <a:xfrm>
            <a:off x="214282" y="1643056"/>
            <a:ext cx="1214446"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T. Rápido</a:t>
            </a:r>
          </a:p>
        </p:txBody>
      </p:sp>
      <p:sp>
        <p:nvSpPr>
          <p:cNvPr id="16" name="Retângulo 15"/>
          <p:cNvSpPr/>
          <p:nvPr/>
        </p:nvSpPr>
        <p:spPr>
          <a:xfrm>
            <a:off x="214282" y="2071684"/>
            <a:ext cx="1214446"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Arterial</a:t>
            </a:r>
          </a:p>
        </p:txBody>
      </p:sp>
      <p:sp>
        <p:nvSpPr>
          <p:cNvPr id="17" name="Retângulo 16"/>
          <p:cNvSpPr/>
          <p:nvPr/>
        </p:nvSpPr>
        <p:spPr>
          <a:xfrm>
            <a:off x="214282" y="2500312"/>
            <a:ext cx="1214446"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Coletora</a:t>
            </a:r>
          </a:p>
        </p:txBody>
      </p:sp>
      <p:sp>
        <p:nvSpPr>
          <p:cNvPr id="18" name="Retângulo 17"/>
          <p:cNvSpPr/>
          <p:nvPr/>
        </p:nvSpPr>
        <p:spPr>
          <a:xfrm>
            <a:off x="214282" y="2928940"/>
            <a:ext cx="1214446"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Local</a:t>
            </a:r>
          </a:p>
        </p:txBody>
      </p:sp>
      <p:sp>
        <p:nvSpPr>
          <p:cNvPr id="20" name="Retângulo 19"/>
          <p:cNvSpPr/>
          <p:nvPr/>
        </p:nvSpPr>
        <p:spPr>
          <a:xfrm>
            <a:off x="3571868" y="1643056"/>
            <a:ext cx="785818"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80 k/h</a:t>
            </a:r>
          </a:p>
        </p:txBody>
      </p:sp>
      <p:sp>
        <p:nvSpPr>
          <p:cNvPr id="24" name="Retângulo 23"/>
          <p:cNvSpPr/>
          <p:nvPr/>
        </p:nvSpPr>
        <p:spPr>
          <a:xfrm>
            <a:off x="1571604" y="1643056"/>
            <a:ext cx="1928826" cy="28575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C00000"/>
                </a:solidFill>
                <a:latin typeface="Calibri" pitchFamily="34" charset="0"/>
                <a:cs typeface="Calibri" pitchFamily="34" charset="0"/>
              </a:rPr>
              <a:t>Acessos Especiais</a:t>
            </a:r>
          </a:p>
        </p:txBody>
      </p:sp>
      <p:sp>
        <p:nvSpPr>
          <p:cNvPr id="25" name="Retângulo 24"/>
          <p:cNvSpPr/>
          <p:nvPr/>
        </p:nvSpPr>
        <p:spPr>
          <a:xfrm>
            <a:off x="1571604" y="2071684"/>
            <a:ext cx="1928826" cy="28575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C00000"/>
                </a:solidFill>
                <a:latin typeface="Calibri" pitchFamily="34" charset="0"/>
                <a:cs typeface="Calibri" pitchFamily="34" charset="0"/>
              </a:rPr>
              <a:t>Com Semáforo</a:t>
            </a:r>
          </a:p>
        </p:txBody>
      </p:sp>
      <p:sp>
        <p:nvSpPr>
          <p:cNvPr id="26" name="Retângulo 25"/>
          <p:cNvSpPr/>
          <p:nvPr/>
        </p:nvSpPr>
        <p:spPr>
          <a:xfrm>
            <a:off x="1571604" y="2500312"/>
            <a:ext cx="1928826" cy="28575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C00000"/>
                </a:solidFill>
                <a:latin typeface="Calibri" pitchFamily="34" charset="0"/>
                <a:cs typeface="Calibri" pitchFamily="34" charset="0"/>
              </a:rPr>
              <a:t>Coletar/Distribuir</a:t>
            </a:r>
          </a:p>
        </p:txBody>
      </p:sp>
      <p:sp>
        <p:nvSpPr>
          <p:cNvPr id="27" name="Retângulo 26"/>
          <p:cNvSpPr/>
          <p:nvPr/>
        </p:nvSpPr>
        <p:spPr>
          <a:xfrm>
            <a:off x="1571604" y="2928940"/>
            <a:ext cx="1928826" cy="28575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C00000"/>
                </a:solidFill>
                <a:latin typeface="Calibri" pitchFamily="34" charset="0"/>
                <a:cs typeface="Calibri" pitchFamily="34" charset="0"/>
              </a:rPr>
              <a:t>Áreas Restritas</a:t>
            </a:r>
          </a:p>
        </p:txBody>
      </p:sp>
      <p:sp>
        <p:nvSpPr>
          <p:cNvPr id="28" name="Retângulo 27"/>
          <p:cNvSpPr/>
          <p:nvPr/>
        </p:nvSpPr>
        <p:spPr>
          <a:xfrm>
            <a:off x="4714876" y="1643056"/>
            <a:ext cx="1214446" cy="285752"/>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006600"/>
                </a:solidFill>
                <a:latin typeface="Calibri" pitchFamily="34" charset="0"/>
                <a:cs typeface="Calibri" pitchFamily="34" charset="0"/>
              </a:rPr>
              <a:t>Rodovia</a:t>
            </a:r>
          </a:p>
        </p:txBody>
      </p:sp>
      <p:sp>
        <p:nvSpPr>
          <p:cNvPr id="33" name="Retângulo 32"/>
          <p:cNvSpPr/>
          <p:nvPr/>
        </p:nvSpPr>
        <p:spPr>
          <a:xfrm>
            <a:off x="8072462" y="3571882"/>
            <a:ext cx="928694" cy="285752"/>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006600"/>
                </a:solidFill>
                <a:latin typeface="Calibri" pitchFamily="34" charset="0"/>
                <a:cs typeface="Calibri" pitchFamily="34" charset="0"/>
              </a:rPr>
              <a:t>60 k/h</a:t>
            </a:r>
          </a:p>
        </p:txBody>
      </p:sp>
      <p:sp>
        <p:nvSpPr>
          <p:cNvPr id="36" name="Retângulo 35"/>
          <p:cNvSpPr/>
          <p:nvPr/>
        </p:nvSpPr>
        <p:spPr>
          <a:xfrm>
            <a:off x="6072198" y="1643056"/>
            <a:ext cx="1928826" cy="28575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C00000"/>
                </a:solidFill>
                <a:latin typeface="Calibri" pitchFamily="34" charset="0"/>
                <a:cs typeface="Calibri" pitchFamily="34" charset="0"/>
              </a:rPr>
              <a:t>Pavimentada</a:t>
            </a:r>
          </a:p>
        </p:txBody>
      </p:sp>
      <p:sp>
        <p:nvSpPr>
          <p:cNvPr id="37" name="Retângulo 36"/>
          <p:cNvSpPr/>
          <p:nvPr/>
        </p:nvSpPr>
        <p:spPr>
          <a:xfrm>
            <a:off x="6072198" y="3571882"/>
            <a:ext cx="1928826" cy="28575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C00000"/>
                </a:solidFill>
                <a:latin typeface="Calibri" pitchFamily="34" charset="0"/>
                <a:cs typeface="Calibri" pitchFamily="34" charset="0"/>
              </a:rPr>
              <a:t>Não Pavimentada</a:t>
            </a:r>
          </a:p>
        </p:txBody>
      </p:sp>
      <p:sp>
        <p:nvSpPr>
          <p:cNvPr id="40" name="Retângulo 39"/>
          <p:cNvSpPr/>
          <p:nvPr/>
        </p:nvSpPr>
        <p:spPr>
          <a:xfrm>
            <a:off x="4714876" y="3571882"/>
            <a:ext cx="1214446" cy="285752"/>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006600"/>
                </a:solidFill>
                <a:latin typeface="Calibri" pitchFamily="34" charset="0"/>
                <a:cs typeface="Calibri" pitchFamily="34" charset="0"/>
              </a:rPr>
              <a:t>Estrada</a:t>
            </a:r>
          </a:p>
        </p:txBody>
      </p:sp>
      <p:sp>
        <p:nvSpPr>
          <p:cNvPr id="41" name="Retângulo 40"/>
          <p:cNvSpPr/>
          <p:nvPr/>
        </p:nvSpPr>
        <p:spPr>
          <a:xfrm>
            <a:off x="4714876" y="2071684"/>
            <a:ext cx="3286148" cy="694377"/>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700" dirty="0">
                <a:solidFill>
                  <a:schemeClr val="tx1"/>
                </a:solidFill>
                <a:latin typeface="Calibri" pitchFamily="34" charset="0"/>
                <a:cs typeface="Calibri" pitchFamily="34" charset="0"/>
              </a:rPr>
              <a:t>Automóveis, Camionetas e Motos</a:t>
            </a:r>
          </a:p>
        </p:txBody>
      </p:sp>
      <p:sp>
        <p:nvSpPr>
          <p:cNvPr id="42" name="Retângulo 41"/>
          <p:cNvSpPr/>
          <p:nvPr/>
        </p:nvSpPr>
        <p:spPr>
          <a:xfrm>
            <a:off x="8072462" y="2934070"/>
            <a:ext cx="928694" cy="285752"/>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006600"/>
                </a:solidFill>
                <a:latin typeface="Calibri" pitchFamily="34" charset="0"/>
                <a:cs typeface="Calibri" pitchFamily="34" charset="0"/>
              </a:rPr>
              <a:t>90 k/h</a:t>
            </a:r>
          </a:p>
        </p:txBody>
      </p:sp>
      <p:sp>
        <p:nvSpPr>
          <p:cNvPr id="47" name="Retângulo 46"/>
          <p:cNvSpPr/>
          <p:nvPr/>
        </p:nvSpPr>
        <p:spPr>
          <a:xfrm>
            <a:off x="3571868" y="2071684"/>
            <a:ext cx="785818"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60 k/h</a:t>
            </a:r>
          </a:p>
        </p:txBody>
      </p:sp>
      <p:sp>
        <p:nvSpPr>
          <p:cNvPr id="48" name="Retângulo 47"/>
          <p:cNvSpPr/>
          <p:nvPr/>
        </p:nvSpPr>
        <p:spPr>
          <a:xfrm>
            <a:off x="3571868" y="2500312"/>
            <a:ext cx="785818"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40 k/h</a:t>
            </a:r>
          </a:p>
        </p:txBody>
      </p:sp>
      <p:sp>
        <p:nvSpPr>
          <p:cNvPr id="49" name="Retângulo 48"/>
          <p:cNvSpPr/>
          <p:nvPr/>
        </p:nvSpPr>
        <p:spPr>
          <a:xfrm>
            <a:off x="3571868" y="2928940"/>
            <a:ext cx="785818" cy="285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chemeClr val="tx2"/>
                </a:solidFill>
                <a:latin typeface="Calibri" pitchFamily="34" charset="0"/>
                <a:cs typeface="Calibri" pitchFamily="34" charset="0"/>
              </a:rPr>
              <a:t>30 k/h</a:t>
            </a:r>
          </a:p>
        </p:txBody>
      </p:sp>
      <p:sp>
        <p:nvSpPr>
          <p:cNvPr id="50" name="CaixaDeTexto 49"/>
          <p:cNvSpPr txBox="1"/>
          <p:nvPr/>
        </p:nvSpPr>
        <p:spPr>
          <a:xfrm>
            <a:off x="1714480" y="4143386"/>
            <a:ext cx="7143800" cy="733534"/>
          </a:xfrm>
          <a:prstGeom prst="rect">
            <a:avLst/>
          </a:prstGeom>
          <a:noFill/>
          <a:ln w="25400">
            <a:noFill/>
          </a:ln>
        </p:spPr>
        <p:txBody>
          <a:bodyPr wrap="square" rtlCol="0">
            <a:spAutoFit/>
          </a:bodyPr>
          <a:lstStyle/>
          <a:p>
            <a:pPr>
              <a:lnSpc>
                <a:spcPts val="2500"/>
              </a:lnSpc>
            </a:pPr>
            <a:r>
              <a:rPr lang="pt-BR" sz="2000" i="1" dirty="0">
                <a:latin typeface="Calibri" pitchFamily="34" charset="0"/>
                <a:cs typeface="Calibri" pitchFamily="34" charset="0"/>
              </a:rPr>
              <a:t>►A </a:t>
            </a:r>
            <a:r>
              <a:rPr lang="pt-BR" sz="2000" i="1" dirty="0">
                <a:solidFill>
                  <a:srgbClr val="006600"/>
                </a:solidFill>
                <a:latin typeface="Calibri" pitchFamily="34" charset="0"/>
                <a:cs typeface="Calibri" pitchFamily="34" charset="0"/>
              </a:rPr>
              <a:t>Velocidade Mínima</a:t>
            </a:r>
            <a:r>
              <a:rPr lang="pt-BR" sz="2000" i="1" dirty="0">
                <a:latin typeface="Calibri" pitchFamily="34" charset="0"/>
                <a:cs typeface="Calibri" pitchFamily="34" charset="0"/>
              </a:rPr>
              <a:t> equivale sempre à </a:t>
            </a:r>
            <a:r>
              <a:rPr lang="pt-BR" sz="2000" i="1" dirty="0">
                <a:solidFill>
                  <a:srgbClr val="FF0000"/>
                </a:solidFill>
                <a:latin typeface="Calibri" pitchFamily="34" charset="0"/>
                <a:cs typeface="Calibri" pitchFamily="34" charset="0"/>
              </a:rPr>
              <a:t>Metade da máxima</a:t>
            </a:r>
          </a:p>
          <a:p>
            <a:pPr>
              <a:lnSpc>
                <a:spcPts val="2500"/>
              </a:lnSpc>
            </a:pPr>
            <a:r>
              <a:rPr lang="pt-BR" sz="2000" i="1" dirty="0">
                <a:latin typeface="Calibri" pitchFamily="34" charset="0"/>
                <a:cs typeface="Calibri" pitchFamily="34" charset="0"/>
              </a:rPr>
              <a:t>►São permitidas </a:t>
            </a:r>
            <a:r>
              <a:rPr lang="pt-BR" sz="2000" i="1" dirty="0">
                <a:solidFill>
                  <a:srgbClr val="006600"/>
                </a:solidFill>
                <a:latin typeface="Calibri" pitchFamily="34" charset="0"/>
                <a:cs typeface="Calibri" pitchFamily="34" charset="0"/>
              </a:rPr>
              <a:t>Velocidades diferentes</a:t>
            </a:r>
            <a:r>
              <a:rPr lang="pt-BR" sz="2000" i="1" dirty="0">
                <a:latin typeface="Calibri" pitchFamily="34" charset="0"/>
                <a:cs typeface="Calibri" pitchFamily="34" charset="0"/>
              </a:rPr>
              <a:t>, desde que </a:t>
            </a:r>
            <a:r>
              <a:rPr lang="pt-BR" sz="2000" i="1" dirty="0">
                <a:solidFill>
                  <a:srgbClr val="FF0000"/>
                </a:solidFill>
                <a:latin typeface="Calibri" pitchFamily="34" charset="0"/>
                <a:cs typeface="Calibri" pitchFamily="34" charset="0"/>
              </a:rPr>
              <a:t>Sinalizado</a:t>
            </a:r>
          </a:p>
        </p:txBody>
      </p:sp>
      <p:sp>
        <p:nvSpPr>
          <p:cNvPr id="51" name="Seta para a direita 50"/>
          <p:cNvSpPr/>
          <p:nvPr/>
        </p:nvSpPr>
        <p:spPr>
          <a:xfrm>
            <a:off x="428596" y="4214824"/>
            <a:ext cx="1143008" cy="64294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rgbClr val="FF0000"/>
                </a:solidFill>
                <a:latin typeface="Calibri" pitchFamily="34" charset="0"/>
                <a:cs typeface="Calibri" pitchFamily="34" charset="0"/>
              </a:rPr>
              <a:t>Obs.</a:t>
            </a:r>
          </a:p>
        </p:txBody>
      </p:sp>
      <p:sp>
        <p:nvSpPr>
          <p:cNvPr id="30" name="Retângulo 29"/>
          <p:cNvSpPr/>
          <p:nvPr/>
        </p:nvSpPr>
        <p:spPr>
          <a:xfrm>
            <a:off x="4714876" y="2934070"/>
            <a:ext cx="3286148" cy="28575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700" dirty="0">
                <a:solidFill>
                  <a:schemeClr val="tx1"/>
                </a:solidFill>
                <a:latin typeface="Calibri" pitchFamily="34" charset="0"/>
                <a:cs typeface="Calibri" pitchFamily="34" charset="0"/>
              </a:rPr>
              <a:t>Demais Veículos</a:t>
            </a:r>
          </a:p>
        </p:txBody>
      </p:sp>
      <p:grpSp>
        <p:nvGrpSpPr>
          <p:cNvPr id="4" name="Grupo 3"/>
          <p:cNvGrpSpPr/>
          <p:nvPr/>
        </p:nvGrpSpPr>
        <p:grpSpPr>
          <a:xfrm>
            <a:off x="8072462" y="1964570"/>
            <a:ext cx="928694" cy="392866"/>
            <a:chOff x="8072462" y="1964570"/>
            <a:chExt cx="928694" cy="392866"/>
          </a:xfrm>
        </p:grpSpPr>
        <p:sp>
          <p:nvSpPr>
            <p:cNvPr id="32" name="Retângulo 31"/>
            <p:cNvSpPr/>
            <p:nvPr/>
          </p:nvSpPr>
          <p:spPr>
            <a:xfrm>
              <a:off x="8072462" y="2071684"/>
              <a:ext cx="928694" cy="285752"/>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BR" dirty="0">
                  <a:solidFill>
                    <a:srgbClr val="006600"/>
                  </a:solidFill>
                  <a:latin typeface="Calibri" pitchFamily="34" charset="0"/>
                  <a:cs typeface="Calibri" pitchFamily="34" charset="0"/>
                </a:rPr>
                <a:t>110 k/h</a:t>
              </a:r>
            </a:p>
          </p:txBody>
        </p:sp>
        <p:sp>
          <p:nvSpPr>
            <p:cNvPr id="34" name="Retângulo 33"/>
            <p:cNvSpPr/>
            <p:nvPr/>
          </p:nvSpPr>
          <p:spPr>
            <a:xfrm>
              <a:off x="8367732" y="1964570"/>
              <a:ext cx="633424" cy="14061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Calibri" pitchFamily="34" charset="0"/>
                  <a:cs typeface="Calibri" pitchFamily="34" charset="0"/>
                </a:rPr>
                <a:t>DUPLA</a:t>
              </a:r>
            </a:p>
          </p:txBody>
        </p:sp>
      </p:grpSp>
      <p:grpSp>
        <p:nvGrpSpPr>
          <p:cNvPr id="3" name="Grupo 2"/>
          <p:cNvGrpSpPr/>
          <p:nvPr/>
        </p:nvGrpSpPr>
        <p:grpSpPr>
          <a:xfrm>
            <a:off x="8072462" y="2398066"/>
            <a:ext cx="928694" cy="367995"/>
            <a:chOff x="8072462" y="2398066"/>
            <a:chExt cx="928694" cy="367995"/>
          </a:xfrm>
        </p:grpSpPr>
        <p:sp>
          <p:nvSpPr>
            <p:cNvPr id="31" name="Retângulo 30"/>
            <p:cNvSpPr/>
            <p:nvPr/>
          </p:nvSpPr>
          <p:spPr>
            <a:xfrm>
              <a:off x="8072462" y="2480309"/>
              <a:ext cx="928694" cy="285752"/>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BR" dirty="0">
                  <a:solidFill>
                    <a:srgbClr val="006600"/>
                  </a:solidFill>
                  <a:latin typeface="Calibri" pitchFamily="34" charset="0"/>
                  <a:cs typeface="Calibri" pitchFamily="34" charset="0"/>
                </a:rPr>
                <a:t>100 k/h</a:t>
              </a:r>
            </a:p>
          </p:txBody>
        </p:sp>
        <p:sp>
          <p:nvSpPr>
            <p:cNvPr id="35" name="Retângulo 34"/>
            <p:cNvSpPr/>
            <p:nvPr/>
          </p:nvSpPr>
          <p:spPr>
            <a:xfrm>
              <a:off x="8367732" y="2398066"/>
              <a:ext cx="633424" cy="14061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Calibri" pitchFamily="34" charset="0"/>
                  <a:cs typeface="Calibri" pitchFamily="34" charset="0"/>
                </a:rPr>
                <a:t>SIMPLES</a:t>
              </a:r>
            </a:p>
          </p:txBody>
        </p:sp>
      </p:grpSp>
      <p:pic>
        <p:nvPicPr>
          <p:cNvPr id="38" name="Imagem 37"/>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9" name="CaixaDeTexto 38"/>
          <p:cNvSpPr txBox="1"/>
          <p:nvPr/>
        </p:nvSpPr>
        <p:spPr>
          <a:xfrm>
            <a:off x="214282" y="577298"/>
            <a:ext cx="3997678" cy="430887"/>
          </a:xfrm>
          <a:prstGeom prst="rect">
            <a:avLst/>
          </a:prstGeom>
          <a:noFill/>
        </p:spPr>
        <p:txBody>
          <a:bodyPr wrap="square" rtlCol="0">
            <a:spAutoFit/>
          </a:bodyPr>
          <a:lstStyle/>
          <a:p>
            <a:r>
              <a:rPr lang="pt-BR" sz="2200" b="1" dirty="0"/>
              <a:t>VIAS - CLASSIFICAÇÃO</a:t>
            </a:r>
          </a:p>
        </p:txBody>
      </p:sp>
    </p:spTree>
    <p:extLst>
      <p:ext uri="{BB962C8B-B14F-4D97-AF65-F5344CB8AC3E}">
        <p14:creationId xmlns:p14="http://schemas.microsoft.com/office/powerpoint/2010/main" val="273313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randombar(horizont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randombar(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randombar(horizontal)">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randombar(horizontal)">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randombar(horizontal)">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randombar(horizontal)">
                                      <p:cBhvr>
                                        <p:cTn id="92" dur="500"/>
                                        <p:tgtEl>
                                          <p:spTgt spid="4"/>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randombar(horizontal)">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randombar(horizontal)">
                                      <p:cBhvr>
                                        <p:cTn id="102" dur="500"/>
                                        <p:tgtEl>
                                          <p:spTgt spid="42"/>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randombar(horizontal)">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randombar(horizontal)">
                                      <p:cBhvr>
                                        <p:cTn id="115" dur="500"/>
                                        <p:tgtEl>
                                          <p:spTgt spid="50"/>
                                        </p:tgtEl>
                                      </p:cBhvr>
                                    </p:animEffect>
                                  </p:childTnLst>
                                </p:cTn>
                              </p:par>
                              <p:par>
                                <p:cTn id="116" presetID="14" presetClass="entr" presetSubtype="10" fill="hold" grpId="0" nodeType="with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randombar(horizontal)">
                                      <p:cBhvr>
                                        <p:cTn id="1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6" grpId="0" animBg="1"/>
      <p:bldP spid="17" grpId="0" animBg="1"/>
      <p:bldP spid="18" grpId="0" animBg="1"/>
      <p:bldP spid="20" grpId="0" animBg="1"/>
      <p:bldP spid="24" grpId="0" animBg="1"/>
      <p:bldP spid="25" grpId="0" animBg="1"/>
      <p:bldP spid="26" grpId="0" animBg="1"/>
      <p:bldP spid="27" grpId="0" animBg="1"/>
      <p:bldP spid="28" grpId="0" animBg="1"/>
      <p:bldP spid="33" grpId="0" animBg="1"/>
      <p:bldP spid="36" grpId="0" animBg="1"/>
      <p:bldP spid="37" grpId="0" animBg="1"/>
      <p:bldP spid="40" grpId="0" animBg="1"/>
      <p:bldP spid="41" grpId="0" animBg="1"/>
      <p:bldP spid="42" grpId="0" animBg="1"/>
      <p:bldP spid="47" grpId="0" animBg="1"/>
      <p:bldP spid="48" grpId="0" animBg="1"/>
      <p:bldP spid="49" grpId="0" animBg="1"/>
      <p:bldP spid="50" grpId="0"/>
      <p:bldP spid="51" grpId="0" animBg="1"/>
      <p:bldP spid="30"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2843808" y="1491630"/>
            <a:ext cx="5910544" cy="2785378"/>
          </a:xfrm>
          <a:prstGeom prst="rect">
            <a:avLst/>
          </a:prstGeom>
          <a:noFill/>
          <a:ln w="25400">
            <a:noFill/>
          </a:ln>
        </p:spPr>
        <p:txBody>
          <a:bodyPr wrap="square" rtlCol="0">
            <a:spAutoFit/>
          </a:bodyPr>
          <a:lstStyle/>
          <a:p>
            <a:pPr algn="just">
              <a:lnSpc>
                <a:spcPts val="3500"/>
              </a:lnSpc>
            </a:pPr>
            <a:r>
              <a:rPr lang="pt-BR" sz="2400" i="1" dirty="0">
                <a:latin typeface="Calibri" pitchFamily="34" charset="0"/>
              </a:rPr>
              <a:t>Nas </a:t>
            </a:r>
            <a:r>
              <a:rPr lang="pt-BR" sz="2400" i="1" dirty="0">
                <a:solidFill>
                  <a:srgbClr val="008000"/>
                </a:solidFill>
                <a:latin typeface="Calibri" pitchFamily="34" charset="0"/>
              </a:rPr>
              <a:t>Vias Internas</a:t>
            </a:r>
            <a:r>
              <a:rPr lang="pt-BR" sz="2400" i="1" dirty="0">
                <a:latin typeface="Calibri" pitchFamily="34" charset="0"/>
              </a:rPr>
              <a:t> pertencentes a </a:t>
            </a:r>
            <a:r>
              <a:rPr lang="pt-BR" sz="2400" i="1" dirty="0">
                <a:solidFill>
                  <a:srgbClr val="FF0000"/>
                </a:solidFill>
                <a:latin typeface="Calibri" pitchFamily="34" charset="0"/>
              </a:rPr>
              <a:t>condomínios</a:t>
            </a:r>
            <a:r>
              <a:rPr lang="pt-BR" sz="2400" i="1" dirty="0">
                <a:latin typeface="Calibri" pitchFamily="34" charset="0"/>
              </a:rPr>
              <a:t> constituídos por unidades autônomas e nas vias e áreas de estacionamento </a:t>
            </a:r>
            <a:r>
              <a:rPr lang="pt-BR" sz="2400" i="1" dirty="0">
                <a:solidFill>
                  <a:srgbClr val="FF0000"/>
                </a:solidFill>
                <a:latin typeface="Calibri" pitchFamily="34" charset="0"/>
              </a:rPr>
              <a:t>privado de uso coletivo</a:t>
            </a:r>
            <a:r>
              <a:rPr lang="pt-BR" sz="2400" i="1" dirty="0">
                <a:latin typeface="Calibri" pitchFamily="34" charset="0"/>
              </a:rPr>
              <a:t> a sinalização de regulamentação da via será </a:t>
            </a:r>
            <a:r>
              <a:rPr lang="pt-BR" sz="2400" i="1" dirty="0">
                <a:solidFill>
                  <a:srgbClr val="008000"/>
                </a:solidFill>
                <a:latin typeface="Calibri" pitchFamily="34" charset="0"/>
              </a:rPr>
              <a:t>implantada e mantida por conta do próprio condomínio</a:t>
            </a:r>
            <a:r>
              <a:rPr lang="pt-BR" sz="2400" i="1" dirty="0">
                <a:latin typeface="Calibri" pitchFamily="34" charset="0"/>
              </a:rPr>
              <a:t>.</a:t>
            </a:r>
            <a:endParaRPr lang="pt-BR" sz="2400" i="1"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707654"/>
            <a:ext cx="2433036" cy="2376264"/>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6" name="CaixaDeTexto 5"/>
          <p:cNvSpPr txBox="1"/>
          <p:nvPr/>
        </p:nvSpPr>
        <p:spPr>
          <a:xfrm>
            <a:off x="214282" y="577298"/>
            <a:ext cx="3997678" cy="430887"/>
          </a:xfrm>
          <a:prstGeom prst="rect">
            <a:avLst/>
          </a:prstGeom>
          <a:noFill/>
        </p:spPr>
        <p:txBody>
          <a:bodyPr wrap="square" rtlCol="0">
            <a:spAutoFit/>
          </a:bodyPr>
          <a:lstStyle/>
          <a:p>
            <a:r>
              <a:rPr lang="pt-BR" sz="2200" b="1" dirty="0"/>
              <a:t>VIAS PARTICULARES</a:t>
            </a:r>
          </a:p>
        </p:txBody>
      </p:sp>
    </p:spTree>
    <p:extLst>
      <p:ext uri="{BB962C8B-B14F-4D97-AF65-F5344CB8AC3E}">
        <p14:creationId xmlns:p14="http://schemas.microsoft.com/office/powerpoint/2010/main" val="42171081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1" y="1133912"/>
            <a:ext cx="4391907" cy="861774"/>
          </a:xfrm>
          <a:prstGeom prst="rect">
            <a:avLst/>
          </a:prstGeom>
          <a:solidFill>
            <a:schemeClr val="tx2"/>
          </a:solidFill>
          <a:ln w="19050">
            <a:noFill/>
          </a:ln>
        </p:spPr>
        <p:txBody>
          <a:bodyPr wrap="square" rtlCol="0">
            <a:spAutoFit/>
          </a:bodyPr>
          <a:lstStyle/>
          <a:p>
            <a:pPr algn="ctr"/>
            <a:r>
              <a:rPr lang="pt-BR" sz="5000" b="1" dirty="0">
                <a:solidFill>
                  <a:schemeClr val="bg1"/>
                </a:solidFill>
              </a:rPr>
              <a:t>MÓDULO I</a:t>
            </a:r>
          </a:p>
        </p:txBody>
      </p:sp>
      <p:sp>
        <p:nvSpPr>
          <p:cNvPr id="32" name="CaixaDeTexto 31"/>
          <p:cNvSpPr txBox="1"/>
          <p:nvPr/>
        </p:nvSpPr>
        <p:spPr>
          <a:xfrm>
            <a:off x="2339750" y="2067694"/>
            <a:ext cx="4391907" cy="1383712"/>
          </a:xfrm>
          <a:prstGeom prst="rect">
            <a:avLst/>
          </a:prstGeom>
          <a:noFill/>
          <a:ln w="19050">
            <a:noFill/>
          </a:ln>
        </p:spPr>
        <p:txBody>
          <a:bodyPr wrap="square" rtlCol="0">
            <a:spAutoFit/>
          </a:bodyPr>
          <a:lstStyle/>
          <a:p>
            <a:pPr algn="ctr">
              <a:lnSpc>
                <a:spcPts val="5000"/>
              </a:lnSpc>
            </a:pPr>
            <a:r>
              <a:rPr lang="pt-BR" sz="5000" b="1" dirty="0">
                <a:solidFill>
                  <a:schemeClr val="accent1"/>
                </a:solidFill>
              </a:rPr>
              <a:t>LEGISLAÇÃO</a:t>
            </a:r>
          </a:p>
          <a:p>
            <a:pPr algn="ctr">
              <a:lnSpc>
                <a:spcPts val="5000"/>
              </a:lnSpc>
            </a:pPr>
            <a:r>
              <a:rPr lang="pt-BR" sz="5000" b="1" dirty="0">
                <a:solidFill>
                  <a:schemeClr val="accent1"/>
                </a:solidFill>
              </a:rPr>
              <a:t>ESPECÍFICA</a:t>
            </a:r>
          </a:p>
        </p:txBody>
      </p:sp>
      <p:sp>
        <p:nvSpPr>
          <p:cNvPr id="33" name="CaixaDeTexto 32"/>
          <p:cNvSpPr txBox="1"/>
          <p:nvPr/>
        </p:nvSpPr>
        <p:spPr>
          <a:xfrm>
            <a:off x="2339751" y="3363838"/>
            <a:ext cx="4391907" cy="523220"/>
          </a:xfrm>
          <a:prstGeom prst="rect">
            <a:avLst/>
          </a:prstGeom>
          <a:solidFill>
            <a:srgbClr val="C00000">
              <a:alpha val="20000"/>
            </a:srgbClr>
          </a:solidFill>
          <a:ln w="19050">
            <a:noFill/>
          </a:ln>
        </p:spPr>
        <p:txBody>
          <a:bodyPr wrap="square" rtlCol="0">
            <a:spAutoFit/>
          </a:bodyPr>
          <a:lstStyle/>
          <a:p>
            <a:pPr algn="ctr"/>
            <a:r>
              <a:rPr lang="pt-BR" sz="2800" b="1" dirty="0">
                <a:solidFill>
                  <a:srgbClr val="C00000"/>
                </a:solidFill>
              </a:rPr>
              <a:t>MOPP</a:t>
            </a:r>
          </a:p>
        </p:txBody>
      </p:sp>
    </p:spTree>
    <p:extLst>
      <p:ext uri="{BB962C8B-B14F-4D97-AF65-F5344CB8AC3E}">
        <p14:creationId xmlns:p14="http://schemas.microsoft.com/office/powerpoint/2010/main" val="162982023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no Mesmo Canto Lateral 2"/>
          <p:cNvSpPr/>
          <p:nvPr/>
        </p:nvSpPr>
        <p:spPr>
          <a:xfrm rot="5400000">
            <a:off x="2141984" y="-1082402"/>
            <a:ext cx="576064" cy="4860032"/>
          </a:xfrm>
          <a:prstGeom prst="round2SameRect">
            <a:avLst>
              <a:gd name="adj1" fmla="val 38144"/>
              <a:gd name="adj2" fmla="val 0"/>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pt-BR" sz="3000" b="1" dirty="0">
                <a:solidFill>
                  <a:schemeClr val="tx2"/>
                </a:solidFill>
              </a:rPr>
              <a:t>APRESENTAÇÃO</a:t>
            </a:r>
          </a:p>
        </p:txBody>
      </p:sp>
      <p:sp>
        <p:nvSpPr>
          <p:cNvPr id="4" name="CaixaDeTexto 3"/>
          <p:cNvSpPr txBox="1"/>
          <p:nvPr/>
        </p:nvSpPr>
        <p:spPr>
          <a:xfrm>
            <a:off x="539552" y="1707654"/>
            <a:ext cx="8208912" cy="2610138"/>
          </a:xfrm>
          <a:prstGeom prst="rect">
            <a:avLst/>
          </a:prstGeom>
          <a:noFill/>
          <a:ln w="19050">
            <a:noFill/>
          </a:ln>
        </p:spPr>
        <p:txBody>
          <a:bodyPr wrap="square" rtlCol="0">
            <a:spAutoFit/>
          </a:bodyPr>
          <a:lstStyle/>
          <a:p>
            <a:pPr algn="just">
              <a:lnSpc>
                <a:spcPts val="4000"/>
              </a:lnSpc>
            </a:pPr>
            <a:r>
              <a:rPr lang="pt-BR" sz="2400" dirty="0"/>
              <a:t>Nesta unidade, vamos apresentar a você a legislação relacionada ao transporte de cargas, especialmente das que são consideradas produtos perigosos. Vamos conhecer os requisitos básicos para o transporte, algumas dicas para acondicionamento e as responsabilidades inerentes a realização desta atividade.</a:t>
            </a:r>
            <a:endParaRPr lang="pt-BR" sz="2200" dirty="0"/>
          </a:p>
        </p:txBody>
      </p:sp>
    </p:spTree>
    <p:extLst>
      <p:ext uri="{BB962C8B-B14F-4D97-AF65-F5344CB8AC3E}">
        <p14:creationId xmlns:p14="http://schemas.microsoft.com/office/powerpoint/2010/main" val="140460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1" y="1133912"/>
            <a:ext cx="4391907" cy="861774"/>
          </a:xfrm>
          <a:prstGeom prst="rect">
            <a:avLst/>
          </a:prstGeom>
          <a:solidFill>
            <a:schemeClr val="tx2"/>
          </a:solidFill>
          <a:ln w="19050">
            <a:noFill/>
          </a:ln>
        </p:spPr>
        <p:txBody>
          <a:bodyPr wrap="square" rtlCol="0">
            <a:spAutoFit/>
          </a:bodyPr>
          <a:lstStyle/>
          <a:p>
            <a:pPr algn="ctr"/>
            <a:r>
              <a:rPr lang="pt-BR" sz="5000" b="1" dirty="0">
                <a:solidFill>
                  <a:schemeClr val="bg1"/>
                </a:solidFill>
              </a:rPr>
              <a:t>MÓDULO I</a:t>
            </a:r>
          </a:p>
        </p:txBody>
      </p:sp>
      <p:sp>
        <p:nvSpPr>
          <p:cNvPr id="32" name="CaixaDeTexto 31"/>
          <p:cNvSpPr txBox="1"/>
          <p:nvPr/>
        </p:nvSpPr>
        <p:spPr>
          <a:xfrm>
            <a:off x="2339750" y="2067694"/>
            <a:ext cx="4391907" cy="1383712"/>
          </a:xfrm>
          <a:prstGeom prst="rect">
            <a:avLst/>
          </a:prstGeom>
          <a:noFill/>
          <a:ln w="19050">
            <a:noFill/>
          </a:ln>
        </p:spPr>
        <p:txBody>
          <a:bodyPr wrap="square" rtlCol="0">
            <a:spAutoFit/>
          </a:bodyPr>
          <a:lstStyle/>
          <a:p>
            <a:pPr algn="ctr">
              <a:lnSpc>
                <a:spcPts val="5000"/>
              </a:lnSpc>
            </a:pPr>
            <a:r>
              <a:rPr lang="pt-BR" sz="5000" b="1" dirty="0">
                <a:solidFill>
                  <a:schemeClr val="accent1"/>
                </a:solidFill>
              </a:rPr>
              <a:t>LEGISLAÇÃO DE TRÂNSITO</a:t>
            </a:r>
          </a:p>
        </p:txBody>
      </p:sp>
      <p:sp>
        <p:nvSpPr>
          <p:cNvPr id="33" name="CaixaDeTexto 32"/>
          <p:cNvSpPr txBox="1"/>
          <p:nvPr/>
        </p:nvSpPr>
        <p:spPr>
          <a:xfrm>
            <a:off x="2339751" y="3363838"/>
            <a:ext cx="4391907" cy="861774"/>
          </a:xfrm>
          <a:prstGeom prst="rect">
            <a:avLst/>
          </a:prstGeom>
          <a:solidFill>
            <a:schemeClr val="tx2">
              <a:alpha val="20000"/>
            </a:schemeClr>
          </a:solidFill>
          <a:ln w="19050">
            <a:noFill/>
          </a:ln>
        </p:spPr>
        <p:txBody>
          <a:bodyPr wrap="square" rtlCol="0">
            <a:spAutoFit/>
          </a:bodyPr>
          <a:lstStyle/>
          <a:p>
            <a:pPr algn="ctr"/>
            <a:r>
              <a:rPr lang="pt-BR" sz="5000" b="1" dirty="0">
                <a:solidFill>
                  <a:schemeClr val="tx2"/>
                </a:solidFill>
              </a:rPr>
              <a:t>10 HORAS</a:t>
            </a:r>
          </a:p>
        </p:txBody>
      </p:sp>
    </p:spTree>
    <p:extLst>
      <p:ext uri="{BB962C8B-B14F-4D97-AF65-F5344CB8AC3E}">
        <p14:creationId xmlns:p14="http://schemas.microsoft.com/office/powerpoint/2010/main" val="2843454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41600" y="1086680"/>
            <a:ext cx="1857388" cy="4286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pt-BR" b="1" dirty="0">
                <a:latin typeface="Calibri" pitchFamily="34" charset="0"/>
                <a:ea typeface="DejaVu Sans" pitchFamily="34" charset="0"/>
                <a:cs typeface="Calibri" pitchFamily="34" charset="0"/>
              </a:rPr>
              <a:t>FEDERAL</a:t>
            </a:r>
          </a:p>
        </p:txBody>
      </p:sp>
      <p:sp>
        <p:nvSpPr>
          <p:cNvPr id="5" name="Retângulo 4"/>
          <p:cNvSpPr/>
          <p:nvPr/>
        </p:nvSpPr>
        <p:spPr>
          <a:xfrm>
            <a:off x="4777200" y="1086680"/>
            <a:ext cx="1857388" cy="4286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pt-BR" b="1" dirty="0">
                <a:latin typeface="Calibri" pitchFamily="34" charset="0"/>
                <a:ea typeface="DejaVu Sans" pitchFamily="34" charset="0"/>
                <a:cs typeface="Calibri" pitchFamily="34" charset="0"/>
              </a:rPr>
              <a:t>ESTADUAL</a:t>
            </a:r>
          </a:p>
        </p:txBody>
      </p:sp>
      <p:sp>
        <p:nvSpPr>
          <p:cNvPr id="7" name="Retângulo 6"/>
          <p:cNvSpPr/>
          <p:nvPr/>
        </p:nvSpPr>
        <p:spPr>
          <a:xfrm>
            <a:off x="7000893" y="1086680"/>
            <a:ext cx="1857388" cy="4286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pt-BR" b="1" dirty="0">
                <a:latin typeface="Calibri" pitchFamily="34" charset="0"/>
                <a:ea typeface="DejaVu Sans" pitchFamily="34" charset="0"/>
                <a:cs typeface="Calibri" pitchFamily="34" charset="0"/>
              </a:rPr>
              <a:t>MUNICIPAL</a:t>
            </a:r>
          </a:p>
        </p:txBody>
      </p:sp>
      <p:sp>
        <p:nvSpPr>
          <p:cNvPr id="8" name="Retângulo 7"/>
          <p:cNvSpPr/>
          <p:nvPr/>
        </p:nvSpPr>
        <p:spPr>
          <a:xfrm>
            <a:off x="214282" y="1705363"/>
            <a:ext cx="2000264" cy="42862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Normativos</a:t>
            </a:r>
          </a:p>
        </p:txBody>
      </p:sp>
      <p:sp>
        <p:nvSpPr>
          <p:cNvPr id="9" name="Retângulo 8"/>
          <p:cNvSpPr/>
          <p:nvPr/>
        </p:nvSpPr>
        <p:spPr>
          <a:xfrm>
            <a:off x="2541600" y="1705363"/>
            <a:ext cx="1857388" cy="428628"/>
          </a:xfrm>
          <a:prstGeom prst="rect">
            <a:avLst/>
          </a:prstGeom>
          <a:solidFill>
            <a:srgbClr val="008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rgbClr val="008000"/>
                </a:solidFill>
              </a:rPr>
              <a:t>CONTRAN</a:t>
            </a:r>
          </a:p>
        </p:txBody>
      </p:sp>
      <p:sp>
        <p:nvSpPr>
          <p:cNvPr id="10" name="Retângulo 9"/>
          <p:cNvSpPr/>
          <p:nvPr/>
        </p:nvSpPr>
        <p:spPr>
          <a:xfrm>
            <a:off x="4777200" y="1658184"/>
            <a:ext cx="1857388" cy="497073"/>
          </a:xfrm>
          <a:prstGeom prst="rect">
            <a:avLst/>
          </a:prstGeom>
          <a:solidFill>
            <a:srgbClr val="008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pt-BR" sz="1600" baseline="30000" dirty="0">
                <a:solidFill>
                  <a:srgbClr val="008000"/>
                </a:solidFill>
              </a:rPr>
              <a:t>**</a:t>
            </a:r>
            <a:r>
              <a:rPr lang="pt-BR" sz="1500" b="1" dirty="0">
                <a:solidFill>
                  <a:srgbClr val="008000"/>
                </a:solidFill>
              </a:rPr>
              <a:t>CETRAN</a:t>
            </a:r>
          </a:p>
          <a:p>
            <a:pPr algn="ctr">
              <a:lnSpc>
                <a:spcPts val="1800"/>
              </a:lnSpc>
            </a:pPr>
            <a:r>
              <a:rPr lang="pt-BR" sz="1600" baseline="30000" dirty="0">
                <a:solidFill>
                  <a:srgbClr val="008000"/>
                </a:solidFill>
              </a:rPr>
              <a:t>**</a:t>
            </a:r>
            <a:r>
              <a:rPr lang="pt-BR" sz="1500" b="1" dirty="0">
                <a:solidFill>
                  <a:srgbClr val="008000"/>
                </a:solidFill>
              </a:rPr>
              <a:t>CONTRANDIFE</a:t>
            </a:r>
          </a:p>
        </p:txBody>
      </p:sp>
      <p:sp>
        <p:nvSpPr>
          <p:cNvPr id="11" name="Retângulo 10"/>
          <p:cNvSpPr/>
          <p:nvPr/>
        </p:nvSpPr>
        <p:spPr>
          <a:xfrm>
            <a:off x="7002000" y="1676457"/>
            <a:ext cx="1857388" cy="497073"/>
          </a:xfrm>
          <a:prstGeom prst="rect">
            <a:avLst/>
          </a:prstGeom>
          <a:solidFill>
            <a:srgbClr val="008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pt-BR" sz="1500" b="1" dirty="0">
                <a:solidFill>
                  <a:srgbClr val="008000"/>
                </a:solidFill>
              </a:rPr>
              <a:t>XXXX</a:t>
            </a:r>
          </a:p>
        </p:txBody>
      </p:sp>
      <p:sp>
        <p:nvSpPr>
          <p:cNvPr id="12" name="Retângulo 11"/>
          <p:cNvSpPr/>
          <p:nvPr/>
        </p:nvSpPr>
        <p:spPr>
          <a:xfrm>
            <a:off x="214282" y="2316406"/>
            <a:ext cx="2000264" cy="428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rPr>
              <a:t>Executivos de Trânsito</a:t>
            </a:r>
          </a:p>
        </p:txBody>
      </p:sp>
      <p:sp>
        <p:nvSpPr>
          <p:cNvPr id="13" name="Retângulo 12"/>
          <p:cNvSpPr/>
          <p:nvPr/>
        </p:nvSpPr>
        <p:spPr>
          <a:xfrm>
            <a:off x="2541600" y="2316406"/>
            <a:ext cx="1857388" cy="42862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rPr>
              <a:t>DENATRAN</a:t>
            </a:r>
          </a:p>
        </p:txBody>
      </p:sp>
      <p:sp>
        <p:nvSpPr>
          <p:cNvPr id="14" name="Retângulo 13"/>
          <p:cNvSpPr/>
          <p:nvPr/>
        </p:nvSpPr>
        <p:spPr>
          <a:xfrm>
            <a:off x="4777200" y="2316406"/>
            <a:ext cx="1857388" cy="42862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aseline="30000" dirty="0">
                <a:solidFill>
                  <a:schemeClr val="tx1"/>
                </a:solidFill>
              </a:rPr>
              <a:t>*</a:t>
            </a:r>
            <a:r>
              <a:rPr lang="pt-BR" sz="1500" b="1" dirty="0">
                <a:solidFill>
                  <a:schemeClr val="tx1"/>
                </a:solidFill>
              </a:rPr>
              <a:t>DETRAN</a:t>
            </a:r>
            <a:endParaRPr lang="pt-BR" sz="1600" baseline="30000" dirty="0">
              <a:solidFill>
                <a:schemeClr val="tx1"/>
              </a:solidFill>
            </a:endParaRPr>
          </a:p>
        </p:txBody>
      </p:sp>
      <p:sp>
        <p:nvSpPr>
          <p:cNvPr id="15" name="Retângulo 14"/>
          <p:cNvSpPr/>
          <p:nvPr/>
        </p:nvSpPr>
        <p:spPr>
          <a:xfrm>
            <a:off x="7002000" y="2273874"/>
            <a:ext cx="1857388" cy="49680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pt-BR" sz="1400" b="1" dirty="0">
                <a:solidFill>
                  <a:schemeClr val="tx1"/>
                </a:solidFill>
              </a:rPr>
              <a:t>Órgão Executivo </a:t>
            </a:r>
          </a:p>
          <a:p>
            <a:pPr algn="ctr">
              <a:lnSpc>
                <a:spcPts val="1800"/>
              </a:lnSpc>
            </a:pPr>
            <a:r>
              <a:rPr lang="pt-BR" sz="1400" b="1" dirty="0">
                <a:solidFill>
                  <a:schemeClr val="tx1"/>
                </a:solidFill>
              </a:rPr>
              <a:t>de Trânsito Municipal</a:t>
            </a:r>
          </a:p>
        </p:txBody>
      </p:sp>
      <p:sp>
        <p:nvSpPr>
          <p:cNvPr id="16" name="Retângulo 15"/>
          <p:cNvSpPr/>
          <p:nvPr/>
        </p:nvSpPr>
        <p:spPr>
          <a:xfrm>
            <a:off x="214282" y="2941075"/>
            <a:ext cx="2000264" cy="428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Executivos Rodoviários</a:t>
            </a:r>
          </a:p>
        </p:txBody>
      </p:sp>
      <p:sp>
        <p:nvSpPr>
          <p:cNvPr id="17" name="Retângulo 16"/>
          <p:cNvSpPr/>
          <p:nvPr/>
        </p:nvSpPr>
        <p:spPr>
          <a:xfrm>
            <a:off x="2541600" y="2941075"/>
            <a:ext cx="1857388"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aseline="30000" dirty="0">
                <a:solidFill>
                  <a:srgbClr val="C00000"/>
                </a:solidFill>
              </a:rPr>
              <a:t>*</a:t>
            </a:r>
            <a:r>
              <a:rPr lang="pt-BR" sz="1500" b="1" dirty="0">
                <a:solidFill>
                  <a:srgbClr val="C00000"/>
                </a:solidFill>
              </a:rPr>
              <a:t>DNIT/ </a:t>
            </a:r>
            <a:r>
              <a:rPr lang="pt-BR" sz="1400" baseline="30000" dirty="0">
                <a:solidFill>
                  <a:srgbClr val="C00000"/>
                </a:solidFill>
              </a:rPr>
              <a:t>*</a:t>
            </a:r>
            <a:r>
              <a:rPr lang="pt-BR" sz="1500" b="1" dirty="0">
                <a:solidFill>
                  <a:srgbClr val="C00000"/>
                </a:solidFill>
              </a:rPr>
              <a:t>ANTT</a:t>
            </a:r>
          </a:p>
        </p:txBody>
      </p:sp>
      <p:sp>
        <p:nvSpPr>
          <p:cNvPr id="18" name="Retângulo 17"/>
          <p:cNvSpPr/>
          <p:nvPr/>
        </p:nvSpPr>
        <p:spPr>
          <a:xfrm>
            <a:off x="4777200" y="2941075"/>
            <a:ext cx="1857388" cy="42862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aseline="30000" dirty="0">
                <a:solidFill>
                  <a:srgbClr val="C00000"/>
                </a:solidFill>
              </a:rPr>
              <a:t>* </a:t>
            </a:r>
            <a:r>
              <a:rPr lang="pt-BR" sz="1500" b="1" dirty="0">
                <a:solidFill>
                  <a:srgbClr val="C00000"/>
                </a:solidFill>
              </a:rPr>
              <a:t>DER</a:t>
            </a:r>
            <a:endParaRPr lang="pt-BR" sz="1600" baseline="30000" dirty="0">
              <a:solidFill>
                <a:srgbClr val="C00000"/>
              </a:solidFill>
            </a:endParaRPr>
          </a:p>
        </p:txBody>
      </p:sp>
      <p:sp>
        <p:nvSpPr>
          <p:cNvPr id="19" name="Retângulo 18"/>
          <p:cNvSpPr/>
          <p:nvPr/>
        </p:nvSpPr>
        <p:spPr>
          <a:xfrm>
            <a:off x="7002000" y="2909176"/>
            <a:ext cx="1857388" cy="49680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pt-BR" sz="1400" baseline="30000" dirty="0">
                <a:solidFill>
                  <a:srgbClr val="C00000"/>
                </a:solidFill>
              </a:rPr>
              <a:t>* </a:t>
            </a:r>
            <a:r>
              <a:rPr lang="pt-BR" sz="1400" b="1" dirty="0">
                <a:solidFill>
                  <a:srgbClr val="C00000"/>
                </a:solidFill>
              </a:rPr>
              <a:t>Órgão Executivo Rodoviário Municipal</a:t>
            </a:r>
          </a:p>
        </p:txBody>
      </p:sp>
      <p:sp>
        <p:nvSpPr>
          <p:cNvPr id="20" name="Retângulo 19"/>
          <p:cNvSpPr/>
          <p:nvPr/>
        </p:nvSpPr>
        <p:spPr>
          <a:xfrm>
            <a:off x="214282" y="3597643"/>
            <a:ext cx="2000264" cy="4286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Fiscalizadores</a:t>
            </a:r>
          </a:p>
        </p:txBody>
      </p:sp>
      <p:sp>
        <p:nvSpPr>
          <p:cNvPr id="21" name="Retângulo 20"/>
          <p:cNvSpPr/>
          <p:nvPr/>
        </p:nvSpPr>
        <p:spPr>
          <a:xfrm>
            <a:off x="2541600" y="3597643"/>
            <a:ext cx="1857388" cy="428628"/>
          </a:xfrm>
          <a:prstGeom prst="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rPr>
              <a:t>PRF</a:t>
            </a:r>
          </a:p>
        </p:txBody>
      </p:sp>
      <p:sp>
        <p:nvSpPr>
          <p:cNvPr id="22" name="Retângulo 21"/>
          <p:cNvSpPr/>
          <p:nvPr/>
        </p:nvSpPr>
        <p:spPr>
          <a:xfrm>
            <a:off x="4777200" y="3594650"/>
            <a:ext cx="1857388" cy="428628"/>
          </a:xfrm>
          <a:prstGeom prst="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rPr>
              <a:t>PM</a:t>
            </a:r>
          </a:p>
        </p:txBody>
      </p:sp>
      <p:sp>
        <p:nvSpPr>
          <p:cNvPr id="23" name="Retângulo 22"/>
          <p:cNvSpPr/>
          <p:nvPr/>
        </p:nvSpPr>
        <p:spPr>
          <a:xfrm>
            <a:off x="7002000" y="3544478"/>
            <a:ext cx="1857388" cy="496800"/>
          </a:xfrm>
          <a:prstGeom prst="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pt-BR" sz="1500" b="1" dirty="0">
                <a:solidFill>
                  <a:schemeClr val="tx1"/>
                </a:solidFill>
              </a:rPr>
              <a:t>Agente de Trânsito</a:t>
            </a:r>
          </a:p>
          <a:p>
            <a:pPr algn="ctr">
              <a:lnSpc>
                <a:spcPts val="1800"/>
              </a:lnSpc>
            </a:pPr>
            <a:r>
              <a:rPr lang="pt-BR" sz="1500" b="1" dirty="0">
                <a:solidFill>
                  <a:schemeClr val="tx1"/>
                </a:solidFill>
              </a:rPr>
              <a:t>Guarda Municipal</a:t>
            </a:r>
          </a:p>
        </p:txBody>
      </p:sp>
      <p:sp>
        <p:nvSpPr>
          <p:cNvPr id="24" name="Retângulo 23"/>
          <p:cNvSpPr/>
          <p:nvPr/>
        </p:nvSpPr>
        <p:spPr>
          <a:xfrm>
            <a:off x="214282" y="4196333"/>
            <a:ext cx="2000264" cy="4286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Recursais</a:t>
            </a:r>
          </a:p>
        </p:txBody>
      </p:sp>
      <p:sp>
        <p:nvSpPr>
          <p:cNvPr id="25" name="Retângulo 24"/>
          <p:cNvSpPr/>
          <p:nvPr/>
        </p:nvSpPr>
        <p:spPr>
          <a:xfrm>
            <a:off x="2541600" y="4196333"/>
            <a:ext cx="1857388" cy="428628"/>
          </a:xfrm>
          <a:prstGeom prst="rect">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accent1">
                    <a:lumMod val="50000"/>
                  </a:schemeClr>
                </a:solidFill>
              </a:rPr>
              <a:t>JARI</a:t>
            </a:r>
            <a:endParaRPr lang="pt-BR" sz="1500" b="1" baseline="30000" dirty="0">
              <a:solidFill>
                <a:schemeClr val="accent1">
                  <a:lumMod val="50000"/>
                </a:schemeClr>
              </a:solidFill>
            </a:endParaRPr>
          </a:p>
        </p:txBody>
      </p:sp>
      <p:sp>
        <p:nvSpPr>
          <p:cNvPr id="26" name="Retângulo 25"/>
          <p:cNvSpPr/>
          <p:nvPr/>
        </p:nvSpPr>
        <p:spPr>
          <a:xfrm>
            <a:off x="4777200" y="4196333"/>
            <a:ext cx="1857388" cy="428628"/>
          </a:xfrm>
          <a:prstGeom prst="rect">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accent1">
                    <a:lumMod val="50000"/>
                  </a:schemeClr>
                </a:solidFill>
              </a:rPr>
              <a:t>JARI</a:t>
            </a:r>
          </a:p>
        </p:txBody>
      </p:sp>
      <p:sp>
        <p:nvSpPr>
          <p:cNvPr id="27" name="Retângulo 26"/>
          <p:cNvSpPr/>
          <p:nvPr/>
        </p:nvSpPr>
        <p:spPr>
          <a:xfrm>
            <a:off x="7002000" y="4196333"/>
            <a:ext cx="1857388" cy="428628"/>
          </a:xfrm>
          <a:prstGeom prst="rect">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accent1">
                    <a:lumMod val="50000"/>
                  </a:schemeClr>
                </a:solidFill>
              </a:rPr>
              <a:t>JARI</a:t>
            </a:r>
          </a:p>
        </p:txBody>
      </p:sp>
      <p:sp>
        <p:nvSpPr>
          <p:cNvPr id="29" name="Retângulo 28"/>
          <p:cNvSpPr/>
          <p:nvPr/>
        </p:nvSpPr>
        <p:spPr>
          <a:xfrm>
            <a:off x="214282" y="584501"/>
            <a:ext cx="2000264" cy="938447"/>
          </a:xfrm>
          <a:prstGeom prst="rect">
            <a:avLst/>
          </a:prstGeom>
          <a:solidFill>
            <a:srgbClr val="7030A0">
              <a:alpha val="3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pt-BR" b="1" dirty="0">
                <a:latin typeface="Calibri" pitchFamily="34" charset="0"/>
                <a:ea typeface="DejaVu Sans" pitchFamily="34" charset="0"/>
                <a:cs typeface="Calibri" pitchFamily="34" charset="0"/>
              </a:rPr>
              <a:t>Ministério</a:t>
            </a:r>
            <a:br>
              <a:rPr lang="pt-BR" b="1" dirty="0">
                <a:latin typeface="Calibri" pitchFamily="34" charset="0"/>
                <a:ea typeface="DejaVu Sans" pitchFamily="34" charset="0"/>
                <a:cs typeface="Calibri" pitchFamily="34" charset="0"/>
              </a:rPr>
            </a:br>
            <a:r>
              <a:rPr lang="pt-BR" b="1" dirty="0">
                <a:latin typeface="Calibri" pitchFamily="34" charset="0"/>
                <a:ea typeface="DejaVu Sans" pitchFamily="34" charset="0"/>
                <a:cs typeface="Calibri" pitchFamily="34" charset="0"/>
              </a:rPr>
              <a:t>da Infraestrutura</a:t>
            </a:r>
          </a:p>
        </p:txBody>
      </p:sp>
      <p:sp>
        <p:nvSpPr>
          <p:cNvPr id="30" name="Retângulo 29"/>
          <p:cNvSpPr/>
          <p:nvPr/>
        </p:nvSpPr>
        <p:spPr>
          <a:xfrm>
            <a:off x="0" y="4753122"/>
            <a:ext cx="9144000" cy="15825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rgbClr val="C00000"/>
                </a:solidFill>
              </a:rPr>
              <a:t>*DNIT, ANTT e DETRAN têm competência de FISCALIZAÇÃO, também. / **CETRAN e CONTRANDIFE têm função de JULGADOR, também.</a:t>
            </a:r>
          </a:p>
        </p:txBody>
      </p:sp>
      <p:sp>
        <p:nvSpPr>
          <p:cNvPr id="28" name="CaixaDeTexto 27"/>
          <p:cNvSpPr txBox="1"/>
          <p:nvPr/>
        </p:nvSpPr>
        <p:spPr>
          <a:xfrm>
            <a:off x="2507720" y="584501"/>
            <a:ext cx="6636280" cy="400110"/>
          </a:xfrm>
          <a:prstGeom prst="rect">
            <a:avLst/>
          </a:prstGeom>
          <a:solidFill>
            <a:schemeClr val="tx1">
              <a:lumMod val="85000"/>
              <a:lumOff val="15000"/>
            </a:schemeClr>
          </a:solidFill>
        </p:spPr>
        <p:txBody>
          <a:bodyPr wrap="square" rtlCol="0">
            <a:spAutoFit/>
          </a:bodyPr>
          <a:lstStyle/>
          <a:p>
            <a:pPr algn="ctr"/>
            <a:r>
              <a:rPr lang="pt-BR" sz="2000" b="1" dirty="0">
                <a:solidFill>
                  <a:schemeClr val="bg1"/>
                </a:solidFill>
              </a:rPr>
              <a:t>Quadro de órgãos e entidades do SNT</a:t>
            </a:r>
          </a:p>
        </p:txBody>
      </p:sp>
    </p:spTree>
    <p:extLst>
      <p:ext uri="{BB962C8B-B14F-4D97-AF65-F5344CB8AC3E}">
        <p14:creationId xmlns:p14="http://schemas.microsoft.com/office/powerpoint/2010/main" val="26885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randombar(horizontal)">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30"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no Mesmo Canto Lateral 2"/>
          <p:cNvSpPr/>
          <p:nvPr/>
        </p:nvSpPr>
        <p:spPr>
          <a:xfrm rot="5400000">
            <a:off x="2141984" y="-1082402"/>
            <a:ext cx="576064" cy="4860032"/>
          </a:xfrm>
          <a:prstGeom prst="round2SameRect">
            <a:avLst>
              <a:gd name="adj1" fmla="val 38144"/>
              <a:gd name="adj2" fmla="val 0"/>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pt-BR" sz="3000" b="1" dirty="0">
                <a:solidFill>
                  <a:schemeClr val="tx2"/>
                </a:solidFill>
              </a:rPr>
              <a:t>OBJETIVOS</a:t>
            </a:r>
          </a:p>
        </p:txBody>
      </p:sp>
      <p:sp>
        <p:nvSpPr>
          <p:cNvPr id="2" name="CaixaDeTexto 1"/>
          <p:cNvSpPr txBox="1"/>
          <p:nvPr/>
        </p:nvSpPr>
        <p:spPr>
          <a:xfrm>
            <a:off x="899592" y="2043301"/>
            <a:ext cx="7704856" cy="1892826"/>
          </a:xfrm>
          <a:prstGeom prst="rect">
            <a:avLst/>
          </a:prstGeom>
          <a:noFill/>
          <a:ln w="19050">
            <a:noFill/>
          </a:ln>
        </p:spPr>
        <p:txBody>
          <a:bodyPr wrap="square" rtlCol="0">
            <a:spAutoFit/>
          </a:bodyPr>
          <a:lstStyle/>
          <a:p>
            <a:pPr marL="285750" indent="-285750" algn="just">
              <a:spcAft>
                <a:spcPts val="1800"/>
              </a:spcAft>
              <a:buFont typeface="Wingdings" panose="05000000000000000000" pitchFamily="2" charset="2"/>
              <a:buChar char="Ø"/>
            </a:pPr>
            <a:r>
              <a:rPr lang="pt-BR" dirty="0"/>
              <a:t>Apresentar o conceito e a legislação dos produtos perigosos;</a:t>
            </a:r>
          </a:p>
          <a:p>
            <a:pPr marL="285750" indent="-285750" algn="just">
              <a:spcAft>
                <a:spcPts val="1800"/>
              </a:spcAft>
              <a:buFont typeface="Wingdings" panose="05000000000000000000" pitchFamily="2" charset="2"/>
              <a:buChar char="Ø"/>
            </a:pPr>
            <a:r>
              <a:rPr lang="pt-BR" dirty="0"/>
              <a:t>Conhecer exemplos de produtos perigosos;</a:t>
            </a:r>
          </a:p>
          <a:p>
            <a:pPr marL="285750" indent="-285750" algn="just">
              <a:spcAft>
                <a:spcPts val="1800"/>
              </a:spcAft>
              <a:buFont typeface="Wingdings" panose="05000000000000000000" pitchFamily="2" charset="2"/>
              <a:buChar char="Ø"/>
            </a:pPr>
            <a:r>
              <a:rPr lang="pt-BR" dirty="0"/>
              <a:t>Identificar procedimentos necessários para o acondicionamento das cargas;</a:t>
            </a:r>
          </a:p>
          <a:p>
            <a:pPr marL="285750" indent="-285750" algn="just">
              <a:spcAft>
                <a:spcPts val="1800"/>
              </a:spcAft>
              <a:buFont typeface="Wingdings" panose="05000000000000000000" pitchFamily="2" charset="2"/>
              <a:buChar char="Ø"/>
            </a:pPr>
            <a:r>
              <a:rPr lang="pt-BR" dirty="0"/>
              <a:t>Apresentar algumas responsabilidades durante o transporte.</a:t>
            </a:r>
          </a:p>
        </p:txBody>
      </p:sp>
    </p:spTree>
    <p:extLst>
      <p:ext uri="{BB962C8B-B14F-4D97-AF65-F5344CB8AC3E}">
        <p14:creationId xmlns:p14="http://schemas.microsoft.com/office/powerpoint/2010/main" val="38440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ângulo 3"/>
          <p:cNvSpPr>
            <a:spLocks noChangeArrowheads="1"/>
          </p:cNvSpPr>
          <p:nvPr/>
        </p:nvSpPr>
        <p:spPr bwMode="auto">
          <a:xfrm>
            <a:off x="214282" y="1761734"/>
            <a:ext cx="8785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pt-BR" altLang="pt-BR" dirty="0">
                <a:solidFill>
                  <a:schemeClr val="tx2"/>
                </a:solidFill>
                <a:latin typeface="+mj-lt"/>
                <a:cs typeface="Tahoma" pitchFamily="34" charset="0"/>
              </a:rPr>
              <a:t>DECRETO Nº 96.044, DE 18 DE MAIO DE 1988 - Aprova o </a:t>
            </a:r>
            <a:r>
              <a:rPr lang="pt-BR" altLang="pt-BR" dirty="0">
                <a:solidFill>
                  <a:srgbClr val="C00000"/>
                </a:solidFill>
                <a:latin typeface="+mj-lt"/>
                <a:cs typeface="Tahoma" pitchFamily="34" charset="0"/>
              </a:rPr>
              <a:t>Regulamento para o Transporte Rodoviário de Produtos Perigosos</a:t>
            </a:r>
            <a:r>
              <a:rPr lang="pt-BR" altLang="pt-BR" dirty="0">
                <a:solidFill>
                  <a:schemeClr val="tx2"/>
                </a:solidFill>
                <a:latin typeface="+mj-lt"/>
                <a:cs typeface="Tahoma" pitchFamily="34" charset="0"/>
              </a:rPr>
              <a:t> e dá outras providências (apenas os 06 artigos). </a:t>
            </a:r>
          </a:p>
        </p:txBody>
      </p:sp>
      <p:sp>
        <p:nvSpPr>
          <p:cNvPr id="22532" name="Retângulo 5"/>
          <p:cNvSpPr>
            <a:spLocks noChangeArrowheads="1"/>
          </p:cNvSpPr>
          <p:nvPr/>
        </p:nvSpPr>
        <p:spPr bwMode="auto">
          <a:xfrm>
            <a:off x="200016" y="2772060"/>
            <a:ext cx="8785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pt-BR" altLang="pt-BR" dirty="0">
                <a:solidFill>
                  <a:schemeClr val="tx2"/>
                </a:solidFill>
                <a:latin typeface="+mj-lt"/>
                <a:cs typeface="Tahoma" pitchFamily="34" charset="0"/>
              </a:rPr>
              <a:t>Resolução ANTT nº 5232, de 14 de dezembro de 2016 - Aprova as </a:t>
            </a:r>
            <a:r>
              <a:rPr lang="pt-BR" altLang="pt-BR" dirty="0">
                <a:solidFill>
                  <a:srgbClr val="C00000"/>
                </a:solidFill>
                <a:latin typeface="+mj-lt"/>
                <a:cs typeface="Tahoma" pitchFamily="34" charset="0"/>
              </a:rPr>
              <a:t>Instruções Complementares</a:t>
            </a:r>
            <a:r>
              <a:rPr lang="pt-BR" altLang="pt-BR" dirty="0">
                <a:solidFill>
                  <a:schemeClr val="tx2"/>
                </a:solidFill>
                <a:latin typeface="+mj-lt"/>
                <a:cs typeface="Tahoma" pitchFamily="34" charset="0"/>
              </a:rPr>
              <a:t> ao Regulamento do Transporte Terrestre de Produtos Perigosos e dá outras providências.</a:t>
            </a:r>
          </a:p>
        </p:txBody>
      </p:sp>
      <p:sp>
        <p:nvSpPr>
          <p:cNvPr id="22535" name="Retângulo 5"/>
          <p:cNvSpPr>
            <a:spLocks noChangeArrowheads="1"/>
          </p:cNvSpPr>
          <p:nvPr/>
        </p:nvSpPr>
        <p:spPr bwMode="auto">
          <a:xfrm>
            <a:off x="190583" y="4083918"/>
            <a:ext cx="8785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pt-BR" altLang="pt-BR" dirty="0">
                <a:solidFill>
                  <a:schemeClr val="tx2"/>
                </a:solidFill>
                <a:latin typeface="+mj-lt"/>
                <a:cs typeface="Tahoma" pitchFamily="34" charset="0"/>
              </a:rPr>
              <a:t>Resolução ANTT nº 5848, de 25 de junho de 2019 – </a:t>
            </a:r>
            <a:r>
              <a:rPr lang="pt-BR" altLang="pt-BR" dirty="0">
                <a:solidFill>
                  <a:srgbClr val="C00000"/>
                </a:solidFill>
                <a:latin typeface="+mj-lt"/>
                <a:cs typeface="Tahoma" pitchFamily="34" charset="0"/>
              </a:rPr>
              <a:t>Atualiza o Regulamento para o Transporte Rodoviário de Produtos Perigosos</a:t>
            </a:r>
            <a:r>
              <a:rPr lang="pt-BR" altLang="pt-BR" dirty="0">
                <a:solidFill>
                  <a:schemeClr val="tx2"/>
                </a:solidFill>
                <a:latin typeface="+mj-lt"/>
                <a:cs typeface="Tahoma" pitchFamily="34" charset="0"/>
              </a:rPr>
              <a:t> e dá outras providências.</a:t>
            </a:r>
          </a:p>
        </p:txBody>
      </p:sp>
      <p:sp>
        <p:nvSpPr>
          <p:cNvPr id="3" name="CaixaDeTexto 2"/>
          <p:cNvSpPr txBox="1"/>
          <p:nvPr/>
        </p:nvSpPr>
        <p:spPr>
          <a:xfrm>
            <a:off x="0" y="1131590"/>
            <a:ext cx="6107569" cy="369332"/>
          </a:xfrm>
          <a:prstGeom prst="rect">
            <a:avLst/>
          </a:prstGeom>
          <a:solidFill>
            <a:schemeClr val="tx2"/>
          </a:solidFill>
          <a:ln w="19050">
            <a:noFill/>
          </a:ln>
        </p:spPr>
        <p:txBody>
          <a:bodyPr wrap="none" rtlCol="0">
            <a:spAutoFit/>
          </a:bodyPr>
          <a:lstStyle/>
          <a:p>
            <a:pPr algn="just"/>
            <a:r>
              <a:rPr lang="pt-BR" dirty="0">
                <a:solidFill>
                  <a:schemeClr val="bg1"/>
                </a:solidFill>
              </a:rPr>
              <a:t>O Tripé que regulamenta o transporte de produtos perigosos é:</a:t>
            </a:r>
          </a:p>
        </p:txBody>
      </p:sp>
      <p:pic>
        <p:nvPicPr>
          <p:cNvPr id="8" name="Imagem 7">
            <a:extLst>
              <a:ext uri="{FF2B5EF4-FFF2-40B4-BE49-F238E27FC236}">
                <a16:creationId xmlns:a16="http://schemas.microsoft.com/office/drawing/2014/main" id="{B9EAD174-C045-446B-85A8-799EFB8C261F}"/>
              </a:ext>
            </a:extLst>
          </p:cNvPr>
          <p:cNvPicPr>
            <a:picLocks noChangeAspect="1"/>
          </p:cNvPicPr>
          <p:nvPr/>
        </p:nvPicPr>
        <p:blipFill rotWithShape="1">
          <a:blip r:embed="rId2">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0" name="CaixaDeTexto 9">
            <a:extLst>
              <a:ext uri="{FF2B5EF4-FFF2-40B4-BE49-F238E27FC236}">
                <a16:creationId xmlns:a16="http://schemas.microsoft.com/office/drawing/2014/main" id="{6AA38825-51DE-48AE-8A1C-DD4BB2F2C7D6}"/>
              </a:ext>
            </a:extLst>
          </p:cNvPr>
          <p:cNvSpPr txBox="1"/>
          <p:nvPr/>
        </p:nvSpPr>
        <p:spPr>
          <a:xfrm>
            <a:off x="214282" y="577298"/>
            <a:ext cx="3997678" cy="430887"/>
          </a:xfrm>
          <a:prstGeom prst="rect">
            <a:avLst/>
          </a:prstGeom>
          <a:noFill/>
        </p:spPr>
        <p:txBody>
          <a:bodyPr wrap="square" rtlCol="0">
            <a:spAutoFit/>
          </a:bodyPr>
          <a:lstStyle/>
          <a:p>
            <a:r>
              <a:rPr lang="pt-BR" sz="2200" b="1" dirty="0"/>
              <a:t>PRODUTOS PERIGOSOS</a:t>
            </a:r>
          </a:p>
        </p:txBody>
      </p:sp>
    </p:spTree>
    <p:extLst>
      <p:ext uri="{BB962C8B-B14F-4D97-AF65-F5344CB8AC3E}">
        <p14:creationId xmlns:p14="http://schemas.microsoft.com/office/powerpoint/2010/main" val="382232877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7092280" y="1398640"/>
            <a:ext cx="2051720" cy="36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Carga Perigosa</a:t>
            </a:r>
          </a:p>
        </p:txBody>
      </p:sp>
      <p:sp>
        <p:nvSpPr>
          <p:cNvPr id="3" name="CaixaDeTexto 2"/>
          <p:cNvSpPr txBox="1"/>
          <p:nvPr/>
        </p:nvSpPr>
        <p:spPr>
          <a:xfrm>
            <a:off x="0" y="1664312"/>
            <a:ext cx="4330784" cy="2656994"/>
          </a:xfrm>
          <a:prstGeom prst="roundRect">
            <a:avLst>
              <a:gd name="adj" fmla="val 3791"/>
            </a:avLst>
          </a:prstGeom>
          <a:solidFill>
            <a:srgbClr val="C00000">
              <a:alpha val="20000"/>
            </a:srgbClr>
          </a:solidFill>
          <a:ln w="19050">
            <a:noFill/>
          </a:ln>
        </p:spPr>
        <p:style>
          <a:lnRef idx="2">
            <a:schemeClr val="accent2"/>
          </a:lnRef>
          <a:fillRef idx="1">
            <a:schemeClr val="lt1"/>
          </a:fillRef>
          <a:effectRef idx="0">
            <a:schemeClr val="accent2"/>
          </a:effectRef>
          <a:fontRef idx="minor">
            <a:schemeClr val="dk1"/>
          </a:fontRef>
        </p:style>
        <p:txBody>
          <a:bodyPr wrap="square" bIns="18000" rtlCol="0">
            <a:spAutoFit/>
          </a:bodyPr>
          <a:lstStyle/>
          <a:p>
            <a:pPr>
              <a:lnSpc>
                <a:spcPts val="2500"/>
              </a:lnSpc>
            </a:pPr>
            <a:r>
              <a:rPr lang="pt-BR" sz="1700" dirty="0"/>
              <a:t>...é aquele que representa </a:t>
            </a:r>
            <a:r>
              <a:rPr lang="pt-BR" sz="1700" b="1" dirty="0">
                <a:solidFill>
                  <a:srgbClr val="008000"/>
                </a:solidFill>
              </a:rPr>
              <a:t>risco para a SAÚDE</a:t>
            </a:r>
            <a:r>
              <a:rPr lang="pt-BR" sz="1700" dirty="0">
                <a:solidFill>
                  <a:srgbClr val="008000"/>
                </a:solidFill>
              </a:rPr>
              <a:t> </a:t>
            </a:r>
            <a:r>
              <a:rPr lang="pt-BR" sz="1700" dirty="0"/>
              <a:t>de pessoas, para a segurança pública ou para o meio ambiente. Também é considerada </a:t>
            </a:r>
            <a:r>
              <a:rPr lang="pt-BR" sz="1700" b="1" dirty="0">
                <a:solidFill>
                  <a:srgbClr val="008000"/>
                </a:solidFill>
              </a:rPr>
              <a:t>perigosa</a:t>
            </a:r>
            <a:r>
              <a:rPr lang="pt-BR" sz="1700" dirty="0"/>
              <a:t>, aquela substância encontrada na natureza ou produzida por qualquer procedimento, que possa vir a colocar em </a:t>
            </a:r>
            <a:r>
              <a:rPr lang="pt-BR" sz="1700" dirty="0">
                <a:solidFill>
                  <a:srgbClr val="008000"/>
                </a:solidFill>
              </a:rPr>
              <a:t>risco a segurança e o bem-estar da sociedade</a:t>
            </a:r>
            <a:r>
              <a:rPr lang="pt-BR" sz="1700" dirty="0"/>
              <a:t>, de maneira geral.</a:t>
            </a:r>
            <a:endParaRPr lang="pt-BR" sz="1700" dirty="0">
              <a:solidFill>
                <a:schemeClr val="tx2"/>
              </a:solidFill>
            </a:endParaRPr>
          </a:p>
        </p:txBody>
      </p:sp>
      <p:sp>
        <p:nvSpPr>
          <p:cNvPr id="14" name="CaixaDeTexto 13"/>
          <p:cNvSpPr txBox="1"/>
          <p:nvPr/>
        </p:nvSpPr>
        <p:spPr>
          <a:xfrm>
            <a:off x="4499992" y="1688808"/>
            <a:ext cx="4644010" cy="2660047"/>
          </a:xfrm>
          <a:prstGeom prst="roundRect">
            <a:avLst>
              <a:gd name="adj" fmla="val 3127"/>
            </a:avLst>
          </a:prstGeom>
          <a:solidFill>
            <a:schemeClr val="accent3">
              <a:lumMod val="50000"/>
              <a:alpha val="20000"/>
            </a:schemeClr>
          </a:solidFill>
          <a:ln w="19050">
            <a:noFill/>
          </a:ln>
        </p:spPr>
        <p:txBody>
          <a:bodyPr wrap="square" rtlCol="0">
            <a:spAutoFit/>
          </a:bodyPr>
          <a:lstStyle/>
          <a:p>
            <a:pPr>
              <a:lnSpc>
                <a:spcPts val="2500"/>
              </a:lnSpc>
            </a:pPr>
            <a:r>
              <a:rPr lang="pt-BR" sz="1700" dirty="0"/>
              <a:t>... é toda e qualquer carga que apresenta </a:t>
            </a:r>
            <a:r>
              <a:rPr lang="pt-BR" sz="1700" b="1" dirty="0">
                <a:solidFill>
                  <a:srgbClr val="FF0000"/>
                </a:solidFill>
              </a:rPr>
              <a:t>risco ou perigo durante o TRANSPORTE</a:t>
            </a:r>
            <a:r>
              <a:rPr lang="pt-BR" sz="1700" dirty="0"/>
              <a:t>, independente de suas propriedades físicas ou químicas, podendo assim estar caracterizado pelo  acondicionamento deficiente, tanto da carga quanto do volume, que possa vir a oferecer </a:t>
            </a:r>
            <a:r>
              <a:rPr lang="pt-BR" sz="1700" dirty="0">
                <a:solidFill>
                  <a:srgbClr val="FF0000"/>
                </a:solidFill>
              </a:rPr>
              <a:t>riscos de queda ou tombamento</a:t>
            </a:r>
            <a:r>
              <a:rPr lang="pt-BR" sz="1700" dirty="0"/>
              <a:t>, podendo gerar consequências negativas e acidentes graves. </a:t>
            </a:r>
            <a:endParaRPr lang="pt-BR" sz="1700" dirty="0">
              <a:solidFill>
                <a:schemeClr val="accent1">
                  <a:lumMod val="75000"/>
                </a:schemeClr>
              </a:solidFill>
            </a:endParaRPr>
          </a:p>
        </p:txBody>
      </p:sp>
      <p:pic>
        <p:nvPicPr>
          <p:cNvPr id="12" name="Imagem 11">
            <a:extLst>
              <a:ext uri="{FF2B5EF4-FFF2-40B4-BE49-F238E27FC236}">
                <a16:creationId xmlns:a16="http://schemas.microsoft.com/office/drawing/2014/main" id="{4433F74F-0DFD-4BFF-A9C7-1E69E572A0C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791213"/>
          </a:xfrm>
          <a:prstGeom prst="rect">
            <a:avLst/>
          </a:prstGeom>
        </p:spPr>
      </p:pic>
      <p:sp>
        <p:nvSpPr>
          <p:cNvPr id="13" name="CaixaDeTexto 12">
            <a:extLst>
              <a:ext uri="{FF2B5EF4-FFF2-40B4-BE49-F238E27FC236}">
                <a16:creationId xmlns:a16="http://schemas.microsoft.com/office/drawing/2014/main" id="{8944B265-0EAB-402F-838B-F603616D6DE8}"/>
              </a:ext>
            </a:extLst>
          </p:cNvPr>
          <p:cNvSpPr txBox="1"/>
          <p:nvPr/>
        </p:nvSpPr>
        <p:spPr>
          <a:xfrm>
            <a:off x="214282" y="577298"/>
            <a:ext cx="3997678" cy="769441"/>
          </a:xfrm>
          <a:prstGeom prst="rect">
            <a:avLst/>
          </a:prstGeom>
          <a:noFill/>
        </p:spPr>
        <p:txBody>
          <a:bodyPr wrap="square" rtlCol="0">
            <a:spAutoFit/>
          </a:bodyPr>
          <a:lstStyle/>
          <a:p>
            <a:r>
              <a:rPr lang="pt-BR" sz="2200" b="1" dirty="0"/>
              <a:t>PRODUTOS PERIGOSOS</a:t>
            </a:r>
          </a:p>
          <a:p>
            <a:r>
              <a:rPr lang="pt-BR" sz="2200" dirty="0"/>
              <a:t>Conceitos</a:t>
            </a:r>
          </a:p>
        </p:txBody>
      </p:sp>
      <p:sp>
        <p:nvSpPr>
          <p:cNvPr id="15" name="Retângulo 14">
            <a:extLst>
              <a:ext uri="{FF2B5EF4-FFF2-40B4-BE49-F238E27FC236}">
                <a16:creationId xmlns:a16="http://schemas.microsoft.com/office/drawing/2014/main" id="{7E6C431F-E4B3-48AF-B2CE-D074F58CD87E}"/>
              </a:ext>
            </a:extLst>
          </p:cNvPr>
          <p:cNvSpPr/>
          <p:nvPr/>
        </p:nvSpPr>
        <p:spPr>
          <a:xfrm>
            <a:off x="0" y="1398640"/>
            <a:ext cx="241176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Produto Perigoso</a:t>
            </a:r>
          </a:p>
        </p:txBody>
      </p:sp>
      <p:sp>
        <p:nvSpPr>
          <p:cNvPr id="11" name="Retângulo 10">
            <a:extLst>
              <a:ext uri="{FF2B5EF4-FFF2-40B4-BE49-F238E27FC236}">
                <a16:creationId xmlns:a16="http://schemas.microsoft.com/office/drawing/2014/main" id="{C415222D-BB1E-4248-BECF-FEB878E38D03}"/>
              </a:ext>
            </a:extLst>
          </p:cNvPr>
          <p:cNvSpPr/>
          <p:nvPr/>
        </p:nvSpPr>
        <p:spPr>
          <a:xfrm>
            <a:off x="0" y="4457313"/>
            <a:ext cx="9144000" cy="383567"/>
          </a:xfrm>
          <a:prstGeom prst="rect">
            <a:avLst/>
          </a:prstGeom>
          <a:solidFill>
            <a:srgbClr val="FFFF00"/>
          </a:solidFill>
        </p:spPr>
        <p:txBody>
          <a:bodyPr wrap="square">
            <a:spAutoFit/>
          </a:bodyPr>
          <a:lstStyle/>
          <a:p>
            <a:pPr algn="ctr">
              <a:lnSpc>
                <a:spcPts val="2500"/>
              </a:lnSpc>
            </a:pPr>
            <a:r>
              <a:rPr lang="pt-BR" sz="1500" b="1" dirty="0"/>
              <a:t>Todo</a:t>
            </a:r>
            <a:r>
              <a:rPr lang="pt-BR" sz="1500" dirty="0"/>
              <a:t> </a:t>
            </a:r>
            <a:r>
              <a:rPr lang="pt-BR" sz="1500" dirty="0">
                <a:solidFill>
                  <a:srgbClr val="C00000"/>
                </a:solidFill>
              </a:rPr>
              <a:t>produto perigoso</a:t>
            </a:r>
            <a:r>
              <a:rPr lang="pt-BR" sz="1500" dirty="0"/>
              <a:t> é uma </a:t>
            </a:r>
            <a:r>
              <a:rPr lang="pt-BR" sz="1500" dirty="0">
                <a:solidFill>
                  <a:srgbClr val="C00000"/>
                </a:solidFill>
              </a:rPr>
              <a:t>carga perigosa</a:t>
            </a:r>
            <a:r>
              <a:rPr lang="pt-BR" sz="1500" dirty="0"/>
              <a:t>, mas </a:t>
            </a:r>
            <a:r>
              <a:rPr lang="pt-BR" sz="1500" b="1" dirty="0"/>
              <a:t>nem toda</a:t>
            </a:r>
            <a:r>
              <a:rPr lang="pt-BR" sz="1500" dirty="0"/>
              <a:t> </a:t>
            </a:r>
            <a:r>
              <a:rPr lang="pt-BR" sz="1500" dirty="0">
                <a:solidFill>
                  <a:srgbClr val="00B0F0"/>
                </a:solidFill>
              </a:rPr>
              <a:t>carga perigosa</a:t>
            </a:r>
            <a:r>
              <a:rPr lang="pt-BR" sz="1500" dirty="0"/>
              <a:t> é um </a:t>
            </a:r>
            <a:r>
              <a:rPr lang="pt-BR" sz="1500" dirty="0">
                <a:solidFill>
                  <a:srgbClr val="00B0F0"/>
                </a:solidFill>
              </a:rPr>
              <a:t>produto perigoso</a:t>
            </a:r>
            <a:r>
              <a:rPr lang="pt-BR" sz="1500" dirty="0"/>
              <a:t>!</a:t>
            </a:r>
          </a:p>
        </p:txBody>
      </p:sp>
    </p:spTree>
    <p:extLst>
      <p:ext uri="{BB962C8B-B14F-4D97-AF65-F5344CB8AC3E}">
        <p14:creationId xmlns:p14="http://schemas.microsoft.com/office/powerpoint/2010/main" val="23282777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854" y="1635646"/>
            <a:ext cx="3491879"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Carga de Produto Perigoso</a:t>
            </a:r>
          </a:p>
        </p:txBody>
      </p:sp>
      <p:sp>
        <p:nvSpPr>
          <p:cNvPr id="4" name="Retângulo 3"/>
          <p:cNvSpPr/>
          <p:nvPr/>
        </p:nvSpPr>
        <p:spPr>
          <a:xfrm>
            <a:off x="5436417" y="1640820"/>
            <a:ext cx="3707904"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Carga Perigosa</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2132673"/>
            <a:ext cx="3465683" cy="2599263"/>
          </a:xfrm>
          <a:prstGeom prst="rect">
            <a:avLst/>
          </a:prstGeom>
          <a:ln>
            <a:noFill/>
          </a:ln>
          <a:effectLst>
            <a:softEdge rad="63500"/>
          </a:effec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82" y="2067694"/>
            <a:ext cx="3330302" cy="2664242"/>
          </a:xfrm>
          <a:prstGeom prst="rect">
            <a:avLst/>
          </a:prstGeom>
          <a:ln>
            <a:noFill/>
          </a:ln>
          <a:effectLst>
            <a:softEdge rad="63500"/>
          </a:effectLst>
        </p:spPr>
      </p:pic>
      <p:pic>
        <p:nvPicPr>
          <p:cNvPr id="7" name="Imagem 6">
            <a:extLst>
              <a:ext uri="{FF2B5EF4-FFF2-40B4-BE49-F238E27FC236}">
                <a16:creationId xmlns:a16="http://schemas.microsoft.com/office/drawing/2014/main" id="{5A328645-48E4-4EB0-9D2E-A32BF1EFAE9F}"/>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791213"/>
          </a:xfrm>
          <a:prstGeom prst="rect">
            <a:avLst/>
          </a:prstGeom>
        </p:spPr>
      </p:pic>
      <p:sp>
        <p:nvSpPr>
          <p:cNvPr id="9" name="CaixaDeTexto 8">
            <a:extLst>
              <a:ext uri="{FF2B5EF4-FFF2-40B4-BE49-F238E27FC236}">
                <a16:creationId xmlns:a16="http://schemas.microsoft.com/office/drawing/2014/main" id="{E901A4FE-463A-4D02-90FD-189B404BFAF8}"/>
              </a:ext>
            </a:extLst>
          </p:cNvPr>
          <p:cNvSpPr txBox="1"/>
          <p:nvPr/>
        </p:nvSpPr>
        <p:spPr>
          <a:xfrm>
            <a:off x="214282" y="577298"/>
            <a:ext cx="3997678" cy="769441"/>
          </a:xfrm>
          <a:prstGeom prst="rect">
            <a:avLst/>
          </a:prstGeom>
          <a:noFill/>
        </p:spPr>
        <p:txBody>
          <a:bodyPr wrap="square" rtlCol="0">
            <a:spAutoFit/>
          </a:bodyPr>
          <a:lstStyle/>
          <a:p>
            <a:r>
              <a:rPr lang="pt-BR" sz="2200" b="1" dirty="0"/>
              <a:t>PRODUTOS PERIGOSOS</a:t>
            </a:r>
          </a:p>
          <a:p>
            <a:r>
              <a:rPr lang="pt-BR" sz="2200" dirty="0"/>
              <a:t>Exemplos de Cargas</a:t>
            </a:r>
          </a:p>
        </p:txBody>
      </p:sp>
    </p:spTree>
    <p:extLst>
      <p:ext uri="{BB962C8B-B14F-4D97-AF65-F5344CB8AC3E}">
        <p14:creationId xmlns:p14="http://schemas.microsoft.com/office/powerpoint/2010/main" val="10879227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23528" y="1707654"/>
            <a:ext cx="5400600" cy="2785378"/>
          </a:xfrm>
          <a:prstGeom prst="rect">
            <a:avLst/>
          </a:prstGeom>
          <a:noFill/>
          <a:ln w="19050">
            <a:noFill/>
          </a:ln>
        </p:spPr>
        <p:txBody>
          <a:bodyPr wrap="square" rtlCol="0">
            <a:spAutoFit/>
          </a:bodyPr>
          <a:lstStyle/>
          <a:p>
            <a:pPr algn="just">
              <a:lnSpc>
                <a:spcPts val="3000"/>
              </a:lnSpc>
            </a:pPr>
            <a:r>
              <a:rPr lang="pt-BR" sz="2000" dirty="0"/>
              <a:t>Conhecer os </a:t>
            </a:r>
            <a:r>
              <a:rPr lang="pt-BR" sz="2000" b="1" dirty="0">
                <a:solidFill>
                  <a:srgbClr val="FF6600"/>
                </a:solidFill>
              </a:rPr>
              <a:t>riscos oferecidos pelo produto</a:t>
            </a:r>
            <a:r>
              <a:rPr lang="pt-BR" sz="2000" dirty="0"/>
              <a:t> e saber </a:t>
            </a:r>
            <a:r>
              <a:rPr lang="pt-BR" sz="2000" b="1" dirty="0">
                <a:solidFill>
                  <a:srgbClr val="00B050"/>
                </a:solidFill>
              </a:rPr>
              <a:t>como proceder</a:t>
            </a:r>
            <a:r>
              <a:rPr lang="pt-BR" sz="2000" dirty="0"/>
              <a:t> antes, durante e após o transporte deste, de modo à EVITAR qualquer </a:t>
            </a:r>
            <a:r>
              <a:rPr lang="pt-BR" sz="2000" b="1" dirty="0">
                <a:solidFill>
                  <a:srgbClr val="00B0F0"/>
                </a:solidFill>
              </a:rPr>
              <a:t>exposição da sociedade e meio ambiente</a:t>
            </a:r>
            <a:r>
              <a:rPr lang="pt-BR" sz="2000" dirty="0"/>
              <a:t> às consequências de um possível acidente, é DEVER de </a:t>
            </a:r>
            <a:r>
              <a:rPr lang="pt-BR" sz="2000" dirty="0">
                <a:solidFill>
                  <a:srgbClr val="7030A0"/>
                </a:solidFill>
              </a:rPr>
              <a:t>todos os envolvidos</a:t>
            </a:r>
            <a:r>
              <a:rPr lang="pt-BR" sz="2000" dirty="0"/>
              <a:t>, inclusive o </a:t>
            </a:r>
            <a:r>
              <a:rPr lang="pt-BR" sz="2000" dirty="0">
                <a:solidFill>
                  <a:srgbClr val="7030A0"/>
                </a:solidFill>
              </a:rPr>
              <a:t>condutor</a:t>
            </a:r>
            <a:r>
              <a:rPr lang="pt-BR" sz="2000" dirty="0"/>
              <a:t> de veículo transportador de produtos perigosos.</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707654"/>
            <a:ext cx="3024336" cy="3024336"/>
          </a:xfrm>
          <a:prstGeom prst="rect">
            <a:avLst/>
          </a:prstGeom>
        </p:spPr>
      </p:pic>
      <p:pic>
        <p:nvPicPr>
          <p:cNvPr id="7" name="Imagem 6">
            <a:extLst>
              <a:ext uri="{FF2B5EF4-FFF2-40B4-BE49-F238E27FC236}">
                <a16:creationId xmlns:a16="http://schemas.microsoft.com/office/drawing/2014/main" id="{B4C283C6-D2A9-4643-A3AC-A044222B145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791213"/>
          </a:xfrm>
          <a:prstGeom prst="rect">
            <a:avLst/>
          </a:prstGeom>
        </p:spPr>
      </p:pic>
      <p:sp>
        <p:nvSpPr>
          <p:cNvPr id="9" name="CaixaDeTexto 8">
            <a:extLst>
              <a:ext uri="{FF2B5EF4-FFF2-40B4-BE49-F238E27FC236}">
                <a16:creationId xmlns:a16="http://schemas.microsoft.com/office/drawing/2014/main" id="{7463E4E4-82B0-4259-A2B7-90808CE966C9}"/>
              </a:ext>
            </a:extLst>
          </p:cNvPr>
          <p:cNvSpPr txBox="1"/>
          <p:nvPr/>
        </p:nvSpPr>
        <p:spPr>
          <a:xfrm>
            <a:off x="214282" y="577298"/>
            <a:ext cx="3997678" cy="769441"/>
          </a:xfrm>
          <a:prstGeom prst="rect">
            <a:avLst/>
          </a:prstGeom>
          <a:noFill/>
        </p:spPr>
        <p:txBody>
          <a:bodyPr wrap="square" rtlCol="0">
            <a:spAutoFit/>
          </a:bodyPr>
          <a:lstStyle/>
          <a:p>
            <a:r>
              <a:rPr lang="pt-BR" sz="2200" b="1" dirty="0"/>
              <a:t>PRODUTOS PERIGOSOS</a:t>
            </a:r>
          </a:p>
          <a:p>
            <a:r>
              <a:rPr lang="pt-BR" sz="2200" dirty="0"/>
              <a:t>Considerações</a:t>
            </a:r>
          </a:p>
        </p:txBody>
      </p:sp>
    </p:spTree>
    <p:extLst>
      <p:ext uri="{BB962C8B-B14F-4D97-AF65-F5344CB8AC3E}">
        <p14:creationId xmlns:p14="http://schemas.microsoft.com/office/powerpoint/2010/main" val="1963365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855" y="1497579"/>
            <a:ext cx="3210271" cy="369332"/>
          </a:xfrm>
          <a:prstGeom prst="rect">
            <a:avLst/>
          </a:prstGeom>
          <a:solidFill>
            <a:srgbClr val="7030A0">
              <a:alpha val="20000"/>
            </a:srgbClr>
          </a:solidFill>
        </p:spPr>
        <p:txBody>
          <a:bodyPr wrap="square" lIns="360000" rtlCol="0">
            <a:spAutoFit/>
          </a:bodyPr>
          <a:lstStyle/>
          <a:p>
            <a:r>
              <a:rPr lang="pt-BR" b="1" dirty="0">
                <a:solidFill>
                  <a:srgbClr val="7030A0"/>
                </a:solidFill>
              </a:rPr>
              <a:t>Há vazamentos?</a:t>
            </a:r>
          </a:p>
        </p:txBody>
      </p:sp>
      <p:sp>
        <p:nvSpPr>
          <p:cNvPr id="5" name="CaixaDeTexto 4"/>
          <p:cNvSpPr txBox="1"/>
          <p:nvPr/>
        </p:nvSpPr>
        <p:spPr>
          <a:xfrm>
            <a:off x="0" y="3303006"/>
            <a:ext cx="3210272" cy="369332"/>
          </a:xfrm>
          <a:prstGeom prst="rect">
            <a:avLst/>
          </a:prstGeom>
          <a:solidFill>
            <a:srgbClr val="7030A0">
              <a:alpha val="20000"/>
            </a:srgbClr>
          </a:solidFill>
        </p:spPr>
        <p:txBody>
          <a:bodyPr wrap="square" rtlCol="0">
            <a:spAutoFit/>
          </a:bodyPr>
          <a:lstStyle>
            <a:defPPr>
              <a:defRPr lang="pt-BR"/>
            </a:defPPr>
            <a:lvl1pPr algn="ctr">
              <a:defRPr b="1">
                <a:solidFill>
                  <a:srgbClr val="7030A0"/>
                </a:solidFill>
              </a:defRPr>
            </a:lvl1pPr>
          </a:lstStyle>
          <a:p>
            <a:r>
              <a:rPr lang="pt-BR" dirty="0"/>
              <a:t>Há contaminação externa?</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460" y="1041974"/>
            <a:ext cx="3613392" cy="2393872"/>
          </a:xfrm>
          <a:prstGeom prst="rect">
            <a:avLst/>
          </a:prstGeom>
          <a:ln>
            <a:noFill/>
          </a:ln>
          <a:effectLst>
            <a:softEdge rad="63500"/>
          </a:effectLst>
        </p:spPr>
      </p:pic>
      <p:sp>
        <p:nvSpPr>
          <p:cNvPr id="6" name="CaixaDeTexto 5"/>
          <p:cNvSpPr txBox="1"/>
          <p:nvPr/>
        </p:nvSpPr>
        <p:spPr>
          <a:xfrm>
            <a:off x="179512" y="2017751"/>
            <a:ext cx="4536504" cy="1034899"/>
          </a:xfrm>
          <a:prstGeom prst="rect">
            <a:avLst/>
          </a:prstGeom>
          <a:noFill/>
          <a:ln w="19050">
            <a:noFill/>
          </a:ln>
        </p:spPr>
        <p:txBody>
          <a:bodyPr wrap="square" rtlCol="0">
            <a:spAutoFit/>
          </a:bodyPr>
          <a:lstStyle/>
          <a:p>
            <a:pPr algn="just">
              <a:lnSpc>
                <a:spcPts val="2500"/>
              </a:lnSpc>
            </a:pPr>
            <a:r>
              <a:rPr lang="pt-BR" dirty="0"/>
              <a:t>Importante </a:t>
            </a:r>
            <a:r>
              <a:rPr lang="pt-BR" b="1" dirty="0"/>
              <a:t>certificar-se</a:t>
            </a:r>
            <a:r>
              <a:rPr lang="pt-BR" dirty="0"/>
              <a:t> de que NÃO HÁ qualquer tipo de </a:t>
            </a:r>
            <a:r>
              <a:rPr lang="pt-BR" dirty="0">
                <a:solidFill>
                  <a:srgbClr val="FF6600"/>
                </a:solidFill>
              </a:rPr>
              <a:t>vazamento do produto</a:t>
            </a:r>
            <a:r>
              <a:rPr lang="pt-BR" dirty="0"/>
              <a:t>, por menor que seja. </a:t>
            </a:r>
          </a:p>
        </p:txBody>
      </p:sp>
      <p:sp>
        <p:nvSpPr>
          <p:cNvPr id="7" name="CaixaDeTexto 6"/>
          <p:cNvSpPr txBox="1"/>
          <p:nvPr/>
        </p:nvSpPr>
        <p:spPr>
          <a:xfrm>
            <a:off x="179512" y="3736652"/>
            <a:ext cx="8640960" cy="1034899"/>
          </a:xfrm>
          <a:prstGeom prst="rect">
            <a:avLst/>
          </a:prstGeom>
          <a:noFill/>
          <a:ln w="19050">
            <a:noFill/>
          </a:ln>
        </p:spPr>
        <p:txBody>
          <a:bodyPr wrap="square" rtlCol="0">
            <a:spAutoFit/>
          </a:bodyPr>
          <a:lstStyle/>
          <a:p>
            <a:pPr algn="just">
              <a:lnSpc>
                <a:spcPts val="2500"/>
              </a:lnSpc>
            </a:pPr>
            <a:r>
              <a:rPr lang="pt-BR" b="1" dirty="0"/>
              <a:t>Certificar-se</a:t>
            </a:r>
            <a:r>
              <a:rPr lang="pt-BR" dirty="0"/>
              <a:t>, também, de que NÃO HÁ qualquer tipo de </a:t>
            </a:r>
            <a:r>
              <a:rPr lang="pt-BR" dirty="0">
                <a:solidFill>
                  <a:srgbClr val="FF6600"/>
                </a:solidFill>
              </a:rPr>
              <a:t>contaminação externa</a:t>
            </a:r>
            <a:r>
              <a:rPr lang="pt-BR" dirty="0"/>
              <a:t> que afete ao </a:t>
            </a:r>
            <a:r>
              <a:rPr lang="pt-BR" dirty="0">
                <a:solidFill>
                  <a:srgbClr val="00B050"/>
                </a:solidFill>
              </a:rPr>
              <a:t>meio ambiente, pessoas e animais</a:t>
            </a:r>
            <a:r>
              <a:rPr lang="pt-BR" dirty="0"/>
              <a:t> e, </a:t>
            </a:r>
            <a:r>
              <a:rPr lang="pt-BR" b="1" dirty="0"/>
              <a:t>caso ocorra</a:t>
            </a:r>
            <a:r>
              <a:rPr lang="pt-BR" dirty="0"/>
              <a:t>, adote as </a:t>
            </a:r>
            <a:r>
              <a:rPr lang="pt-BR" b="1" dirty="0"/>
              <a:t>providências</a:t>
            </a:r>
            <a:r>
              <a:rPr lang="pt-BR" dirty="0"/>
              <a:t> necessárias e </a:t>
            </a:r>
            <a:r>
              <a:rPr lang="pt-BR" dirty="0">
                <a:solidFill>
                  <a:srgbClr val="00B0F0"/>
                </a:solidFill>
              </a:rPr>
              <a:t>só prossiga viagem após sanado o problema</a:t>
            </a:r>
            <a:r>
              <a:rPr lang="pt-BR" dirty="0"/>
              <a:t>. </a:t>
            </a:r>
          </a:p>
        </p:txBody>
      </p:sp>
      <p:pic>
        <p:nvPicPr>
          <p:cNvPr id="9" name="Imagem 8">
            <a:extLst>
              <a:ext uri="{FF2B5EF4-FFF2-40B4-BE49-F238E27FC236}">
                <a16:creationId xmlns:a16="http://schemas.microsoft.com/office/drawing/2014/main" id="{DA51643F-6B3E-4F98-BB7E-834E848DB38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0" name="CaixaDeTexto 9">
            <a:extLst>
              <a:ext uri="{FF2B5EF4-FFF2-40B4-BE49-F238E27FC236}">
                <a16:creationId xmlns:a16="http://schemas.microsoft.com/office/drawing/2014/main" id="{58F59053-C93A-435E-8BC6-78D6D026D7B5}"/>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Acondicionamento</a:t>
            </a:r>
          </a:p>
        </p:txBody>
      </p:sp>
    </p:spTree>
    <p:extLst>
      <p:ext uri="{BB962C8B-B14F-4D97-AF65-F5344CB8AC3E}">
        <p14:creationId xmlns:p14="http://schemas.microsoft.com/office/powerpoint/2010/main" val="26629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2226483" y="3656500"/>
            <a:ext cx="6752423" cy="1149474"/>
          </a:xfrm>
          <a:prstGeom prst="roundRect">
            <a:avLst>
              <a:gd name="adj" fmla="val 5332"/>
            </a:avLst>
          </a:prstGeom>
          <a:noFill/>
          <a:ln w="190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dirty="0">
                <a:solidFill>
                  <a:schemeClr val="tx1">
                    <a:lumMod val="75000"/>
                    <a:lumOff val="25000"/>
                  </a:schemeClr>
                </a:solidFill>
              </a:rPr>
              <a:t>O condutor </a:t>
            </a:r>
            <a:r>
              <a:rPr lang="pt-BR" b="1" dirty="0">
                <a:solidFill>
                  <a:schemeClr val="tx1">
                    <a:lumMod val="75000"/>
                    <a:lumOff val="25000"/>
                  </a:schemeClr>
                </a:solidFill>
              </a:rPr>
              <a:t>deve</a:t>
            </a:r>
            <a:r>
              <a:rPr lang="pt-BR" dirty="0">
                <a:solidFill>
                  <a:schemeClr val="tx1">
                    <a:lumMod val="75000"/>
                    <a:lumOff val="25000"/>
                  </a:schemeClr>
                </a:solidFill>
              </a:rPr>
              <a:t> </a:t>
            </a:r>
            <a:r>
              <a:rPr lang="pt-BR" dirty="0">
                <a:solidFill>
                  <a:srgbClr val="FF6600"/>
                </a:solidFill>
              </a:rPr>
              <a:t>examinar as condições gerais do veículo</a:t>
            </a:r>
            <a:r>
              <a:rPr lang="pt-BR" dirty="0">
                <a:solidFill>
                  <a:schemeClr val="tx1">
                    <a:lumMod val="75000"/>
                    <a:lumOff val="25000"/>
                  </a:schemeClr>
                </a:solidFill>
              </a:rPr>
              <a:t>, </a:t>
            </a:r>
            <a:r>
              <a:rPr lang="pt-BR" b="1" dirty="0">
                <a:solidFill>
                  <a:schemeClr val="tx1">
                    <a:lumMod val="75000"/>
                    <a:lumOff val="25000"/>
                  </a:schemeClr>
                </a:solidFill>
              </a:rPr>
              <a:t>verificando</a:t>
            </a:r>
            <a:r>
              <a:rPr lang="pt-BR" dirty="0">
                <a:solidFill>
                  <a:schemeClr val="tx1">
                    <a:lumMod val="75000"/>
                    <a:lumOff val="25000"/>
                  </a:schemeClr>
                </a:solidFill>
              </a:rPr>
              <a:t>, inclusive, a </a:t>
            </a:r>
            <a:r>
              <a:rPr lang="pt-BR" dirty="0">
                <a:solidFill>
                  <a:srgbClr val="FF6600"/>
                </a:solidFill>
              </a:rPr>
              <a:t>existência de vazamento</a:t>
            </a:r>
            <a:r>
              <a:rPr lang="pt-BR" dirty="0">
                <a:solidFill>
                  <a:schemeClr val="tx1">
                    <a:lumMod val="75000"/>
                    <a:lumOff val="25000"/>
                  </a:schemeClr>
                </a:solidFill>
              </a:rPr>
              <a:t>, o </a:t>
            </a:r>
            <a:r>
              <a:rPr lang="pt-BR" dirty="0">
                <a:solidFill>
                  <a:srgbClr val="FF6600"/>
                </a:solidFill>
              </a:rPr>
              <a:t>grau de aquecimento</a:t>
            </a:r>
            <a:r>
              <a:rPr lang="pt-BR" dirty="0">
                <a:solidFill>
                  <a:schemeClr val="tx1">
                    <a:lumMod val="75000"/>
                    <a:lumOff val="25000"/>
                  </a:schemeClr>
                </a:solidFill>
              </a:rPr>
              <a:t>, o estado de uso dos </a:t>
            </a:r>
            <a:r>
              <a:rPr lang="pt-BR" dirty="0">
                <a:solidFill>
                  <a:srgbClr val="FF6600"/>
                </a:solidFill>
              </a:rPr>
              <a:t>pneus</a:t>
            </a:r>
            <a:r>
              <a:rPr lang="pt-BR" dirty="0">
                <a:solidFill>
                  <a:schemeClr val="tx1">
                    <a:lumMod val="75000"/>
                    <a:lumOff val="25000"/>
                  </a:schemeClr>
                </a:solidFill>
              </a:rPr>
              <a:t> e as demais condições do conjunto transportador.</a:t>
            </a:r>
          </a:p>
        </p:txBody>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68" y="3569182"/>
            <a:ext cx="1986164" cy="1324110"/>
          </a:xfrm>
          <a:prstGeom prst="rect">
            <a:avLst/>
          </a:prstGeom>
          <a:ln>
            <a:noFill/>
          </a:ln>
          <a:effectLst>
            <a:softEdge rad="50800"/>
          </a:effectLst>
        </p:spPr>
      </p:pic>
      <p:pic>
        <p:nvPicPr>
          <p:cNvPr id="19" name="Imagem 18">
            <a:extLst>
              <a:ext uri="{FF2B5EF4-FFF2-40B4-BE49-F238E27FC236}">
                <a16:creationId xmlns:a16="http://schemas.microsoft.com/office/drawing/2014/main" id="{DB48B6D9-8D4F-416C-9313-2E9B70809BD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20" name="CaixaDeTexto 19">
            <a:extLst>
              <a:ext uri="{FF2B5EF4-FFF2-40B4-BE49-F238E27FC236}">
                <a16:creationId xmlns:a16="http://schemas.microsoft.com/office/drawing/2014/main" id="{AD6FDE20-9DF0-4791-AD78-2C8356D247C5}"/>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Acondicionamento</a:t>
            </a:r>
          </a:p>
        </p:txBody>
      </p:sp>
      <p:sp>
        <p:nvSpPr>
          <p:cNvPr id="22" name="CaixaDeTexto 21">
            <a:extLst>
              <a:ext uri="{FF2B5EF4-FFF2-40B4-BE49-F238E27FC236}">
                <a16:creationId xmlns:a16="http://schemas.microsoft.com/office/drawing/2014/main" id="{6C776D30-DC09-469A-ADD5-4B3F9ADF23ED}"/>
              </a:ext>
            </a:extLst>
          </p:cNvPr>
          <p:cNvSpPr txBox="1"/>
          <p:nvPr/>
        </p:nvSpPr>
        <p:spPr>
          <a:xfrm>
            <a:off x="214282" y="1424273"/>
            <a:ext cx="6445950" cy="1945356"/>
          </a:xfrm>
          <a:prstGeom prst="roundRect">
            <a:avLst>
              <a:gd name="adj" fmla="val 2760"/>
            </a:avLst>
          </a:prstGeom>
          <a:noFill/>
          <a:ln>
            <a:noFill/>
          </a:ln>
        </p:spPr>
        <p:style>
          <a:lnRef idx="2">
            <a:schemeClr val="accent1"/>
          </a:lnRef>
          <a:fillRef idx="1">
            <a:schemeClr val="lt1"/>
          </a:fillRef>
          <a:effectRef idx="0">
            <a:schemeClr val="accent1"/>
          </a:effectRef>
          <a:fontRef idx="minor">
            <a:schemeClr val="dk1"/>
          </a:fontRef>
        </p:style>
        <p:txBody>
          <a:bodyPr wrap="square" bIns="180000" rtlCol="0">
            <a:spAutoFit/>
          </a:bodyPr>
          <a:lstStyle/>
          <a:p>
            <a:pPr>
              <a:lnSpc>
                <a:spcPts val="2700"/>
              </a:lnSpc>
            </a:pPr>
            <a:r>
              <a:rPr lang="pt-BR" dirty="0"/>
              <a:t>O condutor DEVE primar por </a:t>
            </a:r>
            <a:r>
              <a:rPr lang="pt-BR" b="1" dirty="0"/>
              <a:t>cumprir</a:t>
            </a:r>
            <a:r>
              <a:rPr lang="pt-BR" dirty="0"/>
              <a:t> as </a:t>
            </a:r>
            <a:r>
              <a:rPr lang="pt-BR" dirty="0">
                <a:solidFill>
                  <a:srgbClr val="FF6600"/>
                </a:solidFill>
              </a:rPr>
              <a:t>regras estabelecidas para o transporte de produtos perigosos</a:t>
            </a:r>
            <a:r>
              <a:rPr lang="pt-BR" dirty="0"/>
              <a:t>, bem como </a:t>
            </a:r>
            <a:r>
              <a:rPr lang="pt-BR" b="1" dirty="0"/>
              <a:t>certificar-se</a:t>
            </a:r>
            <a:r>
              <a:rPr lang="pt-BR" dirty="0"/>
              <a:t> das boas </a:t>
            </a:r>
            <a:r>
              <a:rPr lang="pt-BR" dirty="0">
                <a:solidFill>
                  <a:srgbClr val="00B0F0"/>
                </a:solidFill>
              </a:rPr>
              <a:t>condições de funcionamento</a:t>
            </a:r>
            <a:r>
              <a:rPr lang="pt-BR" dirty="0"/>
              <a:t> dos equipamentos e acessórios, inclusive os exigidos em funçã</a:t>
            </a:r>
            <a:r>
              <a:rPr lang="pt-BR" sz="1600" dirty="0"/>
              <a:t>o da especificidade dos produtos transportados.</a:t>
            </a:r>
          </a:p>
        </p:txBody>
      </p:sp>
      <p:pic>
        <p:nvPicPr>
          <p:cNvPr id="25" name="Picture 2" descr="MVC-022S">
            <a:extLst>
              <a:ext uri="{FF2B5EF4-FFF2-40B4-BE49-F238E27FC236}">
                <a16:creationId xmlns:a16="http://schemas.microsoft.com/office/drawing/2014/main" id="{B2919E07-3660-4F14-BB68-C6D7968DA9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04" b="7152"/>
          <a:stretch/>
        </p:blipFill>
        <p:spPr bwMode="auto">
          <a:xfrm>
            <a:off x="6768495" y="2060371"/>
            <a:ext cx="1986163" cy="1311460"/>
          </a:xfrm>
          <a:prstGeom prst="rect">
            <a:avLst/>
          </a:prstGeom>
          <a:ln>
            <a:noFill/>
          </a:ln>
          <a:effectLst>
            <a:softEdge rad="50800"/>
          </a:effectLst>
          <a:extLs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obnilson\Documents\Meus documentos\Minhas imagens\CA transportando PP II.JPG">
            <a:extLst>
              <a:ext uri="{FF2B5EF4-FFF2-40B4-BE49-F238E27FC236}">
                <a16:creationId xmlns:a16="http://schemas.microsoft.com/office/drawing/2014/main" id="{9803C8CE-4ADF-4E60-951A-DC9E9C9C06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6452" y="1025838"/>
            <a:ext cx="1748613" cy="1311460"/>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3037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1393722"/>
            <a:ext cx="4536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pt-BR" b="1" dirty="0">
                <a:solidFill>
                  <a:schemeClr val="bg1"/>
                </a:solidFill>
              </a:rPr>
              <a:t>Verificação dos Instrumentos de Tanque</a:t>
            </a:r>
          </a:p>
        </p:txBody>
      </p:sp>
      <p:sp>
        <p:nvSpPr>
          <p:cNvPr id="4" name="CaixaDeTexto 3"/>
          <p:cNvSpPr txBox="1"/>
          <p:nvPr/>
        </p:nvSpPr>
        <p:spPr>
          <a:xfrm>
            <a:off x="-3854" y="2037656"/>
            <a:ext cx="4139952" cy="369332"/>
          </a:xfrm>
          <a:prstGeom prst="rect">
            <a:avLst/>
          </a:prstGeom>
          <a:solidFill>
            <a:srgbClr val="7030A0">
              <a:alpha val="20000"/>
            </a:srgbClr>
          </a:solidFill>
        </p:spPr>
        <p:txBody>
          <a:bodyPr wrap="square" rtlCol="0">
            <a:spAutoFit/>
          </a:bodyPr>
          <a:lstStyle/>
          <a:p>
            <a:pPr algn="ctr"/>
            <a:r>
              <a:rPr lang="pt-BR" b="1" dirty="0">
                <a:solidFill>
                  <a:srgbClr val="7030A0"/>
                </a:solidFill>
              </a:rPr>
              <a:t>Manômetros</a:t>
            </a:r>
          </a:p>
        </p:txBody>
      </p:sp>
      <p:sp>
        <p:nvSpPr>
          <p:cNvPr id="6" name="CaixaDeTexto 5"/>
          <p:cNvSpPr txBox="1"/>
          <p:nvPr/>
        </p:nvSpPr>
        <p:spPr>
          <a:xfrm>
            <a:off x="0" y="3751961"/>
            <a:ext cx="4139952" cy="369332"/>
          </a:xfrm>
          <a:prstGeom prst="rect">
            <a:avLst/>
          </a:prstGeom>
          <a:solidFill>
            <a:srgbClr val="7030A0">
              <a:alpha val="20000"/>
            </a:srgbClr>
          </a:solidFill>
        </p:spPr>
        <p:txBody>
          <a:bodyPr wrap="square" rtlCol="0">
            <a:spAutoFit/>
          </a:bodyPr>
          <a:lstStyle/>
          <a:p>
            <a:pPr algn="ctr"/>
            <a:r>
              <a:rPr lang="pt-BR" b="1" dirty="0">
                <a:solidFill>
                  <a:srgbClr val="7030A0"/>
                </a:solidFill>
              </a:rPr>
              <a:t>Outros</a:t>
            </a:r>
          </a:p>
        </p:txBody>
      </p:sp>
      <p:sp>
        <p:nvSpPr>
          <p:cNvPr id="3" name="Retângulo 2"/>
          <p:cNvSpPr/>
          <p:nvPr/>
        </p:nvSpPr>
        <p:spPr>
          <a:xfrm>
            <a:off x="114960" y="4134564"/>
            <a:ext cx="4438801" cy="646331"/>
          </a:xfrm>
          <a:prstGeom prst="rect">
            <a:avLst/>
          </a:prstGeom>
        </p:spPr>
        <p:txBody>
          <a:bodyPr wrap="square">
            <a:spAutoFit/>
          </a:bodyPr>
          <a:lstStyle/>
          <a:p>
            <a:r>
              <a:rPr lang="pt-BR" dirty="0"/>
              <a:t>Verifique também, válvulas, torneiras, mangueiras, tampões e etc.</a:t>
            </a:r>
          </a:p>
        </p:txBody>
      </p:sp>
      <p:sp>
        <p:nvSpPr>
          <p:cNvPr id="7" name="Retângulo 6"/>
          <p:cNvSpPr/>
          <p:nvPr/>
        </p:nvSpPr>
        <p:spPr>
          <a:xfrm>
            <a:off x="96722" y="2482478"/>
            <a:ext cx="4475278" cy="923330"/>
          </a:xfrm>
          <a:prstGeom prst="rect">
            <a:avLst/>
          </a:prstGeom>
        </p:spPr>
        <p:txBody>
          <a:bodyPr wrap="square">
            <a:spAutoFit/>
          </a:bodyPr>
          <a:lstStyle/>
          <a:p>
            <a:pPr algn="just"/>
            <a:r>
              <a:rPr lang="pt-BR" dirty="0"/>
              <a:t>A verificação constante dos manômetros, evita surpresas como excesso de pressão e consequente vazamento.</a:t>
            </a:r>
          </a:p>
        </p:txBody>
      </p:sp>
      <p:pic>
        <p:nvPicPr>
          <p:cNvPr id="12" name="Imagem 11">
            <a:extLst>
              <a:ext uri="{FF2B5EF4-FFF2-40B4-BE49-F238E27FC236}">
                <a16:creationId xmlns:a16="http://schemas.microsoft.com/office/drawing/2014/main" id="{16BB3D2A-76A3-4DC4-A360-1D75EDAEEB7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3" name="CaixaDeTexto 12">
            <a:extLst>
              <a:ext uri="{FF2B5EF4-FFF2-40B4-BE49-F238E27FC236}">
                <a16:creationId xmlns:a16="http://schemas.microsoft.com/office/drawing/2014/main" id="{34F06053-3745-4B67-A76F-1F1AF34F7099}"/>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Acondicionamento</a:t>
            </a:r>
          </a:p>
        </p:txBody>
      </p:sp>
      <p:grpSp>
        <p:nvGrpSpPr>
          <p:cNvPr id="14" name="Agrupar 13">
            <a:extLst>
              <a:ext uri="{FF2B5EF4-FFF2-40B4-BE49-F238E27FC236}">
                <a16:creationId xmlns:a16="http://schemas.microsoft.com/office/drawing/2014/main" id="{EDCF26EE-31A0-40D5-96A2-DB33B006AB75}"/>
              </a:ext>
            </a:extLst>
          </p:cNvPr>
          <p:cNvGrpSpPr/>
          <p:nvPr/>
        </p:nvGrpSpPr>
        <p:grpSpPr>
          <a:xfrm>
            <a:off x="6012160" y="2074088"/>
            <a:ext cx="2405804" cy="2165597"/>
            <a:chOff x="5868144" y="846833"/>
            <a:chExt cx="2405804" cy="2165597"/>
          </a:xfrm>
        </p:grpSpPr>
        <p:pic>
          <p:nvPicPr>
            <p:cNvPr id="1026" name="Picture 2">
              <a:extLst>
                <a:ext uri="{FF2B5EF4-FFF2-40B4-BE49-F238E27FC236}">
                  <a16:creationId xmlns:a16="http://schemas.microsoft.com/office/drawing/2014/main" id="{ACBB373D-2ACD-4D11-9FCC-C9D9A2099E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73"/>
            <a:stretch/>
          </p:blipFill>
          <p:spPr bwMode="auto">
            <a:xfrm>
              <a:off x="5868144" y="846833"/>
              <a:ext cx="2405804" cy="1635645"/>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512FF0A1-F775-4617-883E-C72EB16B18AA}"/>
                </a:ext>
              </a:extLst>
            </p:cNvPr>
            <p:cNvSpPr/>
            <p:nvPr/>
          </p:nvSpPr>
          <p:spPr>
            <a:xfrm>
              <a:off x="5868144" y="2131070"/>
              <a:ext cx="2405804" cy="881360"/>
            </a:xfrm>
            <a:prstGeom prst="rect">
              <a:avLst/>
            </a:prstGeom>
            <a:solidFill>
              <a:srgbClr val="F1696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EVITE emendas ou gambiarras</a:t>
              </a:r>
            </a:p>
          </p:txBody>
        </p:sp>
      </p:grpSp>
    </p:spTree>
    <p:extLst>
      <p:ext uri="{BB962C8B-B14F-4D97-AF65-F5344CB8AC3E}">
        <p14:creationId xmlns:p14="http://schemas.microsoft.com/office/powerpoint/2010/main" val="31185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p:bldP spid="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0" y="1388264"/>
            <a:ext cx="3851920"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t>Transporte de Animais ou Pessoas</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643758"/>
            <a:ext cx="3243946" cy="18940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214282" y="1923678"/>
            <a:ext cx="5149806" cy="2458750"/>
          </a:xfrm>
          <a:prstGeom prst="rect">
            <a:avLst/>
          </a:prstGeom>
          <a:noFill/>
          <a:ln w="19050">
            <a:noFill/>
          </a:ln>
        </p:spPr>
        <p:txBody>
          <a:bodyPr wrap="square" rtlCol="0">
            <a:spAutoFit/>
          </a:bodyPr>
          <a:lstStyle/>
          <a:p>
            <a:pPr>
              <a:lnSpc>
                <a:spcPts val="2700"/>
              </a:lnSpc>
              <a:spcAft>
                <a:spcPts val="1200"/>
              </a:spcAft>
            </a:pPr>
            <a:r>
              <a:rPr lang="pt-BR" sz="2000" b="1" u="sng" dirty="0">
                <a:solidFill>
                  <a:schemeClr val="dk1"/>
                </a:solidFill>
              </a:rPr>
              <a:t>Res. ANTT 5848/19</a:t>
            </a:r>
          </a:p>
          <a:p>
            <a:pPr>
              <a:lnSpc>
                <a:spcPts val="2700"/>
              </a:lnSpc>
              <a:spcAft>
                <a:spcPts val="1200"/>
              </a:spcAft>
            </a:pPr>
            <a:r>
              <a:rPr lang="pt-BR" sz="2000" dirty="0">
                <a:solidFill>
                  <a:schemeClr val="dk1"/>
                </a:solidFill>
              </a:rPr>
              <a:t>Art. 17. É </a:t>
            </a:r>
            <a:r>
              <a:rPr lang="pt-BR" sz="2000" dirty="0">
                <a:solidFill>
                  <a:schemeClr val="dk1"/>
                </a:solidFill>
                <a:highlight>
                  <a:srgbClr val="FFFF00"/>
                </a:highlight>
              </a:rPr>
              <a:t>proibido</a:t>
            </a:r>
            <a:r>
              <a:rPr lang="pt-BR" sz="2000" dirty="0">
                <a:solidFill>
                  <a:schemeClr val="dk1"/>
                </a:solidFill>
              </a:rPr>
              <a:t>:</a:t>
            </a:r>
          </a:p>
          <a:p>
            <a:pPr>
              <a:lnSpc>
                <a:spcPts val="2700"/>
              </a:lnSpc>
              <a:spcAft>
                <a:spcPts val="1200"/>
              </a:spcAft>
            </a:pPr>
            <a:r>
              <a:rPr lang="pt-BR" sz="2000" dirty="0">
                <a:solidFill>
                  <a:schemeClr val="dk1"/>
                </a:solidFill>
              </a:rPr>
              <a:t>I - conduzir </a:t>
            </a:r>
            <a:r>
              <a:rPr lang="pt-BR" sz="2000" dirty="0">
                <a:solidFill>
                  <a:srgbClr val="FF6600"/>
                </a:solidFill>
              </a:rPr>
              <a:t>pessoas</a:t>
            </a:r>
            <a:r>
              <a:rPr lang="pt-BR" sz="2000" dirty="0">
                <a:solidFill>
                  <a:schemeClr val="dk1"/>
                </a:solidFill>
              </a:rPr>
              <a:t> em veículos transportando </a:t>
            </a:r>
            <a:r>
              <a:rPr lang="pt-BR" sz="2000" dirty="0">
                <a:solidFill>
                  <a:srgbClr val="00B0F0"/>
                </a:solidFill>
              </a:rPr>
              <a:t>produtos perigosos</a:t>
            </a:r>
            <a:r>
              <a:rPr lang="pt-BR" sz="2000" dirty="0">
                <a:solidFill>
                  <a:schemeClr val="dk1"/>
                </a:solidFill>
              </a:rPr>
              <a:t>, além dos auxiliares, salvo se disposto em contrário nas Instruções Complementares a este Regulamento;</a:t>
            </a:r>
          </a:p>
        </p:txBody>
      </p:sp>
      <p:pic>
        <p:nvPicPr>
          <p:cNvPr id="17" name="Imagem 16">
            <a:extLst>
              <a:ext uri="{FF2B5EF4-FFF2-40B4-BE49-F238E27FC236}">
                <a16:creationId xmlns:a16="http://schemas.microsoft.com/office/drawing/2014/main" id="{7BA4FD34-69CB-472A-B75A-62E35A1B9A3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8" name="CaixaDeTexto 17">
            <a:extLst>
              <a:ext uri="{FF2B5EF4-FFF2-40B4-BE49-F238E27FC236}">
                <a16:creationId xmlns:a16="http://schemas.microsoft.com/office/drawing/2014/main" id="{A887EEFF-55DF-4DB6-988E-83D970B25E34}"/>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Proibições na Utilização do Veículo</a:t>
            </a:r>
          </a:p>
        </p:txBody>
      </p:sp>
    </p:spTree>
    <p:extLst>
      <p:ext uri="{BB962C8B-B14F-4D97-AF65-F5344CB8AC3E}">
        <p14:creationId xmlns:p14="http://schemas.microsoft.com/office/powerpoint/2010/main" val="698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3854" y="1388558"/>
            <a:ext cx="4143806"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t>Utilização do Veículo para outros fins</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275606"/>
            <a:ext cx="2669556" cy="192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ixaDeTexto 21"/>
          <p:cNvSpPr txBox="1"/>
          <p:nvPr/>
        </p:nvSpPr>
        <p:spPr>
          <a:xfrm>
            <a:off x="222338" y="1851670"/>
            <a:ext cx="5069742" cy="1756635"/>
          </a:xfrm>
          <a:prstGeom prst="rect">
            <a:avLst/>
          </a:prstGeom>
          <a:noFill/>
          <a:ln w="19050">
            <a:noFill/>
          </a:ln>
        </p:spPr>
        <p:txBody>
          <a:bodyPr wrap="square" rtlCol="0">
            <a:spAutoFit/>
          </a:bodyPr>
          <a:lstStyle/>
          <a:p>
            <a:pPr>
              <a:lnSpc>
                <a:spcPts val="3000"/>
              </a:lnSpc>
              <a:spcAft>
                <a:spcPts val="1200"/>
              </a:spcAft>
            </a:pPr>
            <a:r>
              <a:rPr lang="pt-BR" b="1" u="sng" dirty="0"/>
              <a:t>Resolução ANTT 5848/19 – </a:t>
            </a:r>
          </a:p>
          <a:p>
            <a:pPr>
              <a:lnSpc>
                <a:spcPts val="3000"/>
              </a:lnSpc>
              <a:spcAft>
                <a:spcPts val="1200"/>
              </a:spcAft>
            </a:pPr>
            <a:r>
              <a:rPr lang="pt-BR" b="1" dirty="0"/>
              <a:t>Art. 13. </a:t>
            </a:r>
            <a:r>
              <a:rPr lang="pt-BR" dirty="0">
                <a:solidFill>
                  <a:srgbClr val="FF6600"/>
                </a:solidFill>
              </a:rPr>
              <a:t>Equipamentos de transporte</a:t>
            </a:r>
            <a:r>
              <a:rPr lang="pt-BR" dirty="0"/>
              <a:t> certificados para o transporte de produtos perigosos a </a:t>
            </a:r>
            <a:r>
              <a:rPr lang="pt-BR" dirty="0">
                <a:solidFill>
                  <a:srgbClr val="00B0F0"/>
                </a:solidFill>
              </a:rPr>
              <a:t>granel </a:t>
            </a:r>
            <a:r>
              <a:rPr lang="pt-BR" dirty="0"/>
              <a:t>NÃO PODEM ser utilizados para transportar</a:t>
            </a:r>
          </a:p>
        </p:txBody>
      </p:sp>
      <p:pic>
        <p:nvPicPr>
          <p:cNvPr id="17" name="Imagem 16">
            <a:extLst>
              <a:ext uri="{FF2B5EF4-FFF2-40B4-BE49-F238E27FC236}">
                <a16:creationId xmlns:a16="http://schemas.microsoft.com/office/drawing/2014/main" id="{7BA4FD34-69CB-472A-B75A-62E35A1B9A3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8" name="CaixaDeTexto 17">
            <a:extLst>
              <a:ext uri="{FF2B5EF4-FFF2-40B4-BE49-F238E27FC236}">
                <a16:creationId xmlns:a16="http://schemas.microsoft.com/office/drawing/2014/main" id="{A887EEFF-55DF-4DB6-988E-83D970B25E34}"/>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Proibições na Utilização do Veículo</a:t>
            </a:r>
          </a:p>
        </p:txBody>
      </p:sp>
      <p:sp>
        <p:nvSpPr>
          <p:cNvPr id="12" name="CaixaDeTexto 11">
            <a:extLst>
              <a:ext uri="{FF2B5EF4-FFF2-40B4-BE49-F238E27FC236}">
                <a16:creationId xmlns:a16="http://schemas.microsoft.com/office/drawing/2014/main" id="{54291A74-C7B8-49F5-9BA6-9C202DF9CF0F}"/>
              </a:ext>
            </a:extLst>
          </p:cNvPr>
          <p:cNvSpPr txBox="1"/>
          <p:nvPr/>
        </p:nvSpPr>
        <p:spPr>
          <a:xfrm>
            <a:off x="222338" y="3527191"/>
            <a:ext cx="8921662" cy="1211229"/>
          </a:xfrm>
          <a:prstGeom prst="rect">
            <a:avLst/>
          </a:prstGeom>
          <a:noFill/>
          <a:ln w="19050">
            <a:noFill/>
          </a:ln>
        </p:spPr>
        <p:txBody>
          <a:bodyPr wrap="square" rtlCol="0">
            <a:spAutoFit/>
          </a:bodyPr>
          <a:lstStyle/>
          <a:p>
            <a:pPr>
              <a:lnSpc>
                <a:spcPts val="3000"/>
              </a:lnSpc>
              <a:spcAft>
                <a:spcPts val="1200"/>
              </a:spcAft>
            </a:pPr>
            <a:r>
              <a:rPr lang="pt-BR" dirty="0">
                <a:solidFill>
                  <a:srgbClr val="00B050"/>
                </a:solidFill>
              </a:rPr>
              <a:t>alimentos</a:t>
            </a:r>
            <a:r>
              <a:rPr lang="pt-BR" dirty="0"/>
              <a:t>, </a:t>
            </a:r>
            <a:r>
              <a:rPr lang="pt-BR" dirty="0">
                <a:solidFill>
                  <a:srgbClr val="00B050"/>
                </a:solidFill>
              </a:rPr>
              <a:t>medicamentos</a:t>
            </a:r>
            <a:r>
              <a:rPr lang="pt-BR" dirty="0"/>
              <a:t>, </a:t>
            </a:r>
            <a:r>
              <a:rPr lang="pt-BR" dirty="0">
                <a:solidFill>
                  <a:srgbClr val="00B050"/>
                </a:solidFill>
              </a:rPr>
              <a:t>produtos de higiene pessoal</a:t>
            </a:r>
            <a:r>
              <a:rPr lang="pt-BR" dirty="0"/>
              <a:t>, </a:t>
            </a:r>
            <a:r>
              <a:rPr lang="pt-BR" dirty="0">
                <a:solidFill>
                  <a:srgbClr val="00B050"/>
                </a:solidFill>
              </a:rPr>
              <a:t>cosméticos</a:t>
            </a:r>
            <a:r>
              <a:rPr lang="pt-BR" dirty="0"/>
              <a:t>, </a:t>
            </a:r>
            <a:r>
              <a:rPr lang="pt-BR" dirty="0">
                <a:solidFill>
                  <a:srgbClr val="00B050"/>
                </a:solidFill>
              </a:rPr>
              <a:t>perfumaria</a:t>
            </a:r>
            <a:r>
              <a:rPr lang="pt-BR" dirty="0"/>
              <a:t>, </a:t>
            </a:r>
            <a:r>
              <a:rPr lang="pt-BR" dirty="0">
                <a:solidFill>
                  <a:srgbClr val="00B050"/>
                </a:solidFill>
              </a:rPr>
              <a:t>farmacêuticos</a:t>
            </a:r>
            <a:r>
              <a:rPr lang="pt-BR" dirty="0"/>
              <a:t>, </a:t>
            </a:r>
            <a:r>
              <a:rPr lang="pt-BR" dirty="0">
                <a:solidFill>
                  <a:srgbClr val="00B050"/>
                </a:solidFill>
              </a:rPr>
              <a:t>veterinários</a:t>
            </a:r>
            <a:r>
              <a:rPr lang="pt-BR" dirty="0"/>
              <a:t> ou seus insumos, </a:t>
            </a:r>
            <a:r>
              <a:rPr lang="pt-BR" dirty="0">
                <a:solidFill>
                  <a:srgbClr val="00B050"/>
                </a:solidFill>
              </a:rPr>
              <a:t>aditivos</a:t>
            </a:r>
            <a:r>
              <a:rPr lang="pt-BR" dirty="0"/>
              <a:t> ou suas matérias primas, salvo as exceções previstas no parágrafo único e nas Instruções Complementares a este Regulamento.</a:t>
            </a:r>
          </a:p>
        </p:txBody>
      </p:sp>
    </p:spTree>
    <p:extLst>
      <p:ext uri="{BB962C8B-B14F-4D97-AF65-F5344CB8AC3E}">
        <p14:creationId xmlns:p14="http://schemas.microsoft.com/office/powerpoint/2010/main" val="103718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o 45"/>
          <p:cNvGrpSpPr/>
          <p:nvPr/>
        </p:nvGrpSpPr>
        <p:grpSpPr>
          <a:xfrm>
            <a:off x="2500298" y="3214692"/>
            <a:ext cx="6464190" cy="769441"/>
            <a:chOff x="142844" y="1357304"/>
            <a:chExt cx="6464190" cy="769441"/>
          </a:xfrm>
        </p:grpSpPr>
        <p:sp>
          <p:nvSpPr>
            <p:cNvPr id="34" name="Seta para a direita 33"/>
            <p:cNvSpPr/>
            <p:nvPr/>
          </p:nvSpPr>
          <p:spPr>
            <a:xfrm>
              <a:off x="142844" y="1428742"/>
              <a:ext cx="1500198" cy="64294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i="1" dirty="0">
                  <a:solidFill>
                    <a:srgbClr val="008000"/>
                  </a:solidFill>
                  <a:latin typeface="Calibri" pitchFamily="34" charset="0"/>
                  <a:cs typeface="Calibri" pitchFamily="34" charset="0"/>
                </a:rPr>
                <a:t>DETRAN</a:t>
              </a:r>
            </a:p>
          </p:txBody>
        </p:sp>
        <p:sp>
          <p:nvSpPr>
            <p:cNvPr id="35" name="CaixaDeTexto 34"/>
            <p:cNvSpPr txBox="1"/>
            <p:nvPr/>
          </p:nvSpPr>
          <p:spPr>
            <a:xfrm>
              <a:off x="1710490" y="1357304"/>
              <a:ext cx="4896544" cy="769441"/>
            </a:xfrm>
            <a:prstGeom prst="rect">
              <a:avLst/>
            </a:prstGeom>
            <a:noFill/>
          </p:spPr>
          <p:txBody>
            <a:bodyPr wrap="square" rtlCol="0">
              <a:spAutoFit/>
            </a:bodyPr>
            <a:lstStyle/>
            <a:p>
              <a:r>
                <a:rPr lang="pt-BR" sz="2200" b="1" i="1" dirty="0">
                  <a:solidFill>
                    <a:srgbClr val="008000"/>
                  </a:solidFill>
                  <a:latin typeface="Calibri" pitchFamily="34" charset="0"/>
                  <a:cs typeface="Calibri" pitchFamily="34" charset="0"/>
                </a:rPr>
                <a:t>►Formação de Condutores</a:t>
              </a:r>
            </a:p>
            <a:p>
              <a:r>
                <a:rPr lang="pt-BR" sz="2200" b="1" i="1" dirty="0">
                  <a:solidFill>
                    <a:srgbClr val="008000"/>
                  </a:solidFill>
                  <a:latin typeface="Calibri" pitchFamily="34" charset="0"/>
                  <a:cs typeface="Calibri" pitchFamily="34" charset="0"/>
                </a:rPr>
                <a:t>►</a:t>
              </a:r>
              <a:r>
                <a:rPr lang="pt-BR" sz="2000" b="1" i="1" dirty="0">
                  <a:solidFill>
                    <a:srgbClr val="008000"/>
                  </a:solidFill>
                  <a:latin typeface="Calibri" pitchFamily="34" charset="0"/>
                  <a:cs typeface="Calibri" pitchFamily="34" charset="0"/>
                </a:rPr>
                <a:t>Expedição da CNH e LADV e </a:t>
              </a:r>
              <a:r>
                <a:rPr lang="pt-BR" sz="2200" b="1" i="1" dirty="0">
                  <a:solidFill>
                    <a:srgbClr val="008000"/>
                  </a:solidFill>
                  <a:latin typeface="Calibri" pitchFamily="34" charset="0"/>
                  <a:cs typeface="Calibri" pitchFamily="34" charset="0"/>
                </a:rPr>
                <a:t>CRLV-e </a:t>
              </a:r>
            </a:p>
          </p:txBody>
        </p:sp>
      </p:grpSp>
      <p:grpSp>
        <p:nvGrpSpPr>
          <p:cNvPr id="45" name="Grupo 44"/>
          <p:cNvGrpSpPr/>
          <p:nvPr/>
        </p:nvGrpSpPr>
        <p:grpSpPr>
          <a:xfrm>
            <a:off x="1357290" y="2285998"/>
            <a:ext cx="6000792" cy="769441"/>
            <a:chOff x="142844" y="2214560"/>
            <a:chExt cx="6000792" cy="769441"/>
          </a:xfrm>
        </p:grpSpPr>
        <p:sp>
          <p:nvSpPr>
            <p:cNvPr id="36" name="CaixaDeTexto 35"/>
            <p:cNvSpPr txBox="1"/>
            <p:nvPr/>
          </p:nvSpPr>
          <p:spPr>
            <a:xfrm>
              <a:off x="1701370" y="2214560"/>
              <a:ext cx="4442266" cy="769441"/>
            </a:xfrm>
            <a:prstGeom prst="rect">
              <a:avLst/>
            </a:prstGeom>
            <a:noFill/>
          </p:spPr>
          <p:txBody>
            <a:bodyPr wrap="square" rtlCol="0">
              <a:spAutoFit/>
            </a:bodyPr>
            <a:lstStyle/>
            <a:p>
              <a:r>
                <a:rPr lang="pt-BR" sz="2200" b="1" i="1" dirty="0">
                  <a:solidFill>
                    <a:srgbClr val="FF0000"/>
                  </a:solidFill>
                  <a:latin typeface="Calibri" pitchFamily="34" charset="0"/>
                  <a:cs typeface="Calibri" pitchFamily="34" charset="0"/>
                </a:rPr>
                <a:t>►Registro de CNH – RENACH</a:t>
              </a:r>
            </a:p>
            <a:p>
              <a:r>
                <a:rPr lang="pt-BR" sz="2200" b="1" i="1" dirty="0">
                  <a:solidFill>
                    <a:srgbClr val="FF0000"/>
                  </a:solidFill>
                  <a:latin typeface="Calibri" pitchFamily="34" charset="0"/>
                  <a:cs typeface="Calibri" pitchFamily="34" charset="0"/>
                </a:rPr>
                <a:t>►Registro de Veículos - RENAVAM</a:t>
              </a:r>
            </a:p>
          </p:txBody>
        </p:sp>
        <p:sp>
          <p:nvSpPr>
            <p:cNvPr id="37" name="Seta para a direita 36"/>
            <p:cNvSpPr/>
            <p:nvPr/>
          </p:nvSpPr>
          <p:spPr>
            <a:xfrm>
              <a:off x="142844" y="2285998"/>
              <a:ext cx="1500198" cy="64294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i="1" dirty="0">
                  <a:solidFill>
                    <a:srgbClr val="FF0000"/>
                  </a:solidFill>
                  <a:latin typeface="Calibri" pitchFamily="34" charset="0"/>
                  <a:cs typeface="Calibri" pitchFamily="34" charset="0"/>
                </a:rPr>
                <a:t>DENATRAN</a:t>
              </a:r>
            </a:p>
          </p:txBody>
        </p:sp>
      </p:grpSp>
      <p:grpSp>
        <p:nvGrpSpPr>
          <p:cNvPr id="43" name="Grupo 42"/>
          <p:cNvGrpSpPr/>
          <p:nvPr/>
        </p:nvGrpSpPr>
        <p:grpSpPr>
          <a:xfrm>
            <a:off x="214282" y="1106564"/>
            <a:ext cx="6286544" cy="1107996"/>
            <a:chOff x="142844" y="2945316"/>
            <a:chExt cx="6286544" cy="1107997"/>
          </a:xfrm>
        </p:grpSpPr>
        <p:sp>
          <p:nvSpPr>
            <p:cNvPr id="38" name="Seta para a direita 37"/>
            <p:cNvSpPr/>
            <p:nvPr/>
          </p:nvSpPr>
          <p:spPr>
            <a:xfrm>
              <a:off x="142844" y="3143254"/>
              <a:ext cx="1500198" cy="642942"/>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b="1" i="1" dirty="0">
                  <a:solidFill>
                    <a:srgbClr val="7030A0"/>
                  </a:solidFill>
                  <a:latin typeface="Calibri" pitchFamily="34" charset="0"/>
                  <a:cs typeface="Calibri" pitchFamily="34" charset="0"/>
                </a:rPr>
                <a:t>CONTRAN</a:t>
              </a:r>
            </a:p>
          </p:txBody>
        </p:sp>
        <p:sp>
          <p:nvSpPr>
            <p:cNvPr id="40" name="CaixaDeTexto 39"/>
            <p:cNvSpPr txBox="1"/>
            <p:nvPr/>
          </p:nvSpPr>
          <p:spPr>
            <a:xfrm>
              <a:off x="1764258" y="2945316"/>
              <a:ext cx="4665130" cy="1107997"/>
            </a:xfrm>
            <a:prstGeom prst="rect">
              <a:avLst/>
            </a:prstGeom>
            <a:noFill/>
          </p:spPr>
          <p:txBody>
            <a:bodyPr wrap="square" rtlCol="0">
              <a:spAutoFit/>
            </a:bodyPr>
            <a:lstStyle/>
            <a:p>
              <a:r>
                <a:rPr lang="pt-BR" sz="2200" b="1" i="1" dirty="0">
                  <a:solidFill>
                    <a:srgbClr val="7030A0"/>
                  </a:solidFill>
                  <a:latin typeface="Calibri" pitchFamily="34" charset="0"/>
                  <a:cs typeface="Calibri" pitchFamily="34" charset="0"/>
                </a:rPr>
                <a:t>►Estabelece as Normas - Resoluções</a:t>
              </a:r>
            </a:p>
            <a:p>
              <a:r>
                <a:rPr lang="pt-BR" sz="2200" b="1" i="1" dirty="0">
                  <a:solidFill>
                    <a:srgbClr val="7030A0"/>
                  </a:solidFill>
                  <a:latin typeface="Calibri" pitchFamily="34" charset="0"/>
                  <a:cs typeface="Calibri" pitchFamily="34" charset="0"/>
                </a:rPr>
                <a:t>►Coordena o SNT</a:t>
              </a:r>
            </a:p>
            <a:p>
              <a:r>
                <a:rPr lang="pt-BR" sz="2200" b="1" i="1" dirty="0">
                  <a:solidFill>
                    <a:srgbClr val="7030A0"/>
                  </a:solidFill>
                  <a:latin typeface="Calibri" pitchFamily="34" charset="0"/>
                  <a:cs typeface="Calibri" pitchFamily="34" charset="0"/>
                </a:rPr>
                <a:t>►Estabelece as Câmaras Temáticas</a:t>
              </a:r>
            </a:p>
          </p:txBody>
        </p:sp>
      </p:grpSp>
      <p:grpSp>
        <p:nvGrpSpPr>
          <p:cNvPr id="42" name="Grupo 41"/>
          <p:cNvGrpSpPr/>
          <p:nvPr/>
        </p:nvGrpSpPr>
        <p:grpSpPr>
          <a:xfrm>
            <a:off x="3643306" y="4214824"/>
            <a:ext cx="5357850" cy="642942"/>
            <a:chOff x="142844" y="4000510"/>
            <a:chExt cx="5357850" cy="642942"/>
          </a:xfrm>
        </p:grpSpPr>
        <p:sp>
          <p:nvSpPr>
            <p:cNvPr id="39" name="Seta para a direita 38"/>
            <p:cNvSpPr/>
            <p:nvPr/>
          </p:nvSpPr>
          <p:spPr>
            <a:xfrm>
              <a:off x="142844" y="4000510"/>
              <a:ext cx="1500198" cy="64294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i="1" dirty="0">
                  <a:solidFill>
                    <a:schemeClr val="tx1">
                      <a:lumMod val="85000"/>
                      <a:lumOff val="15000"/>
                    </a:schemeClr>
                  </a:solidFill>
                  <a:latin typeface="Calibri" pitchFamily="34" charset="0"/>
                  <a:cs typeface="Calibri" pitchFamily="34" charset="0"/>
                </a:rPr>
                <a:t>JARI</a:t>
              </a:r>
            </a:p>
          </p:txBody>
        </p:sp>
        <p:sp>
          <p:nvSpPr>
            <p:cNvPr id="41" name="CaixaDeTexto 40"/>
            <p:cNvSpPr txBox="1"/>
            <p:nvPr/>
          </p:nvSpPr>
          <p:spPr>
            <a:xfrm>
              <a:off x="1791618" y="4109228"/>
              <a:ext cx="3709076" cy="430887"/>
            </a:xfrm>
            <a:prstGeom prst="rect">
              <a:avLst/>
            </a:prstGeom>
            <a:noFill/>
          </p:spPr>
          <p:txBody>
            <a:bodyPr wrap="square" rtlCol="0">
              <a:spAutoFit/>
            </a:bodyPr>
            <a:lstStyle/>
            <a:p>
              <a:r>
                <a:rPr lang="pt-BR" sz="2200" b="1" i="1" dirty="0">
                  <a:solidFill>
                    <a:schemeClr val="tx1">
                      <a:lumMod val="85000"/>
                      <a:lumOff val="15000"/>
                    </a:schemeClr>
                  </a:solidFill>
                  <a:latin typeface="Calibri" pitchFamily="34" charset="0"/>
                  <a:cs typeface="Calibri" pitchFamily="34" charset="0"/>
                </a:rPr>
                <a:t>►Julga Recursos de Infrações</a:t>
              </a:r>
            </a:p>
          </p:txBody>
        </p:sp>
      </p:grpSp>
      <p:pic>
        <p:nvPicPr>
          <p:cNvPr id="15" name="Imagem 1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SNT - ATRIBUIÇÕES</a:t>
            </a:r>
          </a:p>
        </p:txBody>
      </p:sp>
    </p:spTree>
    <p:extLst>
      <p:ext uri="{BB962C8B-B14F-4D97-AF65-F5344CB8AC3E}">
        <p14:creationId xmlns:p14="http://schemas.microsoft.com/office/powerpoint/2010/main" val="42387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linds(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0" y="1394941"/>
            <a:ext cx="4067944"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t>Produtos de uso Humano ou Animal</a:t>
            </a:r>
          </a:p>
        </p:txBody>
      </p:sp>
      <p:pic>
        <p:nvPicPr>
          <p:cNvPr id="16" name="Picture 2" descr="9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26" y="817958"/>
            <a:ext cx="2587195" cy="1872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214282" y="1764273"/>
            <a:ext cx="6301934" cy="1951816"/>
          </a:xfrm>
          <a:prstGeom prst="rect">
            <a:avLst/>
          </a:prstGeom>
          <a:noFill/>
          <a:ln w="19050">
            <a:noFill/>
          </a:ln>
        </p:spPr>
        <p:txBody>
          <a:bodyPr wrap="square" rtlCol="0">
            <a:spAutoFit/>
          </a:bodyPr>
          <a:lstStyle/>
          <a:p>
            <a:pPr>
              <a:lnSpc>
                <a:spcPts val="2700"/>
              </a:lnSpc>
              <a:spcAft>
                <a:spcPts val="600"/>
              </a:spcAft>
            </a:pPr>
            <a:r>
              <a:rPr lang="pt-BR" b="1" u="sng" dirty="0"/>
              <a:t>Resolução ANTT 5848/19</a:t>
            </a:r>
          </a:p>
          <a:p>
            <a:pPr>
              <a:lnSpc>
                <a:spcPts val="2700"/>
              </a:lnSpc>
              <a:spcAft>
                <a:spcPts val="600"/>
              </a:spcAft>
            </a:pPr>
            <a:r>
              <a:rPr lang="pt-BR" dirty="0"/>
              <a:t>Art. 17. É </a:t>
            </a:r>
            <a:r>
              <a:rPr lang="pt-BR" dirty="0">
                <a:highlight>
                  <a:srgbClr val="FFFF00"/>
                </a:highlight>
              </a:rPr>
              <a:t>proibido</a:t>
            </a:r>
            <a:r>
              <a:rPr lang="pt-BR" dirty="0"/>
              <a:t>: </a:t>
            </a:r>
          </a:p>
          <a:p>
            <a:pPr>
              <a:lnSpc>
                <a:spcPts val="2700"/>
              </a:lnSpc>
              <a:spcAft>
                <a:spcPts val="600"/>
              </a:spcAft>
            </a:pPr>
            <a:r>
              <a:rPr lang="pt-BR" dirty="0"/>
              <a:t>III - transportar </a:t>
            </a:r>
            <a:r>
              <a:rPr lang="pt-BR" dirty="0">
                <a:solidFill>
                  <a:srgbClr val="FF0000"/>
                </a:solidFill>
              </a:rPr>
              <a:t>produtos perigosos</a:t>
            </a:r>
            <a:r>
              <a:rPr lang="pt-BR" dirty="0"/>
              <a:t> </a:t>
            </a:r>
            <a:r>
              <a:rPr lang="pt-BR" b="1" dirty="0"/>
              <a:t>juntamente</a:t>
            </a:r>
            <a:r>
              <a:rPr lang="pt-BR" dirty="0"/>
              <a:t> com </a:t>
            </a:r>
            <a:r>
              <a:rPr lang="pt-BR" dirty="0">
                <a:solidFill>
                  <a:srgbClr val="00B050"/>
                </a:solidFill>
              </a:rPr>
              <a:t>alimentos</a:t>
            </a:r>
            <a:r>
              <a:rPr lang="pt-BR" dirty="0"/>
              <a:t>, </a:t>
            </a:r>
            <a:r>
              <a:rPr lang="pt-BR" dirty="0">
                <a:solidFill>
                  <a:srgbClr val="00B050"/>
                </a:solidFill>
              </a:rPr>
              <a:t>medicamentos</a:t>
            </a:r>
            <a:r>
              <a:rPr lang="pt-BR" dirty="0"/>
              <a:t>, </a:t>
            </a:r>
            <a:r>
              <a:rPr lang="pt-BR" dirty="0">
                <a:solidFill>
                  <a:srgbClr val="00B050"/>
                </a:solidFill>
              </a:rPr>
              <a:t>insumos</a:t>
            </a:r>
            <a:r>
              <a:rPr lang="pt-BR" dirty="0"/>
              <a:t>, </a:t>
            </a:r>
            <a:r>
              <a:rPr lang="pt-BR" dirty="0">
                <a:solidFill>
                  <a:srgbClr val="00B050"/>
                </a:solidFill>
              </a:rPr>
              <a:t>aditivos</a:t>
            </a:r>
            <a:r>
              <a:rPr lang="pt-BR" dirty="0"/>
              <a:t> e matérias primas </a:t>
            </a:r>
            <a:r>
              <a:rPr lang="pt-BR" dirty="0">
                <a:solidFill>
                  <a:srgbClr val="00B050"/>
                </a:solidFill>
              </a:rPr>
              <a:t>alimentícios</a:t>
            </a:r>
            <a:r>
              <a:rPr lang="pt-BR" dirty="0"/>
              <a:t>, </a:t>
            </a:r>
            <a:r>
              <a:rPr lang="pt-BR" dirty="0">
                <a:solidFill>
                  <a:srgbClr val="00B050"/>
                </a:solidFill>
              </a:rPr>
              <a:t>cosméticos</a:t>
            </a:r>
            <a:r>
              <a:rPr lang="pt-BR" dirty="0"/>
              <a:t>, </a:t>
            </a:r>
            <a:r>
              <a:rPr lang="pt-BR" dirty="0">
                <a:solidFill>
                  <a:srgbClr val="00B050"/>
                </a:solidFill>
              </a:rPr>
              <a:t>farmacêuticos</a:t>
            </a:r>
            <a:r>
              <a:rPr lang="pt-BR" dirty="0"/>
              <a:t> ou </a:t>
            </a:r>
            <a:r>
              <a:rPr lang="pt-BR" dirty="0">
                <a:solidFill>
                  <a:srgbClr val="00B050"/>
                </a:solidFill>
              </a:rPr>
              <a:t>veterinários</a:t>
            </a:r>
            <a:r>
              <a:rPr lang="pt-BR" dirty="0"/>
              <a:t> ou objetos ou</a:t>
            </a:r>
          </a:p>
        </p:txBody>
      </p:sp>
      <p:pic>
        <p:nvPicPr>
          <p:cNvPr id="11" name="Imagem 10">
            <a:extLst>
              <a:ext uri="{FF2B5EF4-FFF2-40B4-BE49-F238E27FC236}">
                <a16:creationId xmlns:a16="http://schemas.microsoft.com/office/drawing/2014/main" id="{B4529120-48AE-4FEE-B68B-A550B3DB6DB5}"/>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C84C7BB3-D2BB-40BD-A7CC-24069445886E}"/>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Proibições na Utilização do Veículo</a:t>
            </a:r>
          </a:p>
        </p:txBody>
      </p:sp>
      <p:sp>
        <p:nvSpPr>
          <p:cNvPr id="13" name="CaixaDeTexto 12">
            <a:extLst>
              <a:ext uri="{FF2B5EF4-FFF2-40B4-BE49-F238E27FC236}">
                <a16:creationId xmlns:a16="http://schemas.microsoft.com/office/drawing/2014/main" id="{E91F461F-364A-46F9-BD5B-B46C9490DD9A}"/>
              </a:ext>
            </a:extLst>
          </p:cNvPr>
          <p:cNvSpPr txBox="1"/>
          <p:nvPr/>
        </p:nvSpPr>
        <p:spPr>
          <a:xfrm>
            <a:off x="214282" y="3716089"/>
            <a:ext cx="8822214" cy="1112228"/>
          </a:xfrm>
          <a:prstGeom prst="rect">
            <a:avLst/>
          </a:prstGeom>
          <a:noFill/>
          <a:ln w="19050">
            <a:noFill/>
          </a:ln>
        </p:spPr>
        <p:txBody>
          <a:bodyPr wrap="square" rtlCol="0">
            <a:spAutoFit/>
          </a:bodyPr>
          <a:lstStyle/>
          <a:p>
            <a:pPr>
              <a:lnSpc>
                <a:spcPts val="2700"/>
              </a:lnSpc>
            </a:pPr>
            <a:r>
              <a:rPr lang="pt-BR" dirty="0"/>
              <a:t>produtos já acabados destinados a uso ou </a:t>
            </a:r>
            <a:r>
              <a:rPr lang="pt-BR" dirty="0">
                <a:solidFill>
                  <a:srgbClr val="00B050"/>
                </a:solidFill>
              </a:rPr>
              <a:t>consumo humano ou animal</a:t>
            </a:r>
            <a:r>
              <a:rPr lang="pt-BR" dirty="0"/>
              <a:t> de uso direto ou, ainda, com embalagens de mercadorias destinadas ao mesmo fim, salvo se disposto em contrário nas Instruções Complementares a este Regulamento;</a:t>
            </a:r>
          </a:p>
        </p:txBody>
      </p:sp>
    </p:spTree>
    <p:extLst>
      <p:ext uri="{BB962C8B-B14F-4D97-AF65-F5344CB8AC3E}">
        <p14:creationId xmlns:p14="http://schemas.microsoft.com/office/powerpoint/2010/main" val="20579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0" y="1365711"/>
            <a:ext cx="3851920"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t>Exceção – Cofre de Estanqueidade</a:t>
            </a:r>
          </a:p>
        </p:txBody>
      </p:sp>
      <p:sp>
        <p:nvSpPr>
          <p:cNvPr id="17" name="CaixaDeTexto 16"/>
          <p:cNvSpPr txBox="1"/>
          <p:nvPr/>
        </p:nvSpPr>
        <p:spPr>
          <a:xfrm>
            <a:off x="232900" y="1851670"/>
            <a:ext cx="6355323" cy="2651110"/>
          </a:xfrm>
          <a:prstGeom prst="rect">
            <a:avLst/>
          </a:prstGeom>
          <a:noFill/>
          <a:ln w="19050">
            <a:noFill/>
          </a:ln>
        </p:spPr>
        <p:txBody>
          <a:bodyPr wrap="square" rtlCol="0">
            <a:spAutoFit/>
          </a:bodyPr>
          <a:lstStyle/>
          <a:p>
            <a:pPr>
              <a:lnSpc>
                <a:spcPts val="2700"/>
              </a:lnSpc>
              <a:spcAft>
                <a:spcPts val="1200"/>
              </a:spcAft>
            </a:pPr>
            <a:r>
              <a:rPr lang="pt-BR" sz="2000" b="1" u="sng" dirty="0"/>
              <a:t>Resolução ANTT 5848/19</a:t>
            </a:r>
          </a:p>
          <a:p>
            <a:pPr>
              <a:lnSpc>
                <a:spcPts val="2700"/>
              </a:lnSpc>
              <a:spcAft>
                <a:spcPts val="1200"/>
              </a:spcAft>
            </a:pPr>
            <a:r>
              <a:rPr lang="pt-BR" sz="2000" dirty="0"/>
              <a:t>Art. 18. As </a:t>
            </a:r>
            <a:r>
              <a:rPr lang="pt-BR" sz="2000" dirty="0">
                <a:solidFill>
                  <a:srgbClr val="FF6600"/>
                </a:solidFill>
              </a:rPr>
              <a:t>proibições</a:t>
            </a:r>
            <a:r>
              <a:rPr lang="pt-BR" sz="2000" dirty="0">
                <a:solidFill>
                  <a:schemeClr val="accent1">
                    <a:lumMod val="75000"/>
                  </a:schemeClr>
                </a:solidFill>
              </a:rPr>
              <a:t> </a:t>
            </a:r>
            <a:r>
              <a:rPr lang="pt-BR" sz="2000" dirty="0"/>
              <a:t>de transporte previstas anteriormente NÃO SE APLICAM quando os </a:t>
            </a:r>
            <a:r>
              <a:rPr lang="pt-BR" sz="2000" dirty="0">
                <a:solidFill>
                  <a:srgbClr val="00B050"/>
                </a:solidFill>
              </a:rPr>
              <a:t>produtos estiverem segregados em cofres de carga</a:t>
            </a:r>
            <a:r>
              <a:rPr lang="pt-BR" sz="2000" dirty="0"/>
              <a:t> que assegurem a </a:t>
            </a:r>
            <a:r>
              <a:rPr lang="pt-BR" sz="2000" dirty="0">
                <a:solidFill>
                  <a:srgbClr val="00B0F0"/>
                </a:solidFill>
              </a:rPr>
              <a:t>estanqueidade</a:t>
            </a:r>
            <a:r>
              <a:rPr lang="pt-BR" sz="2000" dirty="0"/>
              <a:t> destes em relação ao restante do carregamento, e conforme critérios estabelecidos nas instruções complementares a este Regulamento.</a:t>
            </a:r>
          </a:p>
        </p:txBody>
      </p:sp>
      <p:pic>
        <p:nvPicPr>
          <p:cNvPr id="10" name="Picture 2" descr="C:\Users\Robnilson\Documents\Meus documentos\Minhas imagens\DSC041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904721"/>
            <a:ext cx="2054420" cy="1155611"/>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Robnilson\Documents\Meus documentos\Minhas imagens\DSC041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679" y="2355726"/>
            <a:ext cx="2054420" cy="1155611"/>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a:extLst>
              <a:ext uri="{FF2B5EF4-FFF2-40B4-BE49-F238E27FC236}">
                <a16:creationId xmlns:a16="http://schemas.microsoft.com/office/drawing/2014/main" id="{FFF6E370-D082-4630-B528-60EC07BD691E}"/>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4" name="CaixaDeTexto 13">
            <a:extLst>
              <a:ext uri="{FF2B5EF4-FFF2-40B4-BE49-F238E27FC236}">
                <a16:creationId xmlns:a16="http://schemas.microsoft.com/office/drawing/2014/main" id="{1E2DA429-6A56-4598-BA69-85244F5C35FD}"/>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Proibições na Utilização do Veículo</a:t>
            </a:r>
          </a:p>
        </p:txBody>
      </p:sp>
    </p:spTree>
    <p:extLst>
      <p:ext uri="{BB962C8B-B14F-4D97-AF65-F5344CB8AC3E}">
        <p14:creationId xmlns:p14="http://schemas.microsoft.com/office/powerpoint/2010/main" val="5161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3854" y="1388264"/>
            <a:ext cx="3351719"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t>Descontaminação do Veículo</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010" y="987574"/>
            <a:ext cx="3024336" cy="184736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207719" y="2111514"/>
            <a:ext cx="5688632" cy="1612364"/>
          </a:xfrm>
          <a:prstGeom prst="rect">
            <a:avLst/>
          </a:prstGeom>
          <a:noFill/>
          <a:ln w="19050">
            <a:noFill/>
          </a:ln>
        </p:spPr>
        <p:txBody>
          <a:bodyPr wrap="square" rtlCol="0">
            <a:spAutoFit/>
          </a:bodyPr>
          <a:lstStyle/>
          <a:p>
            <a:pPr>
              <a:lnSpc>
                <a:spcPts val="2700"/>
              </a:lnSpc>
              <a:spcAft>
                <a:spcPts val="1200"/>
              </a:spcAft>
            </a:pPr>
            <a:r>
              <a:rPr lang="pt-BR" sz="2000" b="1" u="sng" dirty="0"/>
              <a:t>Resolução ANTT 5848/18</a:t>
            </a:r>
          </a:p>
          <a:p>
            <a:pPr>
              <a:lnSpc>
                <a:spcPts val="2700"/>
              </a:lnSpc>
              <a:spcAft>
                <a:spcPts val="1200"/>
              </a:spcAft>
            </a:pPr>
            <a:r>
              <a:rPr lang="pt-BR" sz="2000" dirty="0"/>
              <a:t>Art. 6º Durante as operações de </a:t>
            </a:r>
            <a:r>
              <a:rPr lang="pt-BR" sz="2000" dirty="0">
                <a:solidFill>
                  <a:srgbClr val="00B0F0"/>
                </a:solidFill>
              </a:rPr>
              <a:t>carga</a:t>
            </a:r>
            <a:r>
              <a:rPr lang="pt-BR" sz="2000" dirty="0"/>
              <a:t>, </a:t>
            </a:r>
            <a:r>
              <a:rPr lang="pt-BR" sz="2000" dirty="0">
                <a:solidFill>
                  <a:srgbClr val="00B0F0"/>
                </a:solidFill>
              </a:rPr>
              <a:t>transporte</a:t>
            </a:r>
            <a:r>
              <a:rPr lang="pt-BR" sz="2000" dirty="0"/>
              <a:t>, </a:t>
            </a:r>
            <a:r>
              <a:rPr lang="pt-BR" sz="2000" dirty="0">
                <a:solidFill>
                  <a:srgbClr val="00B0F0"/>
                </a:solidFill>
              </a:rPr>
              <a:t>descarga</a:t>
            </a:r>
            <a:r>
              <a:rPr lang="pt-BR" sz="2000" dirty="0"/>
              <a:t>, </a:t>
            </a:r>
            <a:r>
              <a:rPr lang="pt-BR" sz="2000" dirty="0">
                <a:solidFill>
                  <a:srgbClr val="00B0F0"/>
                </a:solidFill>
              </a:rPr>
              <a:t>transbordo</a:t>
            </a:r>
            <a:r>
              <a:rPr lang="pt-BR" sz="2000" dirty="0"/>
              <a:t>, </a:t>
            </a:r>
            <a:r>
              <a:rPr lang="pt-BR" sz="2000" dirty="0">
                <a:solidFill>
                  <a:srgbClr val="00B0F0"/>
                </a:solidFill>
              </a:rPr>
              <a:t>limpeza</a:t>
            </a:r>
            <a:r>
              <a:rPr lang="pt-BR" sz="2000" dirty="0"/>
              <a:t> e </a:t>
            </a:r>
            <a:r>
              <a:rPr lang="pt-BR" sz="2000" dirty="0">
                <a:solidFill>
                  <a:srgbClr val="00B0F0"/>
                </a:solidFill>
              </a:rPr>
              <a:t>descontaminação</a:t>
            </a:r>
            <a:r>
              <a:rPr lang="pt-BR" sz="2000" dirty="0"/>
              <a:t>, os veículos e equipamentos utilizados no transporte de</a:t>
            </a:r>
          </a:p>
        </p:txBody>
      </p:sp>
      <p:pic>
        <p:nvPicPr>
          <p:cNvPr id="11" name="Imagem 10">
            <a:extLst>
              <a:ext uri="{FF2B5EF4-FFF2-40B4-BE49-F238E27FC236}">
                <a16:creationId xmlns:a16="http://schemas.microsoft.com/office/drawing/2014/main" id="{2A4975BE-3C94-4487-93C5-FF53F09717A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C36815A7-605C-4C0B-9DAC-C63CD5867CD2}"/>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Proibições na Utilização do Veículo</a:t>
            </a:r>
          </a:p>
        </p:txBody>
      </p:sp>
      <p:sp>
        <p:nvSpPr>
          <p:cNvPr id="14" name="CaixaDeTexto 13">
            <a:extLst>
              <a:ext uri="{FF2B5EF4-FFF2-40B4-BE49-F238E27FC236}">
                <a16:creationId xmlns:a16="http://schemas.microsoft.com/office/drawing/2014/main" id="{12989247-4AA6-4AC1-A7E9-7EFE1FBE52DC}"/>
              </a:ext>
            </a:extLst>
          </p:cNvPr>
          <p:cNvSpPr txBox="1"/>
          <p:nvPr/>
        </p:nvSpPr>
        <p:spPr>
          <a:xfrm>
            <a:off x="206808" y="3667510"/>
            <a:ext cx="8565826" cy="765979"/>
          </a:xfrm>
          <a:prstGeom prst="rect">
            <a:avLst/>
          </a:prstGeom>
          <a:noFill/>
          <a:ln w="19050">
            <a:noFill/>
          </a:ln>
        </p:spPr>
        <p:txBody>
          <a:bodyPr wrap="square" rtlCol="0">
            <a:spAutoFit/>
          </a:bodyPr>
          <a:lstStyle/>
          <a:p>
            <a:pPr>
              <a:lnSpc>
                <a:spcPts val="2700"/>
              </a:lnSpc>
              <a:spcAft>
                <a:spcPts val="1200"/>
              </a:spcAft>
            </a:pPr>
            <a:r>
              <a:rPr lang="pt-BR" sz="2000" dirty="0"/>
              <a:t>produtos perigosos </a:t>
            </a:r>
            <a:r>
              <a:rPr lang="pt-BR" sz="2000" dirty="0">
                <a:solidFill>
                  <a:srgbClr val="FF6600"/>
                </a:solidFill>
              </a:rPr>
              <a:t>devem estar devidamente sinalizados</a:t>
            </a:r>
            <a:r>
              <a:rPr lang="pt-BR" sz="2000" dirty="0"/>
              <a:t>, observadas eventuais dispensas, conforme Instruções Complementares a este Regulamento.</a:t>
            </a:r>
          </a:p>
        </p:txBody>
      </p:sp>
    </p:spTree>
    <p:extLst>
      <p:ext uri="{BB962C8B-B14F-4D97-AF65-F5344CB8AC3E}">
        <p14:creationId xmlns:p14="http://schemas.microsoft.com/office/powerpoint/2010/main" val="22535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0" y="1368511"/>
            <a:ext cx="3419872"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t>Quanto ao uso da simbologia</a:t>
            </a:r>
          </a:p>
        </p:txBody>
      </p:sp>
      <p:sp>
        <p:nvSpPr>
          <p:cNvPr id="2" name="CaixaDeTexto 1"/>
          <p:cNvSpPr txBox="1"/>
          <p:nvPr/>
        </p:nvSpPr>
        <p:spPr>
          <a:xfrm>
            <a:off x="251520" y="1700522"/>
            <a:ext cx="8640960" cy="3260251"/>
          </a:xfrm>
          <a:prstGeom prst="rect">
            <a:avLst/>
          </a:prstGeom>
          <a:noFill/>
          <a:ln w="19050">
            <a:noFill/>
          </a:ln>
        </p:spPr>
        <p:txBody>
          <a:bodyPr wrap="square" rtlCol="0">
            <a:spAutoFit/>
          </a:bodyPr>
          <a:lstStyle/>
          <a:p>
            <a:pPr>
              <a:lnSpc>
                <a:spcPts val="2500"/>
              </a:lnSpc>
              <a:spcAft>
                <a:spcPts val="1200"/>
              </a:spcAft>
            </a:pPr>
            <a:r>
              <a:rPr lang="pt-BR" sz="2000" b="1" u="sng" dirty="0"/>
              <a:t>Resolução ANTT 5848/18</a:t>
            </a:r>
          </a:p>
          <a:p>
            <a:pPr>
              <a:lnSpc>
                <a:spcPts val="2500"/>
              </a:lnSpc>
              <a:spcAft>
                <a:spcPts val="1200"/>
              </a:spcAft>
            </a:pPr>
            <a:r>
              <a:rPr lang="pt-BR" sz="2000" dirty="0"/>
              <a:t>Art. 6º [...]</a:t>
            </a:r>
          </a:p>
          <a:p>
            <a:pPr>
              <a:lnSpc>
                <a:spcPts val="2500"/>
              </a:lnSpc>
              <a:spcAft>
                <a:spcPts val="1200"/>
              </a:spcAft>
            </a:pPr>
            <a:r>
              <a:rPr lang="pt-BR" sz="2000" dirty="0"/>
              <a:t>§ 1º A sinalização </a:t>
            </a:r>
            <a:r>
              <a:rPr lang="pt-BR" sz="2000" dirty="0">
                <a:solidFill>
                  <a:srgbClr val="FF6600"/>
                </a:solidFill>
              </a:rPr>
              <a:t>deve ser RETIRADA</a:t>
            </a:r>
            <a:r>
              <a:rPr lang="pt-BR" sz="2000" dirty="0"/>
              <a:t>:</a:t>
            </a:r>
          </a:p>
          <a:p>
            <a:pPr>
              <a:lnSpc>
                <a:spcPts val="2500"/>
              </a:lnSpc>
              <a:spcAft>
                <a:spcPts val="1200"/>
              </a:spcAft>
            </a:pPr>
            <a:r>
              <a:rPr lang="pt-BR" sz="2000" dirty="0"/>
              <a:t>I - após o </a:t>
            </a:r>
            <a:r>
              <a:rPr lang="pt-BR" sz="2000" dirty="0">
                <a:solidFill>
                  <a:srgbClr val="00B0F0"/>
                </a:solidFill>
              </a:rPr>
              <a:t>descarregamento</a:t>
            </a:r>
            <a:r>
              <a:rPr lang="pt-BR" sz="2000" dirty="0"/>
              <a:t>, no caso de carga embalada, quando veículos e equipamentos de transporte não apresentarem contaminação ou resíduo dos produtos transportados; e</a:t>
            </a:r>
          </a:p>
          <a:p>
            <a:pPr>
              <a:lnSpc>
                <a:spcPts val="2500"/>
              </a:lnSpc>
              <a:spcAft>
                <a:spcPts val="1200"/>
              </a:spcAft>
            </a:pPr>
            <a:r>
              <a:rPr lang="pt-BR" sz="2000" dirty="0"/>
              <a:t>II - após as operações de </a:t>
            </a:r>
            <a:r>
              <a:rPr lang="pt-BR" sz="2000" dirty="0">
                <a:solidFill>
                  <a:srgbClr val="00B0F0"/>
                </a:solidFill>
              </a:rPr>
              <a:t>limpeza</a:t>
            </a:r>
            <a:r>
              <a:rPr lang="pt-BR" sz="2000" dirty="0"/>
              <a:t> e </a:t>
            </a:r>
            <a:r>
              <a:rPr lang="pt-BR" sz="2000" dirty="0">
                <a:solidFill>
                  <a:srgbClr val="00B0F0"/>
                </a:solidFill>
              </a:rPr>
              <a:t>descontaminação</a:t>
            </a:r>
            <a:r>
              <a:rPr lang="pt-BR" sz="2000" dirty="0"/>
              <a:t>, observado o disposto nas Instruções Complementares a este Regulamento.</a:t>
            </a:r>
          </a:p>
        </p:txBody>
      </p:sp>
      <p:pic>
        <p:nvPicPr>
          <p:cNvPr id="11" name="Picture 2" descr="C:\Users\Cafasso\Documents\TREINAMENTO\PALESTRAS\23MAI10 - ONU1075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751671"/>
            <a:ext cx="2736304" cy="2052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a:extLst>
              <a:ext uri="{FF2B5EF4-FFF2-40B4-BE49-F238E27FC236}">
                <a16:creationId xmlns:a16="http://schemas.microsoft.com/office/drawing/2014/main" id="{204619C6-5399-412E-B869-E6B03283DD1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3" name="CaixaDeTexto 12">
            <a:extLst>
              <a:ext uri="{FF2B5EF4-FFF2-40B4-BE49-F238E27FC236}">
                <a16:creationId xmlns:a16="http://schemas.microsoft.com/office/drawing/2014/main" id="{7ADEC250-AC22-4C88-9C36-36489575A5B9}"/>
              </a:ext>
            </a:extLst>
          </p:cNvPr>
          <p:cNvSpPr txBox="1"/>
          <p:nvPr/>
        </p:nvSpPr>
        <p:spPr>
          <a:xfrm>
            <a:off x="214282" y="577298"/>
            <a:ext cx="4357718" cy="769441"/>
          </a:xfrm>
          <a:prstGeom prst="rect">
            <a:avLst/>
          </a:prstGeom>
          <a:noFill/>
        </p:spPr>
        <p:txBody>
          <a:bodyPr wrap="square" rtlCol="0">
            <a:spAutoFit/>
          </a:bodyPr>
          <a:lstStyle/>
          <a:p>
            <a:r>
              <a:rPr lang="pt-BR" sz="2200" b="1" dirty="0"/>
              <a:t>CARGA DE PRODUTOS PERIGOSOS</a:t>
            </a:r>
          </a:p>
          <a:p>
            <a:r>
              <a:rPr lang="pt-BR" sz="2200" dirty="0"/>
              <a:t>Proibições na Utilização do Veículo</a:t>
            </a:r>
          </a:p>
        </p:txBody>
      </p:sp>
    </p:spTree>
    <p:extLst>
      <p:ext uri="{BB962C8B-B14F-4D97-AF65-F5344CB8AC3E}">
        <p14:creationId xmlns:p14="http://schemas.microsoft.com/office/powerpoint/2010/main" val="39242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098" y="2643758"/>
            <a:ext cx="4752528" cy="2126864"/>
          </a:xfrm>
          <a:prstGeom prst="rect">
            <a:avLst/>
          </a:prstGeom>
          <a:noFill/>
          <a:ln w="19050">
            <a:noFill/>
          </a:ln>
        </p:spPr>
        <p:txBody>
          <a:bodyPr wrap="square" rtlCol="0">
            <a:spAutoFit/>
          </a:bodyPr>
          <a:lstStyle/>
          <a:p>
            <a:pPr algn="just">
              <a:lnSpc>
                <a:spcPct val="150000"/>
              </a:lnSpc>
            </a:pPr>
            <a:r>
              <a:rPr lang="pt-BR" dirty="0"/>
              <a:t>►Falha mecânica</a:t>
            </a:r>
          </a:p>
          <a:p>
            <a:pPr algn="just">
              <a:lnSpc>
                <a:spcPct val="150000"/>
              </a:lnSpc>
            </a:pPr>
            <a:r>
              <a:rPr lang="pt-BR" dirty="0"/>
              <a:t>►Mau tempo</a:t>
            </a:r>
          </a:p>
          <a:p>
            <a:pPr algn="just">
              <a:lnSpc>
                <a:spcPct val="150000"/>
              </a:lnSpc>
            </a:pPr>
            <a:r>
              <a:rPr lang="pt-BR" dirty="0"/>
              <a:t>►Pista obstruída (acidente, queda de barreira)</a:t>
            </a:r>
          </a:p>
          <a:p>
            <a:pPr algn="just">
              <a:lnSpc>
                <a:spcPct val="150000"/>
              </a:lnSpc>
            </a:pPr>
            <a:r>
              <a:rPr lang="pt-BR" dirty="0"/>
              <a:t>►Estado de saúde do condutor</a:t>
            </a:r>
          </a:p>
          <a:p>
            <a:pPr algn="just">
              <a:lnSpc>
                <a:spcPct val="150000"/>
              </a:lnSpc>
            </a:pPr>
            <a:r>
              <a:rPr lang="pt-BR" dirty="0"/>
              <a:t>►Incidentes com a carga</a:t>
            </a:r>
          </a:p>
        </p:txBody>
      </p:sp>
      <p:sp>
        <p:nvSpPr>
          <p:cNvPr id="5" name="CaixaDeTexto 4"/>
          <p:cNvSpPr txBox="1"/>
          <p:nvPr/>
        </p:nvSpPr>
        <p:spPr>
          <a:xfrm>
            <a:off x="323528" y="1925419"/>
            <a:ext cx="4752528" cy="646331"/>
          </a:xfrm>
          <a:prstGeom prst="rect">
            <a:avLst/>
          </a:prstGeom>
          <a:noFill/>
          <a:ln w="19050">
            <a:noFill/>
          </a:ln>
        </p:spPr>
        <p:txBody>
          <a:bodyPr wrap="square" rtlCol="0">
            <a:spAutoFit/>
          </a:bodyPr>
          <a:lstStyle/>
          <a:p>
            <a:pPr algn="just"/>
            <a:r>
              <a:rPr lang="pt-BR" dirty="0">
                <a:solidFill>
                  <a:srgbClr val="7030A0"/>
                </a:solidFill>
              </a:rPr>
              <a:t>Vários são os fatores que podem levar à interrupção da viagem, tais como:</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657" y="771550"/>
            <a:ext cx="3444290" cy="2583217"/>
          </a:xfrm>
          <a:prstGeom prst="rect">
            <a:avLst/>
          </a:prstGeom>
          <a:ln>
            <a:noFill/>
          </a:ln>
          <a:effectLst>
            <a:softEdge rad="112500"/>
          </a:effectLst>
        </p:spPr>
      </p:pic>
      <p:sp>
        <p:nvSpPr>
          <p:cNvPr id="9" name="Seta para a direita 8"/>
          <p:cNvSpPr/>
          <p:nvPr/>
        </p:nvSpPr>
        <p:spPr>
          <a:xfrm>
            <a:off x="3707904" y="4227934"/>
            <a:ext cx="504056" cy="504056"/>
          </a:xfrm>
          <a:prstGeom prst="righ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10" name="Retângulo de cantos arredondados 9"/>
          <p:cNvSpPr/>
          <p:nvPr/>
        </p:nvSpPr>
        <p:spPr>
          <a:xfrm>
            <a:off x="4427984" y="4155926"/>
            <a:ext cx="4464496" cy="576064"/>
          </a:xfrm>
          <a:prstGeom prst="roundRect">
            <a:avLst>
              <a:gd name="adj" fmla="val 13113"/>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dirty="0">
                <a:solidFill>
                  <a:srgbClr val="FF0000"/>
                </a:solidFill>
              </a:rPr>
              <a:t>Adote as providências (redefinição de rota, troca de condutor ...) conforme orientações para o transporte.</a:t>
            </a:r>
          </a:p>
        </p:txBody>
      </p:sp>
      <p:pic>
        <p:nvPicPr>
          <p:cNvPr id="11" name="Imagem 10">
            <a:extLst>
              <a:ext uri="{FF2B5EF4-FFF2-40B4-BE49-F238E27FC236}">
                <a16:creationId xmlns:a16="http://schemas.microsoft.com/office/drawing/2014/main" id="{3EF94CCB-68D9-4A55-8B67-130CC84F279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D618ADD1-E98C-497F-A961-8DE3345F819B}"/>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C9C60BE3-1A09-4B6E-A1DB-9B2E04427526}"/>
              </a:ext>
            </a:extLst>
          </p:cNvPr>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spTree>
    <p:extLst>
      <p:ext uri="{BB962C8B-B14F-4D97-AF65-F5344CB8AC3E}">
        <p14:creationId xmlns:p14="http://schemas.microsoft.com/office/powerpoint/2010/main" val="161611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179512" y="1905895"/>
            <a:ext cx="6454545" cy="2526076"/>
          </a:xfrm>
          <a:prstGeom prst="rect">
            <a:avLst/>
          </a:prstGeom>
          <a:noFill/>
          <a:ln w="19050">
            <a:noFill/>
          </a:ln>
        </p:spPr>
        <p:txBody>
          <a:bodyPr wrap="square" rtlCol="0">
            <a:spAutoFit/>
          </a:bodyPr>
          <a:lstStyle/>
          <a:p>
            <a:pPr>
              <a:lnSpc>
                <a:spcPts val="3000"/>
              </a:lnSpc>
              <a:spcAft>
                <a:spcPts val="1200"/>
              </a:spcAft>
            </a:pPr>
            <a:r>
              <a:rPr lang="pt-BR" sz="2000" b="1" dirty="0">
                <a:highlight>
                  <a:srgbClr val="FFFF00"/>
                </a:highlight>
              </a:rPr>
              <a:t>Resolução ANTT 5848/19 </a:t>
            </a:r>
          </a:p>
          <a:p>
            <a:pPr>
              <a:lnSpc>
                <a:spcPts val="3000"/>
              </a:lnSpc>
              <a:spcAft>
                <a:spcPts val="1200"/>
              </a:spcAft>
            </a:pPr>
            <a:r>
              <a:rPr lang="pt-BR" sz="2000" b="1" dirty="0"/>
              <a:t>Art. 24. </a:t>
            </a:r>
            <a:r>
              <a:rPr lang="pt-BR" sz="2000" dirty="0"/>
              <a:t>Em caso de </a:t>
            </a:r>
            <a:r>
              <a:rPr lang="pt-BR" sz="2000" dirty="0">
                <a:solidFill>
                  <a:srgbClr val="FF6600"/>
                </a:solidFill>
              </a:rPr>
              <a:t>acidente</a:t>
            </a:r>
            <a:r>
              <a:rPr lang="pt-BR" sz="2000" dirty="0"/>
              <a:t>, avaria ou outro fato que </a:t>
            </a:r>
            <a:r>
              <a:rPr lang="pt-BR" sz="2000" b="1" dirty="0"/>
              <a:t>obrigue a imobilização de veículo</a:t>
            </a:r>
            <a:r>
              <a:rPr lang="pt-BR" sz="2000" dirty="0"/>
              <a:t> transportando produtos perigosos, o condutor, ou o auxiliar, DEVE </a:t>
            </a:r>
            <a:r>
              <a:rPr lang="pt-BR" sz="2000" dirty="0">
                <a:solidFill>
                  <a:srgbClr val="00B0F0"/>
                </a:solidFill>
              </a:rPr>
              <a:t>avaliar</a:t>
            </a:r>
            <a:r>
              <a:rPr lang="pt-BR" sz="2000" dirty="0"/>
              <a:t> e fazer uso do </a:t>
            </a:r>
            <a:r>
              <a:rPr lang="pt-BR" sz="2000" dirty="0">
                <a:solidFill>
                  <a:srgbClr val="00B0F0"/>
                </a:solidFill>
              </a:rPr>
              <a:t>EPI</a:t>
            </a:r>
            <a:r>
              <a:rPr lang="pt-BR" sz="2000" dirty="0"/>
              <a:t> e do equipamento para situação de emergência, quando necessário para a segurança...</a:t>
            </a:r>
          </a:p>
        </p:txBody>
      </p:sp>
      <p:pic>
        <p:nvPicPr>
          <p:cNvPr id="15" name="Imagem 14">
            <a:extLst>
              <a:ext uri="{FF2B5EF4-FFF2-40B4-BE49-F238E27FC236}">
                <a16:creationId xmlns:a16="http://schemas.microsoft.com/office/drawing/2014/main" id="{A6610ADF-927B-4424-89A7-2833EDBB596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6" name="CaixaDeTexto 15">
            <a:extLst>
              <a:ext uri="{FF2B5EF4-FFF2-40B4-BE49-F238E27FC236}">
                <a16:creationId xmlns:a16="http://schemas.microsoft.com/office/drawing/2014/main" id="{F5714AFB-3A5E-44F2-96B2-7A706398F318}"/>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pic>
        <p:nvPicPr>
          <p:cNvPr id="1028" name="Picture 4" descr="Resultado de imagem para descontaminação do caminhão produtosperigosos">
            <a:extLst>
              <a:ext uri="{FF2B5EF4-FFF2-40B4-BE49-F238E27FC236}">
                <a16:creationId xmlns:a16="http://schemas.microsoft.com/office/drawing/2014/main" id="{EFA7B8A5-EB0F-45EC-BA11-9AB1AD7C8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953783"/>
            <a:ext cx="2467929" cy="1850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66A741D8-BF0A-4A29-B4E5-6517A462CFCE}"/>
              </a:ext>
            </a:extLst>
          </p:cNvPr>
          <p:cNvPicPr>
            <a:picLocks noChangeAspect="1"/>
          </p:cNvPicPr>
          <p:nvPr/>
        </p:nvPicPr>
        <p:blipFill>
          <a:blip r:embed="rId5"/>
          <a:stretch>
            <a:fillRect/>
          </a:stretch>
        </p:blipFill>
        <p:spPr>
          <a:xfrm>
            <a:off x="8417950" y="4339594"/>
            <a:ext cx="629388" cy="568084"/>
          </a:xfrm>
          <a:prstGeom prst="rect">
            <a:avLst/>
          </a:prstGeom>
        </p:spPr>
      </p:pic>
      <p:sp>
        <p:nvSpPr>
          <p:cNvPr id="8" name="Retângulo 7">
            <a:extLst>
              <a:ext uri="{FF2B5EF4-FFF2-40B4-BE49-F238E27FC236}">
                <a16:creationId xmlns:a16="http://schemas.microsoft.com/office/drawing/2014/main" id="{74790A70-531D-4936-A77C-FFBC75CE4307}"/>
              </a:ext>
            </a:extLst>
          </p:cNvPr>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spTree>
    <p:extLst>
      <p:ext uri="{BB962C8B-B14F-4D97-AF65-F5344CB8AC3E}">
        <p14:creationId xmlns:p14="http://schemas.microsoft.com/office/powerpoint/2010/main" val="57631501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sp>
        <p:nvSpPr>
          <p:cNvPr id="14" name="CaixaDeTexto 13"/>
          <p:cNvSpPr txBox="1"/>
          <p:nvPr/>
        </p:nvSpPr>
        <p:spPr>
          <a:xfrm>
            <a:off x="205687" y="1923678"/>
            <a:ext cx="6022497" cy="2910797"/>
          </a:xfrm>
          <a:prstGeom prst="rect">
            <a:avLst/>
          </a:prstGeom>
          <a:noFill/>
          <a:ln w="19050">
            <a:noFill/>
          </a:ln>
        </p:spPr>
        <p:txBody>
          <a:bodyPr wrap="square" rtlCol="0">
            <a:spAutoFit/>
          </a:bodyPr>
          <a:lstStyle/>
          <a:p>
            <a:pPr>
              <a:lnSpc>
                <a:spcPts val="3000"/>
              </a:lnSpc>
              <a:spcAft>
                <a:spcPts val="1200"/>
              </a:spcAft>
            </a:pPr>
            <a:r>
              <a:rPr lang="pt-BR" sz="2000" b="1" dirty="0">
                <a:highlight>
                  <a:srgbClr val="FFFF00"/>
                </a:highlight>
              </a:rPr>
              <a:t>Resolução ANTT 5848/19 </a:t>
            </a:r>
          </a:p>
          <a:p>
            <a:pPr>
              <a:lnSpc>
                <a:spcPts val="3000"/>
              </a:lnSpc>
              <a:spcAft>
                <a:spcPts val="1200"/>
              </a:spcAft>
            </a:pPr>
            <a:r>
              <a:rPr lang="pt-BR" sz="2000" dirty="0">
                <a:solidFill>
                  <a:srgbClr val="FF6600"/>
                </a:solidFill>
              </a:rPr>
              <a:t>...avisar</a:t>
            </a:r>
            <a:r>
              <a:rPr lang="pt-BR" sz="2000" dirty="0"/>
              <a:t> imediatamente ao </a:t>
            </a:r>
            <a:r>
              <a:rPr lang="pt-BR" sz="2000" dirty="0">
                <a:solidFill>
                  <a:srgbClr val="00B050"/>
                </a:solidFill>
              </a:rPr>
              <a:t>transportador</a:t>
            </a:r>
            <a:r>
              <a:rPr lang="pt-BR" sz="2000" dirty="0"/>
              <a:t>, ao </a:t>
            </a:r>
            <a:r>
              <a:rPr lang="pt-BR" sz="2000" dirty="0">
                <a:solidFill>
                  <a:srgbClr val="00B050"/>
                </a:solidFill>
              </a:rPr>
              <a:t>expedidor</a:t>
            </a:r>
            <a:r>
              <a:rPr lang="pt-BR" sz="2000" dirty="0"/>
              <a:t> do produto e às </a:t>
            </a:r>
            <a:r>
              <a:rPr lang="pt-BR" sz="2000" dirty="0">
                <a:solidFill>
                  <a:srgbClr val="00B050"/>
                </a:solidFill>
              </a:rPr>
              <a:t>autoridades</a:t>
            </a:r>
            <a:r>
              <a:rPr lang="pt-BR" sz="2000" dirty="0"/>
              <a:t> de trânsito e responsáveis pelo atendimento à emergência, quando preciso, </a:t>
            </a:r>
            <a:r>
              <a:rPr lang="pt-BR" sz="2000" b="1" dirty="0"/>
              <a:t>detalhando a ocorrência</a:t>
            </a:r>
            <a:r>
              <a:rPr lang="pt-BR" sz="2000" dirty="0"/>
              <a:t>, o </a:t>
            </a:r>
            <a:r>
              <a:rPr lang="pt-BR" sz="2000" dirty="0">
                <a:solidFill>
                  <a:srgbClr val="00B0F0"/>
                </a:solidFill>
              </a:rPr>
              <a:t>local</a:t>
            </a:r>
            <a:r>
              <a:rPr lang="pt-BR" sz="2000" dirty="0"/>
              <a:t>, o </a:t>
            </a:r>
            <a:r>
              <a:rPr lang="pt-BR" sz="2000" dirty="0">
                <a:solidFill>
                  <a:srgbClr val="00B0F0"/>
                </a:solidFill>
              </a:rPr>
              <a:t>nome apropriado para embarque</a:t>
            </a:r>
            <a:r>
              <a:rPr lang="pt-BR" sz="2000" dirty="0"/>
              <a:t>, ou o </a:t>
            </a:r>
            <a:r>
              <a:rPr lang="pt-BR" sz="2000" dirty="0">
                <a:solidFill>
                  <a:srgbClr val="00B0F0"/>
                </a:solidFill>
              </a:rPr>
              <a:t>número ONU </a:t>
            </a:r>
            <a:r>
              <a:rPr lang="pt-BR" sz="2000" dirty="0"/>
              <a:t>e a </a:t>
            </a:r>
            <a:r>
              <a:rPr lang="pt-BR" sz="2000" dirty="0">
                <a:solidFill>
                  <a:srgbClr val="00B0F0"/>
                </a:solidFill>
              </a:rPr>
              <a:t>quantidade dos produtos</a:t>
            </a:r>
            <a:r>
              <a:rPr lang="pt-BR" sz="2000" dirty="0"/>
              <a:t> transportados.</a:t>
            </a:r>
          </a:p>
        </p:txBody>
      </p:sp>
      <p:pic>
        <p:nvPicPr>
          <p:cNvPr id="15" name="Imagem 14">
            <a:extLst>
              <a:ext uri="{FF2B5EF4-FFF2-40B4-BE49-F238E27FC236}">
                <a16:creationId xmlns:a16="http://schemas.microsoft.com/office/drawing/2014/main" id="{A6610ADF-927B-4424-89A7-2833EDBB596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6" name="CaixaDeTexto 15">
            <a:extLst>
              <a:ext uri="{FF2B5EF4-FFF2-40B4-BE49-F238E27FC236}">
                <a16:creationId xmlns:a16="http://schemas.microsoft.com/office/drawing/2014/main" id="{F5714AFB-3A5E-44F2-96B2-7A706398F318}"/>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pic>
        <p:nvPicPr>
          <p:cNvPr id="7" name="Picture 4" descr="Resultado de imagem para descontaminação do caminhão produtosperigosos">
            <a:extLst>
              <a:ext uri="{FF2B5EF4-FFF2-40B4-BE49-F238E27FC236}">
                <a16:creationId xmlns:a16="http://schemas.microsoft.com/office/drawing/2014/main" id="{F035E799-6464-416D-86F0-44F35C2BC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953783"/>
            <a:ext cx="2467929" cy="1850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590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07504" y="1923678"/>
            <a:ext cx="4680520" cy="1987467"/>
          </a:xfrm>
          <a:prstGeom prst="rect">
            <a:avLst/>
          </a:prstGeom>
          <a:noFill/>
          <a:ln w="19050">
            <a:noFill/>
          </a:ln>
        </p:spPr>
        <p:txBody>
          <a:bodyPr wrap="square" rtlCol="0">
            <a:spAutoFit/>
          </a:bodyPr>
          <a:lstStyle/>
          <a:p>
            <a:pPr>
              <a:lnSpc>
                <a:spcPts val="3000"/>
              </a:lnSpc>
            </a:pPr>
            <a:r>
              <a:rPr lang="pt-BR" sz="2000" dirty="0"/>
              <a:t>O condutor de veículo transportando produtos perigosos </a:t>
            </a:r>
            <a:r>
              <a:rPr lang="pt-BR" sz="2000" b="1" dirty="0"/>
              <a:t>só pode estacionar </a:t>
            </a:r>
            <a:r>
              <a:rPr lang="pt-BR" sz="2000" dirty="0"/>
              <a:t>para </a:t>
            </a:r>
            <a:r>
              <a:rPr lang="pt-BR" sz="2000" dirty="0">
                <a:solidFill>
                  <a:srgbClr val="00B0F0"/>
                </a:solidFill>
              </a:rPr>
              <a:t>descanso</a:t>
            </a:r>
            <a:r>
              <a:rPr lang="pt-BR" sz="2000" dirty="0"/>
              <a:t> ou </a:t>
            </a:r>
            <a:r>
              <a:rPr lang="pt-BR" sz="2000" dirty="0">
                <a:solidFill>
                  <a:srgbClr val="00B0F0"/>
                </a:solidFill>
              </a:rPr>
              <a:t>pernoite</a:t>
            </a:r>
            <a:r>
              <a:rPr lang="pt-BR" sz="2000" dirty="0"/>
              <a:t> em </a:t>
            </a:r>
            <a:r>
              <a:rPr lang="pt-BR" sz="2000" dirty="0">
                <a:solidFill>
                  <a:srgbClr val="FF6600"/>
                </a:solidFill>
              </a:rPr>
              <a:t>áreas previamente determinadas</a:t>
            </a:r>
            <a:r>
              <a:rPr lang="pt-BR" sz="2000" dirty="0"/>
              <a:t> pelas autoridades competentes e...</a:t>
            </a:r>
          </a:p>
        </p:txBody>
      </p:sp>
      <p:pic>
        <p:nvPicPr>
          <p:cNvPr id="11" name="Picture 2" descr="Explos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351" y="1782282"/>
            <a:ext cx="3703308" cy="24174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5299380" y="855429"/>
            <a:ext cx="3663249" cy="784830"/>
          </a:xfrm>
          <a:prstGeom prst="roundRect">
            <a:avLst>
              <a:gd name="adj" fmla="val 6233"/>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sz="1500">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altLang="pt-BR" dirty="0"/>
              <a:t>Imagine as consequências de um acidente com produtos perigosos em uma área com grande fluxo de veículos ou pessoas!</a:t>
            </a:r>
            <a:endParaRPr lang="pt-BR" dirty="0"/>
          </a:p>
        </p:txBody>
      </p:sp>
      <p:pic>
        <p:nvPicPr>
          <p:cNvPr id="9" name="Imagem 8">
            <a:extLst>
              <a:ext uri="{FF2B5EF4-FFF2-40B4-BE49-F238E27FC236}">
                <a16:creationId xmlns:a16="http://schemas.microsoft.com/office/drawing/2014/main" id="{63611A64-2906-46EC-A767-6DD164F061C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0" name="CaixaDeTexto 9">
            <a:extLst>
              <a:ext uri="{FF2B5EF4-FFF2-40B4-BE49-F238E27FC236}">
                <a16:creationId xmlns:a16="http://schemas.microsoft.com/office/drawing/2014/main" id="{C0FD248A-91C0-4326-B140-EB3491B58EC0}"/>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pic>
        <p:nvPicPr>
          <p:cNvPr id="12" name="Imagem 11">
            <a:extLst>
              <a:ext uri="{FF2B5EF4-FFF2-40B4-BE49-F238E27FC236}">
                <a16:creationId xmlns:a16="http://schemas.microsoft.com/office/drawing/2014/main" id="{30399A3B-B850-4EBA-B3B7-999A9F3A7027}"/>
              </a:ext>
            </a:extLst>
          </p:cNvPr>
          <p:cNvPicPr>
            <a:picLocks noChangeAspect="1"/>
          </p:cNvPicPr>
          <p:nvPr/>
        </p:nvPicPr>
        <p:blipFill>
          <a:blip r:embed="rId5"/>
          <a:stretch>
            <a:fillRect/>
          </a:stretch>
        </p:blipFill>
        <p:spPr>
          <a:xfrm>
            <a:off x="8417950" y="4339594"/>
            <a:ext cx="629388" cy="568084"/>
          </a:xfrm>
          <a:prstGeom prst="rect">
            <a:avLst/>
          </a:prstGeom>
        </p:spPr>
      </p:pic>
      <p:sp>
        <p:nvSpPr>
          <p:cNvPr id="13" name="Retângulo 12">
            <a:extLst>
              <a:ext uri="{FF2B5EF4-FFF2-40B4-BE49-F238E27FC236}">
                <a16:creationId xmlns:a16="http://schemas.microsoft.com/office/drawing/2014/main" id="{5632D4EC-1807-4528-97A6-17314C0203B6}"/>
              </a:ext>
            </a:extLst>
          </p:cNvPr>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spTree>
    <p:extLst>
      <p:ext uri="{BB962C8B-B14F-4D97-AF65-F5344CB8AC3E}">
        <p14:creationId xmlns:p14="http://schemas.microsoft.com/office/powerpoint/2010/main" val="23582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07504" y="1833053"/>
            <a:ext cx="8808069" cy="2754921"/>
          </a:xfrm>
          <a:prstGeom prst="rect">
            <a:avLst/>
          </a:prstGeom>
          <a:noFill/>
          <a:ln w="19050">
            <a:noFill/>
          </a:ln>
        </p:spPr>
        <p:txBody>
          <a:bodyPr wrap="square" rtlCol="0">
            <a:spAutoFit/>
          </a:bodyPr>
          <a:lstStyle/>
          <a:p>
            <a:pPr>
              <a:lnSpc>
                <a:spcPts val="3000"/>
              </a:lnSpc>
            </a:pPr>
            <a:r>
              <a:rPr lang="pt-BR" sz="2000" dirty="0"/>
              <a:t>... na inexistência de tais áreas, </a:t>
            </a:r>
            <a:r>
              <a:rPr lang="pt-BR" sz="2000" b="1" dirty="0">
                <a:solidFill>
                  <a:srgbClr val="FF6600"/>
                </a:solidFill>
              </a:rPr>
              <a:t>deve-se EVITAR:</a:t>
            </a:r>
            <a:r>
              <a:rPr lang="pt-BR" sz="2000" dirty="0"/>
              <a:t> </a:t>
            </a:r>
          </a:p>
          <a:p>
            <a:pPr>
              <a:lnSpc>
                <a:spcPts val="3000"/>
              </a:lnSpc>
            </a:pPr>
            <a:r>
              <a:rPr lang="pt-BR" sz="2000" dirty="0"/>
              <a:t>►zonas </a:t>
            </a:r>
            <a:r>
              <a:rPr lang="pt-BR" sz="2000" dirty="0">
                <a:solidFill>
                  <a:srgbClr val="00B0F0"/>
                </a:solidFill>
              </a:rPr>
              <a:t>residenciais</a:t>
            </a:r>
            <a:r>
              <a:rPr lang="pt-BR" sz="2000" dirty="0"/>
              <a:t>; </a:t>
            </a:r>
          </a:p>
          <a:p>
            <a:pPr>
              <a:lnSpc>
                <a:spcPts val="3000"/>
              </a:lnSpc>
            </a:pPr>
            <a:r>
              <a:rPr lang="pt-BR" sz="2000" dirty="0"/>
              <a:t>►áreas densamente povoadas;</a:t>
            </a:r>
          </a:p>
          <a:p>
            <a:pPr>
              <a:lnSpc>
                <a:spcPts val="3000"/>
              </a:lnSpc>
            </a:pPr>
            <a:r>
              <a:rPr lang="pt-BR" sz="2000" dirty="0"/>
              <a:t>►de grande concentração de pessoas ou veículos; </a:t>
            </a:r>
          </a:p>
          <a:p>
            <a:pPr>
              <a:lnSpc>
                <a:spcPts val="3000"/>
              </a:lnSpc>
            </a:pPr>
            <a:r>
              <a:rPr lang="pt-BR" sz="2000" dirty="0"/>
              <a:t>►de proteção de mananciais;</a:t>
            </a:r>
          </a:p>
          <a:p>
            <a:pPr>
              <a:lnSpc>
                <a:spcPts val="3000"/>
              </a:lnSpc>
            </a:pPr>
            <a:r>
              <a:rPr lang="pt-BR" sz="2000" dirty="0"/>
              <a:t>►de reservatórios de água;</a:t>
            </a:r>
          </a:p>
          <a:p>
            <a:pPr>
              <a:lnSpc>
                <a:spcPts val="3000"/>
              </a:lnSpc>
            </a:pPr>
            <a:r>
              <a:rPr lang="pt-BR" sz="2000" dirty="0"/>
              <a:t>► de reservas florestais e ecológicas, ou que delas sejam próximas. </a:t>
            </a:r>
          </a:p>
        </p:txBody>
      </p:sp>
      <p:pic>
        <p:nvPicPr>
          <p:cNvPr id="9" name="Imagem 8">
            <a:extLst>
              <a:ext uri="{FF2B5EF4-FFF2-40B4-BE49-F238E27FC236}">
                <a16:creationId xmlns:a16="http://schemas.microsoft.com/office/drawing/2014/main" id="{63611A64-2906-46EC-A767-6DD164F061C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0" name="CaixaDeTexto 9">
            <a:extLst>
              <a:ext uri="{FF2B5EF4-FFF2-40B4-BE49-F238E27FC236}">
                <a16:creationId xmlns:a16="http://schemas.microsoft.com/office/drawing/2014/main" id="{C0FD248A-91C0-4326-B140-EB3491B58EC0}"/>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2" name="Retângulo 11">
            <a:extLst>
              <a:ext uri="{FF2B5EF4-FFF2-40B4-BE49-F238E27FC236}">
                <a16:creationId xmlns:a16="http://schemas.microsoft.com/office/drawing/2014/main" id="{73EF7C84-42CB-44C3-B334-CFE098FF2F3C}"/>
              </a:ext>
            </a:extLst>
          </p:cNvPr>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pic>
        <p:nvPicPr>
          <p:cNvPr id="13" name="Picture 2" descr="Explosão">
            <a:extLst>
              <a:ext uri="{FF2B5EF4-FFF2-40B4-BE49-F238E27FC236}">
                <a16:creationId xmlns:a16="http://schemas.microsoft.com/office/drawing/2014/main" id="{5F701EB9-B33F-4299-921C-475C5025F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699543"/>
            <a:ext cx="3271260" cy="213540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4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79512" y="1859603"/>
            <a:ext cx="3995936" cy="1112228"/>
          </a:xfrm>
          <a:prstGeom prst="rect">
            <a:avLst/>
          </a:prstGeom>
          <a:noFill/>
          <a:ln w="19050">
            <a:noFill/>
          </a:ln>
        </p:spPr>
        <p:txBody>
          <a:bodyPr wrap="square" rtlCol="0">
            <a:spAutoFit/>
          </a:bodyPr>
          <a:lstStyle/>
          <a:p>
            <a:pPr>
              <a:lnSpc>
                <a:spcPts val="2700"/>
              </a:lnSpc>
            </a:pPr>
            <a:r>
              <a:rPr lang="pt-BR" sz="2000" dirty="0"/>
              <a:t>Quando, por motivo de </a:t>
            </a:r>
            <a:r>
              <a:rPr lang="pt-BR" sz="2000" b="1" dirty="0"/>
              <a:t>emergência, parada técnica, falha mecânica ou acidente</a:t>
            </a:r>
            <a:r>
              <a:rPr lang="pt-BR" sz="2000" dirty="0"/>
              <a:t>...</a:t>
            </a:r>
          </a:p>
        </p:txBody>
      </p:sp>
      <p:pic>
        <p:nvPicPr>
          <p:cNvPr id="11" name="Imagem 10">
            <a:extLst>
              <a:ext uri="{FF2B5EF4-FFF2-40B4-BE49-F238E27FC236}">
                <a16:creationId xmlns:a16="http://schemas.microsoft.com/office/drawing/2014/main" id="{78259B36-630B-4700-A334-5FEE359FDE8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4BA878F3-C625-46D4-BA08-5782DAF0D598}"/>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3608E60C-BB3E-47B3-BBFD-A7B5377F0A28}"/>
              </a:ext>
            </a:extLst>
          </p:cNvPr>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sp>
        <p:nvSpPr>
          <p:cNvPr id="10" name="CaixaDeTexto 9">
            <a:extLst>
              <a:ext uri="{FF2B5EF4-FFF2-40B4-BE49-F238E27FC236}">
                <a16:creationId xmlns:a16="http://schemas.microsoft.com/office/drawing/2014/main" id="{45C7132C-2680-40FF-B45B-EA409A6C2E9F}"/>
              </a:ext>
            </a:extLst>
          </p:cNvPr>
          <p:cNvSpPr txBox="1"/>
          <p:nvPr/>
        </p:nvSpPr>
        <p:spPr>
          <a:xfrm>
            <a:off x="923155" y="4204984"/>
            <a:ext cx="7272808" cy="671022"/>
          </a:xfrm>
          <a:prstGeom prst="roundRect">
            <a:avLst>
              <a:gd name="adj" fmla="val 13546"/>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sz="1500">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pt-BR" sz="2000" dirty="0"/>
              <a:t>...exceto se a sua ausência for imprescindível para a comunicação do fato, pedido de socorro ou atendimento médico.</a:t>
            </a:r>
          </a:p>
        </p:txBody>
      </p:sp>
      <p:sp>
        <p:nvSpPr>
          <p:cNvPr id="14" name="CaixaDeTexto 13">
            <a:extLst>
              <a:ext uri="{FF2B5EF4-FFF2-40B4-BE49-F238E27FC236}">
                <a16:creationId xmlns:a16="http://schemas.microsoft.com/office/drawing/2014/main" id="{D5762FB5-AE8D-4391-B808-FF47A5C62760}"/>
              </a:ext>
            </a:extLst>
          </p:cNvPr>
          <p:cNvSpPr txBox="1"/>
          <p:nvPr/>
        </p:nvSpPr>
        <p:spPr>
          <a:xfrm>
            <a:off x="3275857" y="2838306"/>
            <a:ext cx="5734326" cy="1112228"/>
          </a:xfrm>
          <a:prstGeom prst="rect">
            <a:avLst/>
          </a:prstGeom>
          <a:noFill/>
          <a:ln w="19050">
            <a:noFill/>
          </a:ln>
        </p:spPr>
        <p:txBody>
          <a:bodyPr wrap="square" rtlCol="0">
            <a:spAutoFit/>
          </a:bodyPr>
          <a:lstStyle/>
          <a:p>
            <a:pPr>
              <a:lnSpc>
                <a:spcPts val="2700"/>
              </a:lnSpc>
            </a:pPr>
            <a:r>
              <a:rPr lang="pt-BR" sz="2000" dirty="0"/>
              <a:t>...o condutor PARAR ou ESTACIONAR em </a:t>
            </a:r>
            <a:r>
              <a:rPr lang="pt-BR" sz="2000" dirty="0">
                <a:solidFill>
                  <a:srgbClr val="FF6600"/>
                </a:solidFill>
              </a:rPr>
              <a:t>local não autorizado</a:t>
            </a:r>
            <a:r>
              <a:rPr lang="pt-BR" sz="2000" dirty="0"/>
              <a:t>, o veículo deve permanecer </a:t>
            </a:r>
            <a:r>
              <a:rPr lang="pt-BR" sz="2000" dirty="0">
                <a:solidFill>
                  <a:srgbClr val="00B0F0"/>
                </a:solidFill>
              </a:rPr>
              <a:t>sinalizado</a:t>
            </a:r>
            <a:r>
              <a:rPr lang="pt-BR" sz="2000" dirty="0"/>
              <a:t> e sob a </a:t>
            </a:r>
            <a:r>
              <a:rPr lang="pt-BR" sz="2000" dirty="0">
                <a:highlight>
                  <a:srgbClr val="FFFF00"/>
                </a:highlight>
              </a:rPr>
              <a:t>vigilância de seu condutor</a:t>
            </a:r>
            <a:r>
              <a:rPr lang="pt-BR" sz="2000" dirty="0"/>
              <a:t>...</a:t>
            </a:r>
          </a:p>
        </p:txBody>
      </p:sp>
      <p:sp>
        <p:nvSpPr>
          <p:cNvPr id="4" name="Seta: Divisa 3">
            <a:extLst>
              <a:ext uri="{FF2B5EF4-FFF2-40B4-BE49-F238E27FC236}">
                <a16:creationId xmlns:a16="http://schemas.microsoft.com/office/drawing/2014/main" id="{7D746F14-B793-4350-8C7E-15BCD0A19C67}"/>
              </a:ext>
            </a:extLst>
          </p:cNvPr>
          <p:cNvSpPr/>
          <p:nvPr/>
        </p:nvSpPr>
        <p:spPr>
          <a:xfrm>
            <a:off x="563115" y="4371950"/>
            <a:ext cx="288032" cy="360040"/>
          </a:xfrm>
          <a:prstGeom prst="chevron">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sp>
        <p:nvSpPr>
          <p:cNvPr id="15" name="Seta: Divisa 14">
            <a:extLst>
              <a:ext uri="{FF2B5EF4-FFF2-40B4-BE49-F238E27FC236}">
                <a16:creationId xmlns:a16="http://schemas.microsoft.com/office/drawing/2014/main" id="{362184E5-EEB5-4BC5-B612-BED3EBEAA5C2}"/>
              </a:ext>
            </a:extLst>
          </p:cNvPr>
          <p:cNvSpPr/>
          <p:nvPr/>
        </p:nvSpPr>
        <p:spPr>
          <a:xfrm>
            <a:off x="323528" y="4371950"/>
            <a:ext cx="288032" cy="360040"/>
          </a:xfrm>
          <a:prstGeom prst="chevron">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sp>
        <p:nvSpPr>
          <p:cNvPr id="16" name="Seta: Divisa 15">
            <a:extLst>
              <a:ext uri="{FF2B5EF4-FFF2-40B4-BE49-F238E27FC236}">
                <a16:creationId xmlns:a16="http://schemas.microsoft.com/office/drawing/2014/main" id="{E00075E0-2961-419C-8657-F38310A29D66}"/>
              </a:ext>
            </a:extLst>
          </p:cNvPr>
          <p:cNvSpPr/>
          <p:nvPr/>
        </p:nvSpPr>
        <p:spPr>
          <a:xfrm flipH="1">
            <a:off x="8549782" y="4371950"/>
            <a:ext cx="275590" cy="360040"/>
          </a:xfrm>
          <a:prstGeom prst="chevron">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sp>
        <p:nvSpPr>
          <p:cNvPr id="17" name="Seta: Divisa 16">
            <a:extLst>
              <a:ext uri="{FF2B5EF4-FFF2-40B4-BE49-F238E27FC236}">
                <a16:creationId xmlns:a16="http://schemas.microsoft.com/office/drawing/2014/main" id="{D22830BE-BE7B-44A8-B717-779AFCE6B7DA}"/>
              </a:ext>
            </a:extLst>
          </p:cNvPr>
          <p:cNvSpPr/>
          <p:nvPr/>
        </p:nvSpPr>
        <p:spPr>
          <a:xfrm flipH="1">
            <a:off x="8310195" y="4371950"/>
            <a:ext cx="275590" cy="360040"/>
          </a:xfrm>
          <a:prstGeom prst="chevron">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pic>
        <p:nvPicPr>
          <p:cNvPr id="18" name="Imagem 17">
            <a:extLst>
              <a:ext uri="{FF2B5EF4-FFF2-40B4-BE49-F238E27FC236}">
                <a16:creationId xmlns:a16="http://schemas.microsoft.com/office/drawing/2014/main" id="{D134DB5A-FA63-4CE2-A065-DD9364010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663527"/>
            <a:ext cx="2946107" cy="1964071"/>
          </a:xfrm>
          <a:prstGeom prst="rect">
            <a:avLst/>
          </a:prstGeom>
          <a:ln>
            <a:noFill/>
          </a:ln>
          <a:effectLst>
            <a:softEdge rad="112500"/>
          </a:effectLst>
        </p:spPr>
      </p:pic>
      <p:sp>
        <p:nvSpPr>
          <p:cNvPr id="6" name="Seta: Dobrada 5">
            <a:extLst>
              <a:ext uri="{FF2B5EF4-FFF2-40B4-BE49-F238E27FC236}">
                <a16:creationId xmlns:a16="http://schemas.microsoft.com/office/drawing/2014/main" id="{3F606E09-CBF4-4EC4-B8AB-59A249D93548}"/>
              </a:ext>
            </a:extLst>
          </p:cNvPr>
          <p:cNvSpPr/>
          <p:nvPr/>
        </p:nvSpPr>
        <p:spPr>
          <a:xfrm flipV="1">
            <a:off x="2123728" y="2890770"/>
            <a:ext cx="720080" cy="671022"/>
          </a:xfrm>
          <a:prstGeom prst="ben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spTree>
    <p:extLst>
      <p:ext uri="{BB962C8B-B14F-4D97-AF65-F5344CB8AC3E}">
        <p14:creationId xmlns:p14="http://schemas.microsoft.com/office/powerpoint/2010/main" val="7104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4" grpId="0"/>
      <p:bldP spid="4" grpId="0" animBg="1"/>
      <p:bldP spid="15" grpId="0" animBg="1"/>
      <p:bldP spid="16" grpId="0" animBg="1"/>
      <p:bldP spid="1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VEÍCULOS - DOCUMENTAÇÃO</a:t>
            </a:r>
          </a:p>
        </p:txBody>
      </p:sp>
      <p:pic>
        <p:nvPicPr>
          <p:cNvPr id="2" name="Imagem 1">
            <a:extLst>
              <a:ext uri="{FF2B5EF4-FFF2-40B4-BE49-F238E27FC236}">
                <a16:creationId xmlns:a16="http://schemas.microsoft.com/office/drawing/2014/main" id="{FFF88C90-E2E1-418E-8700-16BEE8A78ED2}"/>
              </a:ext>
            </a:extLst>
          </p:cNvPr>
          <p:cNvPicPr>
            <a:picLocks noChangeAspect="1"/>
          </p:cNvPicPr>
          <p:nvPr/>
        </p:nvPicPr>
        <p:blipFill>
          <a:blip r:embed="rId4"/>
          <a:stretch>
            <a:fillRect/>
          </a:stretch>
        </p:blipFill>
        <p:spPr>
          <a:xfrm>
            <a:off x="241481" y="1131590"/>
            <a:ext cx="3115326" cy="3743268"/>
          </a:xfrm>
          <a:prstGeom prst="rect">
            <a:avLst/>
          </a:prstGeom>
        </p:spPr>
      </p:pic>
      <p:sp>
        <p:nvSpPr>
          <p:cNvPr id="4" name="Símbolo de &quot;Não Permitido&quot; 3">
            <a:extLst>
              <a:ext uri="{FF2B5EF4-FFF2-40B4-BE49-F238E27FC236}">
                <a16:creationId xmlns:a16="http://schemas.microsoft.com/office/drawing/2014/main" id="{1C2F3677-7593-4CD2-B24E-B379BDCF85AB}"/>
              </a:ext>
            </a:extLst>
          </p:cNvPr>
          <p:cNvSpPr/>
          <p:nvPr/>
        </p:nvSpPr>
        <p:spPr>
          <a:xfrm>
            <a:off x="142960" y="1325842"/>
            <a:ext cx="3312368" cy="3240360"/>
          </a:xfrm>
          <a:prstGeom prst="noSmoking">
            <a:avLst>
              <a:gd name="adj" fmla="val 7884"/>
            </a:avLst>
          </a:prstGeom>
          <a:solidFill>
            <a:srgbClr val="C00000">
              <a:alpha val="70000"/>
            </a:srgbClr>
          </a:solidFill>
          <a:ln w="12700">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5" name="Seta: para a Direita Listrada 4">
            <a:extLst>
              <a:ext uri="{FF2B5EF4-FFF2-40B4-BE49-F238E27FC236}">
                <a16:creationId xmlns:a16="http://schemas.microsoft.com/office/drawing/2014/main" id="{3632D481-3D39-47D5-BCCC-39C9B0FE7287}"/>
              </a:ext>
            </a:extLst>
          </p:cNvPr>
          <p:cNvSpPr/>
          <p:nvPr/>
        </p:nvSpPr>
        <p:spPr>
          <a:xfrm>
            <a:off x="3641810" y="2067694"/>
            <a:ext cx="1629671" cy="1296144"/>
          </a:xfrm>
          <a:prstGeom prst="stripedRightArrow">
            <a:avLst/>
          </a:prstGeom>
          <a:solidFill>
            <a:srgbClr val="C00000">
              <a:alpha val="70000"/>
            </a:srgbClr>
          </a:solidFill>
          <a:ln w="12700">
            <a:noFill/>
          </a:ln>
          <a:effectLst/>
        </p:spPr>
        <p:style>
          <a:lnRef idx="1">
            <a:schemeClr val="accent2"/>
          </a:lnRef>
          <a:fillRef idx="3">
            <a:schemeClr val="accent2"/>
          </a:fillRef>
          <a:effectRef idx="2">
            <a:schemeClr val="accent2"/>
          </a:effectRef>
          <a:fontRef idx="minor">
            <a:schemeClr val="lt1"/>
          </a:fontRef>
        </p:style>
        <p:txBody>
          <a:bodyPr rtlCol="0" anchor="ctr"/>
          <a:lstStyle/>
          <a:p>
            <a:r>
              <a:rPr lang="pt-BR" b="1" dirty="0">
                <a:solidFill>
                  <a:schemeClr val="bg1"/>
                </a:solidFill>
                <a:latin typeface="Calibri" pitchFamily="34" charset="0"/>
              </a:rPr>
              <a:t>NOVO</a:t>
            </a:r>
          </a:p>
          <a:p>
            <a:r>
              <a:rPr lang="pt-BR" b="1" dirty="0">
                <a:solidFill>
                  <a:schemeClr val="bg1"/>
                </a:solidFill>
                <a:latin typeface="Calibri" pitchFamily="34" charset="0"/>
              </a:rPr>
              <a:t>MODELO</a:t>
            </a:r>
          </a:p>
        </p:txBody>
      </p:sp>
      <p:pic>
        <p:nvPicPr>
          <p:cNvPr id="31" name="Imagem 30" descr="Tabela&#10;&#10;Descrição gerada automaticamente">
            <a:extLst>
              <a:ext uri="{FF2B5EF4-FFF2-40B4-BE49-F238E27FC236}">
                <a16:creationId xmlns:a16="http://schemas.microsoft.com/office/drawing/2014/main" id="{35729D5F-9323-4B90-A88B-463A4A2DB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4440" y="792741"/>
            <a:ext cx="3394415" cy="3912208"/>
          </a:xfrm>
          <a:prstGeom prst="rect">
            <a:avLst/>
          </a:prstGeom>
        </p:spPr>
      </p:pic>
    </p:spTree>
    <p:extLst>
      <p:ext uri="{BB962C8B-B14F-4D97-AF65-F5344CB8AC3E}">
        <p14:creationId xmlns:p14="http://schemas.microsoft.com/office/powerpoint/2010/main" val="29215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
          <p:cNvSpPr/>
          <p:nvPr/>
        </p:nvSpPr>
        <p:spPr>
          <a:xfrm>
            <a:off x="4675259" y="3435846"/>
            <a:ext cx="4145213" cy="812377"/>
          </a:xfrm>
          <a:prstGeom prst="roundRect">
            <a:avLst>
              <a:gd name="adj" fmla="val 7215"/>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500" b="1" dirty="0">
                <a:solidFill>
                  <a:srgbClr val="FF0000"/>
                </a:solidFill>
              </a:rPr>
              <a:t>Somente em caso de emergência</a:t>
            </a:r>
            <a:r>
              <a:rPr lang="pt-BR" sz="1500" dirty="0">
                <a:solidFill>
                  <a:srgbClr val="FF0000"/>
                </a:solidFill>
              </a:rPr>
              <a:t>, o condutor do veículo pode estacionar ou parar no acostamento das rodovias. </a:t>
            </a:r>
          </a:p>
        </p:txBody>
      </p:sp>
      <p:sp>
        <p:nvSpPr>
          <p:cNvPr id="7" name="CaixaDeTexto 6"/>
          <p:cNvSpPr txBox="1"/>
          <p:nvPr/>
        </p:nvSpPr>
        <p:spPr>
          <a:xfrm>
            <a:off x="4675258" y="2406403"/>
            <a:ext cx="4145213" cy="649383"/>
          </a:xfrm>
          <a:prstGeom prst="roundRect">
            <a:avLst>
              <a:gd name="adj" fmla="val 8842"/>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sz="1500">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pt-BR" dirty="0"/>
              <a:t>É recomendável que a </a:t>
            </a:r>
            <a:r>
              <a:rPr lang="pt-BR" b="1" dirty="0"/>
              <a:t>vigilância do veículo seja compartilhada</a:t>
            </a:r>
            <a:r>
              <a:rPr lang="pt-BR" dirty="0"/>
              <a:t> com a autoridade local. </a:t>
            </a:r>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048036"/>
            <a:ext cx="3816424" cy="2544283"/>
          </a:xfrm>
          <a:prstGeom prst="rect">
            <a:avLst/>
          </a:prstGeom>
          <a:ln>
            <a:noFill/>
          </a:ln>
          <a:effectLst>
            <a:softEdge rad="63500"/>
          </a:effectLst>
        </p:spPr>
      </p:pic>
      <p:pic>
        <p:nvPicPr>
          <p:cNvPr id="11" name="Imagem 10">
            <a:extLst>
              <a:ext uri="{FF2B5EF4-FFF2-40B4-BE49-F238E27FC236}">
                <a16:creationId xmlns:a16="http://schemas.microsoft.com/office/drawing/2014/main" id="{78259B36-630B-4700-A334-5FEE359FDE8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4BA878F3-C625-46D4-BA08-5782DAF0D598}"/>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3608E60C-BB3E-47B3-BBFD-A7B5377F0A28}"/>
              </a:ext>
            </a:extLst>
          </p:cNvPr>
          <p:cNvSpPr/>
          <p:nvPr/>
        </p:nvSpPr>
        <p:spPr>
          <a:xfrm>
            <a:off x="0" y="1378678"/>
            <a:ext cx="399593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Fatores de Interrupção da Viagem</a:t>
            </a:r>
          </a:p>
        </p:txBody>
      </p:sp>
      <p:sp>
        <p:nvSpPr>
          <p:cNvPr id="3" name="Seta: para a Direita 2">
            <a:extLst>
              <a:ext uri="{FF2B5EF4-FFF2-40B4-BE49-F238E27FC236}">
                <a16:creationId xmlns:a16="http://schemas.microsoft.com/office/drawing/2014/main" id="{67A7B1BA-C683-459D-88E1-172D6A9AFEE8}"/>
              </a:ext>
            </a:extLst>
          </p:cNvPr>
          <p:cNvSpPr/>
          <p:nvPr/>
        </p:nvSpPr>
        <p:spPr>
          <a:xfrm>
            <a:off x="4139952" y="2571750"/>
            <a:ext cx="432048" cy="360040"/>
          </a:xfrm>
          <a:prstGeom prst="righ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1500" dirty="0">
              <a:solidFill>
                <a:srgbClr val="FF0000"/>
              </a:solidFill>
            </a:endParaRPr>
          </a:p>
        </p:txBody>
      </p:sp>
      <p:sp>
        <p:nvSpPr>
          <p:cNvPr id="14" name="Seta: para a Direita 13">
            <a:extLst>
              <a:ext uri="{FF2B5EF4-FFF2-40B4-BE49-F238E27FC236}">
                <a16:creationId xmlns:a16="http://schemas.microsoft.com/office/drawing/2014/main" id="{C57A6943-1FFD-4CB0-A67E-F20E46B75CA1}"/>
              </a:ext>
            </a:extLst>
          </p:cNvPr>
          <p:cNvSpPr/>
          <p:nvPr/>
        </p:nvSpPr>
        <p:spPr>
          <a:xfrm>
            <a:off x="4139952" y="3662014"/>
            <a:ext cx="432048" cy="360040"/>
          </a:xfrm>
          <a:prstGeom prst="righ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1500" dirty="0">
              <a:solidFill>
                <a:srgbClr val="FF0000"/>
              </a:solidFill>
            </a:endParaRPr>
          </a:p>
        </p:txBody>
      </p:sp>
    </p:spTree>
    <p:extLst>
      <p:ext uri="{BB962C8B-B14F-4D97-AF65-F5344CB8AC3E}">
        <p14:creationId xmlns:p14="http://schemas.microsoft.com/office/powerpoint/2010/main" val="409275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07504" y="1883608"/>
            <a:ext cx="3851920" cy="400110"/>
          </a:xfrm>
          <a:prstGeom prst="rect">
            <a:avLst/>
          </a:prstGeom>
          <a:noFill/>
        </p:spPr>
        <p:txBody>
          <a:bodyPr wrap="square" rtlCol="0">
            <a:spAutoFit/>
          </a:bodyPr>
          <a:lstStyle/>
          <a:p>
            <a:pPr algn="ctr"/>
            <a:r>
              <a:rPr lang="pt-BR" sz="2000" b="1" dirty="0">
                <a:solidFill>
                  <a:srgbClr val="FF3300"/>
                </a:solidFill>
              </a:rPr>
              <a:t>Carregamento e Descarregamento</a:t>
            </a:r>
          </a:p>
        </p:txBody>
      </p:sp>
      <p:sp>
        <p:nvSpPr>
          <p:cNvPr id="2" name="CaixaDeTexto 1"/>
          <p:cNvSpPr txBox="1"/>
          <p:nvPr/>
        </p:nvSpPr>
        <p:spPr>
          <a:xfrm>
            <a:off x="137533" y="2283718"/>
            <a:ext cx="4968552" cy="1218026"/>
          </a:xfrm>
          <a:prstGeom prst="rect">
            <a:avLst/>
          </a:prstGeom>
          <a:noFill/>
          <a:ln w="19050">
            <a:noFill/>
          </a:ln>
        </p:spPr>
        <p:txBody>
          <a:bodyPr wrap="square" rtlCol="0">
            <a:spAutoFit/>
          </a:bodyPr>
          <a:lstStyle/>
          <a:p>
            <a:pPr>
              <a:lnSpc>
                <a:spcPts val="3000"/>
              </a:lnSpc>
            </a:pPr>
            <a:r>
              <a:rPr lang="pt-BR" sz="2000" dirty="0"/>
              <a:t>As operações de </a:t>
            </a:r>
            <a:r>
              <a:rPr lang="pt-BR" sz="2000" b="1" dirty="0"/>
              <a:t>carregamento, descarregamento e transbordo</a:t>
            </a:r>
            <a:r>
              <a:rPr lang="pt-BR" sz="2000" dirty="0"/>
              <a:t> de produtos perigosos DEVEM...</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208" y="757549"/>
            <a:ext cx="3495256" cy="2398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a:extLst>
              <a:ext uri="{FF2B5EF4-FFF2-40B4-BE49-F238E27FC236}">
                <a16:creationId xmlns:a16="http://schemas.microsoft.com/office/drawing/2014/main" id="{0C6C69E6-D3B6-454D-A841-A6A68F7E9A5A}"/>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0" name="CaixaDeTexto 9">
            <a:extLst>
              <a:ext uri="{FF2B5EF4-FFF2-40B4-BE49-F238E27FC236}">
                <a16:creationId xmlns:a16="http://schemas.microsoft.com/office/drawing/2014/main" id="{6C1B7ECE-A214-46EA-9178-477FCE4F13F2}"/>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1" name="Retângulo 10">
            <a:extLst>
              <a:ext uri="{FF2B5EF4-FFF2-40B4-BE49-F238E27FC236}">
                <a16:creationId xmlns:a16="http://schemas.microsoft.com/office/drawing/2014/main" id="{3E9E1A17-A04E-421D-8756-7F3C6E2DB25A}"/>
              </a:ext>
            </a:extLst>
          </p:cNvPr>
          <p:cNvSpPr/>
          <p:nvPr/>
        </p:nvSpPr>
        <p:spPr>
          <a:xfrm>
            <a:off x="0" y="1378678"/>
            <a:ext cx="3059832"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Participação do condutor</a:t>
            </a:r>
          </a:p>
        </p:txBody>
      </p:sp>
      <p:sp>
        <p:nvSpPr>
          <p:cNvPr id="12" name="CaixaDeTexto 11">
            <a:extLst>
              <a:ext uri="{FF2B5EF4-FFF2-40B4-BE49-F238E27FC236}">
                <a16:creationId xmlns:a16="http://schemas.microsoft.com/office/drawing/2014/main" id="{F3902BE1-A14A-4066-AB55-EA0892FF33A8}"/>
              </a:ext>
            </a:extLst>
          </p:cNvPr>
          <p:cNvSpPr txBox="1"/>
          <p:nvPr/>
        </p:nvSpPr>
        <p:spPr>
          <a:xfrm>
            <a:off x="3059832" y="3501744"/>
            <a:ext cx="6165196" cy="1218026"/>
          </a:xfrm>
          <a:prstGeom prst="rect">
            <a:avLst/>
          </a:prstGeom>
          <a:noFill/>
          <a:ln w="19050">
            <a:noFill/>
          </a:ln>
        </p:spPr>
        <p:txBody>
          <a:bodyPr wrap="square" rtlCol="0">
            <a:spAutoFit/>
          </a:bodyPr>
          <a:lstStyle/>
          <a:p>
            <a:pPr>
              <a:lnSpc>
                <a:spcPts val="3000"/>
              </a:lnSpc>
            </a:pPr>
            <a:r>
              <a:rPr lang="pt-BR" sz="2000" dirty="0"/>
              <a:t>...ser realizadas atendendo às </a:t>
            </a:r>
            <a:r>
              <a:rPr lang="pt-BR" sz="2000" dirty="0">
                <a:highlight>
                  <a:srgbClr val="FFFF00"/>
                </a:highlight>
              </a:rPr>
              <a:t>normas e instruções de segurança e saúde do trabalho</a:t>
            </a:r>
            <a:r>
              <a:rPr lang="pt-BR" sz="2000" dirty="0"/>
              <a:t>, estabelecidas pelo Ministério do Trabalho e Emprego - MTE. </a:t>
            </a:r>
          </a:p>
        </p:txBody>
      </p:sp>
      <p:sp>
        <p:nvSpPr>
          <p:cNvPr id="13" name="Seta: Dobrada 12">
            <a:extLst>
              <a:ext uri="{FF2B5EF4-FFF2-40B4-BE49-F238E27FC236}">
                <a16:creationId xmlns:a16="http://schemas.microsoft.com/office/drawing/2014/main" id="{25B77A3B-3AAF-4BD1-9F65-D7F48F1B4EE5}"/>
              </a:ext>
            </a:extLst>
          </p:cNvPr>
          <p:cNvSpPr/>
          <p:nvPr/>
        </p:nvSpPr>
        <p:spPr>
          <a:xfrm flipV="1">
            <a:off x="2123728" y="3667198"/>
            <a:ext cx="720080" cy="671022"/>
          </a:xfrm>
          <a:prstGeom prst="ben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spTree>
    <p:extLst>
      <p:ext uri="{BB962C8B-B14F-4D97-AF65-F5344CB8AC3E}">
        <p14:creationId xmlns:p14="http://schemas.microsoft.com/office/powerpoint/2010/main" val="1045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2" grpId="0"/>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27851" y="1861982"/>
            <a:ext cx="5517189" cy="1112228"/>
          </a:xfrm>
          <a:prstGeom prst="rect">
            <a:avLst/>
          </a:prstGeom>
          <a:noFill/>
          <a:ln w="19050">
            <a:noFill/>
          </a:ln>
        </p:spPr>
        <p:txBody>
          <a:bodyPr wrap="square" rtlCol="0">
            <a:spAutoFit/>
          </a:bodyPr>
          <a:lstStyle/>
          <a:p>
            <a:pPr>
              <a:lnSpc>
                <a:spcPts val="2700"/>
              </a:lnSpc>
              <a:defRPr/>
            </a:pPr>
            <a:r>
              <a:rPr lang="pt-BR" sz="1000" dirty="0"/>
              <a:t>Art. 12. </a:t>
            </a:r>
            <a:r>
              <a:rPr lang="pt-BR" sz="2000" dirty="0"/>
              <a:t>É </a:t>
            </a:r>
            <a:r>
              <a:rPr lang="pt-BR" sz="2000" b="1" dirty="0">
                <a:solidFill>
                  <a:srgbClr val="FF0000"/>
                </a:solidFill>
              </a:rPr>
              <a:t>proibido</a:t>
            </a:r>
            <a:r>
              <a:rPr lang="pt-BR" sz="2000" dirty="0"/>
              <a:t> o transporte de combustíveis inflamáveis ou tóxicos, e de galões nos veículos de que trata a Lei 12.009 [...] </a:t>
            </a:r>
            <a:endParaRPr lang="pt-BR" sz="2000" b="1" dirty="0"/>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177" y="739661"/>
            <a:ext cx="3024336" cy="2173741"/>
          </a:xfrm>
          <a:prstGeom prst="rect">
            <a:avLst/>
          </a:prstGeom>
          <a:ln>
            <a:noFill/>
          </a:ln>
          <a:effectLst>
            <a:softEdge rad="63500"/>
          </a:effectLst>
        </p:spPr>
      </p:pic>
      <p:pic>
        <p:nvPicPr>
          <p:cNvPr id="11" name="Imagem 10"/>
          <p:cNvPicPr>
            <a:picLocks noChangeAspect="1"/>
          </p:cNvPicPr>
          <p:nvPr/>
        </p:nvPicPr>
        <p:blipFill rotWithShape="1">
          <a:blip r:embed="rId4" cstate="print">
            <a:extLst>
              <a:ext uri="{28A0092B-C50C-407E-A947-70E740481C1C}">
                <a14:useLocalDpi xmlns:a14="http://schemas.microsoft.com/office/drawing/2010/main" val="0"/>
              </a:ext>
            </a:extLst>
          </a:blip>
          <a:srcRect l="5260" r="6540"/>
          <a:stretch/>
        </p:blipFill>
        <p:spPr>
          <a:xfrm>
            <a:off x="107504" y="3386841"/>
            <a:ext cx="1802777" cy="1532965"/>
          </a:xfrm>
          <a:prstGeom prst="rect">
            <a:avLst/>
          </a:prstGeom>
          <a:solidFill>
            <a:schemeClr val="accent1">
              <a:alpha val="0"/>
            </a:schemeClr>
          </a:solidFill>
        </p:spPr>
      </p:pic>
      <p:sp>
        <p:nvSpPr>
          <p:cNvPr id="16" name="Retângulo 15"/>
          <p:cNvSpPr/>
          <p:nvPr/>
        </p:nvSpPr>
        <p:spPr>
          <a:xfrm>
            <a:off x="683568" y="4566202"/>
            <a:ext cx="1008112" cy="400110"/>
          </a:xfrm>
          <a:prstGeom prst="rect">
            <a:avLst/>
          </a:prstGeom>
          <a:noFill/>
        </p:spPr>
        <p:txBody>
          <a:bodyPr wrap="square">
            <a:spAutoFit/>
          </a:bodyPr>
          <a:lstStyle/>
          <a:p>
            <a:r>
              <a:rPr lang="pt-BR" sz="1000" b="1" dirty="0"/>
              <a:t>EXTINTOR OBRIGATÓRIO</a:t>
            </a:r>
          </a:p>
        </p:txBody>
      </p:sp>
      <p:pic>
        <p:nvPicPr>
          <p:cNvPr id="6" name="Imagem 5" descr="Uma imagem contendo desenho&#10;&#10;Descrição gerada automaticamente">
            <a:extLst>
              <a:ext uri="{FF2B5EF4-FFF2-40B4-BE49-F238E27FC236}">
                <a16:creationId xmlns:a16="http://schemas.microsoft.com/office/drawing/2014/main" id="{995B57BC-2C9A-4B2A-ADFE-BE5B608B29C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289" b="93557" l="4286" r="95429">
                        <a14:foregroundMark x1="74857" y1="6186" x2="74857" y2="6186"/>
                        <a14:foregroundMark x1="76286" y1="1546" x2="76286" y2="1546"/>
                        <a14:foregroundMark x1="95429" y1="61598" x2="95429" y2="61598"/>
                        <a14:foregroundMark x1="7714" y1="85825" x2="7714" y2="85825"/>
                        <a14:foregroundMark x1="5143" y1="90206" x2="5143" y2="90206"/>
                        <a14:foregroundMark x1="4286" y1="93557" x2="4286" y2="93557"/>
                      </a14:backgroundRemoval>
                    </a14:imgEffect>
                  </a14:imgLayer>
                </a14:imgProps>
              </a:ext>
              <a:ext uri="{28A0092B-C50C-407E-A947-70E740481C1C}">
                <a14:useLocalDpi xmlns:a14="http://schemas.microsoft.com/office/drawing/2010/main" val="0"/>
              </a:ext>
            </a:extLst>
          </a:blip>
          <a:stretch>
            <a:fillRect/>
          </a:stretch>
        </p:blipFill>
        <p:spPr>
          <a:xfrm>
            <a:off x="6347241" y="853004"/>
            <a:ext cx="1872208" cy="2075476"/>
          </a:xfrm>
          <a:prstGeom prst="rect">
            <a:avLst/>
          </a:prstGeom>
        </p:spPr>
      </p:pic>
      <p:pic>
        <p:nvPicPr>
          <p:cNvPr id="18" name="Imagem 17">
            <a:extLst>
              <a:ext uri="{FF2B5EF4-FFF2-40B4-BE49-F238E27FC236}">
                <a16:creationId xmlns:a16="http://schemas.microsoft.com/office/drawing/2014/main" id="{033B5827-1B5C-44E0-BFD1-73626CB67B69}"/>
              </a:ext>
            </a:extLst>
          </p:cNvPr>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9" name="CaixaDeTexto 18">
            <a:extLst>
              <a:ext uri="{FF2B5EF4-FFF2-40B4-BE49-F238E27FC236}">
                <a16:creationId xmlns:a16="http://schemas.microsoft.com/office/drawing/2014/main" id="{782673EA-CF88-4B5D-AC68-C7BEEA0BA2FB}"/>
              </a:ext>
            </a:extLst>
          </p:cNvPr>
          <p:cNvSpPr txBox="1"/>
          <p:nvPr/>
        </p:nvSpPr>
        <p:spPr>
          <a:xfrm>
            <a:off x="107504" y="577298"/>
            <a:ext cx="4357718" cy="769441"/>
          </a:xfrm>
          <a:prstGeom prst="rect">
            <a:avLst/>
          </a:prstGeom>
          <a:noFill/>
        </p:spPr>
        <p:txBody>
          <a:bodyPr wrap="square" rtlCol="0">
            <a:spAutoFit/>
          </a:bodyPr>
          <a:lstStyle/>
          <a:p>
            <a:r>
              <a:rPr lang="pt-BR" sz="2200" b="1" dirty="0"/>
              <a:t>TRANSPORTE EM MOTOCICLETAS</a:t>
            </a:r>
          </a:p>
          <a:p>
            <a:r>
              <a:rPr lang="pt-BR" sz="2200" dirty="0"/>
              <a:t>Produtos Perigosos</a:t>
            </a:r>
          </a:p>
        </p:txBody>
      </p:sp>
      <p:sp>
        <p:nvSpPr>
          <p:cNvPr id="7" name="Retângulo 6">
            <a:extLst>
              <a:ext uri="{FF2B5EF4-FFF2-40B4-BE49-F238E27FC236}">
                <a16:creationId xmlns:a16="http://schemas.microsoft.com/office/drawing/2014/main" id="{1ED6C04F-008C-47C8-A4CF-FF7849A0C63F}"/>
              </a:ext>
            </a:extLst>
          </p:cNvPr>
          <p:cNvSpPr/>
          <p:nvPr/>
        </p:nvSpPr>
        <p:spPr>
          <a:xfrm>
            <a:off x="94276" y="1456556"/>
            <a:ext cx="3212033" cy="400110"/>
          </a:xfrm>
          <a:prstGeom prst="rect">
            <a:avLst/>
          </a:prstGeom>
        </p:spPr>
        <p:txBody>
          <a:bodyPr wrap="none">
            <a:spAutoFit/>
          </a:bodyPr>
          <a:lstStyle/>
          <a:p>
            <a:r>
              <a:rPr lang="pt-BR" sz="2000" b="1" dirty="0">
                <a:highlight>
                  <a:srgbClr val="FFFF00"/>
                </a:highlight>
              </a:rPr>
              <a:t>Resolução CONTRAN 356/10</a:t>
            </a:r>
            <a:endParaRPr lang="pt-BR" sz="2000" dirty="0"/>
          </a:p>
        </p:txBody>
      </p:sp>
      <p:sp>
        <p:nvSpPr>
          <p:cNvPr id="21" name="CaixaDeTexto 20">
            <a:extLst>
              <a:ext uri="{FF2B5EF4-FFF2-40B4-BE49-F238E27FC236}">
                <a16:creationId xmlns:a16="http://schemas.microsoft.com/office/drawing/2014/main" id="{2B889ADC-CF9C-4906-A65D-3DED63E641B5}"/>
              </a:ext>
            </a:extLst>
          </p:cNvPr>
          <p:cNvSpPr txBox="1"/>
          <p:nvPr/>
        </p:nvSpPr>
        <p:spPr>
          <a:xfrm>
            <a:off x="2339752" y="3579862"/>
            <a:ext cx="6636433" cy="1166010"/>
          </a:xfrm>
          <a:prstGeom prst="roundRect">
            <a:avLst>
              <a:gd name="adj" fmla="val 8349"/>
            </a:avLst>
          </a:prstGeom>
          <a:solidFill>
            <a:srgbClr val="FFFF00">
              <a:alpha val="30000"/>
            </a:srgbClr>
          </a:solidFill>
          <a:ln w="19050">
            <a:solidFill>
              <a:srgbClr val="FF0000"/>
            </a:solidFill>
          </a:ln>
        </p:spPr>
        <p:txBody>
          <a:bodyPr wrap="square" rtlCol="0">
            <a:spAutoFit/>
          </a:bodyPr>
          <a:lstStyle/>
          <a:p>
            <a:pPr>
              <a:lnSpc>
                <a:spcPts val="2700"/>
              </a:lnSpc>
              <a:defRPr/>
            </a:pPr>
            <a:r>
              <a:rPr lang="pt-BR" sz="2000" dirty="0"/>
              <a:t>...com exceção de </a:t>
            </a:r>
            <a:r>
              <a:rPr lang="pt-BR" sz="2000" b="1" dirty="0"/>
              <a:t>botijões de gás</a:t>
            </a:r>
            <a:r>
              <a:rPr lang="pt-BR" sz="2000" dirty="0"/>
              <a:t> com capacidade </a:t>
            </a:r>
            <a:r>
              <a:rPr lang="pt-BR" sz="2000" u="sng" dirty="0"/>
              <a:t>máxima de 13 kg</a:t>
            </a:r>
            <a:r>
              <a:rPr lang="pt-BR" sz="2000" dirty="0"/>
              <a:t> e de </a:t>
            </a:r>
            <a:r>
              <a:rPr lang="pt-BR" sz="2000" b="1" dirty="0"/>
              <a:t>galões contendo água mineral</a:t>
            </a:r>
            <a:r>
              <a:rPr lang="pt-BR" sz="2000" dirty="0"/>
              <a:t>, com capacidade máxima de 20 litros, </a:t>
            </a:r>
            <a:r>
              <a:rPr lang="pt-BR" sz="2000" b="1" dirty="0">
                <a:solidFill>
                  <a:srgbClr val="FF3300"/>
                </a:solidFill>
              </a:rPr>
              <a:t>desde que com auxílio de </a:t>
            </a:r>
            <a:r>
              <a:rPr lang="pt-BR" sz="2000" b="1" i="1" dirty="0">
                <a:solidFill>
                  <a:srgbClr val="FF3300"/>
                </a:solidFill>
              </a:rPr>
              <a:t>sidecar</a:t>
            </a:r>
            <a:r>
              <a:rPr lang="pt-BR" sz="2000" dirty="0"/>
              <a:t>. </a:t>
            </a:r>
            <a:endParaRPr lang="pt-BR" sz="2000" b="1" dirty="0"/>
          </a:p>
        </p:txBody>
      </p:sp>
      <p:sp>
        <p:nvSpPr>
          <p:cNvPr id="22" name="Seta: para a Direita 21">
            <a:extLst>
              <a:ext uri="{FF2B5EF4-FFF2-40B4-BE49-F238E27FC236}">
                <a16:creationId xmlns:a16="http://schemas.microsoft.com/office/drawing/2014/main" id="{2006EA7B-CD9C-4CEF-97B8-BA4FCE6A022B}"/>
              </a:ext>
            </a:extLst>
          </p:cNvPr>
          <p:cNvSpPr/>
          <p:nvPr/>
        </p:nvSpPr>
        <p:spPr>
          <a:xfrm>
            <a:off x="1910180" y="4011910"/>
            <a:ext cx="357564" cy="360040"/>
          </a:xfrm>
          <a:prstGeom prst="righ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1500" dirty="0">
              <a:solidFill>
                <a:srgbClr val="FF0000"/>
              </a:solidFill>
            </a:endParaRPr>
          </a:p>
        </p:txBody>
      </p:sp>
      <p:sp>
        <p:nvSpPr>
          <p:cNvPr id="23" name="Seta: Dobrada 22">
            <a:extLst>
              <a:ext uri="{FF2B5EF4-FFF2-40B4-BE49-F238E27FC236}">
                <a16:creationId xmlns:a16="http://schemas.microsoft.com/office/drawing/2014/main" id="{3E268635-6137-45F5-9736-4114200CADD1}"/>
              </a:ext>
            </a:extLst>
          </p:cNvPr>
          <p:cNvSpPr/>
          <p:nvPr/>
        </p:nvSpPr>
        <p:spPr>
          <a:xfrm>
            <a:off x="4967074" y="1641222"/>
            <a:ext cx="690894" cy="632226"/>
          </a:xfrm>
          <a:prstGeom prst="bentArrow">
            <a:avLst>
              <a:gd name="adj1" fmla="val 25000"/>
              <a:gd name="adj2" fmla="val 22841"/>
              <a:gd name="adj3" fmla="val 25000"/>
              <a:gd name="adj4" fmla="val 66416"/>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1500" dirty="0">
              <a:solidFill>
                <a:srgbClr val="FF0000"/>
              </a:solidFill>
            </a:endParaRPr>
          </a:p>
        </p:txBody>
      </p:sp>
    </p:spTree>
    <p:extLst>
      <p:ext uri="{BB962C8B-B14F-4D97-AF65-F5344CB8AC3E}">
        <p14:creationId xmlns:p14="http://schemas.microsoft.com/office/powerpoint/2010/main" val="16103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410190"/>
            <a:ext cx="2952328" cy="2083996"/>
          </a:xfrm>
          <a:prstGeom prst="rect">
            <a:avLst/>
          </a:prstGeom>
          <a:ln>
            <a:noFill/>
          </a:ln>
          <a:effectLst>
            <a:softEdge rad="63500"/>
          </a:effectLst>
        </p:spPr>
      </p:pic>
      <p:sp>
        <p:nvSpPr>
          <p:cNvPr id="2" name="CaixaDeTexto 1"/>
          <p:cNvSpPr txBox="1"/>
          <p:nvPr/>
        </p:nvSpPr>
        <p:spPr>
          <a:xfrm>
            <a:off x="202074" y="1932198"/>
            <a:ext cx="5450045" cy="1602746"/>
          </a:xfrm>
          <a:prstGeom prst="rect">
            <a:avLst/>
          </a:prstGeom>
          <a:noFill/>
          <a:ln w="19050">
            <a:noFill/>
          </a:ln>
        </p:spPr>
        <p:txBody>
          <a:bodyPr wrap="square" rtlCol="0">
            <a:spAutoFit/>
          </a:bodyPr>
          <a:lstStyle/>
          <a:p>
            <a:pPr>
              <a:lnSpc>
                <a:spcPts val="3000"/>
              </a:lnSpc>
            </a:pPr>
            <a:r>
              <a:rPr lang="pt-BR" sz="1000" dirty="0"/>
              <a:t>Art. 5º</a:t>
            </a:r>
            <a:r>
              <a:rPr lang="pt-BR" sz="2000" dirty="0"/>
              <a:t> Os </a:t>
            </a:r>
            <a:r>
              <a:rPr lang="pt-BR" sz="2000" b="1" dirty="0"/>
              <a:t>recipientes transportáveis de GLP</a:t>
            </a:r>
            <a:r>
              <a:rPr lang="pt-BR" sz="2000" dirty="0"/>
              <a:t> cheios, parcialmente utilizados e/ou vazios, independente da capacidade nominal </a:t>
            </a:r>
            <a:r>
              <a:rPr lang="pt-BR" sz="2000" b="1" dirty="0"/>
              <a:t>somente poderão ser transportados</a:t>
            </a:r>
            <a:r>
              <a:rPr lang="pt-BR" sz="2000" dirty="0"/>
              <a:t> na </a:t>
            </a:r>
            <a:r>
              <a:rPr lang="pt-BR" sz="2000" dirty="0">
                <a:solidFill>
                  <a:srgbClr val="FF3300"/>
                </a:solidFill>
              </a:rPr>
              <a:t>posição vertical </a:t>
            </a:r>
            <a:r>
              <a:rPr lang="pt-BR" sz="2000" dirty="0"/>
              <a:t>...</a:t>
            </a:r>
          </a:p>
        </p:txBody>
      </p:sp>
      <p:pic>
        <p:nvPicPr>
          <p:cNvPr id="11" name="Imagem 10" descr="Uma imagem contendo desenho&#10;&#10;Descrição gerada automaticamente">
            <a:extLst>
              <a:ext uri="{FF2B5EF4-FFF2-40B4-BE49-F238E27FC236}">
                <a16:creationId xmlns:a16="http://schemas.microsoft.com/office/drawing/2014/main" id="{B011E28D-4506-4301-AC2E-4FF16A8CB29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289" b="93557" l="4286" r="95429">
                        <a14:foregroundMark x1="74857" y1="6186" x2="74857" y2="6186"/>
                        <a14:foregroundMark x1="76286" y1="1546" x2="76286" y2="1546"/>
                        <a14:foregroundMark x1="95429" y1="61598" x2="95429" y2="61598"/>
                        <a14:foregroundMark x1="7714" y1="85825" x2="7714" y2="85825"/>
                        <a14:foregroundMark x1="5143" y1="90206" x2="5143" y2="90206"/>
                        <a14:foregroundMark x1="4286" y1="93557" x2="4286" y2="93557"/>
                      </a14:backgroundRemoval>
                    </a14:imgEffect>
                  </a14:imgLayer>
                </a14:imgProps>
              </a:ext>
              <a:ext uri="{28A0092B-C50C-407E-A947-70E740481C1C}">
                <a14:useLocalDpi xmlns:a14="http://schemas.microsoft.com/office/drawing/2010/main" val="0"/>
              </a:ext>
            </a:extLst>
          </a:blip>
          <a:stretch>
            <a:fillRect/>
          </a:stretch>
        </p:blipFill>
        <p:spPr>
          <a:xfrm>
            <a:off x="5769379" y="1203598"/>
            <a:ext cx="1872208" cy="2075476"/>
          </a:xfrm>
          <a:prstGeom prst="rect">
            <a:avLst/>
          </a:prstGeom>
        </p:spPr>
      </p:pic>
      <p:pic>
        <p:nvPicPr>
          <p:cNvPr id="13" name="Imagem 12">
            <a:extLst>
              <a:ext uri="{FF2B5EF4-FFF2-40B4-BE49-F238E27FC236}">
                <a16:creationId xmlns:a16="http://schemas.microsoft.com/office/drawing/2014/main" id="{AA7B8ADC-E40C-4CF6-B77B-F257A39BC41A}"/>
              </a:ext>
            </a:extLst>
          </p:cNvPr>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7" name="CaixaDeTexto 16">
            <a:extLst>
              <a:ext uri="{FF2B5EF4-FFF2-40B4-BE49-F238E27FC236}">
                <a16:creationId xmlns:a16="http://schemas.microsoft.com/office/drawing/2014/main" id="{1D90B31A-7510-4F89-B048-21F3A7ED1C59}"/>
              </a:ext>
            </a:extLst>
          </p:cNvPr>
          <p:cNvSpPr txBox="1"/>
          <p:nvPr/>
        </p:nvSpPr>
        <p:spPr>
          <a:xfrm>
            <a:off x="107504" y="577298"/>
            <a:ext cx="4357718" cy="769441"/>
          </a:xfrm>
          <a:prstGeom prst="rect">
            <a:avLst/>
          </a:prstGeom>
          <a:noFill/>
        </p:spPr>
        <p:txBody>
          <a:bodyPr wrap="square" rtlCol="0">
            <a:spAutoFit/>
          </a:bodyPr>
          <a:lstStyle/>
          <a:p>
            <a:r>
              <a:rPr lang="pt-BR" sz="2200" b="1" dirty="0"/>
              <a:t>TRANSPORTE EM MOTOCICLETAS</a:t>
            </a:r>
          </a:p>
          <a:p>
            <a:r>
              <a:rPr lang="pt-BR" sz="2200" dirty="0"/>
              <a:t>Produtos Perigosos</a:t>
            </a:r>
          </a:p>
        </p:txBody>
      </p:sp>
      <p:sp>
        <p:nvSpPr>
          <p:cNvPr id="18" name="Retângulo 17">
            <a:extLst>
              <a:ext uri="{FF2B5EF4-FFF2-40B4-BE49-F238E27FC236}">
                <a16:creationId xmlns:a16="http://schemas.microsoft.com/office/drawing/2014/main" id="{5321A587-FEC7-41EB-A65C-B0FA8405C8B8}"/>
              </a:ext>
            </a:extLst>
          </p:cNvPr>
          <p:cNvSpPr/>
          <p:nvPr/>
        </p:nvSpPr>
        <p:spPr>
          <a:xfrm>
            <a:off x="94276" y="1456556"/>
            <a:ext cx="2471702" cy="400110"/>
          </a:xfrm>
          <a:prstGeom prst="rect">
            <a:avLst/>
          </a:prstGeom>
        </p:spPr>
        <p:txBody>
          <a:bodyPr wrap="none">
            <a:spAutoFit/>
          </a:bodyPr>
          <a:lstStyle/>
          <a:p>
            <a:r>
              <a:rPr lang="pt-BR" sz="2000" b="1" dirty="0">
                <a:highlight>
                  <a:srgbClr val="FFFF00"/>
                </a:highlight>
              </a:rPr>
              <a:t>Resolução ANP 26/15</a:t>
            </a:r>
            <a:endParaRPr lang="pt-BR" sz="2000" dirty="0"/>
          </a:p>
        </p:txBody>
      </p:sp>
      <p:sp>
        <p:nvSpPr>
          <p:cNvPr id="19" name="CaixaDeTexto 18">
            <a:extLst>
              <a:ext uri="{FF2B5EF4-FFF2-40B4-BE49-F238E27FC236}">
                <a16:creationId xmlns:a16="http://schemas.microsoft.com/office/drawing/2014/main" id="{142242E6-F571-4E00-A835-E4A1345C0A50}"/>
              </a:ext>
            </a:extLst>
          </p:cNvPr>
          <p:cNvSpPr txBox="1"/>
          <p:nvPr/>
        </p:nvSpPr>
        <p:spPr>
          <a:xfrm>
            <a:off x="3338629" y="3864043"/>
            <a:ext cx="5544616" cy="873600"/>
          </a:xfrm>
          <a:prstGeom prst="roundRect">
            <a:avLst>
              <a:gd name="adj" fmla="val 9265"/>
            </a:avLst>
          </a:prstGeom>
          <a:solidFill>
            <a:srgbClr val="FFFF00">
              <a:alpha val="30000"/>
            </a:srgbClr>
          </a:solidFill>
          <a:ln w="19050">
            <a:solidFill>
              <a:srgbClr val="FF0000"/>
            </a:solidFill>
          </a:ln>
        </p:spPr>
        <p:txBody>
          <a:bodyPr wrap="square" rtlCol="0">
            <a:spAutoFit/>
          </a:bodyPr>
          <a:lstStyle/>
          <a:p>
            <a:pPr>
              <a:lnSpc>
                <a:spcPts val="3000"/>
              </a:lnSpc>
            </a:pPr>
            <a:r>
              <a:rPr lang="pt-BR" sz="2000" dirty="0"/>
              <a:t>... EXCETO para recipientes transportáveis de GLP com </a:t>
            </a:r>
            <a:r>
              <a:rPr lang="pt-BR" sz="2000" b="1" dirty="0"/>
              <a:t>capacidade nominal de 20 quilogramas</a:t>
            </a:r>
            <a:r>
              <a:rPr lang="pt-BR" sz="2000" dirty="0"/>
              <a:t>.</a:t>
            </a:r>
          </a:p>
        </p:txBody>
      </p:sp>
      <p:sp>
        <p:nvSpPr>
          <p:cNvPr id="20" name="Seta: Dobrada 19">
            <a:extLst>
              <a:ext uri="{FF2B5EF4-FFF2-40B4-BE49-F238E27FC236}">
                <a16:creationId xmlns:a16="http://schemas.microsoft.com/office/drawing/2014/main" id="{E7A870FD-4755-45D5-8B62-CCC461E824AC}"/>
              </a:ext>
            </a:extLst>
          </p:cNvPr>
          <p:cNvSpPr/>
          <p:nvPr/>
        </p:nvSpPr>
        <p:spPr>
          <a:xfrm flipV="1">
            <a:off x="2267744" y="3686486"/>
            <a:ext cx="890752" cy="867833"/>
          </a:xfrm>
          <a:prstGeom prst="ben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sz="2000" dirty="0">
              <a:solidFill>
                <a:srgbClr val="FF0000"/>
              </a:solidFill>
            </a:endParaRPr>
          </a:p>
        </p:txBody>
      </p:sp>
    </p:spTree>
    <p:extLst>
      <p:ext uri="{BB962C8B-B14F-4D97-AF65-F5344CB8AC3E}">
        <p14:creationId xmlns:p14="http://schemas.microsoft.com/office/powerpoint/2010/main" val="4852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42212" y="1871229"/>
            <a:ext cx="5437899" cy="1458476"/>
          </a:xfrm>
          <a:prstGeom prst="rect">
            <a:avLst/>
          </a:prstGeom>
          <a:noFill/>
          <a:ln w="19050">
            <a:noFill/>
          </a:ln>
        </p:spPr>
        <p:txBody>
          <a:bodyPr wrap="square" rtlCol="0">
            <a:spAutoFit/>
          </a:bodyPr>
          <a:lstStyle/>
          <a:p>
            <a:pPr algn="just">
              <a:lnSpc>
                <a:spcPts val="2700"/>
              </a:lnSpc>
            </a:pPr>
            <a:r>
              <a:rPr lang="pt-BR" sz="1000" dirty="0"/>
              <a:t>Art. 67-C. </a:t>
            </a:r>
            <a:r>
              <a:rPr lang="pt-BR" sz="2000" dirty="0"/>
              <a:t> É </a:t>
            </a:r>
            <a:r>
              <a:rPr lang="pt-BR" sz="2000" dirty="0">
                <a:solidFill>
                  <a:srgbClr val="FF0000"/>
                </a:solidFill>
              </a:rPr>
              <a:t>VEDADO</a:t>
            </a:r>
            <a:r>
              <a:rPr lang="pt-BR" sz="2000" dirty="0"/>
              <a:t> ao motorista profissional </a:t>
            </a:r>
            <a:r>
              <a:rPr lang="pt-BR" sz="2000" b="1" dirty="0"/>
              <a:t>dirigir por mais de 5 horas e meia ininterruptas</a:t>
            </a:r>
            <a:r>
              <a:rPr lang="pt-BR" sz="2000" dirty="0"/>
              <a:t> veículos de transporte rodoviário coletivo de passageiros ou de </a:t>
            </a:r>
            <a:r>
              <a:rPr lang="pt-BR" sz="2000" b="1" dirty="0">
                <a:solidFill>
                  <a:srgbClr val="00B0F0"/>
                </a:solidFill>
              </a:rPr>
              <a:t>transporte rodoviário de cargas</a:t>
            </a:r>
            <a:r>
              <a:rPr lang="pt-BR" sz="2000" dirty="0"/>
              <a:t>.</a:t>
            </a:r>
          </a:p>
        </p:txBody>
      </p:sp>
      <p:sp>
        <p:nvSpPr>
          <p:cNvPr id="4" name="CaixaDeTexto 3"/>
          <p:cNvSpPr txBox="1"/>
          <p:nvPr/>
        </p:nvSpPr>
        <p:spPr>
          <a:xfrm>
            <a:off x="142212" y="3511629"/>
            <a:ext cx="8748963" cy="1458476"/>
          </a:xfrm>
          <a:prstGeom prst="rect">
            <a:avLst/>
          </a:prstGeom>
          <a:noFill/>
          <a:ln w="19050">
            <a:noFill/>
          </a:ln>
        </p:spPr>
        <p:txBody>
          <a:bodyPr wrap="square" rtlCol="0">
            <a:spAutoFit/>
          </a:bodyPr>
          <a:lstStyle/>
          <a:p>
            <a:pPr algn="just">
              <a:lnSpc>
                <a:spcPts val="2700"/>
              </a:lnSpc>
            </a:pPr>
            <a:r>
              <a:rPr lang="pt-BR" sz="1000" dirty="0"/>
              <a:t>§ 1</a:t>
            </a:r>
            <a:r>
              <a:rPr lang="pt-BR" sz="1000" u="sng" baseline="30000" dirty="0"/>
              <a:t>o</a:t>
            </a:r>
            <a:r>
              <a:rPr lang="pt-BR" sz="2000" dirty="0"/>
              <a:t> Serão observados </a:t>
            </a:r>
            <a:r>
              <a:rPr lang="pt-BR" sz="2000" dirty="0">
                <a:solidFill>
                  <a:srgbClr val="00B050"/>
                </a:solidFill>
              </a:rPr>
              <a:t>30 minutos para descanso</a:t>
            </a:r>
            <a:r>
              <a:rPr lang="pt-BR" sz="2000" dirty="0"/>
              <a:t> dentro de cada 6 horas na condução de veículo de transporte de carga, sendo facultado o seu fracionamento e o do tempo de direção desde que </a:t>
            </a:r>
            <a:r>
              <a:rPr lang="pt-BR" sz="2000" dirty="0">
                <a:solidFill>
                  <a:srgbClr val="FF6600"/>
                </a:solidFill>
              </a:rPr>
              <a:t>não ultrapassadas 5 horas e meia contínuas</a:t>
            </a:r>
            <a:r>
              <a:rPr lang="pt-BR" sz="2000" dirty="0"/>
              <a:t> no exercício da condução.</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5" y="1434697"/>
            <a:ext cx="3095039" cy="1895008"/>
          </a:xfrm>
          <a:prstGeom prst="rect">
            <a:avLst/>
          </a:prstGeom>
          <a:ln>
            <a:noFill/>
          </a:ln>
          <a:effectLst>
            <a:softEdge rad="63500"/>
          </a:effectLst>
        </p:spPr>
      </p:pic>
      <p:pic>
        <p:nvPicPr>
          <p:cNvPr id="12" name="Imagem 11">
            <a:extLst>
              <a:ext uri="{FF2B5EF4-FFF2-40B4-BE49-F238E27FC236}">
                <a16:creationId xmlns:a16="http://schemas.microsoft.com/office/drawing/2014/main" id="{F6EB1A56-B686-44DF-97E6-BA7299D6EDE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3" name="CaixaDeTexto 12">
            <a:extLst>
              <a:ext uri="{FF2B5EF4-FFF2-40B4-BE49-F238E27FC236}">
                <a16:creationId xmlns:a16="http://schemas.microsoft.com/office/drawing/2014/main" id="{4396F9AB-E16C-42A8-8039-D76E59709F93}"/>
              </a:ext>
            </a:extLst>
          </p:cNvPr>
          <p:cNvSpPr txBox="1"/>
          <p:nvPr/>
        </p:nvSpPr>
        <p:spPr>
          <a:xfrm>
            <a:off x="107504" y="577298"/>
            <a:ext cx="4357718" cy="769441"/>
          </a:xfrm>
          <a:prstGeom prst="rect">
            <a:avLst/>
          </a:prstGeom>
          <a:noFill/>
        </p:spPr>
        <p:txBody>
          <a:bodyPr wrap="square" rtlCol="0">
            <a:spAutoFit/>
          </a:bodyPr>
          <a:lstStyle/>
          <a:p>
            <a:r>
              <a:rPr lang="pt-BR" sz="2200" b="1" dirty="0"/>
              <a:t>CONDUÇÃO DE VEÍCULOS</a:t>
            </a:r>
          </a:p>
          <a:p>
            <a:r>
              <a:rPr lang="pt-BR" sz="2200" dirty="0"/>
              <a:t>Tempo de trabalho</a:t>
            </a:r>
          </a:p>
        </p:txBody>
      </p:sp>
      <p:sp>
        <p:nvSpPr>
          <p:cNvPr id="14" name="Retângulo 13">
            <a:extLst>
              <a:ext uri="{FF2B5EF4-FFF2-40B4-BE49-F238E27FC236}">
                <a16:creationId xmlns:a16="http://schemas.microsoft.com/office/drawing/2014/main" id="{6E2FBA84-5D61-4635-9129-920DDBDE9654}"/>
              </a:ext>
            </a:extLst>
          </p:cNvPr>
          <p:cNvSpPr/>
          <p:nvPr/>
        </p:nvSpPr>
        <p:spPr>
          <a:xfrm>
            <a:off x="94276" y="1456556"/>
            <a:ext cx="3743204" cy="400110"/>
          </a:xfrm>
          <a:prstGeom prst="rect">
            <a:avLst/>
          </a:prstGeom>
        </p:spPr>
        <p:txBody>
          <a:bodyPr wrap="none">
            <a:spAutoFit/>
          </a:bodyPr>
          <a:lstStyle/>
          <a:p>
            <a:r>
              <a:rPr lang="pt-BR" sz="2000" b="1" dirty="0">
                <a:highlight>
                  <a:srgbClr val="FFFF00"/>
                </a:highlight>
              </a:rPr>
              <a:t>CTB, Capítulo III-A [Lei 13.103/15]</a:t>
            </a:r>
            <a:endParaRPr lang="pt-BR" sz="2000" dirty="0"/>
          </a:p>
        </p:txBody>
      </p:sp>
    </p:spTree>
    <p:extLst>
      <p:ext uri="{BB962C8B-B14F-4D97-AF65-F5344CB8AC3E}">
        <p14:creationId xmlns:p14="http://schemas.microsoft.com/office/powerpoint/2010/main" val="18932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34550" y="1812354"/>
            <a:ext cx="4462477" cy="1602746"/>
          </a:xfrm>
          <a:prstGeom prst="rect">
            <a:avLst/>
          </a:prstGeom>
          <a:noFill/>
          <a:ln w="19050">
            <a:noFill/>
          </a:ln>
        </p:spPr>
        <p:txBody>
          <a:bodyPr wrap="square" rtlCol="0">
            <a:spAutoFit/>
          </a:bodyPr>
          <a:lstStyle/>
          <a:p>
            <a:pPr>
              <a:lnSpc>
                <a:spcPts val="3000"/>
              </a:lnSpc>
            </a:pPr>
            <a:r>
              <a:rPr lang="pt-BR" sz="2000" dirty="0"/>
              <a:t>Os veículos utilizados no transporte de produtos perigosos devem portar conjuntos de Equipamentos de Proteção Individual (EPI)...</a:t>
            </a:r>
            <a:endParaRPr lang="pt-BR" sz="2000" u="sng" dirty="0">
              <a:solidFill>
                <a:srgbClr val="C00000"/>
              </a:solidFill>
            </a:endParaRP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777574"/>
            <a:ext cx="3930820" cy="2294749"/>
          </a:xfrm>
          <a:prstGeom prst="rect">
            <a:avLst/>
          </a:prstGeom>
        </p:spPr>
      </p:pic>
      <p:pic>
        <p:nvPicPr>
          <p:cNvPr id="9" name="Imagem 8">
            <a:extLst>
              <a:ext uri="{FF2B5EF4-FFF2-40B4-BE49-F238E27FC236}">
                <a16:creationId xmlns:a16="http://schemas.microsoft.com/office/drawing/2014/main" id="{5DED070F-1162-470B-B7F1-C87FBF1DFCD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0" name="CaixaDeTexto 9">
            <a:extLst>
              <a:ext uri="{FF2B5EF4-FFF2-40B4-BE49-F238E27FC236}">
                <a16:creationId xmlns:a16="http://schemas.microsoft.com/office/drawing/2014/main" id="{CCB7753D-931C-4F0B-A49D-0AF73B6702B6}"/>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1" name="Retângulo 10">
            <a:extLst>
              <a:ext uri="{FF2B5EF4-FFF2-40B4-BE49-F238E27FC236}">
                <a16:creationId xmlns:a16="http://schemas.microsoft.com/office/drawing/2014/main" id="{5A8707E1-B5AE-49A6-837F-0CD96751482B}"/>
              </a:ext>
            </a:extLst>
          </p:cNvPr>
          <p:cNvSpPr/>
          <p:nvPr/>
        </p:nvSpPr>
        <p:spPr>
          <a:xfrm>
            <a:off x="0" y="1378678"/>
            <a:ext cx="1763688"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a:t>
            </a:r>
          </a:p>
        </p:txBody>
      </p:sp>
      <p:sp>
        <p:nvSpPr>
          <p:cNvPr id="12" name="CaixaDeTexto 11">
            <a:extLst>
              <a:ext uri="{FF2B5EF4-FFF2-40B4-BE49-F238E27FC236}">
                <a16:creationId xmlns:a16="http://schemas.microsoft.com/office/drawing/2014/main" id="{AA48A285-D014-4474-AD45-B2238C888C56}"/>
              </a:ext>
            </a:extLst>
          </p:cNvPr>
          <p:cNvSpPr txBox="1"/>
          <p:nvPr/>
        </p:nvSpPr>
        <p:spPr>
          <a:xfrm>
            <a:off x="108291" y="3505246"/>
            <a:ext cx="8530929" cy="1218026"/>
          </a:xfrm>
          <a:prstGeom prst="rect">
            <a:avLst/>
          </a:prstGeom>
          <a:noFill/>
          <a:ln w="19050">
            <a:noFill/>
          </a:ln>
        </p:spPr>
        <p:txBody>
          <a:bodyPr wrap="square" rtlCol="0">
            <a:spAutoFit/>
          </a:bodyPr>
          <a:lstStyle/>
          <a:p>
            <a:pPr algn="just">
              <a:lnSpc>
                <a:spcPts val="3000"/>
              </a:lnSpc>
            </a:pPr>
            <a:r>
              <a:rPr lang="pt-BR" sz="2000" dirty="0"/>
              <a:t>... adequados aos tipos de produtos transportados, para uso do condutor e auxiliar, quando necessário em situações de emergência, conforme instruções complementares a este Regulamento.</a:t>
            </a:r>
            <a:endParaRPr lang="pt-BR" sz="2000" u="sng" dirty="0">
              <a:solidFill>
                <a:srgbClr val="C00000"/>
              </a:solidFill>
            </a:endParaRPr>
          </a:p>
        </p:txBody>
      </p:sp>
    </p:spTree>
    <p:extLst>
      <p:ext uri="{BB962C8B-B14F-4D97-AF65-F5344CB8AC3E}">
        <p14:creationId xmlns:p14="http://schemas.microsoft.com/office/powerpoint/2010/main" val="31166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PC101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23678"/>
            <a:ext cx="2478410" cy="2478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995686"/>
            <a:ext cx="3747839" cy="2467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a:extLst>
              <a:ext uri="{FF2B5EF4-FFF2-40B4-BE49-F238E27FC236}">
                <a16:creationId xmlns:a16="http://schemas.microsoft.com/office/drawing/2014/main" id="{7C51DDB9-03C7-4A31-AF6B-DFE47192F31E}"/>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7" name="CaixaDeTexto 6">
            <a:extLst>
              <a:ext uri="{FF2B5EF4-FFF2-40B4-BE49-F238E27FC236}">
                <a16:creationId xmlns:a16="http://schemas.microsoft.com/office/drawing/2014/main" id="{91C6C130-B9C4-472C-9B11-D5ECE81A1FC7}"/>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9" name="Retângulo 8">
            <a:extLst>
              <a:ext uri="{FF2B5EF4-FFF2-40B4-BE49-F238E27FC236}">
                <a16:creationId xmlns:a16="http://schemas.microsoft.com/office/drawing/2014/main" id="{7AC8D97B-5F39-420D-8FC8-5563BAD7BEFC}"/>
              </a:ext>
            </a:extLst>
          </p:cNvPr>
          <p:cNvSpPr/>
          <p:nvPr/>
        </p:nvSpPr>
        <p:spPr>
          <a:xfrm>
            <a:off x="0" y="1378678"/>
            <a:ext cx="1619672"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EPI - Básico</a:t>
            </a:r>
          </a:p>
        </p:txBody>
      </p:sp>
    </p:spTree>
    <p:extLst>
      <p:ext uri="{BB962C8B-B14F-4D97-AF65-F5344CB8AC3E}">
        <p14:creationId xmlns:p14="http://schemas.microsoft.com/office/powerpoint/2010/main" val="117795173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2555264"/>
            <a:ext cx="2000250" cy="2000250"/>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312" y="1222896"/>
            <a:ext cx="2317992" cy="2317992"/>
          </a:xfrm>
          <a:prstGeom prst="rect">
            <a:avLst/>
          </a:prstGeom>
        </p:spPr>
      </p:pic>
      <p:sp>
        <p:nvSpPr>
          <p:cNvPr id="5" name="CaixaDeTexto 4"/>
          <p:cNvSpPr txBox="1"/>
          <p:nvPr/>
        </p:nvSpPr>
        <p:spPr>
          <a:xfrm>
            <a:off x="141948" y="1851670"/>
            <a:ext cx="3402124" cy="1987467"/>
          </a:xfrm>
          <a:prstGeom prst="rect">
            <a:avLst/>
          </a:prstGeom>
          <a:noFill/>
          <a:ln w="19050">
            <a:noFill/>
          </a:ln>
        </p:spPr>
        <p:txBody>
          <a:bodyPr wrap="square" rtlCol="0">
            <a:spAutoFit/>
          </a:bodyPr>
          <a:lstStyle/>
          <a:p>
            <a:pPr>
              <a:lnSpc>
                <a:spcPts val="3000"/>
              </a:lnSpc>
            </a:pPr>
            <a:r>
              <a:rPr lang="pt-BR" altLang="pt-BR" sz="2000" dirty="0"/>
              <a:t>Os óculos de proteção </a:t>
            </a:r>
            <a:r>
              <a:rPr lang="pt-BR" altLang="pt-BR" sz="2000" b="1" dirty="0"/>
              <a:t>não podem</a:t>
            </a:r>
            <a:r>
              <a:rPr lang="pt-BR" altLang="pt-BR" sz="2000" dirty="0"/>
              <a:t> apresentar lentes </a:t>
            </a:r>
            <a:r>
              <a:rPr lang="pt-BR" altLang="pt-BR" sz="2000" dirty="0">
                <a:solidFill>
                  <a:srgbClr val="FF3300"/>
                </a:solidFill>
              </a:rPr>
              <a:t>riscadas </a:t>
            </a:r>
            <a:r>
              <a:rPr lang="pt-BR" altLang="pt-BR" sz="2000" dirty="0"/>
              <a:t>ou</a:t>
            </a:r>
            <a:r>
              <a:rPr lang="pt-BR" altLang="pt-BR" sz="2000" dirty="0">
                <a:solidFill>
                  <a:srgbClr val="FF3300"/>
                </a:solidFill>
              </a:rPr>
              <a:t> sujas</a:t>
            </a:r>
            <a:r>
              <a:rPr lang="pt-BR" altLang="pt-BR" sz="2000" dirty="0"/>
              <a:t> e devem estar em perfeito estado de conservação.</a:t>
            </a:r>
            <a:endParaRPr lang="pt-BR" sz="2000" dirty="0"/>
          </a:p>
        </p:txBody>
      </p:sp>
      <p:pic>
        <p:nvPicPr>
          <p:cNvPr id="11" name="Imagem 10">
            <a:extLst>
              <a:ext uri="{FF2B5EF4-FFF2-40B4-BE49-F238E27FC236}">
                <a16:creationId xmlns:a16="http://schemas.microsoft.com/office/drawing/2014/main" id="{F3E1353C-8CB8-4A23-950E-418F4B50170C}"/>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E216DB7D-63C7-4C91-8CB1-3BF6ABDF36EF}"/>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EAA96C0B-1CD8-4384-BEEB-23A11E2118D8}"/>
              </a:ext>
            </a:extLst>
          </p:cNvPr>
          <p:cNvSpPr/>
          <p:nvPr/>
        </p:nvSpPr>
        <p:spPr>
          <a:xfrm>
            <a:off x="0" y="1378678"/>
            <a:ext cx="3059832"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EPI – Óculos de Proteção</a:t>
            </a:r>
          </a:p>
        </p:txBody>
      </p:sp>
    </p:spTree>
    <p:extLst>
      <p:ext uri="{BB962C8B-B14F-4D97-AF65-F5344CB8AC3E}">
        <p14:creationId xmlns:p14="http://schemas.microsoft.com/office/powerpoint/2010/main" val="24708288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25930" y="1896959"/>
            <a:ext cx="4446070" cy="1218026"/>
          </a:xfrm>
          <a:prstGeom prst="rect">
            <a:avLst/>
          </a:prstGeom>
          <a:noFill/>
          <a:ln w="19050">
            <a:noFill/>
          </a:ln>
        </p:spPr>
        <p:txBody>
          <a:bodyPr wrap="square" rtlCol="0">
            <a:spAutoFit/>
          </a:bodyPr>
          <a:lstStyle/>
          <a:p>
            <a:pPr>
              <a:lnSpc>
                <a:spcPts val="3000"/>
              </a:lnSpc>
            </a:pPr>
            <a:r>
              <a:rPr lang="pt-BR" altLang="pt-BR" sz="2000" dirty="0"/>
              <a:t>Peça </a:t>
            </a:r>
            <a:r>
              <a:rPr lang="pt-BR" altLang="pt-BR" sz="2000" b="1" dirty="0"/>
              <a:t>facial inteira</a:t>
            </a:r>
            <a:r>
              <a:rPr lang="pt-BR" altLang="pt-BR" sz="2000" dirty="0"/>
              <a:t> ou </a:t>
            </a:r>
            <a:r>
              <a:rPr lang="pt-BR" altLang="pt-BR" sz="2000" b="1" dirty="0"/>
              <a:t>semifacial</a:t>
            </a:r>
            <a:r>
              <a:rPr lang="pt-BR" altLang="pt-BR" sz="2000" dirty="0"/>
              <a:t>. </a:t>
            </a:r>
          </a:p>
          <a:p>
            <a:pPr>
              <a:lnSpc>
                <a:spcPts val="3000"/>
              </a:lnSpc>
            </a:pPr>
            <a:r>
              <a:rPr lang="pt-BR" altLang="pt-BR" sz="2000" dirty="0"/>
              <a:t>Os filtros oferecem </a:t>
            </a:r>
            <a:r>
              <a:rPr lang="pt-BR" altLang="pt-BR" sz="2000" dirty="0">
                <a:solidFill>
                  <a:srgbClr val="00B0F0"/>
                </a:solidFill>
              </a:rPr>
              <a:t>proteção para</a:t>
            </a:r>
            <a:r>
              <a:rPr lang="pt-BR" altLang="pt-BR" sz="2000" dirty="0"/>
              <a:t> uma </a:t>
            </a:r>
            <a:r>
              <a:rPr lang="pt-BR" altLang="pt-BR" sz="2000" dirty="0">
                <a:solidFill>
                  <a:srgbClr val="FF3300"/>
                </a:solidFill>
              </a:rPr>
              <a:t>substância</a:t>
            </a:r>
            <a:r>
              <a:rPr lang="pt-BR" altLang="pt-BR" sz="2000" dirty="0"/>
              <a:t> ou </a:t>
            </a:r>
            <a:r>
              <a:rPr lang="pt-BR" altLang="pt-BR" sz="2000" dirty="0">
                <a:solidFill>
                  <a:srgbClr val="FF3300"/>
                </a:solidFill>
              </a:rPr>
              <a:t>classe de substâncias...</a:t>
            </a:r>
            <a:endParaRPr lang="pt-BR" sz="2000" dirty="0">
              <a:solidFill>
                <a:srgbClr val="FF3300"/>
              </a:solidFill>
            </a:endParaRP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323" y="1275606"/>
            <a:ext cx="1635646" cy="1635646"/>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859" y="838578"/>
            <a:ext cx="1577318" cy="1800200"/>
          </a:xfrm>
          <a:prstGeom prst="rect">
            <a:avLst/>
          </a:prstGeom>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287" y="3114985"/>
            <a:ext cx="1800200" cy="1800200"/>
          </a:xfrm>
          <a:prstGeom prst="rect">
            <a:avLst/>
          </a:prstGeom>
        </p:spPr>
      </p:pic>
      <p:pic>
        <p:nvPicPr>
          <p:cNvPr id="10" name="Imagem 9">
            <a:extLst>
              <a:ext uri="{FF2B5EF4-FFF2-40B4-BE49-F238E27FC236}">
                <a16:creationId xmlns:a16="http://schemas.microsoft.com/office/drawing/2014/main" id="{519F4394-966C-4E6C-9B85-146048C2CC05}"/>
              </a:ext>
            </a:extLst>
          </p:cNvPr>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1" name="CaixaDeTexto 10">
            <a:extLst>
              <a:ext uri="{FF2B5EF4-FFF2-40B4-BE49-F238E27FC236}">
                <a16:creationId xmlns:a16="http://schemas.microsoft.com/office/drawing/2014/main" id="{A4BAE12C-D659-43B8-AD0F-2ACA006E7688}"/>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2" name="Retângulo 11">
            <a:extLst>
              <a:ext uri="{FF2B5EF4-FFF2-40B4-BE49-F238E27FC236}">
                <a16:creationId xmlns:a16="http://schemas.microsoft.com/office/drawing/2014/main" id="{E3E41C2C-E94F-4EFE-94FE-FDF1126AC6DC}"/>
              </a:ext>
            </a:extLst>
          </p:cNvPr>
          <p:cNvSpPr/>
          <p:nvPr/>
        </p:nvSpPr>
        <p:spPr>
          <a:xfrm>
            <a:off x="0" y="1378678"/>
            <a:ext cx="327585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EPI – Máscara contra Gases</a:t>
            </a:r>
          </a:p>
        </p:txBody>
      </p:sp>
      <p:sp>
        <p:nvSpPr>
          <p:cNvPr id="13" name="CaixaDeTexto 12">
            <a:extLst>
              <a:ext uri="{FF2B5EF4-FFF2-40B4-BE49-F238E27FC236}">
                <a16:creationId xmlns:a16="http://schemas.microsoft.com/office/drawing/2014/main" id="{17CD2630-7438-4BDB-BBE3-BAA24293ACC5}"/>
              </a:ext>
            </a:extLst>
          </p:cNvPr>
          <p:cNvSpPr txBox="1"/>
          <p:nvPr/>
        </p:nvSpPr>
        <p:spPr>
          <a:xfrm>
            <a:off x="225548" y="3483708"/>
            <a:ext cx="6624736" cy="1218026"/>
          </a:xfrm>
          <a:prstGeom prst="rect">
            <a:avLst/>
          </a:prstGeom>
          <a:noFill/>
          <a:ln w="19050">
            <a:noFill/>
          </a:ln>
        </p:spPr>
        <p:txBody>
          <a:bodyPr wrap="square" rtlCol="0">
            <a:spAutoFit/>
          </a:bodyPr>
          <a:lstStyle/>
          <a:p>
            <a:pPr>
              <a:lnSpc>
                <a:spcPts val="3000"/>
              </a:lnSpc>
            </a:pPr>
            <a:r>
              <a:rPr lang="pt-BR" altLang="pt-BR" sz="2000" dirty="0"/>
              <a:t>... NÃO PODEM, portanto, ser </a:t>
            </a:r>
            <a:r>
              <a:rPr lang="pt-BR" altLang="pt-BR" sz="2000" b="1" dirty="0"/>
              <a:t>usados indiscriminadamente </a:t>
            </a:r>
            <a:r>
              <a:rPr lang="pt-BR" altLang="pt-BR" sz="2000" dirty="0">
                <a:solidFill>
                  <a:srgbClr val="00B050"/>
                </a:solidFill>
              </a:rPr>
              <a:t>contra quaisquer gases ou vapores</a:t>
            </a:r>
            <a:r>
              <a:rPr lang="pt-BR" altLang="pt-BR" sz="2000" dirty="0"/>
              <a:t>, </a:t>
            </a:r>
            <a:r>
              <a:rPr lang="pt-BR" altLang="pt-BR" sz="2000" u="sng" dirty="0"/>
              <a:t>sem a adequada verificação prévia</a:t>
            </a:r>
            <a:r>
              <a:rPr lang="pt-BR" altLang="pt-BR" sz="2000" dirty="0"/>
              <a:t>.</a:t>
            </a:r>
            <a:endParaRPr lang="pt-BR" sz="2000" dirty="0"/>
          </a:p>
        </p:txBody>
      </p:sp>
    </p:spTree>
    <p:extLst>
      <p:ext uri="{BB962C8B-B14F-4D97-AF65-F5344CB8AC3E}">
        <p14:creationId xmlns:p14="http://schemas.microsoft.com/office/powerpoint/2010/main" val="8100984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03229" y="2139702"/>
            <a:ext cx="5764915" cy="1371914"/>
          </a:xfrm>
          <a:prstGeom prst="rect">
            <a:avLst/>
          </a:prstGeom>
          <a:noFill/>
          <a:ln w="19050">
            <a:noFill/>
          </a:ln>
        </p:spPr>
        <p:txBody>
          <a:bodyPr wrap="square" rtlCol="0">
            <a:spAutoFit/>
          </a:bodyPr>
          <a:lstStyle/>
          <a:p>
            <a:pPr>
              <a:lnSpc>
                <a:spcPts val="3000"/>
              </a:lnSpc>
              <a:spcBef>
                <a:spcPct val="50000"/>
              </a:spcBef>
            </a:pPr>
            <a:r>
              <a:rPr lang="pt-BR" altLang="pt-BR" sz="2000" dirty="0"/>
              <a:t>Utilizados para a </a:t>
            </a:r>
            <a:r>
              <a:rPr lang="pt-BR" altLang="pt-BR" sz="2000" b="1" dirty="0"/>
              <a:t>proteção contra</a:t>
            </a:r>
            <a:r>
              <a:rPr lang="pt-BR" altLang="pt-BR" sz="2000" dirty="0"/>
              <a:t> </a:t>
            </a:r>
            <a:r>
              <a:rPr lang="pt-BR" altLang="pt-BR" sz="2000" dirty="0">
                <a:solidFill>
                  <a:srgbClr val="00B0F0"/>
                </a:solidFill>
              </a:rPr>
              <a:t>gases</a:t>
            </a:r>
            <a:r>
              <a:rPr lang="pt-BR" altLang="pt-BR" sz="2000" dirty="0"/>
              <a:t> e </a:t>
            </a:r>
            <a:r>
              <a:rPr lang="pt-BR" altLang="pt-BR" sz="2000" dirty="0">
                <a:solidFill>
                  <a:srgbClr val="00B0F0"/>
                </a:solidFill>
              </a:rPr>
              <a:t>vapores</a:t>
            </a:r>
            <a:r>
              <a:rPr lang="pt-BR" altLang="pt-BR" sz="2000" dirty="0"/>
              <a:t>. </a:t>
            </a:r>
          </a:p>
          <a:p>
            <a:pPr>
              <a:lnSpc>
                <a:spcPts val="3000"/>
              </a:lnSpc>
              <a:spcBef>
                <a:spcPct val="50000"/>
              </a:spcBef>
            </a:pPr>
            <a:r>
              <a:rPr lang="pt-BR" altLang="pt-BR" sz="2000" dirty="0"/>
              <a:t>Devem ser </a:t>
            </a:r>
            <a:r>
              <a:rPr lang="pt-BR" altLang="pt-BR" sz="2000" dirty="0">
                <a:solidFill>
                  <a:srgbClr val="FF3300"/>
                </a:solidFill>
              </a:rPr>
              <a:t>adequadas ao produto</a:t>
            </a:r>
            <a:r>
              <a:rPr lang="pt-BR" altLang="pt-BR" sz="2000" dirty="0"/>
              <a:t> transportado e </a:t>
            </a:r>
            <a:r>
              <a:rPr lang="pt-BR" altLang="pt-BR" sz="2000" b="1" dirty="0"/>
              <a:t>não podem</a:t>
            </a:r>
            <a:r>
              <a:rPr lang="pt-BR" altLang="pt-BR" sz="2000" dirty="0"/>
              <a:t> estar com a </a:t>
            </a:r>
            <a:r>
              <a:rPr lang="pt-BR" altLang="pt-BR" sz="2000" u="sng" dirty="0"/>
              <a:t>data de validade vencida</a:t>
            </a:r>
            <a:r>
              <a:rPr lang="pt-BR" altLang="pt-BR" sz="2000" dirty="0"/>
              <a:t>.</a:t>
            </a:r>
          </a:p>
        </p:txBody>
      </p:sp>
      <p:pic>
        <p:nvPicPr>
          <p:cNvPr id="7" name="Imagem 6">
            <a:extLst>
              <a:ext uri="{FF2B5EF4-FFF2-40B4-BE49-F238E27FC236}">
                <a16:creationId xmlns:a16="http://schemas.microsoft.com/office/drawing/2014/main" id="{1F4A2E6D-81BB-4CB1-89E1-E5B3C55F4CB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9" name="CaixaDeTexto 8">
            <a:extLst>
              <a:ext uri="{FF2B5EF4-FFF2-40B4-BE49-F238E27FC236}">
                <a16:creationId xmlns:a16="http://schemas.microsoft.com/office/drawing/2014/main" id="{729D1DB9-5BC9-4E03-A3B6-ECBF11E8692D}"/>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2" name="Retângulo 11">
            <a:extLst>
              <a:ext uri="{FF2B5EF4-FFF2-40B4-BE49-F238E27FC236}">
                <a16:creationId xmlns:a16="http://schemas.microsoft.com/office/drawing/2014/main" id="{02DCD5AF-08A7-49D8-829B-37D3BEE597E5}"/>
              </a:ext>
            </a:extLst>
          </p:cNvPr>
          <p:cNvSpPr/>
          <p:nvPr/>
        </p:nvSpPr>
        <p:spPr>
          <a:xfrm>
            <a:off x="0" y="1378678"/>
            <a:ext cx="5004048"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EPI: Máscara – Filtros químicos combinados</a:t>
            </a:r>
          </a:p>
        </p:txBody>
      </p:sp>
      <p:pic>
        <p:nvPicPr>
          <p:cNvPr id="1026" name="Picture 2" descr="3 M 6200 + 1621Af Máscara De Gás Conjunto Máscara Com Óculos De ...">
            <a:extLst>
              <a:ext uri="{FF2B5EF4-FFF2-40B4-BE49-F238E27FC236}">
                <a16:creationId xmlns:a16="http://schemas.microsoft.com/office/drawing/2014/main" id="{12C7DE02-1EAA-444D-AD61-2B966B7628F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667" b="97889" l="10000" r="97444">
                        <a14:foregroundMark x1="55778" y1="3667" x2="55778" y2="3667"/>
                        <a14:foregroundMark x1="95000" y1="82444" x2="95000" y2="82444"/>
                        <a14:foregroundMark x1="93778" y1="95889" x2="93778" y2="95889"/>
                        <a14:foregroundMark x1="93778" y1="95889" x2="93778" y2="95889"/>
                        <a14:foregroundMark x1="97444" y1="80222" x2="97444" y2="80222"/>
                        <a14:foregroundMark x1="93778" y1="81778" x2="93778" y2="81778"/>
                        <a14:foregroundMark x1="89778" y1="97889" x2="89778" y2="97889"/>
                        <a14:foregroundMark x1="72889" y1="64333" x2="72889" y2="64333"/>
                        <a14:foregroundMark x1="97444" y1="58222" x2="97444" y2="58222"/>
                      </a14:backgroundRemoval>
                    </a14:imgEffect>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678780" y="483519"/>
            <a:ext cx="4465221" cy="448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44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VEÍCULOS - DOCUMENTAÇÃO</a:t>
            </a:r>
          </a:p>
        </p:txBody>
      </p:sp>
      <p:pic>
        <p:nvPicPr>
          <p:cNvPr id="3" name="Imagem 2" descr="Tabela&#10;&#10;Descrição gerada automaticamente">
            <a:extLst>
              <a:ext uri="{FF2B5EF4-FFF2-40B4-BE49-F238E27FC236}">
                <a16:creationId xmlns:a16="http://schemas.microsoft.com/office/drawing/2014/main" id="{515771E7-F2B2-4648-AA2D-B312DFE4E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131590"/>
            <a:ext cx="3248831" cy="3744416"/>
          </a:xfrm>
          <a:prstGeom prst="rect">
            <a:avLst/>
          </a:prstGeom>
        </p:spPr>
      </p:pic>
      <p:sp>
        <p:nvSpPr>
          <p:cNvPr id="26" name="CaixaDeTexto 25">
            <a:extLst>
              <a:ext uri="{FF2B5EF4-FFF2-40B4-BE49-F238E27FC236}">
                <a16:creationId xmlns:a16="http://schemas.microsoft.com/office/drawing/2014/main" id="{5EAA2D27-92B5-4119-B67D-3BF15388669F}"/>
              </a:ext>
            </a:extLst>
          </p:cNvPr>
          <p:cNvSpPr txBox="1"/>
          <p:nvPr/>
        </p:nvSpPr>
        <p:spPr>
          <a:xfrm>
            <a:off x="3543370" y="3629511"/>
            <a:ext cx="1913245" cy="1246495"/>
          </a:xfrm>
          <a:prstGeom prst="rect">
            <a:avLst/>
          </a:prstGeom>
          <a:noFill/>
        </p:spPr>
        <p:txBody>
          <a:bodyPr wrap="square" lIns="0" rIns="0" rtlCol="0">
            <a:spAutoFit/>
          </a:bodyPr>
          <a:lstStyle/>
          <a:p>
            <a:r>
              <a:rPr lang="pt-BR" sz="1500" b="1" dirty="0">
                <a:solidFill>
                  <a:srgbClr val="C0504D"/>
                </a:solidFill>
                <a:latin typeface="Calibri" pitchFamily="34" charset="0"/>
                <a:cs typeface="Calibri" pitchFamily="34" charset="0"/>
              </a:rPr>
              <a:t>D</a:t>
            </a:r>
            <a:r>
              <a:rPr lang="pt-BR" sz="1500" dirty="0">
                <a:solidFill>
                  <a:srgbClr val="C0504D"/>
                </a:solidFill>
                <a:latin typeface="Calibri" pitchFamily="34" charset="0"/>
                <a:cs typeface="Calibri" pitchFamily="34" charset="0"/>
              </a:rPr>
              <a:t>anos </a:t>
            </a:r>
          </a:p>
          <a:p>
            <a:r>
              <a:rPr lang="pt-BR" sz="1500" b="1" dirty="0">
                <a:solidFill>
                  <a:srgbClr val="C0504D"/>
                </a:solidFill>
                <a:latin typeface="Calibri" pitchFamily="34" charset="0"/>
                <a:cs typeface="Calibri" pitchFamily="34" charset="0"/>
              </a:rPr>
              <a:t>P</a:t>
            </a:r>
            <a:r>
              <a:rPr lang="pt-BR" sz="1500" dirty="0">
                <a:solidFill>
                  <a:srgbClr val="C0504D"/>
                </a:solidFill>
                <a:latin typeface="Calibri" pitchFamily="34" charset="0"/>
                <a:cs typeface="Calibri" pitchFamily="34" charset="0"/>
              </a:rPr>
              <a:t>essoais causados por</a:t>
            </a:r>
          </a:p>
          <a:p>
            <a:r>
              <a:rPr lang="pt-BR" sz="1500" b="1" dirty="0">
                <a:solidFill>
                  <a:srgbClr val="C0504D"/>
                </a:solidFill>
                <a:latin typeface="Calibri" pitchFamily="34" charset="0"/>
                <a:cs typeface="Calibri" pitchFamily="34" charset="0"/>
              </a:rPr>
              <a:t>V</a:t>
            </a:r>
            <a:r>
              <a:rPr lang="pt-BR" sz="1500" dirty="0">
                <a:solidFill>
                  <a:srgbClr val="C0504D"/>
                </a:solidFill>
                <a:latin typeface="Calibri" pitchFamily="34" charset="0"/>
                <a:cs typeface="Calibri" pitchFamily="34" charset="0"/>
              </a:rPr>
              <a:t>eículos</a:t>
            </a:r>
          </a:p>
          <a:p>
            <a:r>
              <a:rPr lang="pt-BR" sz="1500" b="1" dirty="0">
                <a:solidFill>
                  <a:srgbClr val="C0504D"/>
                </a:solidFill>
                <a:latin typeface="Calibri" pitchFamily="34" charset="0"/>
                <a:cs typeface="Calibri" pitchFamily="34" charset="0"/>
              </a:rPr>
              <a:t>A</a:t>
            </a:r>
            <a:r>
              <a:rPr lang="pt-BR" sz="1500" dirty="0">
                <a:solidFill>
                  <a:srgbClr val="C0504D"/>
                </a:solidFill>
                <a:latin typeface="Calibri" pitchFamily="34" charset="0"/>
                <a:cs typeface="Calibri" pitchFamily="34" charset="0"/>
              </a:rPr>
              <a:t>utomotores</a:t>
            </a:r>
          </a:p>
          <a:p>
            <a:r>
              <a:rPr lang="pt-BR" sz="1500" b="1" dirty="0">
                <a:solidFill>
                  <a:srgbClr val="C0504D"/>
                </a:solidFill>
                <a:latin typeface="Calibri" pitchFamily="34" charset="0"/>
                <a:cs typeface="Calibri" pitchFamily="34" charset="0"/>
              </a:rPr>
              <a:t>T</a:t>
            </a:r>
            <a:r>
              <a:rPr lang="pt-BR" sz="1500" dirty="0">
                <a:solidFill>
                  <a:srgbClr val="C0504D"/>
                </a:solidFill>
                <a:latin typeface="Calibri" pitchFamily="34" charset="0"/>
                <a:cs typeface="Calibri" pitchFamily="34" charset="0"/>
              </a:rPr>
              <a:t>errestres</a:t>
            </a:r>
          </a:p>
        </p:txBody>
      </p:sp>
      <p:sp>
        <p:nvSpPr>
          <p:cNvPr id="27" name="Seta para a direita 36">
            <a:extLst>
              <a:ext uri="{FF2B5EF4-FFF2-40B4-BE49-F238E27FC236}">
                <a16:creationId xmlns:a16="http://schemas.microsoft.com/office/drawing/2014/main" id="{52DD6666-0DAB-4DAF-BAEF-989EE31836AA}"/>
              </a:ext>
            </a:extLst>
          </p:cNvPr>
          <p:cNvSpPr/>
          <p:nvPr/>
        </p:nvSpPr>
        <p:spPr>
          <a:xfrm>
            <a:off x="4716016" y="4133567"/>
            <a:ext cx="995571" cy="387336"/>
          </a:xfrm>
          <a:prstGeom prst="rightArrow">
            <a:avLst/>
          </a:prstGeom>
          <a:solidFill>
            <a:srgbClr val="C0504D"/>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000" b="1" dirty="0">
                <a:solidFill>
                  <a:schemeClr val="bg1"/>
                </a:solidFill>
                <a:latin typeface="Calibri" pitchFamily="34" charset="0"/>
                <a:cs typeface="Calibri" pitchFamily="34" charset="0"/>
              </a:rPr>
              <a:t>COBRE</a:t>
            </a:r>
          </a:p>
        </p:txBody>
      </p:sp>
      <p:sp>
        <p:nvSpPr>
          <p:cNvPr id="30" name="Retângulo 29">
            <a:extLst>
              <a:ext uri="{FF2B5EF4-FFF2-40B4-BE49-F238E27FC236}">
                <a16:creationId xmlns:a16="http://schemas.microsoft.com/office/drawing/2014/main" id="{12F886CD-4F29-41A9-96E2-DAECCEF304B2}"/>
              </a:ext>
            </a:extLst>
          </p:cNvPr>
          <p:cNvSpPr/>
          <p:nvPr/>
        </p:nvSpPr>
        <p:spPr>
          <a:xfrm>
            <a:off x="5750192" y="3817481"/>
            <a:ext cx="3155086" cy="102926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pt-BR" sz="1500" dirty="0">
                <a:solidFill>
                  <a:srgbClr val="C0504D"/>
                </a:solidFill>
                <a:latin typeface="Calibri" pitchFamily="34" charset="0"/>
                <a:cs typeface="Calibri" pitchFamily="34" charset="0"/>
              </a:rPr>
              <a:t>►Despesa hospitalares: </a:t>
            </a:r>
            <a:r>
              <a:rPr lang="pt-BR" sz="1500" b="1" dirty="0">
                <a:solidFill>
                  <a:srgbClr val="C0504D"/>
                </a:solidFill>
                <a:latin typeface="Calibri" pitchFamily="34" charset="0"/>
                <a:cs typeface="Calibri" pitchFamily="34" charset="0"/>
              </a:rPr>
              <a:t>R$ 2.700,00</a:t>
            </a:r>
          </a:p>
          <a:p>
            <a:pPr>
              <a:spcAft>
                <a:spcPts val="600"/>
              </a:spcAft>
            </a:pPr>
            <a:r>
              <a:rPr lang="pt-BR" sz="1500" dirty="0">
                <a:solidFill>
                  <a:srgbClr val="C0504D"/>
                </a:solidFill>
                <a:latin typeface="Calibri" pitchFamily="34" charset="0"/>
                <a:cs typeface="Calibri" pitchFamily="34" charset="0"/>
              </a:rPr>
              <a:t>►Vítimas fatais: </a:t>
            </a:r>
            <a:r>
              <a:rPr lang="pt-BR" sz="1500" b="1" dirty="0">
                <a:solidFill>
                  <a:srgbClr val="C0504D"/>
                </a:solidFill>
                <a:latin typeface="Calibri" pitchFamily="34" charset="0"/>
                <a:cs typeface="Calibri" pitchFamily="34" charset="0"/>
              </a:rPr>
              <a:t>R$ 13.500,00</a:t>
            </a:r>
          </a:p>
          <a:p>
            <a:pPr>
              <a:spcAft>
                <a:spcPts val="600"/>
              </a:spcAft>
            </a:pPr>
            <a:r>
              <a:rPr lang="pt-BR" sz="1500" dirty="0">
                <a:solidFill>
                  <a:srgbClr val="C0504D"/>
                </a:solidFill>
                <a:latin typeface="Calibri" pitchFamily="34" charset="0"/>
                <a:cs typeface="Calibri" pitchFamily="34" charset="0"/>
              </a:rPr>
              <a:t>►Lesão permanente: </a:t>
            </a:r>
            <a:r>
              <a:rPr lang="pt-BR" sz="1500" b="1" dirty="0">
                <a:solidFill>
                  <a:srgbClr val="C0504D"/>
                </a:solidFill>
                <a:latin typeface="Calibri" pitchFamily="34" charset="0"/>
                <a:cs typeface="Calibri" pitchFamily="34" charset="0"/>
              </a:rPr>
              <a:t>R$ 13.500,00</a:t>
            </a:r>
          </a:p>
        </p:txBody>
      </p:sp>
      <p:pic>
        <p:nvPicPr>
          <p:cNvPr id="6" name="Imagem 5">
            <a:extLst>
              <a:ext uri="{FF2B5EF4-FFF2-40B4-BE49-F238E27FC236}">
                <a16:creationId xmlns:a16="http://schemas.microsoft.com/office/drawing/2014/main" id="{94E248EE-B366-4D6A-A6B4-B6FD22435F03}"/>
              </a:ext>
            </a:extLst>
          </p:cNvPr>
          <p:cNvPicPr>
            <a:picLocks noChangeAspect="1"/>
          </p:cNvPicPr>
          <p:nvPr/>
        </p:nvPicPr>
        <p:blipFill>
          <a:blip r:embed="rId5"/>
          <a:stretch>
            <a:fillRect/>
          </a:stretch>
        </p:blipFill>
        <p:spPr>
          <a:xfrm>
            <a:off x="1788513" y="2649766"/>
            <a:ext cx="1688738" cy="1621677"/>
          </a:xfrm>
          <a:prstGeom prst="rect">
            <a:avLst/>
          </a:prstGeom>
        </p:spPr>
      </p:pic>
      <p:sp>
        <p:nvSpPr>
          <p:cNvPr id="40" name="CaixaDeTexto 39">
            <a:extLst>
              <a:ext uri="{FF2B5EF4-FFF2-40B4-BE49-F238E27FC236}">
                <a16:creationId xmlns:a16="http://schemas.microsoft.com/office/drawing/2014/main" id="{962D09A1-95E1-42B8-B5ED-C35D81F0BAF6}"/>
              </a:ext>
            </a:extLst>
          </p:cNvPr>
          <p:cNvSpPr txBox="1"/>
          <p:nvPr/>
        </p:nvSpPr>
        <p:spPr>
          <a:xfrm>
            <a:off x="3543370" y="1181670"/>
            <a:ext cx="1156473" cy="1246495"/>
          </a:xfrm>
          <a:prstGeom prst="rect">
            <a:avLst/>
          </a:prstGeom>
          <a:noFill/>
        </p:spPr>
        <p:txBody>
          <a:bodyPr wrap="square" lIns="0" rIns="0" rtlCol="0">
            <a:spAutoFit/>
          </a:bodyPr>
          <a:lstStyle/>
          <a:p>
            <a:r>
              <a:rPr lang="pt-BR" sz="1500" b="1" dirty="0">
                <a:solidFill>
                  <a:srgbClr val="008000"/>
                </a:solidFill>
                <a:latin typeface="Calibri" pitchFamily="34" charset="0"/>
                <a:cs typeface="Calibri" pitchFamily="34" charset="0"/>
              </a:rPr>
              <a:t>C</a:t>
            </a:r>
            <a:r>
              <a:rPr lang="pt-BR" sz="1500" dirty="0">
                <a:solidFill>
                  <a:srgbClr val="008000"/>
                </a:solidFill>
                <a:latin typeface="Calibri" pitchFamily="34" charset="0"/>
                <a:cs typeface="Calibri" pitchFamily="34" charset="0"/>
              </a:rPr>
              <a:t>ertificado de</a:t>
            </a:r>
          </a:p>
          <a:p>
            <a:r>
              <a:rPr lang="pt-BR" sz="1500" b="1" dirty="0">
                <a:solidFill>
                  <a:srgbClr val="008000"/>
                </a:solidFill>
                <a:latin typeface="Calibri" pitchFamily="34" charset="0"/>
                <a:cs typeface="Calibri" pitchFamily="34" charset="0"/>
              </a:rPr>
              <a:t>R</a:t>
            </a:r>
            <a:r>
              <a:rPr lang="pt-BR" sz="1500" dirty="0">
                <a:solidFill>
                  <a:srgbClr val="008000"/>
                </a:solidFill>
                <a:latin typeface="Calibri" pitchFamily="34" charset="0"/>
                <a:cs typeface="Calibri" pitchFamily="34" charset="0"/>
              </a:rPr>
              <a:t>egistro e</a:t>
            </a:r>
          </a:p>
          <a:p>
            <a:r>
              <a:rPr lang="pt-BR" sz="1500" b="1" dirty="0">
                <a:solidFill>
                  <a:srgbClr val="008000"/>
                </a:solidFill>
                <a:latin typeface="Calibri" pitchFamily="34" charset="0"/>
                <a:cs typeface="Calibri" pitchFamily="34" charset="0"/>
              </a:rPr>
              <a:t>L</a:t>
            </a:r>
            <a:r>
              <a:rPr lang="pt-BR" sz="1500" dirty="0">
                <a:solidFill>
                  <a:srgbClr val="008000"/>
                </a:solidFill>
                <a:latin typeface="Calibri" pitchFamily="34" charset="0"/>
                <a:cs typeface="Calibri" pitchFamily="34" charset="0"/>
              </a:rPr>
              <a:t>icenciamento</a:t>
            </a:r>
          </a:p>
          <a:p>
            <a:r>
              <a:rPr lang="pt-BR" sz="1500" b="1" dirty="0">
                <a:solidFill>
                  <a:srgbClr val="008000"/>
                </a:solidFill>
                <a:latin typeface="Calibri" pitchFamily="34" charset="0"/>
                <a:cs typeface="Calibri" pitchFamily="34" charset="0"/>
              </a:rPr>
              <a:t>V</a:t>
            </a:r>
            <a:r>
              <a:rPr lang="pt-BR" sz="1500" dirty="0">
                <a:solidFill>
                  <a:srgbClr val="008000"/>
                </a:solidFill>
                <a:latin typeface="Calibri" pitchFamily="34" charset="0"/>
                <a:cs typeface="Calibri" pitchFamily="34" charset="0"/>
              </a:rPr>
              <a:t>eículo</a:t>
            </a:r>
          </a:p>
          <a:p>
            <a:r>
              <a:rPr lang="pt-BR" sz="1500" b="1" dirty="0">
                <a:solidFill>
                  <a:srgbClr val="7030A0"/>
                </a:solidFill>
                <a:latin typeface="Calibri" pitchFamily="34" charset="0"/>
                <a:cs typeface="Calibri" pitchFamily="34" charset="0"/>
              </a:rPr>
              <a:t>e</a:t>
            </a:r>
            <a:r>
              <a:rPr lang="pt-BR" sz="1500" dirty="0">
                <a:solidFill>
                  <a:srgbClr val="7030A0"/>
                </a:solidFill>
                <a:latin typeface="Calibri" pitchFamily="34" charset="0"/>
                <a:cs typeface="Calibri" pitchFamily="34" charset="0"/>
              </a:rPr>
              <a:t> - eletrônico</a:t>
            </a:r>
          </a:p>
        </p:txBody>
      </p:sp>
      <p:sp>
        <p:nvSpPr>
          <p:cNvPr id="41" name="Retângulo 40">
            <a:extLst>
              <a:ext uri="{FF2B5EF4-FFF2-40B4-BE49-F238E27FC236}">
                <a16:creationId xmlns:a16="http://schemas.microsoft.com/office/drawing/2014/main" id="{DAEF6F8C-0114-455A-96E4-7071AA223930}"/>
              </a:ext>
            </a:extLst>
          </p:cNvPr>
          <p:cNvSpPr/>
          <p:nvPr/>
        </p:nvSpPr>
        <p:spPr>
          <a:xfrm>
            <a:off x="5750192" y="503024"/>
            <a:ext cx="3334598" cy="295189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pt-BR" sz="1500" dirty="0">
                <a:solidFill>
                  <a:srgbClr val="00B0F0"/>
                </a:solidFill>
                <a:latin typeface="Calibri" pitchFamily="34" charset="0"/>
                <a:cs typeface="Calibri" pitchFamily="34" charset="0"/>
              </a:rPr>
              <a:t>►Licenciamento anual</a:t>
            </a:r>
          </a:p>
          <a:p>
            <a:pPr>
              <a:spcAft>
                <a:spcPts val="600"/>
              </a:spcAft>
            </a:pPr>
            <a:r>
              <a:rPr lang="pt-BR" sz="1500" dirty="0">
                <a:solidFill>
                  <a:srgbClr val="FF6600"/>
                </a:solidFill>
                <a:latin typeface="Calibri" pitchFamily="34" charset="0"/>
                <a:cs typeface="Calibri" pitchFamily="34" charset="0"/>
              </a:rPr>
              <a:t>►Trocar de Proprietário</a:t>
            </a:r>
          </a:p>
          <a:p>
            <a:pPr>
              <a:spcAft>
                <a:spcPts val="600"/>
              </a:spcAft>
            </a:pPr>
            <a:r>
              <a:rPr lang="pt-BR" sz="1500" dirty="0">
                <a:solidFill>
                  <a:srgbClr val="FF6600"/>
                </a:solidFill>
                <a:latin typeface="Calibri" pitchFamily="34" charset="0"/>
                <a:cs typeface="Calibri" pitchFamily="34" charset="0"/>
              </a:rPr>
              <a:t>►Mudar de Município</a:t>
            </a:r>
          </a:p>
          <a:p>
            <a:pPr>
              <a:spcAft>
                <a:spcPts val="600"/>
              </a:spcAft>
            </a:pPr>
            <a:r>
              <a:rPr lang="pt-BR" sz="1500" dirty="0">
                <a:solidFill>
                  <a:srgbClr val="FF6600"/>
                </a:solidFill>
                <a:latin typeface="Calibri" pitchFamily="34" charset="0"/>
                <a:cs typeface="Calibri" pitchFamily="34" charset="0"/>
              </a:rPr>
              <a:t>►Alterar de Característica</a:t>
            </a:r>
          </a:p>
          <a:p>
            <a:pPr>
              <a:spcAft>
                <a:spcPts val="600"/>
              </a:spcAft>
            </a:pPr>
            <a:r>
              <a:rPr lang="pt-BR" sz="1500" dirty="0">
                <a:solidFill>
                  <a:srgbClr val="FF6600"/>
                </a:solidFill>
                <a:latin typeface="Calibri" pitchFamily="34" charset="0"/>
                <a:cs typeface="Calibri" pitchFamily="34" charset="0"/>
              </a:rPr>
              <a:t>►Mudar de Categoria</a:t>
            </a:r>
          </a:p>
          <a:p>
            <a:pPr>
              <a:spcAft>
                <a:spcPts val="600"/>
              </a:spcAft>
            </a:pPr>
            <a:r>
              <a:rPr lang="pt-BR" sz="1500" dirty="0">
                <a:solidFill>
                  <a:srgbClr val="008000"/>
                </a:solidFill>
                <a:latin typeface="Calibri" pitchFamily="34" charset="0"/>
                <a:cs typeface="Calibri" pitchFamily="34" charset="0"/>
              </a:rPr>
              <a:t>►Novo registro</a:t>
            </a:r>
          </a:p>
          <a:p>
            <a:pPr>
              <a:spcAft>
                <a:spcPts val="600"/>
              </a:spcAft>
            </a:pPr>
            <a:r>
              <a:rPr lang="pt-BR" sz="1500" dirty="0">
                <a:solidFill>
                  <a:srgbClr val="008000"/>
                </a:solidFill>
                <a:latin typeface="Calibri" pitchFamily="34" charset="0"/>
                <a:cs typeface="Calibri" pitchFamily="34" charset="0"/>
              </a:rPr>
              <a:t>►Segunda via</a:t>
            </a:r>
          </a:p>
          <a:p>
            <a:pPr>
              <a:spcAft>
                <a:spcPts val="600"/>
              </a:spcAft>
            </a:pPr>
            <a:r>
              <a:rPr lang="pt-BR" sz="1500" dirty="0">
                <a:solidFill>
                  <a:srgbClr val="008000"/>
                </a:solidFill>
                <a:latin typeface="Calibri" pitchFamily="34" charset="0"/>
                <a:cs typeface="Calibri" pitchFamily="34" charset="0"/>
              </a:rPr>
              <a:t>►Remarcação de chassi</a:t>
            </a:r>
          </a:p>
          <a:p>
            <a:pPr>
              <a:spcAft>
                <a:spcPts val="600"/>
              </a:spcAft>
            </a:pPr>
            <a:r>
              <a:rPr lang="pt-BR" sz="1500" dirty="0">
                <a:solidFill>
                  <a:srgbClr val="008000"/>
                </a:solidFill>
                <a:latin typeface="Calibri" pitchFamily="34" charset="0"/>
                <a:cs typeface="Calibri" pitchFamily="34" charset="0"/>
              </a:rPr>
              <a:t>►Quando necessária reemissão do CRV</a:t>
            </a:r>
          </a:p>
        </p:txBody>
      </p:sp>
      <p:sp>
        <p:nvSpPr>
          <p:cNvPr id="42" name="Seta para a direita 6">
            <a:extLst>
              <a:ext uri="{FF2B5EF4-FFF2-40B4-BE49-F238E27FC236}">
                <a16:creationId xmlns:a16="http://schemas.microsoft.com/office/drawing/2014/main" id="{1ABA3577-22D1-4758-9550-493FB593CDC5}"/>
              </a:ext>
            </a:extLst>
          </p:cNvPr>
          <p:cNvSpPr/>
          <p:nvPr/>
        </p:nvSpPr>
        <p:spPr>
          <a:xfrm>
            <a:off x="4756837" y="1297718"/>
            <a:ext cx="995571" cy="1014397"/>
          </a:xfrm>
          <a:prstGeom prst="rightArrow">
            <a:avLst/>
          </a:prstGeom>
          <a:solidFill>
            <a:srgbClr val="008000"/>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000" b="1" dirty="0">
                <a:solidFill>
                  <a:schemeClr val="bg1"/>
                </a:solidFill>
                <a:latin typeface="Calibri" pitchFamily="34" charset="0"/>
                <a:cs typeface="Calibri" pitchFamily="34" charset="0"/>
              </a:rPr>
              <a:t>EMITIDO UM NOVO QUANDO</a:t>
            </a:r>
          </a:p>
        </p:txBody>
      </p:sp>
      <p:pic>
        <p:nvPicPr>
          <p:cNvPr id="10" name="Imagem 9">
            <a:extLst>
              <a:ext uri="{FF2B5EF4-FFF2-40B4-BE49-F238E27FC236}">
                <a16:creationId xmlns:a16="http://schemas.microsoft.com/office/drawing/2014/main" id="{78E799AE-0B5F-4801-BC27-B6BB8C2ED1A4}"/>
              </a:ext>
            </a:extLst>
          </p:cNvPr>
          <p:cNvPicPr>
            <a:picLocks noChangeAspect="1"/>
          </p:cNvPicPr>
          <p:nvPr/>
        </p:nvPicPr>
        <p:blipFill>
          <a:blip r:embed="rId6"/>
          <a:stretch>
            <a:fillRect/>
          </a:stretch>
        </p:blipFill>
        <p:spPr>
          <a:xfrm>
            <a:off x="272467" y="1386452"/>
            <a:ext cx="3212870" cy="914479"/>
          </a:xfrm>
          <a:prstGeom prst="rect">
            <a:avLst/>
          </a:prstGeom>
        </p:spPr>
      </p:pic>
    </p:spTree>
    <p:extLst>
      <p:ext uri="{BB962C8B-B14F-4D97-AF65-F5344CB8AC3E}">
        <p14:creationId xmlns:p14="http://schemas.microsoft.com/office/powerpoint/2010/main" val="178647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28" dur="500"/>
                                        <p:tgtEl>
                                          <p:spTgt spid="4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1">
                                            <p:txEl>
                                              <p:pRg st="1" end="1"/>
                                            </p:txEl>
                                          </p:spTgt>
                                        </p:tgtEl>
                                        <p:attrNameLst>
                                          <p:attrName>style.visibility</p:attrName>
                                        </p:attrNameLst>
                                      </p:cBhvr>
                                      <p:to>
                                        <p:strVal val="visible"/>
                                      </p:to>
                                    </p:set>
                                    <p:animEffect transition="in" filter="randombar(horizontal)">
                                      <p:cBhvr>
                                        <p:cTn id="33" dur="500"/>
                                        <p:tgtEl>
                                          <p:spTgt spid="4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1">
                                            <p:txEl>
                                              <p:pRg st="2" end="2"/>
                                            </p:txEl>
                                          </p:spTgt>
                                        </p:tgtEl>
                                        <p:attrNameLst>
                                          <p:attrName>style.visibility</p:attrName>
                                        </p:attrNameLst>
                                      </p:cBhvr>
                                      <p:to>
                                        <p:strVal val="visible"/>
                                      </p:to>
                                    </p:set>
                                    <p:animEffect transition="in" filter="randombar(horizontal)">
                                      <p:cBhvr>
                                        <p:cTn id="38" dur="500"/>
                                        <p:tgtEl>
                                          <p:spTgt spid="4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1">
                                            <p:txEl>
                                              <p:pRg st="3" end="3"/>
                                            </p:txEl>
                                          </p:spTgt>
                                        </p:tgtEl>
                                        <p:attrNameLst>
                                          <p:attrName>style.visibility</p:attrName>
                                        </p:attrNameLst>
                                      </p:cBhvr>
                                      <p:to>
                                        <p:strVal val="visible"/>
                                      </p:to>
                                    </p:set>
                                    <p:animEffect transition="in" filter="randombar(horizontal)">
                                      <p:cBhvr>
                                        <p:cTn id="43" dur="500"/>
                                        <p:tgtEl>
                                          <p:spTgt spid="4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1">
                                            <p:txEl>
                                              <p:pRg st="4" end="4"/>
                                            </p:txEl>
                                          </p:spTgt>
                                        </p:tgtEl>
                                        <p:attrNameLst>
                                          <p:attrName>style.visibility</p:attrName>
                                        </p:attrNameLst>
                                      </p:cBhvr>
                                      <p:to>
                                        <p:strVal val="visible"/>
                                      </p:to>
                                    </p:set>
                                    <p:animEffect transition="in" filter="randombar(horizontal)">
                                      <p:cBhvr>
                                        <p:cTn id="48" dur="500"/>
                                        <p:tgtEl>
                                          <p:spTgt spid="41">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1">
                                            <p:txEl>
                                              <p:pRg st="5" end="5"/>
                                            </p:txEl>
                                          </p:spTgt>
                                        </p:tgtEl>
                                        <p:attrNameLst>
                                          <p:attrName>style.visibility</p:attrName>
                                        </p:attrNameLst>
                                      </p:cBhvr>
                                      <p:to>
                                        <p:strVal val="visible"/>
                                      </p:to>
                                    </p:set>
                                    <p:animEffect transition="in" filter="randombar(horizontal)">
                                      <p:cBhvr>
                                        <p:cTn id="53" dur="500"/>
                                        <p:tgtEl>
                                          <p:spTgt spid="41">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41">
                                            <p:txEl>
                                              <p:pRg st="6" end="6"/>
                                            </p:txEl>
                                          </p:spTgt>
                                        </p:tgtEl>
                                        <p:attrNameLst>
                                          <p:attrName>style.visibility</p:attrName>
                                        </p:attrNameLst>
                                      </p:cBhvr>
                                      <p:to>
                                        <p:strVal val="visible"/>
                                      </p:to>
                                    </p:set>
                                    <p:animEffect transition="in" filter="randombar(horizontal)">
                                      <p:cBhvr>
                                        <p:cTn id="58" dur="500"/>
                                        <p:tgtEl>
                                          <p:spTgt spid="41">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41">
                                            <p:txEl>
                                              <p:pRg st="7" end="7"/>
                                            </p:txEl>
                                          </p:spTgt>
                                        </p:tgtEl>
                                        <p:attrNameLst>
                                          <p:attrName>style.visibility</p:attrName>
                                        </p:attrNameLst>
                                      </p:cBhvr>
                                      <p:to>
                                        <p:strVal val="visible"/>
                                      </p:to>
                                    </p:set>
                                    <p:animEffect transition="in" filter="randombar(horizontal)">
                                      <p:cBhvr>
                                        <p:cTn id="63" dur="500"/>
                                        <p:tgtEl>
                                          <p:spTgt spid="41">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41">
                                            <p:txEl>
                                              <p:pRg st="8" end="8"/>
                                            </p:txEl>
                                          </p:spTgt>
                                        </p:tgtEl>
                                        <p:attrNameLst>
                                          <p:attrName>style.visibility</p:attrName>
                                        </p:attrNameLst>
                                      </p:cBhvr>
                                      <p:to>
                                        <p:strVal val="visible"/>
                                      </p:to>
                                    </p:set>
                                    <p:animEffect transition="in" filter="randombar(horizontal)">
                                      <p:cBhvr>
                                        <p:cTn id="68" dur="500"/>
                                        <p:tgtEl>
                                          <p:spTgt spid="41">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8" dur="500"/>
                                        <p:tgtEl>
                                          <p:spTgt spid="30">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83" dur="500"/>
                                        <p:tgtEl>
                                          <p:spTgt spid="30">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88"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40" grpId="0"/>
      <p:bldP spid="4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79512" y="2427734"/>
            <a:ext cx="5003322" cy="1218026"/>
          </a:xfrm>
          <a:prstGeom prst="rect">
            <a:avLst/>
          </a:prstGeom>
          <a:noFill/>
          <a:ln w="19050">
            <a:noFill/>
          </a:ln>
        </p:spPr>
        <p:txBody>
          <a:bodyPr wrap="square" rtlCol="0">
            <a:spAutoFit/>
          </a:bodyPr>
          <a:lstStyle/>
          <a:p>
            <a:pPr>
              <a:lnSpc>
                <a:spcPts val="3000"/>
              </a:lnSpc>
              <a:spcBef>
                <a:spcPct val="50000"/>
              </a:spcBef>
            </a:pPr>
            <a:r>
              <a:rPr lang="pt-BR" altLang="pt-BR" sz="2000" dirty="0"/>
              <a:t>O </a:t>
            </a:r>
            <a:r>
              <a:rPr lang="pt-BR" altLang="pt-BR" sz="2000" b="1" dirty="0"/>
              <a:t>sistema completo</a:t>
            </a:r>
            <a:r>
              <a:rPr lang="pt-BR" altLang="pt-BR" sz="2000" dirty="0"/>
              <a:t> consiste no </a:t>
            </a:r>
            <a:r>
              <a:rPr lang="pt-BR" altLang="pt-BR" sz="2000" b="1" dirty="0"/>
              <a:t>conjunto</a:t>
            </a:r>
            <a:r>
              <a:rPr lang="pt-BR" altLang="pt-BR" sz="2000" dirty="0"/>
              <a:t> com </a:t>
            </a:r>
            <a:r>
              <a:rPr lang="pt-BR" altLang="pt-BR" sz="2000" dirty="0">
                <a:solidFill>
                  <a:srgbClr val="FF3300"/>
                </a:solidFill>
              </a:rPr>
              <a:t>cilindro</a:t>
            </a:r>
            <a:r>
              <a:rPr lang="pt-BR" altLang="pt-BR" sz="2000" dirty="0"/>
              <a:t>, sistema de </a:t>
            </a:r>
            <a:r>
              <a:rPr lang="pt-BR" altLang="pt-BR" sz="2000" dirty="0">
                <a:solidFill>
                  <a:srgbClr val="FF3300"/>
                </a:solidFill>
              </a:rPr>
              <a:t>válvulas</a:t>
            </a:r>
            <a:r>
              <a:rPr lang="pt-BR" altLang="pt-BR" sz="2000" dirty="0"/>
              <a:t> e </a:t>
            </a:r>
            <a:r>
              <a:rPr lang="pt-BR" altLang="pt-BR" sz="2000" dirty="0">
                <a:solidFill>
                  <a:srgbClr val="FF3300"/>
                </a:solidFill>
              </a:rPr>
              <a:t>máscaras</a:t>
            </a:r>
            <a:r>
              <a:rPr lang="pt-BR" altLang="pt-BR" sz="2000" dirty="0"/>
              <a:t> autônomas. </a:t>
            </a:r>
          </a:p>
        </p:txBody>
      </p:sp>
      <p:pic>
        <p:nvPicPr>
          <p:cNvPr id="7" name="Picture 4" descr="FENZ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632591"/>
            <a:ext cx="2808312"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a:extLst>
              <a:ext uri="{FF2B5EF4-FFF2-40B4-BE49-F238E27FC236}">
                <a16:creationId xmlns:a16="http://schemas.microsoft.com/office/drawing/2014/main" id="{AA35EFE8-0145-4EEC-B950-ECA7482F330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4D09CC55-87F4-47CF-A327-EADC1290F3C1}"/>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48F7CE0E-4983-4282-ACAD-6C874BA88A0F}"/>
              </a:ext>
            </a:extLst>
          </p:cNvPr>
          <p:cNvSpPr/>
          <p:nvPr/>
        </p:nvSpPr>
        <p:spPr>
          <a:xfrm>
            <a:off x="0" y="1378678"/>
            <a:ext cx="3779912"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EPI – Equipamentos Autônomos</a:t>
            </a:r>
          </a:p>
        </p:txBody>
      </p:sp>
    </p:spTree>
    <p:extLst>
      <p:ext uri="{BB962C8B-B14F-4D97-AF65-F5344CB8AC3E}">
        <p14:creationId xmlns:p14="http://schemas.microsoft.com/office/powerpoint/2010/main" val="38730865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3045295"/>
            <a:ext cx="5825361" cy="1218026"/>
          </a:xfrm>
          <a:prstGeom prst="rect">
            <a:avLst/>
          </a:prstGeom>
          <a:noFill/>
          <a:ln w="19050">
            <a:noFill/>
          </a:ln>
        </p:spPr>
        <p:txBody>
          <a:bodyPr wrap="square" rtlCol="0">
            <a:spAutoFit/>
          </a:bodyPr>
          <a:lstStyle/>
          <a:p>
            <a:pPr>
              <a:lnSpc>
                <a:spcPts val="3000"/>
              </a:lnSpc>
              <a:spcBef>
                <a:spcPct val="50000"/>
              </a:spcBef>
            </a:pPr>
            <a:r>
              <a:rPr lang="pt-BR" altLang="pt-BR" sz="2000" dirty="0"/>
              <a:t>Os EPIs </a:t>
            </a:r>
            <a:r>
              <a:rPr lang="pt-BR" altLang="pt-BR" sz="2000" b="1" dirty="0"/>
              <a:t>devem estar </a:t>
            </a:r>
            <a:r>
              <a:rPr lang="pt-BR" altLang="pt-BR" sz="2000" dirty="0">
                <a:solidFill>
                  <a:srgbClr val="FF3300"/>
                </a:solidFill>
              </a:rPr>
              <a:t>higienizados</a:t>
            </a:r>
            <a:r>
              <a:rPr lang="pt-BR" altLang="pt-BR" sz="2000" dirty="0"/>
              <a:t>, </a:t>
            </a:r>
            <a:r>
              <a:rPr lang="pt-BR" altLang="pt-BR" sz="2000" dirty="0">
                <a:solidFill>
                  <a:srgbClr val="00B050"/>
                </a:solidFill>
              </a:rPr>
              <a:t>livres de contaminação</a:t>
            </a:r>
            <a:r>
              <a:rPr lang="pt-BR" altLang="pt-BR" sz="2000" dirty="0"/>
              <a:t> e acondicionados em </a:t>
            </a:r>
            <a:r>
              <a:rPr lang="pt-BR" altLang="pt-BR" sz="2000" dirty="0">
                <a:solidFill>
                  <a:srgbClr val="00B0F0"/>
                </a:solidFill>
              </a:rPr>
              <a:t>local de fácil acesso</a:t>
            </a:r>
            <a:r>
              <a:rPr lang="pt-BR" altLang="pt-BR" sz="2000" dirty="0"/>
              <a:t> e no conjunto de tração.</a:t>
            </a:r>
          </a:p>
        </p:txBody>
      </p:sp>
      <p:pic>
        <p:nvPicPr>
          <p:cNvPr id="6" name="Picture 2" descr="MVC-022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995493"/>
            <a:ext cx="2088232" cy="1584568"/>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3219822"/>
            <a:ext cx="2137985" cy="1602747"/>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p:cNvSpPr/>
          <p:nvPr/>
        </p:nvSpPr>
        <p:spPr>
          <a:xfrm>
            <a:off x="5113943" y="650182"/>
            <a:ext cx="1999104" cy="3300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Luvas Contaminadas</a:t>
            </a:r>
          </a:p>
        </p:txBody>
      </p:sp>
      <p:sp>
        <p:nvSpPr>
          <p:cNvPr id="10" name="Retângulo 9"/>
          <p:cNvSpPr/>
          <p:nvPr/>
        </p:nvSpPr>
        <p:spPr>
          <a:xfrm>
            <a:off x="6687528" y="2880254"/>
            <a:ext cx="2088232" cy="3300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Filtro Avariado</a:t>
            </a:r>
          </a:p>
        </p:txBody>
      </p:sp>
      <p:pic>
        <p:nvPicPr>
          <p:cNvPr id="11" name="Imagem 10">
            <a:extLst>
              <a:ext uri="{FF2B5EF4-FFF2-40B4-BE49-F238E27FC236}">
                <a16:creationId xmlns:a16="http://schemas.microsoft.com/office/drawing/2014/main" id="{D8D6386A-059E-4486-B1EE-ADE39896DD1A}"/>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BDFE4F5E-EED5-446C-8244-F5BCB2EEEE89}"/>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990E4CEA-91AD-4B62-8CA9-6D055A1BF07D}"/>
              </a:ext>
            </a:extLst>
          </p:cNvPr>
          <p:cNvSpPr/>
          <p:nvPr/>
        </p:nvSpPr>
        <p:spPr>
          <a:xfrm>
            <a:off x="0" y="1378678"/>
            <a:ext cx="1763688"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a:t>
            </a:r>
          </a:p>
        </p:txBody>
      </p:sp>
      <p:sp>
        <p:nvSpPr>
          <p:cNvPr id="14" name="Retângulo 13">
            <a:extLst>
              <a:ext uri="{FF2B5EF4-FFF2-40B4-BE49-F238E27FC236}">
                <a16:creationId xmlns:a16="http://schemas.microsoft.com/office/drawing/2014/main" id="{69576220-440B-4813-BE0D-0C027345E932}"/>
              </a:ext>
            </a:extLst>
          </p:cNvPr>
          <p:cNvSpPr/>
          <p:nvPr/>
        </p:nvSpPr>
        <p:spPr>
          <a:xfrm>
            <a:off x="179512" y="2571750"/>
            <a:ext cx="1869423" cy="400110"/>
          </a:xfrm>
          <a:prstGeom prst="rect">
            <a:avLst/>
          </a:prstGeom>
        </p:spPr>
        <p:txBody>
          <a:bodyPr wrap="none">
            <a:spAutoFit/>
          </a:bodyPr>
          <a:lstStyle/>
          <a:p>
            <a:r>
              <a:rPr lang="pt-BR" sz="2000" b="1" dirty="0">
                <a:highlight>
                  <a:srgbClr val="FFFF00"/>
                </a:highlight>
              </a:rPr>
              <a:t>NBR 9735, 4.1.5</a:t>
            </a:r>
            <a:endParaRPr lang="pt-BR" sz="2000" dirty="0"/>
          </a:p>
        </p:txBody>
      </p:sp>
    </p:spTree>
    <p:extLst>
      <p:ext uri="{BB962C8B-B14F-4D97-AF65-F5344CB8AC3E}">
        <p14:creationId xmlns:p14="http://schemas.microsoft.com/office/powerpoint/2010/main" val="9989152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94168" y="2211710"/>
            <a:ext cx="4665864" cy="765979"/>
          </a:xfrm>
          <a:prstGeom prst="rect">
            <a:avLst/>
          </a:prstGeom>
          <a:noFill/>
          <a:ln w="19050">
            <a:noFill/>
          </a:ln>
        </p:spPr>
        <p:txBody>
          <a:bodyPr wrap="square" rtlCol="0">
            <a:spAutoFit/>
          </a:bodyPr>
          <a:lstStyle/>
          <a:p>
            <a:pPr>
              <a:lnSpc>
                <a:spcPts val="2700"/>
              </a:lnSpc>
            </a:pPr>
            <a:r>
              <a:rPr lang="pt-BR" sz="2000" dirty="0"/>
              <a:t>Todo o EPI </a:t>
            </a:r>
            <a:r>
              <a:rPr lang="pt-BR" sz="2000" b="1" dirty="0"/>
              <a:t>deve apresentar</a:t>
            </a:r>
            <a:r>
              <a:rPr lang="pt-BR" sz="2000" dirty="0"/>
              <a:t> em </a:t>
            </a:r>
            <a:r>
              <a:rPr lang="pt-BR" sz="2000" dirty="0">
                <a:solidFill>
                  <a:srgbClr val="00B050"/>
                </a:solidFill>
              </a:rPr>
              <a:t>caracteres indeléveis e bem visíveis</a:t>
            </a:r>
            <a:r>
              <a:rPr lang="pt-BR" sz="2000" dirty="0"/>
              <a:t>:</a:t>
            </a:r>
          </a:p>
        </p:txBody>
      </p:sp>
      <p:pic>
        <p:nvPicPr>
          <p:cNvPr id="12" name="Imagem 11">
            <a:extLst>
              <a:ext uri="{FF2B5EF4-FFF2-40B4-BE49-F238E27FC236}">
                <a16:creationId xmlns:a16="http://schemas.microsoft.com/office/drawing/2014/main" id="{062BB7DD-3C04-43BC-8647-24FF0B132F4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3" name="CaixaDeTexto 12">
            <a:extLst>
              <a:ext uri="{FF2B5EF4-FFF2-40B4-BE49-F238E27FC236}">
                <a16:creationId xmlns:a16="http://schemas.microsoft.com/office/drawing/2014/main" id="{1623F088-C2D8-4427-AF13-3145F8C45CE9}"/>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4" name="Retângulo 13">
            <a:extLst>
              <a:ext uri="{FF2B5EF4-FFF2-40B4-BE49-F238E27FC236}">
                <a16:creationId xmlns:a16="http://schemas.microsoft.com/office/drawing/2014/main" id="{5BFEA804-4E60-4791-AF8D-C240FB613D8A}"/>
              </a:ext>
            </a:extLst>
          </p:cNvPr>
          <p:cNvSpPr/>
          <p:nvPr/>
        </p:nvSpPr>
        <p:spPr>
          <a:xfrm>
            <a:off x="0" y="1378678"/>
            <a:ext cx="4572000"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 – Certificado de Aprovação</a:t>
            </a:r>
          </a:p>
        </p:txBody>
      </p:sp>
      <p:pic>
        <p:nvPicPr>
          <p:cNvPr id="16" name="Imagem 15">
            <a:extLst>
              <a:ext uri="{FF2B5EF4-FFF2-40B4-BE49-F238E27FC236}">
                <a16:creationId xmlns:a16="http://schemas.microsoft.com/office/drawing/2014/main" id="{0FBEBA9C-93D8-4F42-9840-CDD277BA57C2}"/>
              </a:ext>
            </a:extLst>
          </p:cNvPr>
          <p:cNvPicPr>
            <a:picLocks noChangeAspect="1"/>
          </p:cNvPicPr>
          <p:nvPr/>
        </p:nvPicPr>
        <p:blipFill>
          <a:blip r:embed="rId4"/>
          <a:stretch>
            <a:fillRect/>
          </a:stretch>
        </p:blipFill>
        <p:spPr>
          <a:xfrm>
            <a:off x="5436096" y="1491630"/>
            <a:ext cx="3570004" cy="2679674"/>
          </a:xfrm>
          <a:prstGeom prst="rect">
            <a:avLst/>
          </a:prstGeom>
        </p:spPr>
      </p:pic>
      <p:sp>
        <p:nvSpPr>
          <p:cNvPr id="17" name="Retângulo 16">
            <a:extLst>
              <a:ext uri="{FF2B5EF4-FFF2-40B4-BE49-F238E27FC236}">
                <a16:creationId xmlns:a16="http://schemas.microsoft.com/office/drawing/2014/main" id="{04C485D0-DACF-40CA-B4FB-288828B51429}"/>
              </a:ext>
            </a:extLst>
          </p:cNvPr>
          <p:cNvSpPr/>
          <p:nvPr/>
        </p:nvSpPr>
        <p:spPr>
          <a:xfrm>
            <a:off x="119277" y="1819771"/>
            <a:ext cx="1869423" cy="400110"/>
          </a:xfrm>
          <a:prstGeom prst="rect">
            <a:avLst/>
          </a:prstGeom>
        </p:spPr>
        <p:txBody>
          <a:bodyPr wrap="none">
            <a:spAutoFit/>
          </a:bodyPr>
          <a:lstStyle/>
          <a:p>
            <a:r>
              <a:rPr lang="pt-BR" sz="2000" b="1" dirty="0">
                <a:highlight>
                  <a:srgbClr val="FFFF00"/>
                </a:highlight>
              </a:rPr>
              <a:t>NBR 9735, 4.2.4</a:t>
            </a:r>
            <a:endParaRPr lang="pt-BR" sz="2000" dirty="0"/>
          </a:p>
        </p:txBody>
      </p:sp>
      <p:sp>
        <p:nvSpPr>
          <p:cNvPr id="18" name="CaixaDeTexto 17">
            <a:extLst>
              <a:ext uri="{FF2B5EF4-FFF2-40B4-BE49-F238E27FC236}">
                <a16:creationId xmlns:a16="http://schemas.microsoft.com/office/drawing/2014/main" id="{857E855E-34D0-45F4-8F13-6A71FC741E5D}"/>
              </a:ext>
            </a:extLst>
          </p:cNvPr>
          <p:cNvSpPr txBox="1"/>
          <p:nvPr/>
        </p:nvSpPr>
        <p:spPr>
          <a:xfrm>
            <a:off x="194168" y="3023774"/>
            <a:ext cx="5241928" cy="1110240"/>
          </a:xfrm>
          <a:prstGeom prst="rect">
            <a:avLst/>
          </a:prstGeom>
          <a:noFill/>
          <a:ln w="19050">
            <a:noFill/>
          </a:ln>
        </p:spPr>
        <p:txBody>
          <a:bodyPr wrap="square" rtlCol="0">
            <a:spAutoFit/>
          </a:bodyPr>
          <a:lstStyle/>
          <a:p>
            <a:pPr>
              <a:lnSpc>
                <a:spcPts val="2700"/>
              </a:lnSpc>
            </a:pPr>
            <a:r>
              <a:rPr lang="pt-BR" sz="2000" dirty="0"/>
              <a:t>►o </a:t>
            </a:r>
            <a:r>
              <a:rPr lang="pt-BR" sz="2000" b="1" dirty="0"/>
              <a:t>nome comercial</a:t>
            </a:r>
            <a:r>
              <a:rPr lang="pt-BR" sz="2000" dirty="0"/>
              <a:t> da empresa fabricante;</a:t>
            </a:r>
          </a:p>
          <a:p>
            <a:pPr>
              <a:lnSpc>
                <a:spcPts val="2700"/>
              </a:lnSpc>
            </a:pPr>
            <a:r>
              <a:rPr lang="pt-BR" sz="2000" dirty="0"/>
              <a:t>►o </a:t>
            </a:r>
            <a:r>
              <a:rPr lang="pt-BR" sz="2000" b="1" dirty="0"/>
              <a:t>lote</a:t>
            </a:r>
            <a:r>
              <a:rPr lang="pt-BR" sz="2000" dirty="0"/>
              <a:t> de fabricação; e </a:t>
            </a:r>
          </a:p>
          <a:p>
            <a:pPr>
              <a:lnSpc>
                <a:spcPts val="2700"/>
              </a:lnSpc>
            </a:pPr>
            <a:r>
              <a:rPr lang="pt-BR" sz="2000" dirty="0"/>
              <a:t>►o número do </a:t>
            </a:r>
            <a:r>
              <a:rPr lang="pt-BR" sz="2000" b="1" dirty="0"/>
              <a:t>Certificado de Aprovação</a:t>
            </a:r>
            <a:r>
              <a:rPr lang="pt-BR" sz="2000" dirty="0"/>
              <a:t> (CA).</a:t>
            </a:r>
          </a:p>
        </p:txBody>
      </p:sp>
      <p:sp>
        <p:nvSpPr>
          <p:cNvPr id="19" name="CaixaDeTexto 18">
            <a:extLst>
              <a:ext uri="{FF2B5EF4-FFF2-40B4-BE49-F238E27FC236}">
                <a16:creationId xmlns:a16="http://schemas.microsoft.com/office/drawing/2014/main" id="{D1FEC55D-77B8-4533-8A92-7B9FD86ED234}"/>
              </a:ext>
            </a:extLst>
          </p:cNvPr>
          <p:cNvSpPr txBox="1"/>
          <p:nvPr/>
        </p:nvSpPr>
        <p:spPr>
          <a:xfrm>
            <a:off x="251520" y="4381536"/>
            <a:ext cx="8784976" cy="488786"/>
          </a:xfrm>
          <a:prstGeom prst="roundRect">
            <a:avLst/>
          </a:prstGeom>
          <a:solidFill>
            <a:srgbClr val="FFFF00">
              <a:alpha val="30000"/>
            </a:srgbClr>
          </a:solidFill>
          <a:ln w="19050">
            <a:solidFill>
              <a:srgbClr val="FF0000"/>
            </a:solidFill>
          </a:ln>
        </p:spPr>
        <p:txBody>
          <a:bodyPr wrap="square" rtlCol="0">
            <a:spAutoFit/>
          </a:bodyPr>
          <a:lstStyle>
            <a:defPPr>
              <a:defRPr lang="pt-BR"/>
            </a:defPPr>
            <a:lvl1pPr>
              <a:lnSpc>
                <a:spcPts val="3000"/>
              </a:lnSpc>
              <a:defRPr sz="2000"/>
            </a:lvl1pPr>
          </a:lstStyle>
          <a:p>
            <a:pPr algn="ctr"/>
            <a:r>
              <a:rPr lang="pt-BR" sz="1800" dirty="0"/>
              <a:t>No caso de </a:t>
            </a:r>
            <a:r>
              <a:rPr lang="pt-BR" sz="1800" b="1" dirty="0">
                <a:solidFill>
                  <a:srgbClr val="FF0000"/>
                </a:solidFill>
              </a:rPr>
              <a:t>EPI importado</a:t>
            </a:r>
            <a:r>
              <a:rPr lang="pt-BR" sz="1800" dirty="0"/>
              <a:t>, o </a:t>
            </a:r>
            <a:r>
              <a:rPr lang="pt-BR" sz="1800" b="1" dirty="0"/>
              <a:t>nome do importador</a:t>
            </a:r>
            <a:r>
              <a:rPr lang="pt-BR" sz="1800" dirty="0"/>
              <a:t>, o </a:t>
            </a:r>
            <a:r>
              <a:rPr lang="pt-BR" sz="1800" b="1" dirty="0"/>
              <a:t>lote</a:t>
            </a:r>
            <a:r>
              <a:rPr lang="pt-BR" sz="1800" dirty="0"/>
              <a:t> de fabricação e o </a:t>
            </a:r>
            <a:r>
              <a:rPr lang="pt-BR" sz="1800" b="1" dirty="0"/>
              <a:t>número do CA</a:t>
            </a:r>
            <a:r>
              <a:rPr lang="pt-BR" sz="1800" dirty="0"/>
              <a:t>.</a:t>
            </a:r>
          </a:p>
        </p:txBody>
      </p:sp>
    </p:spTree>
    <p:extLst>
      <p:ext uri="{BB962C8B-B14F-4D97-AF65-F5344CB8AC3E}">
        <p14:creationId xmlns:p14="http://schemas.microsoft.com/office/powerpoint/2010/main" val="26578152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SC0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231429"/>
            <a:ext cx="3264571" cy="2448272"/>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a:extLst>
              <a:ext uri="{FF2B5EF4-FFF2-40B4-BE49-F238E27FC236}">
                <a16:creationId xmlns:a16="http://schemas.microsoft.com/office/drawing/2014/main" id="{D875BDDF-DD88-4261-987C-159506187C0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50553BDC-2A62-4147-A434-F1B753526B34}"/>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6EDF873F-6951-4E64-8BA9-946ED3933C3F}"/>
              </a:ext>
            </a:extLst>
          </p:cNvPr>
          <p:cNvSpPr/>
          <p:nvPr/>
        </p:nvSpPr>
        <p:spPr>
          <a:xfrm>
            <a:off x="0" y="1378678"/>
            <a:ext cx="4067944"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 – Máscara suja (terra)</a:t>
            </a:r>
          </a:p>
        </p:txBody>
      </p:sp>
      <p:sp>
        <p:nvSpPr>
          <p:cNvPr id="16" name="CaixaDeTexto 15">
            <a:extLst>
              <a:ext uri="{FF2B5EF4-FFF2-40B4-BE49-F238E27FC236}">
                <a16:creationId xmlns:a16="http://schemas.microsoft.com/office/drawing/2014/main" id="{92ACF96F-7CBB-44C6-B626-819D71E897A9}"/>
              </a:ext>
            </a:extLst>
          </p:cNvPr>
          <p:cNvSpPr txBox="1"/>
          <p:nvPr/>
        </p:nvSpPr>
        <p:spPr>
          <a:xfrm>
            <a:off x="107504" y="2399130"/>
            <a:ext cx="5244935" cy="1112228"/>
          </a:xfrm>
          <a:prstGeom prst="rect">
            <a:avLst/>
          </a:prstGeom>
          <a:noFill/>
          <a:ln w="19050">
            <a:noFill/>
          </a:ln>
        </p:spPr>
        <p:txBody>
          <a:bodyPr wrap="square" rtlCol="0">
            <a:spAutoFit/>
          </a:bodyPr>
          <a:lstStyle/>
          <a:p>
            <a:pPr>
              <a:lnSpc>
                <a:spcPts val="2700"/>
              </a:lnSpc>
            </a:pPr>
            <a:r>
              <a:rPr lang="pt-BR" sz="2000" dirty="0"/>
              <a:t>Os EPI </a:t>
            </a:r>
            <a:r>
              <a:rPr lang="pt-BR" sz="2000" b="1" dirty="0"/>
              <a:t>devem estar</a:t>
            </a:r>
            <a:r>
              <a:rPr lang="pt-BR" sz="2000" dirty="0"/>
              <a:t> </a:t>
            </a:r>
            <a:r>
              <a:rPr lang="pt-BR" sz="2000" dirty="0">
                <a:solidFill>
                  <a:srgbClr val="00B0F0"/>
                </a:solidFill>
              </a:rPr>
              <a:t>higienizados</a:t>
            </a:r>
            <a:r>
              <a:rPr lang="pt-BR" sz="2000" dirty="0"/>
              <a:t>, livres de contaminação e acondicionados juntos na cabine da unidade de transporte. para outros fins.</a:t>
            </a:r>
          </a:p>
        </p:txBody>
      </p:sp>
      <p:sp>
        <p:nvSpPr>
          <p:cNvPr id="17" name="Retângulo 16">
            <a:extLst>
              <a:ext uri="{FF2B5EF4-FFF2-40B4-BE49-F238E27FC236}">
                <a16:creationId xmlns:a16="http://schemas.microsoft.com/office/drawing/2014/main" id="{C317B1F4-4920-4074-ACD7-FE154DB862B5}"/>
              </a:ext>
            </a:extLst>
          </p:cNvPr>
          <p:cNvSpPr/>
          <p:nvPr/>
        </p:nvSpPr>
        <p:spPr>
          <a:xfrm>
            <a:off x="107504" y="1849551"/>
            <a:ext cx="1869423" cy="400110"/>
          </a:xfrm>
          <a:prstGeom prst="rect">
            <a:avLst/>
          </a:prstGeom>
        </p:spPr>
        <p:txBody>
          <a:bodyPr wrap="none">
            <a:spAutoFit/>
          </a:bodyPr>
          <a:lstStyle/>
          <a:p>
            <a:r>
              <a:rPr lang="pt-BR" sz="2000" b="1" dirty="0">
                <a:highlight>
                  <a:srgbClr val="FFFF00"/>
                </a:highlight>
              </a:rPr>
              <a:t>NBR 9735, 4.2.5</a:t>
            </a:r>
            <a:endParaRPr lang="pt-BR" sz="2000" dirty="0"/>
          </a:p>
        </p:txBody>
      </p:sp>
      <p:sp>
        <p:nvSpPr>
          <p:cNvPr id="18" name="CaixaDeTexto 17">
            <a:extLst>
              <a:ext uri="{FF2B5EF4-FFF2-40B4-BE49-F238E27FC236}">
                <a16:creationId xmlns:a16="http://schemas.microsoft.com/office/drawing/2014/main" id="{DA02E61F-0787-480D-BFB7-78FF7D5B84DB}"/>
              </a:ext>
            </a:extLst>
          </p:cNvPr>
          <p:cNvSpPr txBox="1"/>
          <p:nvPr/>
        </p:nvSpPr>
        <p:spPr>
          <a:xfrm>
            <a:off x="144742" y="3848044"/>
            <a:ext cx="8854516" cy="765979"/>
          </a:xfrm>
          <a:prstGeom prst="rect">
            <a:avLst/>
          </a:prstGeom>
          <a:noFill/>
          <a:ln w="19050">
            <a:noFill/>
          </a:ln>
        </p:spPr>
        <p:txBody>
          <a:bodyPr wrap="square" rtlCol="0">
            <a:spAutoFit/>
          </a:bodyPr>
          <a:lstStyle/>
          <a:p>
            <a:pPr>
              <a:lnSpc>
                <a:spcPts val="2700"/>
              </a:lnSpc>
            </a:pPr>
            <a:r>
              <a:rPr lang="pt-BR" sz="2000" dirty="0"/>
              <a:t>Os EPI citados nesta Norma </a:t>
            </a:r>
            <a:r>
              <a:rPr lang="pt-BR" sz="2000" dirty="0">
                <a:solidFill>
                  <a:srgbClr val="FF6600"/>
                </a:solidFill>
              </a:rPr>
              <a:t>só devem ser utilizados em caso de emergência</a:t>
            </a:r>
            <a:r>
              <a:rPr lang="pt-BR" sz="2000" dirty="0"/>
              <a:t> (avaliação e fuga), </a:t>
            </a:r>
            <a:r>
              <a:rPr lang="pt-BR" sz="2000" b="1" dirty="0"/>
              <a:t>não podendo ser utilizados </a:t>
            </a:r>
            <a:r>
              <a:rPr lang="pt-BR" sz="2000" dirty="0"/>
              <a:t>para outros fins.</a:t>
            </a:r>
          </a:p>
        </p:txBody>
      </p:sp>
    </p:spTree>
    <p:extLst>
      <p:ext uri="{BB962C8B-B14F-4D97-AF65-F5344CB8AC3E}">
        <p14:creationId xmlns:p14="http://schemas.microsoft.com/office/powerpoint/2010/main" val="30093595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2933217"/>
            <a:ext cx="5020142" cy="765979"/>
          </a:xfrm>
          <a:prstGeom prst="rect">
            <a:avLst/>
          </a:prstGeom>
          <a:noFill/>
          <a:ln w="19050">
            <a:noFill/>
          </a:ln>
        </p:spPr>
        <p:txBody>
          <a:bodyPr wrap="square" rtlCol="0">
            <a:spAutoFit/>
          </a:bodyPr>
          <a:lstStyle/>
          <a:p>
            <a:pPr>
              <a:lnSpc>
                <a:spcPts val="2700"/>
              </a:lnSpc>
              <a:spcBef>
                <a:spcPct val="50000"/>
              </a:spcBef>
            </a:pPr>
            <a:r>
              <a:rPr lang="pt-BR" altLang="pt-BR" sz="2000" dirty="0"/>
              <a:t>Todo EPI deve estar em </a:t>
            </a:r>
            <a:r>
              <a:rPr lang="pt-BR" altLang="pt-BR" sz="2000" b="1" dirty="0"/>
              <a:t>adequado estado</a:t>
            </a:r>
            <a:r>
              <a:rPr lang="pt-BR" altLang="pt-BR" sz="2000" dirty="0"/>
              <a:t> de </a:t>
            </a:r>
            <a:r>
              <a:rPr lang="pt-BR" altLang="pt-BR" sz="2000" dirty="0">
                <a:solidFill>
                  <a:srgbClr val="FF6600"/>
                </a:solidFill>
              </a:rPr>
              <a:t>conservação</a:t>
            </a:r>
            <a:r>
              <a:rPr lang="pt-BR" altLang="pt-BR" sz="2000" dirty="0"/>
              <a:t>, </a:t>
            </a:r>
            <a:r>
              <a:rPr lang="pt-BR" altLang="pt-BR" sz="2000" dirty="0">
                <a:solidFill>
                  <a:srgbClr val="FF6600"/>
                </a:solidFill>
              </a:rPr>
              <a:t>limpeza</a:t>
            </a:r>
            <a:r>
              <a:rPr lang="pt-BR" altLang="pt-BR" sz="2000" dirty="0"/>
              <a:t> e </a:t>
            </a:r>
            <a:r>
              <a:rPr lang="pt-BR" altLang="pt-BR" sz="2000" dirty="0">
                <a:solidFill>
                  <a:srgbClr val="FF6600"/>
                </a:solidFill>
              </a:rPr>
              <a:t>uso</a:t>
            </a:r>
            <a:r>
              <a:rPr lang="pt-BR" altLang="pt-BR" sz="2000" dirty="0"/>
              <a:t>.</a:t>
            </a:r>
          </a:p>
        </p:txBody>
      </p:sp>
      <p:pic>
        <p:nvPicPr>
          <p:cNvPr id="11" name="Imagem 10">
            <a:extLst>
              <a:ext uri="{FF2B5EF4-FFF2-40B4-BE49-F238E27FC236}">
                <a16:creationId xmlns:a16="http://schemas.microsoft.com/office/drawing/2014/main" id="{D875BDDF-DD88-4261-987C-159506187C0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2" name="CaixaDeTexto 11">
            <a:extLst>
              <a:ext uri="{FF2B5EF4-FFF2-40B4-BE49-F238E27FC236}">
                <a16:creationId xmlns:a16="http://schemas.microsoft.com/office/drawing/2014/main" id="{50553BDC-2A62-4147-A434-F1B753526B34}"/>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3" name="Retângulo 12">
            <a:extLst>
              <a:ext uri="{FF2B5EF4-FFF2-40B4-BE49-F238E27FC236}">
                <a16:creationId xmlns:a16="http://schemas.microsoft.com/office/drawing/2014/main" id="{6EDF873F-6951-4E64-8BA9-946ED3933C3F}"/>
              </a:ext>
            </a:extLst>
          </p:cNvPr>
          <p:cNvSpPr/>
          <p:nvPr/>
        </p:nvSpPr>
        <p:spPr>
          <a:xfrm>
            <a:off x="0" y="1378678"/>
            <a:ext cx="3707904"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 – Filtro danificado</a:t>
            </a:r>
          </a:p>
        </p:txBody>
      </p:sp>
      <p:sp>
        <p:nvSpPr>
          <p:cNvPr id="14" name="Retângulo 13">
            <a:extLst>
              <a:ext uri="{FF2B5EF4-FFF2-40B4-BE49-F238E27FC236}">
                <a16:creationId xmlns:a16="http://schemas.microsoft.com/office/drawing/2014/main" id="{F95E81B4-1660-44AE-9C10-89254B6C7094}"/>
              </a:ext>
            </a:extLst>
          </p:cNvPr>
          <p:cNvSpPr/>
          <p:nvPr/>
        </p:nvSpPr>
        <p:spPr>
          <a:xfrm>
            <a:off x="242874" y="2572326"/>
            <a:ext cx="1869423" cy="400110"/>
          </a:xfrm>
          <a:prstGeom prst="rect">
            <a:avLst/>
          </a:prstGeom>
        </p:spPr>
        <p:txBody>
          <a:bodyPr wrap="none">
            <a:spAutoFit/>
          </a:bodyPr>
          <a:lstStyle/>
          <a:p>
            <a:r>
              <a:rPr lang="pt-BR" sz="2000" b="1" dirty="0">
                <a:highlight>
                  <a:srgbClr val="FFFF00"/>
                </a:highlight>
              </a:rPr>
              <a:t>NBR 9735, 4.1.4</a:t>
            </a:r>
            <a:endParaRPr lang="pt-BR" sz="2000" dirty="0"/>
          </a:p>
        </p:txBody>
      </p:sp>
      <p:pic>
        <p:nvPicPr>
          <p:cNvPr id="10" name="Imagem 9">
            <a:extLst>
              <a:ext uri="{FF2B5EF4-FFF2-40B4-BE49-F238E27FC236}">
                <a16:creationId xmlns:a16="http://schemas.microsoft.com/office/drawing/2014/main" id="{10E035CB-979E-4D6F-B1DE-A53C91E52602}"/>
              </a:ext>
            </a:extLst>
          </p:cNvPr>
          <p:cNvPicPr>
            <a:picLocks noChangeAspect="1"/>
          </p:cNvPicPr>
          <p:nvPr/>
        </p:nvPicPr>
        <p:blipFill>
          <a:blip r:embed="rId4"/>
          <a:stretch>
            <a:fillRect/>
          </a:stretch>
        </p:blipFill>
        <p:spPr>
          <a:xfrm>
            <a:off x="5601475" y="1923678"/>
            <a:ext cx="3291005" cy="2456035"/>
          </a:xfrm>
          <a:prstGeom prst="rect">
            <a:avLst/>
          </a:prstGeom>
        </p:spPr>
      </p:pic>
    </p:spTree>
    <p:extLst>
      <p:ext uri="{BB962C8B-B14F-4D97-AF65-F5344CB8AC3E}">
        <p14:creationId xmlns:p14="http://schemas.microsoft.com/office/powerpoint/2010/main" val="274364520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19277" y="2216884"/>
            <a:ext cx="8905446" cy="765979"/>
          </a:xfrm>
          <a:prstGeom prst="rect">
            <a:avLst/>
          </a:prstGeom>
          <a:noFill/>
          <a:ln w="19050">
            <a:noFill/>
          </a:ln>
        </p:spPr>
        <p:txBody>
          <a:bodyPr wrap="square" rtlCol="0">
            <a:spAutoFit/>
          </a:bodyPr>
          <a:lstStyle/>
          <a:p>
            <a:pPr>
              <a:lnSpc>
                <a:spcPts val="2700"/>
              </a:lnSpc>
            </a:pPr>
            <a:r>
              <a:rPr lang="pt-BR" sz="2000" dirty="0"/>
              <a:t>Para o transporte concomitante de </a:t>
            </a:r>
            <a:r>
              <a:rPr lang="pt-BR" sz="2000" b="1" dirty="0"/>
              <a:t>produtos perigosos de grupos de EPI diferentes</a:t>
            </a:r>
            <a:r>
              <a:rPr lang="pt-BR" sz="2000" dirty="0"/>
              <a:t>, </a:t>
            </a:r>
            <a:r>
              <a:rPr lang="pt-BR" sz="2000" u="sng" dirty="0">
                <a:solidFill>
                  <a:srgbClr val="FF6600"/>
                </a:solidFill>
              </a:rPr>
              <a:t>prevalece</a:t>
            </a:r>
            <a:r>
              <a:rPr lang="pt-BR" sz="2000" dirty="0">
                <a:solidFill>
                  <a:srgbClr val="FF6600"/>
                </a:solidFill>
              </a:rPr>
              <a:t> o de maior proteção</a:t>
            </a:r>
            <a:r>
              <a:rPr lang="pt-BR" sz="2000" dirty="0"/>
              <a:t>, por exemplo:</a:t>
            </a:r>
          </a:p>
        </p:txBody>
      </p:sp>
      <p:pic>
        <p:nvPicPr>
          <p:cNvPr id="12" name="Imagem 11">
            <a:extLst>
              <a:ext uri="{FF2B5EF4-FFF2-40B4-BE49-F238E27FC236}">
                <a16:creationId xmlns:a16="http://schemas.microsoft.com/office/drawing/2014/main" id="{756964A5-08C4-477C-A59B-6C0F21FB26B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3" name="CaixaDeTexto 12">
            <a:extLst>
              <a:ext uri="{FF2B5EF4-FFF2-40B4-BE49-F238E27FC236}">
                <a16:creationId xmlns:a16="http://schemas.microsoft.com/office/drawing/2014/main" id="{FDF240C2-3A1C-4252-B46F-71C80E91F40C}"/>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4" name="Retângulo 13">
            <a:extLst>
              <a:ext uri="{FF2B5EF4-FFF2-40B4-BE49-F238E27FC236}">
                <a16:creationId xmlns:a16="http://schemas.microsoft.com/office/drawing/2014/main" id="{89B623F5-D57B-42BF-9011-711D7148A117}"/>
              </a:ext>
            </a:extLst>
          </p:cNvPr>
          <p:cNvSpPr/>
          <p:nvPr/>
        </p:nvSpPr>
        <p:spPr>
          <a:xfrm>
            <a:off x="0" y="1378678"/>
            <a:ext cx="3851920"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 – Prioridade de uso</a:t>
            </a:r>
          </a:p>
        </p:txBody>
      </p:sp>
      <p:sp>
        <p:nvSpPr>
          <p:cNvPr id="15" name="Retângulo 14">
            <a:extLst>
              <a:ext uri="{FF2B5EF4-FFF2-40B4-BE49-F238E27FC236}">
                <a16:creationId xmlns:a16="http://schemas.microsoft.com/office/drawing/2014/main" id="{360DF689-3DD2-4584-9A8A-B5DC65647AE5}"/>
              </a:ext>
            </a:extLst>
          </p:cNvPr>
          <p:cNvSpPr/>
          <p:nvPr/>
        </p:nvSpPr>
        <p:spPr>
          <a:xfrm>
            <a:off x="119277" y="1819771"/>
            <a:ext cx="1999265" cy="400110"/>
          </a:xfrm>
          <a:prstGeom prst="rect">
            <a:avLst/>
          </a:prstGeom>
        </p:spPr>
        <p:txBody>
          <a:bodyPr wrap="none">
            <a:spAutoFit/>
          </a:bodyPr>
          <a:lstStyle/>
          <a:p>
            <a:r>
              <a:rPr lang="pt-BR" sz="2000" b="1" dirty="0">
                <a:highlight>
                  <a:srgbClr val="FFFF00"/>
                </a:highlight>
              </a:rPr>
              <a:t>NBR 9735, 4.2.10</a:t>
            </a:r>
            <a:endParaRPr lang="pt-BR" sz="2000" dirty="0"/>
          </a:p>
        </p:txBody>
      </p:sp>
      <p:sp>
        <p:nvSpPr>
          <p:cNvPr id="16" name="CaixaDeTexto 15">
            <a:extLst>
              <a:ext uri="{FF2B5EF4-FFF2-40B4-BE49-F238E27FC236}">
                <a16:creationId xmlns:a16="http://schemas.microsoft.com/office/drawing/2014/main" id="{411C821E-F6C5-402A-948B-C48E5C1466A5}"/>
              </a:ext>
            </a:extLst>
          </p:cNvPr>
          <p:cNvSpPr txBox="1"/>
          <p:nvPr/>
        </p:nvSpPr>
        <p:spPr>
          <a:xfrm>
            <a:off x="163937" y="3090026"/>
            <a:ext cx="8971417" cy="1804725"/>
          </a:xfrm>
          <a:prstGeom prst="rect">
            <a:avLst/>
          </a:prstGeom>
          <a:noFill/>
          <a:ln w="19050">
            <a:noFill/>
          </a:ln>
        </p:spPr>
        <p:txBody>
          <a:bodyPr wrap="square" rtlCol="0">
            <a:spAutoFit/>
          </a:bodyPr>
          <a:lstStyle/>
          <a:p>
            <a:pPr>
              <a:lnSpc>
                <a:spcPts val="2700"/>
              </a:lnSpc>
            </a:pPr>
            <a:r>
              <a:rPr lang="pt-BR" sz="2000" dirty="0"/>
              <a:t>► o conjunto de </a:t>
            </a:r>
            <a:r>
              <a:rPr lang="pt-BR" sz="2000" dirty="0">
                <a:solidFill>
                  <a:srgbClr val="00B0F0"/>
                </a:solidFill>
              </a:rPr>
              <a:t>equipamento para respiração autônoma</a:t>
            </a:r>
            <a:r>
              <a:rPr lang="pt-BR" sz="2000" dirty="0"/>
              <a:t> </a:t>
            </a:r>
            <a:r>
              <a:rPr lang="pt-BR" sz="2000" u="sng" dirty="0"/>
              <a:t>prevalece sobre os demais equipamentos</a:t>
            </a:r>
            <a:r>
              <a:rPr lang="pt-BR" sz="2000" dirty="0"/>
              <a:t> de proteção respiratória;</a:t>
            </a:r>
          </a:p>
          <a:p>
            <a:pPr>
              <a:lnSpc>
                <a:spcPts val="2700"/>
              </a:lnSpc>
            </a:pPr>
            <a:endParaRPr lang="pt-BR" sz="2000" dirty="0"/>
          </a:p>
          <a:p>
            <a:pPr>
              <a:lnSpc>
                <a:spcPts val="2700"/>
              </a:lnSpc>
            </a:pPr>
            <a:r>
              <a:rPr lang="pt-BR" sz="2000" dirty="0"/>
              <a:t>► a </a:t>
            </a:r>
            <a:r>
              <a:rPr lang="pt-BR" sz="2000" dirty="0">
                <a:solidFill>
                  <a:srgbClr val="00B0F0"/>
                </a:solidFill>
              </a:rPr>
              <a:t>peça facial inteira</a:t>
            </a:r>
            <a:r>
              <a:rPr lang="pt-BR" sz="2000" dirty="0"/>
              <a:t> </a:t>
            </a:r>
            <a:r>
              <a:rPr lang="pt-BR" sz="2000" u="sng" dirty="0"/>
              <a:t>prevalece sobre a peça semifacial</a:t>
            </a:r>
            <a:r>
              <a:rPr lang="pt-BR" sz="2000" dirty="0"/>
              <a:t> e/ou óculos de segurança contra respingos de produtos químicos, tipo ampla visão.</a:t>
            </a:r>
          </a:p>
        </p:txBody>
      </p:sp>
    </p:spTree>
    <p:extLst>
      <p:ext uri="{BB962C8B-B14F-4D97-AF65-F5344CB8AC3E}">
        <p14:creationId xmlns:p14="http://schemas.microsoft.com/office/powerpoint/2010/main" val="205609004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107504" y="1819445"/>
            <a:ext cx="5324992" cy="1112228"/>
          </a:xfrm>
          <a:prstGeom prst="rect">
            <a:avLst/>
          </a:prstGeom>
          <a:noFill/>
          <a:ln w="19050">
            <a:noFill/>
          </a:ln>
        </p:spPr>
        <p:txBody>
          <a:bodyPr wrap="square" rtlCol="0">
            <a:spAutoFit/>
          </a:bodyPr>
          <a:lstStyle/>
          <a:p>
            <a:pPr>
              <a:lnSpc>
                <a:spcPts val="2700"/>
              </a:lnSpc>
            </a:pPr>
            <a:r>
              <a:rPr lang="pt-BR" sz="2000" dirty="0"/>
              <a:t>Durante o transporte o </a:t>
            </a:r>
            <a:r>
              <a:rPr lang="pt-BR" sz="2000" b="1" dirty="0"/>
              <a:t>conduto</a:t>
            </a:r>
            <a:r>
              <a:rPr lang="pt-BR" sz="2000" dirty="0"/>
              <a:t>r do veículo e os </a:t>
            </a:r>
            <a:r>
              <a:rPr lang="pt-BR" sz="2000" b="1" dirty="0"/>
              <a:t>auxiliares</a:t>
            </a:r>
            <a:r>
              <a:rPr lang="pt-BR" sz="2000" dirty="0"/>
              <a:t> devem usar o </a:t>
            </a:r>
            <a:r>
              <a:rPr lang="pt-BR" sz="2000" dirty="0">
                <a:solidFill>
                  <a:srgbClr val="FF6600"/>
                </a:solidFill>
              </a:rPr>
              <a:t>traje mínimo obrigatório</a:t>
            </a:r>
            <a:r>
              <a:rPr lang="pt-BR" sz="2000" dirty="0"/>
              <a:t>, ficando </a:t>
            </a:r>
            <a:r>
              <a:rPr lang="pt-BR" sz="2000" u="sng" dirty="0"/>
              <a:t>desobrigados do uso dos EPIs</a:t>
            </a:r>
            <a:r>
              <a:rPr lang="pt-BR" sz="2000" dirty="0"/>
              <a:t>. </a:t>
            </a:r>
          </a:p>
        </p:txBody>
      </p:sp>
      <p:sp>
        <p:nvSpPr>
          <p:cNvPr id="13" name="Retângulo de cantos arredondados 12"/>
          <p:cNvSpPr/>
          <p:nvPr/>
        </p:nvSpPr>
        <p:spPr>
          <a:xfrm>
            <a:off x="175912" y="3504735"/>
            <a:ext cx="5256584" cy="1258085"/>
          </a:xfrm>
          <a:prstGeom prst="roundRect">
            <a:avLst>
              <a:gd name="adj" fmla="val 5121"/>
            </a:avLst>
          </a:prstGeom>
          <a:solidFill>
            <a:srgbClr val="FFFF00">
              <a:alpha val="30000"/>
            </a:srgbClr>
          </a:solidFill>
          <a:ln w="19050">
            <a:solidFill>
              <a:srgbClr val="FF0000"/>
            </a:solidFill>
          </a:ln>
        </p:spPr>
        <p:txBody>
          <a:bodyPr wrap="square" rtlCol="0">
            <a:spAutoFit/>
          </a:bodyPr>
          <a:lstStyle/>
          <a:p>
            <a:pPr>
              <a:lnSpc>
                <a:spcPts val="3000"/>
              </a:lnSpc>
            </a:pPr>
            <a:r>
              <a:rPr lang="pt-BR" altLang="pt-BR" dirty="0">
                <a:solidFill>
                  <a:schemeClr val="tx1"/>
                </a:solidFill>
              </a:rPr>
              <a:t>O </a:t>
            </a:r>
            <a:r>
              <a:rPr lang="pt-BR" altLang="pt-BR" b="1" dirty="0">
                <a:solidFill>
                  <a:schemeClr val="tx1"/>
                </a:solidFill>
              </a:rPr>
              <a:t>traje mínimo</a:t>
            </a:r>
            <a:r>
              <a:rPr lang="pt-BR" altLang="pt-BR" dirty="0">
                <a:solidFill>
                  <a:schemeClr val="tx1"/>
                </a:solidFill>
              </a:rPr>
              <a:t> do motorista é </a:t>
            </a:r>
            <a:r>
              <a:rPr lang="pt-BR" altLang="pt-BR" b="1" dirty="0">
                <a:solidFill>
                  <a:srgbClr val="FF0000"/>
                </a:solidFill>
              </a:rPr>
              <a:t>calça comprida</a:t>
            </a:r>
            <a:r>
              <a:rPr lang="pt-BR" altLang="pt-BR" dirty="0">
                <a:solidFill>
                  <a:schemeClr val="tx1"/>
                </a:solidFill>
              </a:rPr>
              <a:t>, camisa ou camiseta </a:t>
            </a:r>
            <a:r>
              <a:rPr lang="pt-BR" altLang="pt-BR" b="1" dirty="0">
                <a:solidFill>
                  <a:srgbClr val="FF0000"/>
                </a:solidFill>
              </a:rPr>
              <a:t>com mangas</a:t>
            </a:r>
            <a:r>
              <a:rPr lang="pt-BR" altLang="pt-BR" dirty="0">
                <a:solidFill>
                  <a:schemeClr val="tx1"/>
                </a:solidFill>
              </a:rPr>
              <a:t> curtas ou compridas e </a:t>
            </a:r>
            <a:r>
              <a:rPr lang="pt-BR" altLang="pt-BR" b="1" dirty="0">
                <a:solidFill>
                  <a:srgbClr val="FF0000"/>
                </a:solidFill>
              </a:rPr>
              <a:t>calçados fechados</a:t>
            </a:r>
            <a:r>
              <a:rPr lang="pt-BR" altLang="pt-BR" dirty="0">
                <a:solidFill>
                  <a:schemeClr val="tx1"/>
                </a:solidFill>
              </a:rPr>
              <a:t>.</a:t>
            </a:r>
            <a:endParaRPr lang="pt-BR" dirty="0">
              <a:solidFill>
                <a:schemeClr val="tx1"/>
              </a:solidFill>
            </a:endParaRPr>
          </a:p>
        </p:txBody>
      </p:sp>
      <p:pic>
        <p:nvPicPr>
          <p:cNvPr id="15" name="Imagem 14">
            <a:extLst>
              <a:ext uri="{FF2B5EF4-FFF2-40B4-BE49-F238E27FC236}">
                <a16:creationId xmlns:a16="http://schemas.microsoft.com/office/drawing/2014/main" id="{CF288058-51E7-4932-AD96-273E3F190ED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575854" cy="791213"/>
          </a:xfrm>
          <a:prstGeom prst="rect">
            <a:avLst/>
          </a:prstGeom>
        </p:spPr>
      </p:pic>
      <p:sp>
        <p:nvSpPr>
          <p:cNvPr id="16" name="CaixaDeTexto 15">
            <a:extLst>
              <a:ext uri="{FF2B5EF4-FFF2-40B4-BE49-F238E27FC236}">
                <a16:creationId xmlns:a16="http://schemas.microsoft.com/office/drawing/2014/main" id="{E1394896-4E61-406B-867C-D900A0BD3F05}"/>
              </a:ext>
            </a:extLst>
          </p:cNvPr>
          <p:cNvSpPr txBox="1"/>
          <p:nvPr/>
        </p:nvSpPr>
        <p:spPr>
          <a:xfrm>
            <a:off x="107504" y="577298"/>
            <a:ext cx="4357718" cy="769441"/>
          </a:xfrm>
          <a:prstGeom prst="rect">
            <a:avLst/>
          </a:prstGeom>
          <a:noFill/>
        </p:spPr>
        <p:txBody>
          <a:bodyPr wrap="square" rtlCol="0">
            <a:spAutoFit/>
          </a:bodyPr>
          <a:lstStyle/>
          <a:p>
            <a:r>
              <a:rPr lang="pt-BR" sz="2200" b="1" dirty="0"/>
              <a:t>RESPONSABILIDADE DO CONTUDOR</a:t>
            </a:r>
          </a:p>
          <a:p>
            <a:r>
              <a:rPr lang="pt-BR" sz="2200" dirty="0"/>
              <a:t>Durante o Transporte</a:t>
            </a:r>
          </a:p>
        </p:txBody>
      </p:sp>
      <p:sp>
        <p:nvSpPr>
          <p:cNvPr id="17" name="Retângulo 16">
            <a:extLst>
              <a:ext uri="{FF2B5EF4-FFF2-40B4-BE49-F238E27FC236}">
                <a16:creationId xmlns:a16="http://schemas.microsoft.com/office/drawing/2014/main" id="{B55AA557-7AD2-43F1-92D7-F494790EE881}"/>
              </a:ext>
            </a:extLst>
          </p:cNvPr>
          <p:cNvSpPr/>
          <p:nvPr/>
        </p:nvSpPr>
        <p:spPr>
          <a:xfrm>
            <a:off x="0" y="1378678"/>
            <a:ext cx="3850228"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Trajes e EPIs – Traje do Condutor</a:t>
            </a:r>
          </a:p>
        </p:txBody>
      </p:sp>
      <p:pic>
        <p:nvPicPr>
          <p:cNvPr id="2" name="Imagem 1">
            <a:extLst>
              <a:ext uri="{FF2B5EF4-FFF2-40B4-BE49-F238E27FC236}">
                <a16:creationId xmlns:a16="http://schemas.microsoft.com/office/drawing/2014/main" id="{A57CEA0B-808F-44B4-92BD-1241599F6C05}"/>
              </a:ext>
            </a:extLst>
          </p:cNvPr>
          <p:cNvPicPr>
            <a:picLocks noChangeAspect="1"/>
          </p:cNvPicPr>
          <p:nvPr/>
        </p:nvPicPr>
        <p:blipFill>
          <a:blip r:embed="rId4"/>
          <a:stretch>
            <a:fillRect/>
          </a:stretch>
        </p:blipFill>
        <p:spPr>
          <a:xfrm>
            <a:off x="5568889" y="1819445"/>
            <a:ext cx="3447778" cy="3059357"/>
          </a:xfrm>
          <a:prstGeom prst="rect">
            <a:avLst/>
          </a:prstGeom>
        </p:spPr>
      </p:pic>
      <p:sp>
        <p:nvSpPr>
          <p:cNvPr id="18" name="Retângulo 17">
            <a:extLst>
              <a:ext uri="{FF2B5EF4-FFF2-40B4-BE49-F238E27FC236}">
                <a16:creationId xmlns:a16="http://schemas.microsoft.com/office/drawing/2014/main" id="{78ED406E-3F93-4059-B066-BAC1E6F8E176}"/>
              </a:ext>
            </a:extLst>
          </p:cNvPr>
          <p:cNvSpPr/>
          <p:nvPr/>
        </p:nvSpPr>
        <p:spPr>
          <a:xfrm>
            <a:off x="127333" y="3085203"/>
            <a:ext cx="2068195" cy="400110"/>
          </a:xfrm>
          <a:prstGeom prst="rect">
            <a:avLst/>
          </a:prstGeom>
        </p:spPr>
        <p:txBody>
          <a:bodyPr wrap="none">
            <a:spAutoFit/>
          </a:bodyPr>
          <a:lstStyle/>
          <a:p>
            <a:r>
              <a:rPr lang="pt-BR" sz="2000" b="1" dirty="0">
                <a:highlight>
                  <a:srgbClr val="FFFF00"/>
                </a:highlight>
              </a:rPr>
              <a:t>NBR 9735, 4.1.2.2</a:t>
            </a:r>
            <a:endParaRPr lang="pt-BR" sz="2000" dirty="0"/>
          </a:p>
        </p:txBody>
      </p:sp>
      <p:pic>
        <p:nvPicPr>
          <p:cNvPr id="19" name="Imagem 18" descr="Uma imagem contendo desenho&#10;&#10;Descrição gerada automaticamente">
            <a:extLst>
              <a:ext uri="{FF2B5EF4-FFF2-40B4-BE49-F238E27FC236}">
                <a16:creationId xmlns:a16="http://schemas.microsoft.com/office/drawing/2014/main" id="{A405A360-C89C-4576-AB2B-46556A945D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289" b="93557" l="4286" r="95429">
                        <a14:foregroundMark x1="74857" y1="6186" x2="74857" y2="6186"/>
                        <a14:foregroundMark x1="76286" y1="1546" x2="76286" y2="1546"/>
                        <a14:foregroundMark x1="95429" y1="61598" x2="95429" y2="61598"/>
                        <a14:foregroundMark x1="7714" y1="85825" x2="7714" y2="85825"/>
                        <a14:foregroundMark x1="5143" y1="90206" x2="5143" y2="90206"/>
                        <a14:foregroundMark x1="4286" y1="93557" x2="4286" y2="93557"/>
                      </a14:backgroundRemoval>
                    </a14:imgEffect>
                  </a14:imgLayer>
                </a14:imgProps>
              </a:ext>
              <a:ext uri="{28A0092B-C50C-407E-A947-70E740481C1C}">
                <a14:useLocalDpi xmlns:a14="http://schemas.microsoft.com/office/drawing/2010/main" val="0"/>
              </a:ext>
            </a:extLst>
          </a:blip>
          <a:stretch>
            <a:fillRect/>
          </a:stretch>
        </p:blipFill>
        <p:spPr>
          <a:xfrm>
            <a:off x="5568889" y="1707654"/>
            <a:ext cx="1872208" cy="2075476"/>
          </a:xfrm>
          <a:prstGeom prst="rect">
            <a:avLst/>
          </a:prstGeom>
        </p:spPr>
      </p:pic>
    </p:spTree>
    <p:extLst>
      <p:ext uri="{BB962C8B-B14F-4D97-AF65-F5344CB8AC3E}">
        <p14:creationId xmlns:p14="http://schemas.microsoft.com/office/powerpoint/2010/main" val="169624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1" y="1133912"/>
            <a:ext cx="4391907" cy="861774"/>
          </a:xfrm>
          <a:prstGeom prst="rect">
            <a:avLst/>
          </a:prstGeom>
          <a:solidFill>
            <a:schemeClr val="tx2"/>
          </a:solidFill>
          <a:ln w="19050">
            <a:noFill/>
          </a:ln>
        </p:spPr>
        <p:txBody>
          <a:bodyPr wrap="square" rtlCol="0">
            <a:spAutoFit/>
          </a:bodyPr>
          <a:lstStyle/>
          <a:p>
            <a:pPr algn="ctr"/>
            <a:r>
              <a:rPr lang="pt-BR" sz="5000" b="1" dirty="0">
                <a:solidFill>
                  <a:schemeClr val="bg1"/>
                </a:solidFill>
              </a:rPr>
              <a:t>MÓDULO I</a:t>
            </a:r>
          </a:p>
        </p:txBody>
      </p:sp>
      <p:sp>
        <p:nvSpPr>
          <p:cNvPr id="32" name="CaixaDeTexto 31"/>
          <p:cNvSpPr txBox="1"/>
          <p:nvPr/>
        </p:nvSpPr>
        <p:spPr>
          <a:xfrm>
            <a:off x="2339750" y="2067694"/>
            <a:ext cx="4391907" cy="1383712"/>
          </a:xfrm>
          <a:prstGeom prst="rect">
            <a:avLst/>
          </a:prstGeom>
          <a:noFill/>
          <a:ln w="19050">
            <a:noFill/>
          </a:ln>
        </p:spPr>
        <p:txBody>
          <a:bodyPr wrap="square" rtlCol="0">
            <a:spAutoFit/>
          </a:bodyPr>
          <a:lstStyle/>
          <a:p>
            <a:pPr algn="ctr">
              <a:lnSpc>
                <a:spcPts val="5000"/>
              </a:lnSpc>
            </a:pPr>
            <a:r>
              <a:rPr lang="pt-BR" sz="5000" b="1" dirty="0">
                <a:solidFill>
                  <a:schemeClr val="accent1"/>
                </a:solidFill>
              </a:rPr>
              <a:t>Documentação</a:t>
            </a:r>
          </a:p>
          <a:p>
            <a:pPr algn="ctr">
              <a:lnSpc>
                <a:spcPts val="5000"/>
              </a:lnSpc>
            </a:pPr>
            <a:r>
              <a:rPr lang="pt-BR" sz="5000" b="1" dirty="0">
                <a:solidFill>
                  <a:schemeClr val="accent1"/>
                </a:solidFill>
              </a:rPr>
              <a:t>e Simbologia</a:t>
            </a:r>
          </a:p>
        </p:txBody>
      </p:sp>
    </p:spTree>
    <p:extLst>
      <p:ext uri="{BB962C8B-B14F-4D97-AF65-F5344CB8AC3E}">
        <p14:creationId xmlns:p14="http://schemas.microsoft.com/office/powerpoint/2010/main" val="388275446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no Mesmo Canto Lateral 2"/>
          <p:cNvSpPr/>
          <p:nvPr/>
        </p:nvSpPr>
        <p:spPr>
          <a:xfrm rot="5400000">
            <a:off x="1457908" y="-398326"/>
            <a:ext cx="576064" cy="3491880"/>
          </a:xfrm>
          <a:prstGeom prst="round2SameRect">
            <a:avLst>
              <a:gd name="adj1" fmla="val 38144"/>
              <a:gd name="adj2" fmla="val 0"/>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pt-BR" sz="3000" b="1" dirty="0">
                <a:solidFill>
                  <a:schemeClr val="tx2"/>
                </a:solidFill>
              </a:rPr>
              <a:t>APRESENTAÇÃO</a:t>
            </a:r>
          </a:p>
        </p:txBody>
      </p:sp>
      <p:sp>
        <p:nvSpPr>
          <p:cNvPr id="4" name="CaixaDeTexto 3"/>
          <p:cNvSpPr txBox="1"/>
          <p:nvPr/>
        </p:nvSpPr>
        <p:spPr>
          <a:xfrm>
            <a:off x="395536" y="1779662"/>
            <a:ext cx="8208912" cy="2754408"/>
          </a:xfrm>
          <a:prstGeom prst="rect">
            <a:avLst/>
          </a:prstGeom>
          <a:noFill/>
          <a:ln w="19050">
            <a:noFill/>
          </a:ln>
        </p:spPr>
        <p:txBody>
          <a:bodyPr wrap="square" rtlCol="0">
            <a:spAutoFit/>
          </a:bodyPr>
          <a:lstStyle/>
          <a:p>
            <a:pPr algn="just">
              <a:lnSpc>
                <a:spcPts val="3500"/>
              </a:lnSpc>
            </a:pPr>
            <a:r>
              <a:rPr lang="pt-BR" sz="2400" dirty="0"/>
              <a:t>O </a:t>
            </a:r>
            <a:r>
              <a:rPr lang="pt-BR" sz="2400" b="1" dirty="0"/>
              <a:t>transporte rodoviário de cargas</a:t>
            </a:r>
            <a:r>
              <a:rPr lang="pt-BR" sz="2400" dirty="0"/>
              <a:t> é uma atividade econômica que necessita de constante acompanhamento do Poder Público, por meio de </a:t>
            </a:r>
            <a:r>
              <a:rPr lang="pt-BR" sz="2400" b="1" dirty="0"/>
              <a:t>proposições de normas</a:t>
            </a:r>
            <a:r>
              <a:rPr lang="pt-BR" sz="2400" dirty="0"/>
              <a:t> e atuação eficaz dos órgãos vinculados ao setor. A necessidade de realizar um </a:t>
            </a:r>
            <a:r>
              <a:rPr lang="pt-BR" sz="2400" b="1" dirty="0"/>
              <a:t>controle</a:t>
            </a:r>
            <a:r>
              <a:rPr lang="pt-BR" sz="2400" dirty="0"/>
              <a:t> mais efetivo dos veículos gerou uma busca por </a:t>
            </a:r>
            <a:r>
              <a:rPr lang="pt-BR" sz="2400" b="1" dirty="0"/>
              <a:t>equipamentos e simbologias</a:t>
            </a:r>
            <a:r>
              <a:rPr lang="pt-BR" sz="2400" dirty="0"/>
              <a:t> cada vez mais aperfeiçoados.</a:t>
            </a:r>
            <a:endParaRPr lang="pt-BR" sz="2200" dirty="0"/>
          </a:p>
        </p:txBody>
      </p:sp>
    </p:spTree>
    <p:extLst>
      <p:ext uri="{BB962C8B-B14F-4D97-AF65-F5344CB8AC3E}">
        <p14:creationId xmlns:p14="http://schemas.microsoft.com/office/powerpoint/2010/main" val="12119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no Mesmo Canto Lateral 2"/>
          <p:cNvSpPr/>
          <p:nvPr/>
        </p:nvSpPr>
        <p:spPr>
          <a:xfrm rot="5400000">
            <a:off x="1025860" y="33722"/>
            <a:ext cx="576064" cy="2627784"/>
          </a:xfrm>
          <a:prstGeom prst="round2SameRect">
            <a:avLst>
              <a:gd name="adj1" fmla="val 38144"/>
              <a:gd name="adj2" fmla="val 0"/>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pt-BR" sz="3000" b="1" dirty="0">
                <a:solidFill>
                  <a:schemeClr val="tx2"/>
                </a:solidFill>
              </a:rPr>
              <a:t>OBJETIVOS</a:t>
            </a:r>
          </a:p>
        </p:txBody>
      </p:sp>
      <p:sp>
        <p:nvSpPr>
          <p:cNvPr id="2" name="CaixaDeTexto 1"/>
          <p:cNvSpPr txBox="1"/>
          <p:nvPr/>
        </p:nvSpPr>
        <p:spPr>
          <a:xfrm>
            <a:off x="323528" y="2067694"/>
            <a:ext cx="8280920" cy="2449132"/>
          </a:xfrm>
          <a:prstGeom prst="rect">
            <a:avLst/>
          </a:prstGeom>
          <a:noFill/>
          <a:ln w="19050">
            <a:noFill/>
          </a:ln>
        </p:spPr>
        <p:txBody>
          <a:bodyPr wrap="square" rtlCol="0">
            <a:spAutoFit/>
          </a:bodyPr>
          <a:lstStyle/>
          <a:p>
            <a:pPr algn="just">
              <a:lnSpc>
                <a:spcPts val="3000"/>
              </a:lnSpc>
              <a:spcAft>
                <a:spcPts val="1800"/>
              </a:spcAft>
            </a:pPr>
            <a:r>
              <a:rPr lang="pt-BR" sz="2000" dirty="0"/>
              <a:t>►Apresentar os </a:t>
            </a:r>
            <a:r>
              <a:rPr lang="pt-BR" sz="2000" b="1" dirty="0"/>
              <a:t>documentos obrigatórios</a:t>
            </a:r>
            <a:r>
              <a:rPr lang="pt-BR" sz="2000" dirty="0"/>
              <a:t> para o transporte de produtos perigosos;</a:t>
            </a:r>
          </a:p>
          <a:p>
            <a:pPr algn="just">
              <a:lnSpc>
                <a:spcPts val="3000"/>
              </a:lnSpc>
              <a:spcAft>
                <a:spcPts val="1800"/>
              </a:spcAft>
            </a:pPr>
            <a:r>
              <a:rPr lang="pt-BR" sz="2000" dirty="0"/>
              <a:t>►Apresentar a </a:t>
            </a:r>
            <a:r>
              <a:rPr lang="pt-BR" sz="2000" b="1" dirty="0"/>
              <a:t>simbologia e sinalização</a:t>
            </a:r>
            <a:r>
              <a:rPr lang="pt-BR" sz="2000" dirty="0"/>
              <a:t> obrigatória para os veículos;</a:t>
            </a:r>
          </a:p>
          <a:p>
            <a:pPr algn="just">
              <a:lnSpc>
                <a:spcPts val="3000"/>
              </a:lnSpc>
              <a:spcAft>
                <a:spcPts val="1800"/>
              </a:spcAft>
            </a:pPr>
            <a:r>
              <a:rPr lang="pt-BR" sz="2000" dirty="0"/>
              <a:t>►Conhecer as normas, o funcionamento e a importância do </a:t>
            </a:r>
            <a:r>
              <a:rPr lang="pt-BR" sz="2000" b="1" dirty="0"/>
              <a:t>registrador instantâneo e inalterável de velocidade e tempo</a:t>
            </a:r>
            <a:r>
              <a:rPr lang="pt-BR" sz="2000" dirty="0"/>
              <a:t>.</a:t>
            </a:r>
          </a:p>
        </p:txBody>
      </p:sp>
    </p:spTree>
    <p:extLst>
      <p:ext uri="{BB962C8B-B14F-4D97-AF65-F5344CB8AC3E}">
        <p14:creationId xmlns:p14="http://schemas.microsoft.com/office/powerpoint/2010/main" val="414366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8" name="CaixaDeTexto 17"/>
          <p:cNvSpPr txBox="1"/>
          <p:nvPr/>
        </p:nvSpPr>
        <p:spPr>
          <a:xfrm>
            <a:off x="214282" y="577298"/>
            <a:ext cx="4141694" cy="430887"/>
          </a:xfrm>
          <a:prstGeom prst="rect">
            <a:avLst/>
          </a:prstGeom>
          <a:noFill/>
        </p:spPr>
        <p:txBody>
          <a:bodyPr wrap="square" rtlCol="0">
            <a:spAutoFit/>
          </a:bodyPr>
          <a:lstStyle/>
          <a:p>
            <a:r>
              <a:rPr lang="pt-BR" sz="2200" b="1" dirty="0"/>
              <a:t>Documentos de Porte Obrigatório</a:t>
            </a:r>
          </a:p>
        </p:txBody>
      </p:sp>
      <p:pic>
        <p:nvPicPr>
          <p:cNvPr id="2" name="Imagem 1"/>
          <p:cNvPicPr>
            <a:picLocks noChangeAspect="1"/>
          </p:cNvPicPr>
          <p:nvPr/>
        </p:nvPicPr>
        <p:blipFill rotWithShape="1">
          <a:blip r:embed="rId4" cstate="print">
            <a:extLst>
              <a:ext uri="{28A0092B-C50C-407E-A947-70E740481C1C}">
                <a14:useLocalDpi xmlns:a14="http://schemas.microsoft.com/office/drawing/2010/main" val="0"/>
              </a:ext>
            </a:extLst>
          </a:blip>
          <a:srcRect b="49956"/>
          <a:stretch/>
        </p:blipFill>
        <p:spPr>
          <a:xfrm>
            <a:off x="468720" y="2411765"/>
            <a:ext cx="1911213" cy="1349009"/>
          </a:xfrm>
          <a:prstGeom prst="rect">
            <a:avLst/>
          </a:prstGeom>
        </p:spPr>
      </p:pic>
      <p:sp>
        <p:nvSpPr>
          <p:cNvPr id="9" name="CaixaDeTexto 8"/>
          <p:cNvSpPr txBox="1"/>
          <p:nvPr/>
        </p:nvSpPr>
        <p:spPr>
          <a:xfrm>
            <a:off x="368717" y="2109288"/>
            <a:ext cx="1465529"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b="1" dirty="0">
                <a:solidFill>
                  <a:srgbClr val="00B050"/>
                </a:solidFill>
                <a:latin typeface="Calibri" pitchFamily="34" charset="0"/>
                <a:cs typeface="Calibri" pitchFamily="34" charset="0"/>
              </a:rPr>
              <a:t>HABILITAÇÃO</a:t>
            </a:r>
          </a:p>
        </p:txBody>
      </p:sp>
      <p:sp>
        <p:nvSpPr>
          <p:cNvPr id="20" name="CaixaDeTexto 19"/>
          <p:cNvSpPr txBox="1"/>
          <p:nvPr/>
        </p:nvSpPr>
        <p:spPr>
          <a:xfrm>
            <a:off x="2609579" y="2109288"/>
            <a:ext cx="178145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b="1" dirty="0">
                <a:solidFill>
                  <a:srgbClr val="00B0F0"/>
                </a:solidFill>
                <a:latin typeface="Calibri" pitchFamily="34" charset="0"/>
                <a:cs typeface="Calibri" pitchFamily="34" charset="0"/>
              </a:rPr>
              <a:t>LICENCIAMENTO</a:t>
            </a:r>
          </a:p>
        </p:txBody>
      </p:sp>
      <p:sp>
        <p:nvSpPr>
          <p:cNvPr id="26" name="CaixaDeTexto 25"/>
          <p:cNvSpPr txBox="1"/>
          <p:nvPr/>
        </p:nvSpPr>
        <p:spPr>
          <a:xfrm>
            <a:off x="6026822" y="993546"/>
            <a:ext cx="790601"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b="1" dirty="0">
                <a:solidFill>
                  <a:srgbClr val="00B050"/>
                </a:solidFill>
                <a:latin typeface="Calibri" pitchFamily="34" charset="0"/>
                <a:cs typeface="Calibri" pitchFamily="34" charset="0"/>
              </a:rPr>
              <a:t>CNH-e</a:t>
            </a:r>
          </a:p>
        </p:txBody>
      </p:sp>
      <p:sp>
        <p:nvSpPr>
          <p:cNvPr id="27" name="CaixaDeTexto 26"/>
          <p:cNvSpPr txBox="1"/>
          <p:nvPr/>
        </p:nvSpPr>
        <p:spPr>
          <a:xfrm>
            <a:off x="7616235" y="987574"/>
            <a:ext cx="838306"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pt-BR" b="1" dirty="0">
                <a:solidFill>
                  <a:srgbClr val="00B0F0"/>
                </a:solidFill>
                <a:latin typeface="Calibri" pitchFamily="34" charset="0"/>
                <a:cs typeface="Calibri" pitchFamily="34" charset="0"/>
              </a:rPr>
              <a:t>CRLV-e</a:t>
            </a:r>
          </a:p>
        </p:txBody>
      </p:sp>
      <p:sp>
        <p:nvSpPr>
          <p:cNvPr id="28" name="Retângulo de cantos arredondados 27"/>
          <p:cNvSpPr/>
          <p:nvPr/>
        </p:nvSpPr>
        <p:spPr>
          <a:xfrm>
            <a:off x="1477653" y="1174377"/>
            <a:ext cx="3196918" cy="731055"/>
          </a:xfrm>
          <a:prstGeom prst="roundRect">
            <a:avLst>
              <a:gd name="adj" fmla="val 5730"/>
            </a:avLst>
          </a:prstGeom>
          <a:ln>
            <a:solidFill>
              <a:srgbClr val="28942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2000" dirty="0">
                <a:solidFill>
                  <a:schemeClr val="tx1"/>
                </a:solidFill>
                <a:latin typeface="Calibri" pitchFamily="34" charset="0"/>
                <a:cs typeface="Calibri" pitchFamily="34" charset="0"/>
              </a:rPr>
              <a:t>Válida apenas em </a:t>
            </a:r>
            <a:r>
              <a:rPr lang="pt-BR" sz="2000" b="1" dirty="0">
                <a:solidFill>
                  <a:schemeClr val="tx1"/>
                </a:solidFill>
                <a:latin typeface="Calibri" pitchFamily="34" charset="0"/>
                <a:cs typeface="Calibri" pitchFamily="34" charset="0"/>
              </a:rPr>
              <a:t>original</a:t>
            </a:r>
          </a:p>
          <a:p>
            <a:pPr algn="ctr"/>
            <a:r>
              <a:rPr lang="pt-BR" sz="2000" i="1" dirty="0">
                <a:solidFill>
                  <a:schemeClr val="accent3">
                    <a:lumMod val="75000"/>
                  </a:schemeClr>
                </a:solidFill>
                <a:latin typeface="Calibri" pitchFamily="34" charset="0"/>
                <a:cs typeface="Calibri" pitchFamily="34" charset="0"/>
              </a:rPr>
              <a:t>Não pode se plastificada</a:t>
            </a:r>
            <a:endParaRPr lang="pt-BR" sz="2000" b="1" i="1" dirty="0">
              <a:solidFill>
                <a:schemeClr val="accent3">
                  <a:lumMod val="75000"/>
                </a:schemeClr>
              </a:solidFill>
              <a:latin typeface="Calibri" pitchFamily="34" charset="0"/>
              <a:cs typeface="Calibri" pitchFamily="34" charset="0"/>
            </a:endParaRPr>
          </a:p>
        </p:txBody>
      </p:sp>
      <p:sp>
        <p:nvSpPr>
          <p:cNvPr id="33" name="CaixaDeTexto 32"/>
          <p:cNvSpPr txBox="1"/>
          <p:nvPr/>
        </p:nvSpPr>
        <p:spPr>
          <a:xfrm>
            <a:off x="5725774" y="699542"/>
            <a:ext cx="3096344"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b="1" u="sng" dirty="0">
                <a:solidFill>
                  <a:srgbClr val="C00000"/>
                </a:solidFill>
                <a:latin typeface="Calibri" pitchFamily="34" charset="0"/>
                <a:cs typeface="Calibri" pitchFamily="34" charset="0"/>
              </a:rPr>
              <a:t>Admitidos no formato DIGITAL</a:t>
            </a:r>
          </a:p>
        </p:txBody>
      </p:sp>
      <p:pic>
        <p:nvPicPr>
          <p:cNvPr id="23" name="Imagem 22" descr="Tabela&#10;&#10;Descrição gerada automaticamente">
            <a:extLst>
              <a:ext uri="{FF2B5EF4-FFF2-40B4-BE49-F238E27FC236}">
                <a16:creationId xmlns:a16="http://schemas.microsoft.com/office/drawing/2014/main" id="{24A59275-CB66-4412-BF74-1C1503F1FF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992"/>
          <a:stretch/>
        </p:blipFill>
        <p:spPr>
          <a:xfrm>
            <a:off x="2726803" y="2416624"/>
            <a:ext cx="2038380" cy="1339293"/>
          </a:xfrm>
          <a:prstGeom prst="rect">
            <a:avLst/>
          </a:prstGeom>
        </p:spPr>
      </p:pic>
      <p:sp>
        <p:nvSpPr>
          <p:cNvPr id="5" name="Seta: Dobrada 4">
            <a:extLst>
              <a:ext uri="{FF2B5EF4-FFF2-40B4-BE49-F238E27FC236}">
                <a16:creationId xmlns:a16="http://schemas.microsoft.com/office/drawing/2014/main" id="{A24F25C8-1AAA-490B-B76C-F40C92CA00FB}"/>
              </a:ext>
            </a:extLst>
          </p:cNvPr>
          <p:cNvSpPr/>
          <p:nvPr/>
        </p:nvSpPr>
        <p:spPr>
          <a:xfrm>
            <a:off x="798002" y="1381003"/>
            <a:ext cx="576064" cy="606110"/>
          </a:xfrm>
          <a:prstGeom prst="bentArrow">
            <a:avLst/>
          </a:prstGeom>
          <a:solidFill>
            <a:schemeClr val="accent3">
              <a:lumMod val="40000"/>
              <a:lumOff val="60000"/>
            </a:schemeClr>
          </a:solidFill>
          <a:ln w="25400">
            <a:solidFill>
              <a:srgbClr val="00800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pic>
        <p:nvPicPr>
          <p:cNvPr id="39" name="Imagem 38">
            <a:extLst>
              <a:ext uri="{FF2B5EF4-FFF2-40B4-BE49-F238E27FC236}">
                <a16:creationId xmlns:a16="http://schemas.microsoft.com/office/drawing/2014/main" id="{C8203953-A06E-4DEF-95F2-E3A4475E0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33500" t="4505" r="33429" b="4644"/>
          <a:stretch>
            <a:fillRect/>
          </a:stretch>
        </p:blipFill>
        <p:spPr bwMode="auto">
          <a:xfrm>
            <a:off x="7380312" y="1284571"/>
            <a:ext cx="1299024" cy="2663796"/>
          </a:xfrm>
          <a:custGeom>
            <a:avLst/>
            <a:gdLst>
              <a:gd name="connsiteX0" fmla="*/ 169011 w 1656000"/>
              <a:gd name="connsiteY0" fmla="*/ 0 h 3492000"/>
              <a:gd name="connsiteX1" fmla="*/ 1486989 w 1656000"/>
              <a:gd name="connsiteY1" fmla="*/ 0 h 3492000"/>
              <a:gd name="connsiteX2" fmla="*/ 1656000 w 1656000"/>
              <a:gd name="connsiteY2" fmla="*/ 169011 h 3492000"/>
              <a:gd name="connsiteX3" fmla="*/ 1656000 w 1656000"/>
              <a:gd name="connsiteY3" fmla="*/ 3322989 h 3492000"/>
              <a:gd name="connsiteX4" fmla="*/ 1486989 w 1656000"/>
              <a:gd name="connsiteY4" fmla="*/ 3492000 h 3492000"/>
              <a:gd name="connsiteX5" fmla="*/ 169011 w 1656000"/>
              <a:gd name="connsiteY5" fmla="*/ 3492000 h 3492000"/>
              <a:gd name="connsiteX6" fmla="*/ 0 w 1656000"/>
              <a:gd name="connsiteY6" fmla="*/ 3322989 h 3492000"/>
              <a:gd name="connsiteX7" fmla="*/ 0 w 1656000"/>
              <a:gd name="connsiteY7" fmla="*/ 169011 h 3492000"/>
              <a:gd name="connsiteX8" fmla="*/ 169011 w 1656000"/>
              <a:gd name="connsiteY8" fmla="*/ 0 h 34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000" h="3492000">
                <a:moveTo>
                  <a:pt x="169011" y="0"/>
                </a:moveTo>
                <a:lnTo>
                  <a:pt x="1486989" y="0"/>
                </a:lnTo>
                <a:cubicBezTo>
                  <a:pt x="1580331" y="0"/>
                  <a:pt x="1656000" y="75669"/>
                  <a:pt x="1656000" y="169011"/>
                </a:cubicBezTo>
                <a:lnTo>
                  <a:pt x="1656000" y="3322989"/>
                </a:lnTo>
                <a:cubicBezTo>
                  <a:pt x="1656000" y="3416331"/>
                  <a:pt x="1580331" y="3492000"/>
                  <a:pt x="1486989" y="3492000"/>
                </a:cubicBezTo>
                <a:lnTo>
                  <a:pt x="169011" y="3492000"/>
                </a:lnTo>
                <a:cubicBezTo>
                  <a:pt x="75669" y="3492000"/>
                  <a:pt x="0" y="3416331"/>
                  <a:pt x="0" y="3322989"/>
                </a:cubicBezTo>
                <a:lnTo>
                  <a:pt x="0" y="169011"/>
                </a:lnTo>
                <a:cubicBezTo>
                  <a:pt x="0" y="75669"/>
                  <a:pt x="75669" y="0"/>
                  <a:pt x="169011" y="0"/>
                </a:cubicBezTo>
                <a:close/>
              </a:path>
            </a:pathLst>
          </a:custGeom>
          <a:noFill/>
          <a:extLst>
            <a:ext uri="{909E8E84-426E-40DD-AFC4-6F175D3DCCD1}">
              <a14:hiddenFill xmlns:a14="http://schemas.microsoft.com/office/drawing/2010/main">
                <a:solidFill>
                  <a:srgbClr val="FFFFFF"/>
                </a:solidFill>
              </a14:hiddenFill>
            </a:ext>
          </a:extLst>
        </p:spPr>
      </p:pic>
      <p:pic>
        <p:nvPicPr>
          <p:cNvPr id="24" name="Imagem 23">
            <a:extLst>
              <a:ext uri="{FF2B5EF4-FFF2-40B4-BE49-F238E27FC236}">
                <a16:creationId xmlns:a16="http://schemas.microsoft.com/office/drawing/2014/main" id="{DBF34FB4-F648-438E-9FA8-1D0C8C714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150" t="17754" r="3757" b="16508"/>
          <a:stretch>
            <a:fillRect/>
          </a:stretch>
        </p:blipFill>
        <p:spPr bwMode="auto">
          <a:xfrm rot="5400000">
            <a:off x="5177390" y="1961469"/>
            <a:ext cx="2657002" cy="1316794"/>
          </a:xfrm>
          <a:custGeom>
            <a:avLst/>
            <a:gdLst>
              <a:gd name="connsiteX0" fmla="*/ 418655 w 5724000"/>
              <a:gd name="connsiteY0" fmla="*/ 0 h 2880320"/>
              <a:gd name="connsiteX1" fmla="*/ 5305345 w 5724000"/>
              <a:gd name="connsiteY1" fmla="*/ 0 h 2880320"/>
              <a:gd name="connsiteX2" fmla="*/ 5724000 w 5724000"/>
              <a:gd name="connsiteY2" fmla="*/ 418655 h 2880320"/>
              <a:gd name="connsiteX3" fmla="*/ 5724000 w 5724000"/>
              <a:gd name="connsiteY3" fmla="*/ 2461665 h 2880320"/>
              <a:gd name="connsiteX4" fmla="*/ 5305345 w 5724000"/>
              <a:gd name="connsiteY4" fmla="*/ 2880320 h 2880320"/>
              <a:gd name="connsiteX5" fmla="*/ 418655 w 5724000"/>
              <a:gd name="connsiteY5" fmla="*/ 2880320 h 2880320"/>
              <a:gd name="connsiteX6" fmla="*/ 0 w 5724000"/>
              <a:gd name="connsiteY6" fmla="*/ 2461665 h 2880320"/>
              <a:gd name="connsiteX7" fmla="*/ 0 w 5724000"/>
              <a:gd name="connsiteY7" fmla="*/ 418655 h 2880320"/>
              <a:gd name="connsiteX8" fmla="*/ 418655 w 5724000"/>
              <a:gd name="connsiteY8" fmla="*/ 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000" h="2880320">
                <a:moveTo>
                  <a:pt x="418655" y="0"/>
                </a:moveTo>
                <a:lnTo>
                  <a:pt x="5305345" y="0"/>
                </a:lnTo>
                <a:cubicBezTo>
                  <a:pt x="5536562" y="0"/>
                  <a:pt x="5724000" y="187438"/>
                  <a:pt x="5724000" y="418655"/>
                </a:cubicBezTo>
                <a:lnTo>
                  <a:pt x="5724000" y="2461665"/>
                </a:lnTo>
                <a:cubicBezTo>
                  <a:pt x="5724000" y="2692882"/>
                  <a:pt x="5536562" y="2880320"/>
                  <a:pt x="5305345" y="2880320"/>
                </a:cubicBezTo>
                <a:lnTo>
                  <a:pt x="418655" y="2880320"/>
                </a:lnTo>
                <a:cubicBezTo>
                  <a:pt x="187438" y="2880320"/>
                  <a:pt x="0" y="2692882"/>
                  <a:pt x="0" y="2461665"/>
                </a:cubicBezTo>
                <a:lnTo>
                  <a:pt x="0" y="418655"/>
                </a:lnTo>
                <a:cubicBezTo>
                  <a:pt x="0" y="187438"/>
                  <a:pt x="187438" y="0"/>
                  <a:pt x="418655"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46B8E9F7-EE2B-42A9-A16C-7AAEC1D3F911}"/>
              </a:ext>
            </a:extLst>
          </p:cNvPr>
          <p:cNvPicPr>
            <a:picLocks noChangeAspect="1"/>
          </p:cNvPicPr>
          <p:nvPr/>
        </p:nvPicPr>
        <p:blipFill>
          <a:blip r:embed="rId8"/>
          <a:stretch>
            <a:fillRect/>
          </a:stretch>
        </p:blipFill>
        <p:spPr>
          <a:xfrm>
            <a:off x="312711" y="2109288"/>
            <a:ext cx="5267401" cy="1804572"/>
          </a:xfrm>
          <a:prstGeom prst="rect">
            <a:avLst/>
          </a:prstGeom>
        </p:spPr>
      </p:pic>
      <p:sp>
        <p:nvSpPr>
          <p:cNvPr id="13" name="Retângulo 12">
            <a:extLst>
              <a:ext uri="{FF2B5EF4-FFF2-40B4-BE49-F238E27FC236}">
                <a16:creationId xmlns:a16="http://schemas.microsoft.com/office/drawing/2014/main" id="{754C8A16-B78D-44F9-9396-6A904B7F02FA}"/>
              </a:ext>
            </a:extLst>
          </p:cNvPr>
          <p:cNvSpPr/>
          <p:nvPr/>
        </p:nvSpPr>
        <p:spPr>
          <a:xfrm>
            <a:off x="-3854" y="4178836"/>
            <a:ext cx="9147854" cy="697170"/>
          </a:xfrm>
          <a:prstGeom prst="rect">
            <a:avLst/>
          </a:prstGeom>
          <a:solidFill>
            <a:srgbClr val="FFFF00">
              <a:alpha val="30000"/>
            </a:srgbClr>
          </a:solidFill>
          <a:ln w="12700">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2000" dirty="0">
                <a:solidFill>
                  <a:schemeClr val="tx1">
                    <a:lumMod val="65000"/>
                    <a:lumOff val="35000"/>
                  </a:schemeClr>
                </a:solidFill>
                <a:latin typeface="Calibri" pitchFamily="34" charset="0"/>
                <a:cs typeface="Calibri" pitchFamily="34" charset="0"/>
              </a:rPr>
              <a:t>O </a:t>
            </a:r>
            <a:r>
              <a:rPr lang="pt-BR" sz="2000" b="1" dirty="0">
                <a:solidFill>
                  <a:schemeClr val="tx1">
                    <a:lumMod val="65000"/>
                    <a:lumOff val="35000"/>
                  </a:schemeClr>
                </a:solidFill>
                <a:latin typeface="Calibri" pitchFamily="34" charset="0"/>
                <a:cs typeface="Calibri" pitchFamily="34" charset="0"/>
              </a:rPr>
              <a:t>porte</a:t>
            </a:r>
            <a:r>
              <a:rPr lang="pt-BR" sz="2000" dirty="0">
                <a:solidFill>
                  <a:schemeClr val="tx1">
                    <a:lumMod val="65000"/>
                    <a:lumOff val="35000"/>
                  </a:schemeClr>
                </a:solidFill>
                <a:latin typeface="Calibri" pitchFamily="34" charset="0"/>
                <a:cs typeface="Calibri" pitchFamily="34" charset="0"/>
              </a:rPr>
              <a:t> do </a:t>
            </a:r>
            <a:r>
              <a:rPr lang="pt-BR" sz="2000" dirty="0">
                <a:solidFill>
                  <a:srgbClr val="FF3300"/>
                </a:solidFill>
                <a:latin typeface="Calibri" pitchFamily="34" charset="0"/>
                <a:cs typeface="Calibri" pitchFamily="34" charset="0"/>
              </a:rPr>
              <a:t>CRLV-e</a:t>
            </a:r>
            <a:r>
              <a:rPr lang="pt-BR" sz="2000" dirty="0">
                <a:solidFill>
                  <a:schemeClr val="tx1">
                    <a:lumMod val="65000"/>
                    <a:lumOff val="35000"/>
                  </a:schemeClr>
                </a:solidFill>
                <a:latin typeface="Calibri" pitchFamily="34" charset="0"/>
                <a:cs typeface="Calibri" pitchFamily="34" charset="0"/>
              </a:rPr>
              <a:t> ou da </a:t>
            </a:r>
            <a:r>
              <a:rPr lang="pt-BR" sz="2000" dirty="0">
                <a:solidFill>
                  <a:srgbClr val="FF3300"/>
                </a:solidFill>
                <a:latin typeface="Calibri" pitchFamily="34" charset="0"/>
                <a:cs typeface="Calibri" pitchFamily="34" charset="0"/>
              </a:rPr>
              <a:t>CNH</a:t>
            </a:r>
            <a:r>
              <a:rPr lang="pt-BR" sz="2000" dirty="0">
                <a:solidFill>
                  <a:schemeClr val="tx1">
                    <a:lumMod val="65000"/>
                    <a:lumOff val="35000"/>
                  </a:schemeClr>
                </a:solidFill>
                <a:latin typeface="Calibri" pitchFamily="34" charset="0"/>
                <a:cs typeface="Calibri" pitchFamily="34" charset="0"/>
              </a:rPr>
              <a:t> é </a:t>
            </a:r>
            <a:r>
              <a:rPr lang="pt-BR" sz="2000" b="1" dirty="0">
                <a:solidFill>
                  <a:schemeClr val="tx1">
                    <a:lumMod val="65000"/>
                    <a:lumOff val="35000"/>
                  </a:schemeClr>
                </a:solidFill>
                <a:latin typeface="Calibri" pitchFamily="34" charset="0"/>
                <a:cs typeface="Calibri" pitchFamily="34" charset="0"/>
              </a:rPr>
              <a:t>dispensado</a:t>
            </a:r>
            <a:r>
              <a:rPr lang="pt-BR" sz="2000" dirty="0">
                <a:solidFill>
                  <a:schemeClr val="tx1">
                    <a:lumMod val="65000"/>
                    <a:lumOff val="35000"/>
                  </a:schemeClr>
                </a:solidFill>
                <a:latin typeface="Calibri" pitchFamily="34" charset="0"/>
                <a:cs typeface="Calibri" pitchFamily="34" charset="0"/>
              </a:rPr>
              <a:t> quando for possível a </a:t>
            </a:r>
          </a:p>
          <a:p>
            <a:pPr algn="ctr"/>
            <a:r>
              <a:rPr lang="pt-BR" sz="2000" dirty="0">
                <a:solidFill>
                  <a:schemeClr val="tx1">
                    <a:lumMod val="65000"/>
                    <a:lumOff val="35000"/>
                  </a:schemeClr>
                </a:solidFill>
                <a:latin typeface="Calibri" pitchFamily="34" charset="0"/>
                <a:cs typeface="Calibri" pitchFamily="34" charset="0"/>
              </a:rPr>
              <a:t>verificação via sistema informatizado</a:t>
            </a:r>
            <a:r>
              <a:rPr lang="pt-BR" dirty="0">
                <a:solidFill>
                  <a:schemeClr val="tx1">
                    <a:lumMod val="65000"/>
                    <a:lumOff val="35000"/>
                  </a:schemeClr>
                </a:solidFill>
                <a:latin typeface="Calibri" pitchFamily="34" charset="0"/>
                <a:cs typeface="Calibri" pitchFamily="34" charset="0"/>
              </a:rPr>
              <a:t> </a:t>
            </a:r>
            <a:r>
              <a:rPr lang="pt-BR" sz="1000" dirty="0">
                <a:solidFill>
                  <a:schemeClr val="tx1">
                    <a:lumMod val="65000"/>
                    <a:lumOff val="35000"/>
                  </a:schemeClr>
                </a:solidFill>
                <a:latin typeface="Calibri" pitchFamily="34" charset="0"/>
                <a:cs typeface="Calibri" pitchFamily="34" charset="0"/>
              </a:rPr>
              <a:t>(CTB, art. 133 Parágrafo único e art. 159 § 1º)</a:t>
            </a:r>
          </a:p>
        </p:txBody>
      </p:sp>
    </p:spTree>
    <p:extLst>
      <p:ext uri="{BB962C8B-B14F-4D97-AF65-F5344CB8AC3E}">
        <p14:creationId xmlns:p14="http://schemas.microsoft.com/office/powerpoint/2010/main" val="17555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14" presetClass="entr" presetSubtype="1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par>
                                <p:cTn id="25" presetID="14" presetClass="entr" presetSubtype="1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33" grpId="0"/>
      <p:bldP spid="5" grpId="0" animBg="1"/>
      <p:bldP spid="1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65544"/>
            <a:ext cx="5436096"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Documentos e Símbolos dos Produtos Transportados</a:t>
            </a:r>
          </a:p>
        </p:txBody>
      </p:sp>
      <p:pic>
        <p:nvPicPr>
          <p:cNvPr id="4" name="Picture 2" descr="Simbolos cóp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607545"/>
            <a:ext cx="3456384" cy="428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ta para a direita 4"/>
          <p:cNvSpPr/>
          <p:nvPr/>
        </p:nvSpPr>
        <p:spPr>
          <a:xfrm>
            <a:off x="3286053" y="2859782"/>
            <a:ext cx="2150043" cy="936144"/>
          </a:xfrm>
          <a:prstGeom prst="rightArrow">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rgbClr val="FF0000"/>
                </a:solidFill>
              </a:rPr>
              <a:t>SÍMBOLOS</a:t>
            </a:r>
          </a:p>
        </p:txBody>
      </p:sp>
      <p:sp>
        <p:nvSpPr>
          <p:cNvPr id="6" name="Retângulo de cantos arredondados 5"/>
          <p:cNvSpPr/>
          <p:nvPr/>
        </p:nvSpPr>
        <p:spPr>
          <a:xfrm>
            <a:off x="179512" y="1707654"/>
            <a:ext cx="5328592" cy="954188"/>
          </a:xfrm>
          <a:prstGeom prst="round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ts val="3000"/>
              </a:lnSpc>
            </a:pPr>
            <a:r>
              <a:rPr lang="pt-BR" sz="2000" dirty="0">
                <a:solidFill>
                  <a:schemeClr val="tx1"/>
                </a:solidFill>
              </a:rPr>
              <a:t>Servem para </a:t>
            </a:r>
            <a:r>
              <a:rPr lang="pt-BR" sz="2000" b="1" dirty="0">
                <a:solidFill>
                  <a:schemeClr val="tx1"/>
                </a:solidFill>
              </a:rPr>
              <a:t>orientar</a:t>
            </a:r>
            <a:r>
              <a:rPr lang="pt-BR" sz="2000" dirty="0">
                <a:solidFill>
                  <a:schemeClr val="tx1"/>
                </a:solidFill>
              </a:rPr>
              <a:t> quanto ao </a:t>
            </a:r>
            <a:r>
              <a:rPr lang="pt-BR" sz="2000" b="1" dirty="0">
                <a:solidFill>
                  <a:schemeClr val="tx1"/>
                </a:solidFill>
              </a:rPr>
              <a:t>manuseio</a:t>
            </a:r>
            <a:r>
              <a:rPr lang="pt-BR" sz="2000" dirty="0">
                <a:solidFill>
                  <a:schemeClr val="tx1"/>
                </a:solidFill>
              </a:rPr>
              <a:t> dos volumes, durante o transporte.</a:t>
            </a:r>
          </a:p>
        </p:txBody>
      </p:sp>
      <p:pic>
        <p:nvPicPr>
          <p:cNvPr id="10" name="Imagem 9">
            <a:extLst>
              <a:ext uri="{FF2B5EF4-FFF2-40B4-BE49-F238E27FC236}">
                <a16:creationId xmlns:a16="http://schemas.microsoft.com/office/drawing/2014/main" id="{86807E20-B4BF-44E4-B257-79299F809E0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1" name="CaixaDeTexto 10">
            <a:extLst>
              <a:ext uri="{FF2B5EF4-FFF2-40B4-BE49-F238E27FC236}">
                <a16:creationId xmlns:a16="http://schemas.microsoft.com/office/drawing/2014/main" id="{6F8A28EC-361A-40CD-83F7-4C3252D4C2C1}"/>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40333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854" y="1059602"/>
            <a:ext cx="3347864"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Documentos Fiscais de Trânsito</a:t>
            </a:r>
          </a:p>
        </p:txBody>
      </p:sp>
      <p:sp>
        <p:nvSpPr>
          <p:cNvPr id="2" name="CaixaDeTexto 1"/>
          <p:cNvSpPr txBox="1"/>
          <p:nvPr/>
        </p:nvSpPr>
        <p:spPr>
          <a:xfrm>
            <a:off x="179512" y="1851670"/>
            <a:ext cx="4824536" cy="1804725"/>
          </a:xfrm>
          <a:prstGeom prst="rect">
            <a:avLst/>
          </a:prstGeom>
          <a:noFill/>
          <a:ln w="19050">
            <a:noFill/>
          </a:ln>
        </p:spPr>
        <p:txBody>
          <a:bodyPr wrap="square" rtlCol="0">
            <a:spAutoFit/>
          </a:bodyPr>
          <a:lstStyle/>
          <a:p>
            <a:pPr>
              <a:lnSpc>
                <a:spcPts val="2700"/>
              </a:lnSpc>
            </a:pPr>
            <a:r>
              <a:rPr lang="pt-BR" sz="2000" dirty="0"/>
              <a:t>Os </a:t>
            </a:r>
            <a:r>
              <a:rPr lang="pt-BR" sz="2000" b="1" dirty="0"/>
              <a:t>veículos</a:t>
            </a:r>
            <a:r>
              <a:rPr lang="pt-BR" sz="2000" dirty="0"/>
              <a:t> ou os equipamentos de transporte, </a:t>
            </a:r>
            <a:r>
              <a:rPr lang="pt-BR" sz="2000" b="1" dirty="0"/>
              <a:t>transportando produtos perigosos</a:t>
            </a:r>
            <a:r>
              <a:rPr lang="pt-BR" sz="2000" dirty="0"/>
              <a:t>, </a:t>
            </a:r>
            <a:r>
              <a:rPr lang="pt-BR" sz="2000" dirty="0">
                <a:solidFill>
                  <a:srgbClr val="00B0F0"/>
                </a:solidFill>
              </a:rPr>
              <a:t>somente poderão circular</a:t>
            </a:r>
            <a:r>
              <a:rPr lang="pt-BR" sz="2000" dirty="0"/>
              <a:t> pelas vias públicas quando acompanhados dos </a:t>
            </a:r>
            <a:r>
              <a:rPr lang="pt-BR" sz="2000" dirty="0">
                <a:solidFill>
                  <a:srgbClr val="FF6600"/>
                </a:solidFill>
              </a:rPr>
              <a:t>seguintes documentos</a:t>
            </a:r>
            <a:r>
              <a:rPr lang="pt-BR" sz="2000" dirty="0"/>
              <a:t>: </a:t>
            </a:r>
          </a:p>
        </p:txBody>
      </p:sp>
      <p:pic>
        <p:nvPicPr>
          <p:cNvPr id="3074" name="Picture 2" descr="Check-list | Terra Brasil">
            <a:extLst>
              <a:ext uri="{FF2B5EF4-FFF2-40B4-BE49-F238E27FC236}">
                <a16:creationId xmlns:a16="http://schemas.microsoft.com/office/drawing/2014/main" id="{105FACAF-9519-415A-AD71-925282AD1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131590"/>
            <a:ext cx="3435846" cy="343584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1DE7B819-E5D3-43F2-82B2-2D71C45B4C8B}"/>
              </a:ext>
            </a:extLst>
          </p:cNvPr>
          <p:cNvPicPr>
            <a:picLocks noChangeAspect="1"/>
          </p:cNvPicPr>
          <p:nvPr/>
        </p:nvPicPr>
        <p:blipFill>
          <a:blip r:embed="rId4"/>
          <a:stretch>
            <a:fillRect/>
          </a:stretch>
        </p:blipFill>
        <p:spPr>
          <a:xfrm>
            <a:off x="3059832" y="3498950"/>
            <a:ext cx="1296144" cy="1169896"/>
          </a:xfrm>
          <a:prstGeom prst="rect">
            <a:avLst/>
          </a:prstGeom>
        </p:spPr>
      </p:pic>
      <p:pic>
        <p:nvPicPr>
          <p:cNvPr id="16" name="Imagem 15">
            <a:extLst>
              <a:ext uri="{FF2B5EF4-FFF2-40B4-BE49-F238E27FC236}">
                <a16:creationId xmlns:a16="http://schemas.microsoft.com/office/drawing/2014/main" id="{1F6C2BCE-3EFD-4A62-AFA0-1891AB76C785}"/>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7" name="CaixaDeTexto 16">
            <a:extLst>
              <a:ext uri="{FF2B5EF4-FFF2-40B4-BE49-F238E27FC236}">
                <a16:creationId xmlns:a16="http://schemas.microsoft.com/office/drawing/2014/main" id="{7D98CF4B-EAE8-4226-83F8-806D3713072B}"/>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9966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08738" y="1598727"/>
            <a:ext cx="8855750" cy="3305136"/>
          </a:xfrm>
          <a:prstGeom prst="rect">
            <a:avLst/>
          </a:prstGeom>
          <a:noFill/>
          <a:ln w="19050">
            <a:noFill/>
          </a:ln>
        </p:spPr>
        <p:txBody>
          <a:bodyPr wrap="square" rtlCol="0">
            <a:spAutoFit/>
          </a:bodyPr>
          <a:lstStyle/>
          <a:p>
            <a:pPr>
              <a:lnSpc>
                <a:spcPts val="2700"/>
              </a:lnSpc>
              <a:spcAft>
                <a:spcPts val="1200"/>
              </a:spcAft>
            </a:pPr>
            <a:r>
              <a:rPr lang="pt-BR" sz="2000" dirty="0"/>
              <a:t>I - originais do </a:t>
            </a:r>
            <a:r>
              <a:rPr lang="pt-BR" sz="2000" dirty="0">
                <a:solidFill>
                  <a:srgbClr val="FF6600"/>
                </a:solidFill>
              </a:rPr>
              <a:t>CTPP </a:t>
            </a:r>
            <a:r>
              <a:rPr lang="pt-BR" sz="2000" dirty="0"/>
              <a:t>ou do </a:t>
            </a:r>
            <a:r>
              <a:rPr lang="pt-BR" sz="2000" dirty="0">
                <a:solidFill>
                  <a:srgbClr val="FF6600"/>
                </a:solidFill>
              </a:rPr>
              <a:t>CIPP</a:t>
            </a:r>
            <a:r>
              <a:rPr lang="pt-BR" sz="2000" dirty="0"/>
              <a:t>, conforme aplicável, e do </a:t>
            </a:r>
            <a:r>
              <a:rPr lang="pt-BR" sz="2000" dirty="0">
                <a:solidFill>
                  <a:srgbClr val="FF6600"/>
                </a:solidFill>
              </a:rPr>
              <a:t>CIV</a:t>
            </a:r>
            <a:r>
              <a:rPr lang="pt-BR" sz="2000" dirty="0"/>
              <a:t>, no caso de </a:t>
            </a:r>
            <a:r>
              <a:rPr lang="pt-BR" sz="2000" b="1" dirty="0"/>
              <a:t>transporte a granel</a:t>
            </a:r>
            <a:r>
              <a:rPr lang="pt-BR" sz="2000" dirty="0"/>
              <a:t>, dentro da validade [...];</a:t>
            </a:r>
          </a:p>
          <a:p>
            <a:pPr>
              <a:lnSpc>
                <a:spcPts val="2700"/>
              </a:lnSpc>
              <a:spcAft>
                <a:spcPts val="1200"/>
              </a:spcAft>
            </a:pPr>
            <a:r>
              <a:rPr lang="pt-BR" sz="2000" dirty="0"/>
              <a:t>II - </a:t>
            </a:r>
            <a:r>
              <a:rPr lang="pt-BR" sz="2000" dirty="0">
                <a:solidFill>
                  <a:srgbClr val="FF6600"/>
                </a:solidFill>
              </a:rPr>
              <a:t>documento para o transporte</a:t>
            </a:r>
            <a:r>
              <a:rPr lang="pt-BR" sz="2000" dirty="0"/>
              <a:t> de produtos perigosos contendo as </a:t>
            </a:r>
            <a:r>
              <a:rPr lang="pt-BR" sz="2000" b="1" dirty="0"/>
              <a:t>informações relativas aos produtos</a:t>
            </a:r>
            <a:r>
              <a:rPr lang="pt-BR" sz="2000" dirty="0"/>
              <a:t> transportados [...];</a:t>
            </a:r>
          </a:p>
          <a:p>
            <a:pPr>
              <a:lnSpc>
                <a:spcPts val="2700"/>
              </a:lnSpc>
              <a:spcAft>
                <a:spcPts val="1200"/>
              </a:spcAft>
            </a:pPr>
            <a:r>
              <a:rPr lang="pt-BR" sz="2000" dirty="0"/>
              <a:t>III - </a:t>
            </a:r>
            <a:r>
              <a:rPr lang="pt-BR" sz="2000" dirty="0">
                <a:solidFill>
                  <a:srgbClr val="FF6600"/>
                </a:solidFill>
              </a:rPr>
              <a:t>Declaração do Expedidor</a:t>
            </a:r>
            <a:r>
              <a:rPr lang="pt-BR" sz="2000" dirty="0"/>
              <a:t>, conforme detalhado nas </a:t>
            </a:r>
            <a:r>
              <a:rPr lang="pt-BR" sz="2000" b="1" dirty="0"/>
              <a:t>Instruções Complementares </a:t>
            </a:r>
            <a:r>
              <a:rPr lang="pt-BR" sz="2000" dirty="0"/>
              <a:t>a este Regulamento;</a:t>
            </a:r>
          </a:p>
          <a:p>
            <a:pPr>
              <a:lnSpc>
                <a:spcPts val="2700"/>
              </a:lnSpc>
              <a:spcAft>
                <a:spcPts val="1200"/>
              </a:spcAft>
            </a:pPr>
            <a:r>
              <a:rPr lang="pt-BR" sz="2000" dirty="0"/>
              <a:t>IV - outros </a:t>
            </a:r>
            <a:r>
              <a:rPr lang="pt-BR" sz="2000" dirty="0">
                <a:solidFill>
                  <a:srgbClr val="FF6600"/>
                </a:solidFill>
              </a:rPr>
              <a:t>documentos ou declarações</a:t>
            </a:r>
            <a:r>
              <a:rPr lang="pt-BR" sz="2000" dirty="0"/>
              <a:t> exigidos nos termos das </a:t>
            </a:r>
            <a:r>
              <a:rPr lang="pt-BR" sz="2000" b="1" dirty="0"/>
              <a:t>Instruções Complementares</a:t>
            </a:r>
            <a:r>
              <a:rPr lang="pt-BR" sz="2000" dirty="0"/>
              <a:t> a este Regulamento.</a:t>
            </a:r>
          </a:p>
        </p:txBody>
      </p:sp>
      <p:sp>
        <p:nvSpPr>
          <p:cNvPr id="10" name="Retângulo 9">
            <a:extLst>
              <a:ext uri="{FF2B5EF4-FFF2-40B4-BE49-F238E27FC236}">
                <a16:creationId xmlns:a16="http://schemas.microsoft.com/office/drawing/2014/main" id="{05C807A7-EFD3-4A28-9A59-F8CDE2147B41}"/>
              </a:ext>
            </a:extLst>
          </p:cNvPr>
          <p:cNvSpPr/>
          <p:nvPr/>
        </p:nvSpPr>
        <p:spPr>
          <a:xfrm>
            <a:off x="107504" y="1163528"/>
            <a:ext cx="4140621" cy="400110"/>
          </a:xfrm>
          <a:prstGeom prst="rect">
            <a:avLst/>
          </a:prstGeom>
        </p:spPr>
        <p:txBody>
          <a:bodyPr wrap="none">
            <a:spAutoFit/>
          </a:bodyPr>
          <a:lstStyle/>
          <a:p>
            <a:r>
              <a:rPr lang="pt-BR" sz="2000" b="1" dirty="0">
                <a:highlight>
                  <a:srgbClr val="FFFF00"/>
                </a:highlight>
              </a:rPr>
              <a:t>Resolução ANTT, 5848/19, art. 23 [...]</a:t>
            </a:r>
            <a:endParaRPr lang="pt-BR" sz="2000" dirty="0"/>
          </a:p>
        </p:txBody>
      </p:sp>
      <p:pic>
        <p:nvPicPr>
          <p:cNvPr id="15" name="Imagem 14">
            <a:extLst>
              <a:ext uri="{FF2B5EF4-FFF2-40B4-BE49-F238E27FC236}">
                <a16:creationId xmlns:a16="http://schemas.microsoft.com/office/drawing/2014/main" id="{FCDDA6E3-1116-4073-AF5D-6D37FA9AD5A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6" name="CaixaDeTexto 15">
            <a:extLst>
              <a:ext uri="{FF2B5EF4-FFF2-40B4-BE49-F238E27FC236}">
                <a16:creationId xmlns:a16="http://schemas.microsoft.com/office/drawing/2014/main" id="{D16D3C9E-F723-40B3-BE94-CC24C95A1300}"/>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06442180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p:cNvPicPr>
          <p:nvPr/>
        </p:nvPicPr>
        <p:blipFill>
          <a:blip r:embed="rId3">
            <a:extLst>
              <a:ext uri="{28A0092B-C50C-407E-A947-70E740481C1C}">
                <a14:useLocalDpi xmlns:a14="http://schemas.microsoft.com/office/drawing/2010/main" val="0"/>
              </a:ext>
            </a:extLst>
          </a:blip>
          <a:stretch>
            <a:fillRect/>
          </a:stretch>
        </p:blipFill>
        <p:spPr>
          <a:xfrm>
            <a:off x="4546061" y="1491630"/>
            <a:ext cx="4320000" cy="2880000"/>
          </a:xfrm>
          <a:prstGeom prst="rect">
            <a:avLst/>
          </a:prstGeom>
          <a:ln>
            <a:noFill/>
          </a:ln>
          <a:effectLst>
            <a:outerShdw blurRad="292100" dist="139700" dir="2700000" algn="tl" rotWithShape="0">
              <a:srgbClr val="333333">
                <a:alpha val="65000"/>
              </a:srgbClr>
            </a:outerShdw>
          </a:effectLst>
        </p:spPr>
      </p:pic>
      <p:sp>
        <p:nvSpPr>
          <p:cNvPr id="5" name="CaixaDeTexto 4"/>
          <p:cNvSpPr txBox="1"/>
          <p:nvPr/>
        </p:nvSpPr>
        <p:spPr>
          <a:xfrm>
            <a:off x="130040" y="1672441"/>
            <a:ext cx="4357718" cy="765979"/>
          </a:xfrm>
          <a:prstGeom prst="rect">
            <a:avLst/>
          </a:prstGeom>
          <a:noFill/>
          <a:ln w="19050">
            <a:noFill/>
          </a:ln>
        </p:spPr>
        <p:txBody>
          <a:bodyPr wrap="square" rtlCol="0">
            <a:spAutoFit/>
          </a:bodyPr>
          <a:lstStyle/>
          <a:p>
            <a:pPr>
              <a:lnSpc>
                <a:spcPts val="2700"/>
              </a:lnSpc>
            </a:pPr>
            <a:r>
              <a:rPr lang="pt-BR" sz="2000" b="1" dirty="0"/>
              <a:t>CIPP -</a:t>
            </a:r>
            <a:r>
              <a:rPr lang="pt-BR" sz="2000" dirty="0"/>
              <a:t> Certificado de Inspeção para o Transporte de Produtos Perigosos</a:t>
            </a:r>
            <a:endParaRPr lang="pt-BR" sz="2000" dirty="0">
              <a:solidFill>
                <a:srgbClr val="7030A0"/>
              </a:solidFill>
            </a:endParaRPr>
          </a:p>
        </p:txBody>
      </p:sp>
      <p:pic>
        <p:nvPicPr>
          <p:cNvPr id="7" name="Imagem 6">
            <a:extLst>
              <a:ext uri="{FF2B5EF4-FFF2-40B4-BE49-F238E27FC236}">
                <a16:creationId xmlns:a16="http://schemas.microsoft.com/office/drawing/2014/main" id="{E91D25B9-D5FD-4C4A-9456-DB0F95083EC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AF1BB9CE-229F-41BC-AEEC-BC0A820D1F98}"/>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
        <p:nvSpPr>
          <p:cNvPr id="9" name="CaixaDeTexto 8">
            <a:extLst>
              <a:ext uri="{FF2B5EF4-FFF2-40B4-BE49-F238E27FC236}">
                <a16:creationId xmlns:a16="http://schemas.microsoft.com/office/drawing/2014/main" id="{70D2D758-E246-4A59-8B41-6C4D04001205}"/>
              </a:ext>
            </a:extLst>
          </p:cNvPr>
          <p:cNvSpPr txBox="1"/>
          <p:nvPr/>
        </p:nvSpPr>
        <p:spPr>
          <a:xfrm>
            <a:off x="185346" y="2637832"/>
            <a:ext cx="4285710" cy="1458476"/>
          </a:xfrm>
          <a:prstGeom prst="rect">
            <a:avLst/>
          </a:prstGeom>
          <a:noFill/>
          <a:ln w="19050">
            <a:noFill/>
          </a:ln>
        </p:spPr>
        <p:txBody>
          <a:bodyPr wrap="square" rtlCol="0">
            <a:spAutoFit/>
          </a:bodyPr>
          <a:lstStyle/>
          <a:p>
            <a:pPr>
              <a:lnSpc>
                <a:spcPts val="2700"/>
              </a:lnSpc>
            </a:pPr>
            <a:r>
              <a:rPr lang="pt-BR" sz="2000" dirty="0"/>
              <a:t>... deve ser </a:t>
            </a:r>
            <a:r>
              <a:rPr lang="pt-BR" sz="2000" b="1" dirty="0"/>
              <a:t>expedido após avaliação </a:t>
            </a:r>
            <a:r>
              <a:rPr lang="pt-BR" sz="2000" dirty="0"/>
              <a:t>técnica dos </a:t>
            </a:r>
            <a:r>
              <a:rPr lang="pt-BR" sz="2000" dirty="0">
                <a:solidFill>
                  <a:srgbClr val="00B0F0"/>
                </a:solidFill>
              </a:rPr>
              <a:t>equipamentos rodoviários </a:t>
            </a:r>
            <a:r>
              <a:rPr lang="pt-BR" sz="2000" dirty="0"/>
              <a:t>utilizados em transporte de produtos perigosos.</a:t>
            </a:r>
          </a:p>
        </p:txBody>
      </p:sp>
      <p:sp>
        <p:nvSpPr>
          <p:cNvPr id="10" name="Retângulo 9">
            <a:extLst>
              <a:ext uri="{FF2B5EF4-FFF2-40B4-BE49-F238E27FC236}">
                <a16:creationId xmlns:a16="http://schemas.microsoft.com/office/drawing/2014/main" id="{0A903D4E-EA06-4EDC-A57D-74BDB0BE67ED}"/>
              </a:ext>
            </a:extLst>
          </p:cNvPr>
          <p:cNvSpPr/>
          <p:nvPr/>
        </p:nvSpPr>
        <p:spPr>
          <a:xfrm>
            <a:off x="107504" y="1207597"/>
            <a:ext cx="3000052" cy="400110"/>
          </a:xfrm>
          <a:prstGeom prst="rect">
            <a:avLst/>
          </a:prstGeom>
        </p:spPr>
        <p:txBody>
          <a:bodyPr wrap="none">
            <a:spAutoFit/>
          </a:bodyPr>
          <a:lstStyle/>
          <a:p>
            <a:r>
              <a:rPr lang="pt-BR" sz="2000" b="1" dirty="0">
                <a:highlight>
                  <a:srgbClr val="FFFF00"/>
                </a:highlight>
              </a:rPr>
              <a:t>Portaria INMETRO 204/11 </a:t>
            </a:r>
            <a:endParaRPr lang="pt-BR" sz="2000" dirty="0"/>
          </a:p>
        </p:txBody>
      </p:sp>
    </p:spTree>
    <p:extLst>
      <p:ext uri="{BB962C8B-B14F-4D97-AF65-F5344CB8AC3E}">
        <p14:creationId xmlns:p14="http://schemas.microsoft.com/office/powerpoint/2010/main" val="395397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1056078"/>
            <a:ext cx="6156176"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000" dirty="0"/>
              <a:t>CTPP – </a:t>
            </a:r>
            <a:r>
              <a:rPr lang="pt-BR" sz="2000" b="0" dirty="0"/>
              <a:t>Certificado de Transporte de Produtos Perigosos</a:t>
            </a:r>
          </a:p>
        </p:txBody>
      </p:sp>
      <p:pic>
        <p:nvPicPr>
          <p:cNvPr id="13" name="Imagem 12">
            <a:extLst>
              <a:ext uri="{FF2B5EF4-FFF2-40B4-BE49-F238E27FC236}">
                <a16:creationId xmlns:a16="http://schemas.microsoft.com/office/drawing/2014/main" id="{7629E924-32CC-4457-A5ED-DD9C5D317CF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4" name="CaixaDeTexto 13">
            <a:extLst>
              <a:ext uri="{FF2B5EF4-FFF2-40B4-BE49-F238E27FC236}">
                <a16:creationId xmlns:a16="http://schemas.microsoft.com/office/drawing/2014/main" id="{E9E42B5E-C923-488C-B97E-9379A4DC496C}"/>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
        <p:nvSpPr>
          <p:cNvPr id="10" name="CaixaDeTexto 9">
            <a:extLst>
              <a:ext uri="{FF2B5EF4-FFF2-40B4-BE49-F238E27FC236}">
                <a16:creationId xmlns:a16="http://schemas.microsoft.com/office/drawing/2014/main" id="{8305E9D3-488A-4246-83E8-1A2240809180}"/>
              </a:ext>
            </a:extLst>
          </p:cNvPr>
          <p:cNvSpPr txBox="1"/>
          <p:nvPr/>
        </p:nvSpPr>
        <p:spPr>
          <a:xfrm>
            <a:off x="4932040" y="2931790"/>
            <a:ext cx="3852788" cy="1458476"/>
          </a:xfrm>
          <a:prstGeom prst="rect">
            <a:avLst/>
          </a:prstGeom>
          <a:noFill/>
          <a:ln w="19050">
            <a:noFill/>
          </a:ln>
        </p:spPr>
        <p:txBody>
          <a:bodyPr wrap="square" rtlCol="0">
            <a:spAutoFit/>
          </a:bodyPr>
          <a:lstStyle/>
          <a:p>
            <a:pPr>
              <a:lnSpc>
                <a:spcPts val="2700"/>
              </a:lnSpc>
            </a:pPr>
            <a:r>
              <a:rPr lang="pt-BR" sz="2000" dirty="0"/>
              <a:t>O </a:t>
            </a:r>
            <a:r>
              <a:rPr lang="pt-BR" sz="2000" b="1" dirty="0"/>
              <a:t>CTPP</a:t>
            </a:r>
            <a:r>
              <a:rPr lang="pt-BR" sz="2000" dirty="0"/>
              <a:t> tem a </a:t>
            </a:r>
            <a:r>
              <a:rPr lang="pt-BR" sz="2000" dirty="0">
                <a:solidFill>
                  <a:srgbClr val="00B050"/>
                </a:solidFill>
              </a:rPr>
              <a:t>mesma função do CIPP</a:t>
            </a:r>
            <a:r>
              <a:rPr lang="pt-BR" sz="2000" dirty="0"/>
              <a:t> e acompanha o </a:t>
            </a:r>
            <a:r>
              <a:rPr lang="pt-BR" sz="2000" dirty="0">
                <a:solidFill>
                  <a:srgbClr val="00B0F0"/>
                </a:solidFill>
              </a:rPr>
              <a:t>equipamento</a:t>
            </a:r>
            <a:r>
              <a:rPr lang="pt-BR" sz="2000" dirty="0"/>
              <a:t> quando sai do fabricante.</a:t>
            </a:r>
          </a:p>
          <a:p>
            <a:pPr>
              <a:lnSpc>
                <a:spcPts val="2700"/>
              </a:lnSpc>
            </a:pPr>
            <a:r>
              <a:rPr lang="pt-BR" sz="2000" dirty="0">
                <a:solidFill>
                  <a:srgbClr val="FF6600"/>
                </a:solidFill>
              </a:rPr>
              <a:t>Validade de 1 ano</a:t>
            </a:r>
            <a:r>
              <a:rPr lang="pt-BR" sz="2000" dirty="0"/>
              <a:t>.</a:t>
            </a:r>
          </a:p>
        </p:txBody>
      </p:sp>
      <p:sp>
        <p:nvSpPr>
          <p:cNvPr id="4" name="Seta: Dobrada 3">
            <a:extLst>
              <a:ext uri="{FF2B5EF4-FFF2-40B4-BE49-F238E27FC236}">
                <a16:creationId xmlns:a16="http://schemas.microsoft.com/office/drawing/2014/main" id="{8AA9A716-63E0-4807-BDB4-9A6D19CA8EEA}"/>
              </a:ext>
            </a:extLst>
          </p:cNvPr>
          <p:cNvSpPr/>
          <p:nvPr/>
        </p:nvSpPr>
        <p:spPr>
          <a:xfrm rot="5400000">
            <a:off x="5083292" y="1830490"/>
            <a:ext cx="864096" cy="906457"/>
          </a:xfrm>
          <a:prstGeom prst="bentArrow">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pic>
        <p:nvPicPr>
          <p:cNvPr id="15" name="Picture 4" descr="certificado-produtos-perigosos CIPP NOVO MODELO">
            <a:extLst>
              <a:ext uri="{FF2B5EF4-FFF2-40B4-BE49-F238E27FC236}">
                <a16:creationId xmlns:a16="http://schemas.microsoft.com/office/drawing/2014/main" id="{58C1717A-4298-4FC9-95DF-5A7F08552E4E}"/>
              </a:ext>
            </a:extLst>
          </p:cNvPr>
          <p:cNvPicPr>
            <a:picLocks noChangeArrowheads="1"/>
          </p:cNvPicPr>
          <p:nvPr/>
        </p:nvPicPr>
        <p:blipFill>
          <a:blip r:embed="rId4"/>
          <a:srcRect/>
          <a:stretch>
            <a:fillRect/>
          </a:stretch>
        </p:blipFill>
        <p:spPr bwMode="auto">
          <a:xfrm>
            <a:off x="179512" y="1635646"/>
            <a:ext cx="4487168" cy="3024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079875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CE457DE2-826A-4585-8155-6240C0BDA42E}"/>
              </a:ext>
            </a:extLst>
          </p:cNvPr>
          <p:cNvSpPr txBox="1"/>
          <p:nvPr/>
        </p:nvSpPr>
        <p:spPr>
          <a:xfrm>
            <a:off x="4860032" y="2319128"/>
            <a:ext cx="4032448" cy="1112228"/>
          </a:xfrm>
          <a:prstGeom prst="rect">
            <a:avLst/>
          </a:prstGeom>
          <a:noFill/>
          <a:ln w="19050">
            <a:noFill/>
          </a:ln>
        </p:spPr>
        <p:txBody>
          <a:bodyPr wrap="square" rtlCol="0">
            <a:spAutoFit/>
          </a:bodyPr>
          <a:lstStyle/>
          <a:p>
            <a:pPr>
              <a:lnSpc>
                <a:spcPts val="2700"/>
              </a:lnSpc>
              <a:spcAft>
                <a:spcPts val="1200"/>
              </a:spcAft>
            </a:pPr>
            <a:r>
              <a:rPr lang="pt-BR" sz="2000" dirty="0"/>
              <a:t>Com a </a:t>
            </a:r>
            <a:r>
              <a:rPr lang="pt-BR" sz="2000" b="1" dirty="0">
                <a:highlight>
                  <a:srgbClr val="FFFF00"/>
                </a:highlight>
              </a:rPr>
              <a:t>Portaria INMETRO 38/2018</a:t>
            </a:r>
            <a:r>
              <a:rPr lang="pt-BR" sz="2000" dirty="0"/>
              <a:t> o fabricante tem a </a:t>
            </a:r>
            <a:r>
              <a:rPr lang="pt-BR" sz="2000" b="1" dirty="0"/>
              <a:t>possibilidade de já sair</a:t>
            </a:r>
            <a:r>
              <a:rPr lang="pt-BR" sz="2000" dirty="0"/>
              <a:t> com o </a:t>
            </a:r>
            <a:r>
              <a:rPr lang="pt-BR" sz="2000" dirty="0">
                <a:solidFill>
                  <a:srgbClr val="FF6600"/>
                </a:solidFill>
              </a:rPr>
              <a:t>equipamento certificado</a:t>
            </a:r>
            <a:r>
              <a:rPr lang="pt-BR" sz="2000" dirty="0"/>
              <a:t>.</a:t>
            </a:r>
          </a:p>
        </p:txBody>
      </p:sp>
      <p:sp>
        <p:nvSpPr>
          <p:cNvPr id="12" name="CaixaDeTexto 11">
            <a:extLst>
              <a:ext uri="{FF2B5EF4-FFF2-40B4-BE49-F238E27FC236}">
                <a16:creationId xmlns:a16="http://schemas.microsoft.com/office/drawing/2014/main" id="{920DCDA4-4A0F-482A-92CF-0F1532FF7F59}"/>
              </a:ext>
            </a:extLst>
          </p:cNvPr>
          <p:cNvSpPr txBox="1"/>
          <p:nvPr/>
        </p:nvSpPr>
        <p:spPr>
          <a:xfrm>
            <a:off x="4844705" y="744254"/>
            <a:ext cx="4225320" cy="1458476"/>
          </a:xfrm>
          <a:prstGeom prst="rect">
            <a:avLst/>
          </a:prstGeom>
          <a:noFill/>
          <a:ln w="19050">
            <a:noFill/>
          </a:ln>
        </p:spPr>
        <p:txBody>
          <a:bodyPr wrap="square" rtlCol="0">
            <a:spAutoFit/>
          </a:bodyPr>
          <a:lstStyle/>
          <a:p>
            <a:pPr>
              <a:lnSpc>
                <a:spcPts val="2700"/>
              </a:lnSpc>
            </a:pPr>
            <a:r>
              <a:rPr lang="pt-BR" sz="2000" dirty="0"/>
              <a:t>Anteriormente, o equipamento </a:t>
            </a:r>
            <a:r>
              <a:rPr lang="pt-BR" sz="2000" b="1" dirty="0"/>
              <a:t>tinha que sair do fabricante para o organismo de inspeção</a:t>
            </a:r>
            <a:r>
              <a:rPr lang="pt-BR" sz="2000" dirty="0"/>
              <a:t> para e só então </a:t>
            </a:r>
            <a:r>
              <a:rPr lang="pt-BR" sz="2000" dirty="0">
                <a:solidFill>
                  <a:srgbClr val="00B0F0"/>
                </a:solidFill>
              </a:rPr>
              <a:t>obter o CIPP</a:t>
            </a:r>
            <a:r>
              <a:rPr lang="pt-BR" sz="2000" dirty="0"/>
              <a:t>.</a:t>
            </a:r>
            <a:endParaRPr lang="pt-BR" sz="2000" dirty="0">
              <a:solidFill>
                <a:srgbClr val="7030A0"/>
              </a:solidFill>
            </a:endParaRPr>
          </a:p>
        </p:txBody>
      </p:sp>
      <p:pic>
        <p:nvPicPr>
          <p:cNvPr id="13" name="Imagem 12">
            <a:extLst>
              <a:ext uri="{FF2B5EF4-FFF2-40B4-BE49-F238E27FC236}">
                <a16:creationId xmlns:a16="http://schemas.microsoft.com/office/drawing/2014/main" id="{7629E924-32CC-4457-A5ED-DD9C5D317CF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4" name="CaixaDeTexto 13">
            <a:extLst>
              <a:ext uri="{FF2B5EF4-FFF2-40B4-BE49-F238E27FC236}">
                <a16:creationId xmlns:a16="http://schemas.microsoft.com/office/drawing/2014/main" id="{E9E42B5E-C923-488C-B97E-9379A4DC496C}"/>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
        <p:nvSpPr>
          <p:cNvPr id="18" name="CaixaDeTexto 17">
            <a:extLst>
              <a:ext uri="{FF2B5EF4-FFF2-40B4-BE49-F238E27FC236}">
                <a16:creationId xmlns:a16="http://schemas.microsoft.com/office/drawing/2014/main" id="{64C0AE1B-F9C7-4340-9E73-67FAF677CF5A}"/>
              </a:ext>
            </a:extLst>
          </p:cNvPr>
          <p:cNvSpPr txBox="1"/>
          <p:nvPr/>
        </p:nvSpPr>
        <p:spPr>
          <a:xfrm>
            <a:off x="4860032" y="3547754"/>
            <a:ext cx="4032448" cy="1112228"/>
          </a:xfrm>
          <a:prstGeom prst="rect">
            <a:avLst/>
          </a:prstGeom>
          <a:noFill/>
          <a:ln w="19050">
            <a:noFill/>
          </a:ln>
        </p:spPr>
        <p:txBody>
          <a:bodyPr wrap="square" rtlCol="0">
            <a:spAutoFit/>
          </a:bodyPr>
          <a:lstStyle/>
          <a:p>
            <a:pPr>
              <a:lnSpc>
                <a:spcPts val="2700"/>
              </a:lnSpc>
              <a:spcAft>
                <a:spcPts val="1200"/>
              </a:spcAft>
            </a:pPr>
            <a:r>
              <a:rPr lang="pt-BR" sz="2000" dirty="0"/>
              <a:t>O que </a:t>
            </a:r>
            <a:r>
              <a:rPr lang="pt-BR" sz="2000" b="1" dirty="0"/>
              <a:t>difere</a:t>
            </a:r>
            <a:r>
              <a:rPr lang="pt-BR" sz="2000" dirty="0"/>
              <a:t> um documento do outro é a colocação da </a:t>
            </a:r>
            <a:r>
              <a:rPr lang="pt-BR" sz="2000" dirty="0">
                <a:solidFill>
                  <a:srgbClr val="FF6600"/>
                </a:solidFill>
              </a:rPr>
              <a:t>plaqueta</a:t>
            </a:r>
            <a:r>
              <a:rPr lang="pt-BR" sz="2000" dirty="0"/>
              <a:t> do fabricante inserida no CTPP.</a:t>
            </a:r>
          </a:p>
        </p:txBody>
      </p:sp>
      <p:pic>
        <p:nvPicPr>
          <p:cNvPr id="19" name="Picture 4" descr="certificado-produtos-perigosos CIPP NOVO MODELO">
            <a:extLst>
              <a:ext uri="{FF2B5EF4-FFF2-40B4-BE49-F238E27FC236}">
                <a16:creationId xmlns:a16="http://schemas.microsoft.com/office/drawing/2014/main" id="{E1B7C661-B343-4072-90FE-1DE3473C455D}"/>
              </a:ext>
            </a:extLst>
          </p:cNvPr>
          <p:cNvPicPr>
            <a:picLocks noChangeArrowheads="1"/>
          </p:cNvPicPr>
          <p:nvPr/>
        </p:nvPicPr>
        <p:blipFill>
          <a:blip r:embed="rId4"/>
          <a:srcRect/>
          <a:stretch>
            <a:fillRect/>
          </a:stretch>
        </p:blipFill>
        <p:spPr bwMode="auto">
          <a:xfrm>
            <a:off x="179512" y="1635646"/>
            <a:ext cx="4487168" cy="3024336"/>
          </a:xfrm>
          <a:prstGeom prst="rect">
            <a:avLst/>
          </a:prstGeom>
          <a:ln>
            <a:noFill/>
          </a:ln>
          <a:effectLst>
            <a:outerShdw blurRad="292100" dist="139700" dir="2700000" algn="tl" rotWithShape="0">
              <a:srgbClr val="333333">
                <a:alpha val="65000"/>
              </a:srgbClr>
            </a:outerShdw>
          </a:effectLst>
        </p:spPr>
      </p:pic>
      <p:pic>
        <p:nvPicPr>
          <p:cNvPr id="20" name="Imagem 19">
            <a:extLst>
              <a:ext uri="{FF2B5EF4-FFF2-40B4-BE49-F238E27FC236}">
                <a16:creationId xmlns:a16="http://schemas.microsoft.com/office/drawing/2014/main" id="{C8E4AC6E-B1CB-47BB-A39D-B623297118AA}"/>
              </a:ext>
            </a:extLst>
          </p:cNvPr>
          <p:cNvPicPr>
            <a:picLocks noChangeAspect="1"/>
          </p:cNvPicPr>
          <p:nvPr/>
        </p:nvPicPr>
        <p:blipFill>
          <a:blip r:embed="rId5"/>
          <a:stretch>
            <a:fillRect/>
          </a:stretch>
        </p:blipFill>
        <p:spPr>
          <a:xfrm>
            <a:off x="8417950" y="4339594"/>
            <a:ext cx="629388" cy="568084"/>
          </a:xfrm>
          <a:prstGeom prst="rect">
            <a:avLst/>
          </a:prstGeom>
        </p:spPr>
      </p:pic>
      <p:sp>
        <p:nvSpPr>
          <p:cNvPr id="21" name="CaixaDeTexto 20">
            <a:extLst>
              <a:ext uri="{FF2B5EF4-FFF2-40B4-BE49-F238E27FC236}">
                <a16:creationId xmlns:a16="http://schemas.microsoft.com/office/drawing/2014/main" id="{6F957D9F-E76A-4701-B256-AEA06E76534E}"/>
              </a:ext>
            </a:extLst>
          </p:cNvPr>
          <p:cNvSpPr txBox="1"/>
          <p:nvPr/>
        </p:nvSpPr>
        <p:spPr>
          <a:xfrm>
            <a:off x="0" y="1056078"/>
            <a:ext cx="4465222"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000" dirty="0"/>
              <a:t>CTPP – </a:t>
            </a:r>
            <a:r>
              <a:rPr lang="pt-BR" sz="2000" b="0" dirty="0"/>
              <a:t>Certificado de Transporte de PP</a:t>
            </a:r>
          </a:p>
        </p:txBody>
      </p:sp>
    </p:spTree>
    <p:extLst>
      <p:ext uri="{BB962C8B-B14F-4D97-AF65-F5344CB8AC3E}">
        <p14:creationId xmlns:p14="http://schemas.microsoft.com/office/powerpoint/2010/main" val="292323904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635646"/>
            <a:ext cx="4247659" cy="3046988"/>
          </a:xfrm>
          <a:prstGeom prst="rect">
            <a:avLst/>
          </a:prstGeom>
          <a:ln>
            <a:noFill/>
          </a:ln>
          <a:effectLst>
            <a:outerShdw blurRad="292100" dist="139700" dir="2700000" algn="tl" rotWithShape="0">
              <a:srgbClr val="333333">
                <a:alpha val="65000"/>
              </a:srgbClr>
            </a:outerShdw>
          </a:effectLst>
        </p:spPr>
      </p:pic>
      <p:sp>
        <p:nvSpPr>
          <p:cNvPr id="5" name="CaixaDeTexto 4"/>
          <p:cNvSpPr txBox="1"/>
          <p:nvPr/>
        </p:nvSpPr>
        <p:spPr>
          <a:xfrm>
            <a:off x="-3855" y="1064030"/>
            <a:ext cx="4247659" cy="3693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2000" dirty="0"/>
              <a:t>CIV - </a:t>
            </a:r>
            <a:r>
              <a:rPr lang="pt-BR" sz="2000" b="0" dirty="0"/>
              <a:t>Certificado de Inspeção Veicular</a:t>
            </a:r>
          </a:p>
        </p:txBody>
      </p:sp>
      <p:sp>
        <p:nvSpPr>
          <p:cNvPr id="7" name="CaixaDeTexto 6">
            <a:extLst>
              <a:ext uri="{FF2B5EF4-FFF2-40B4-BE49-F238E27FC236}">
                <a16:creationId xmlns:a16="http://schemas.microsoft.com/office/drawing/2014/main" id="{B0B5CE4F-1FEB-4BA2-8C13-30DAA9AF4C16}"/>
              </a:ext>
            </a:extLst>
          </p:cNvPr>
          <p:cNvSpPr txBox="1"/>
          <p:nvPr/>
        </p:nvSpPr>
        <p:spPr>
          <a:xfrm>
            <a:off x="135566" y="2067947"/>
            <a:ext cx="4301593" cy="1458476"/>
          </a:xfrm>
          <a:prstGeom prst="rect">
            <a:avLst/>
          </a:prstGeom>
          <a:noFill/>
          <a:ln w="19050">
            <a:noFill/>
          </a:ln>
        </p:spPr>
        <p:txBody>
          <a:bodyPr wrap="square" rtlCol="0">
            <a:spAutoFit/>
          </a:bodyPr>
          <a:lstStyle/>
          <a:p>
            <a:pPr>
              <a:lnSpc>
                <a:spcPts val="2700"/>
              </a:lnSpc>
            </a:pPr>
            <a:r>
              <a:rPr lang="pt-BR" sz="2000" b="1" dirty="0"/>
              <a:t>RTQ-5 </a:t>
            </a:r>
            <a:r>
              <a:rPr lang="pt-BR" sz="1500" dirty="0"/>
              <a:t>→</a:t>
            </a:r>
            <a:r>
              <a:rPr lang="pt-BR" sz="2000" dirty="0"/>
              <a:t> Regulamento Técnico da Qualidade 5 </a:t>
            </a:r>
            <a:r>
              <a:rPr lang="pt-BR" sz="1500" dirty="0"/>
              <a:t>→</a:t>
            </a:r>
            <a:r>
              <a:rPr lang="pt-BR" sz="2000" dirty="0"/>
              <a:t> Inspeção de Veículos Rodoviários destinados ao Transporte de Produtos Perigosos. </a:t>
            </a:r>
            <a:endParaRPr lang="pt-BR" sz="2000" dirty="0">
              <a:solidFill>
                <a:srgbClr val="7030A0"/>
              </a:solidFill>
            </a:endParaRPr>
          </a:p>
        </p:txBody>
      </p:sp>
      <p:pic>
        <p:nvPicPr>
          <p:cNvPr id="8" name="Imagem 7">
            <a:extLst>
              <a:ext uri="{FF2B5EF4-FFF2-40B4-BE49-F238E27FC236}">
                <a16:creationId xmlns:a16="http://schemas.microsoft.com/office/drawing/2014/main" id="{83659B88-F7DA-4690-AA1C-EF8765C0F0D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3586F6C8-F777-4799-A04A-7341A0617193}"/>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
        <p:nvSpPr>
          <p:cNvPr id="11" name="Retângulo 10">
            <a:extLst>
              <a:ext uri="{FF2B5EF4-FFF2-40B4-BE49-F238E27FC236}">
                <a16:creationId xmlns:a16="http://schemas.microsoft.com/office/drawing/2014/main" id="{02C6D879-D8B7-4051-A1B0-6527B1E8811D}"/>
              </a:ext>
            </a:extLst>
          </p:cNvPr>
          <p:cNvSpPr/>
          <p:nvPr/>
        </p:nvSpPr>
        <p:spPr>
          <a:xfrm>
            <a:off x="107504" y="1499882"/>
            <a:ext cx="3000052" cy="400110"/>
          </a:xfrm>
          <a:prstGeom prst="rect">
            <a:avLst/>
          </a:prstGeom>
        </p:spPr>
        <p:txBody>
          <a:bodyPr wrap="none">
            <a:spAutoFit/>
          </a:bodyPr>
          <a:lstStyle/>
          <a:p>
            <a:r>
              <a:rPr lang="pt-BR" sz="2000" b="1" dirty="0">
                <a:highlight>
                  <a:srgbClr val="FFFF00"/>
                </a:highlight>
              </a:rPr>
              <a:t>Portaria INMETRO 457/08 </a:t>
            </a:r>
            <a:endParaRPr lang="pt-BR" sz="2000" dirty="0"/>
          </a:p>
        </p:txBody>
      </p:sp>
      <p:sp>
        <p:nvSpPr>
          <p:cNvPr id="12" name="Seta: Dobrada 11">
            <a:extLst>
              <a:ext uri="{FF2B5EF4-FFF2-40B4-BE49-F238E27FC236}">
                <a16:creationId xmlns:a16="http://schemas.microsoft.com/office/drawing/2014/main" id="{747A9F73-60A7-4B7F-B6AB-54FE6760AE85}"/>
              </a:ext>
            </a:extLst>
          </p:cNvPr>
          <p:cNvSpPr/>
          <p:nvPr/>
        </p:nvSpPr>
        <p:spPr>
          <a:xfrm rot="10800000" flipH="1">
            <a:off x="3108191" y="3263815"/>
            <a:ext cx="1175777" cy="1140802"/>
          </a:xfrm>
          <a:prstGeom prst="bentArrow">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413366461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de cantos arredondados 5">
            <a:extLst>
              <a:ext uri="{FF2B5EF4-FFF2-40B4-BE49-F238E27FC236}">
                <a16:creationId xmlns:a16="http://schemas.microsoft.com/office/drawing/2014/main" id="{387AA1D3-72CA-42CE-AA9A-7F72A1B6D843}"/>
              </a:ext>
            </a:extLst>
          </p:cNvPr>
          <p:cNvSpPr/>
          <p:nvPr/>
        </p:nvSpPr>
        <p:spPr>
          <a:xfrm>
            <a:off x="251520" y="1330452"/>
            <a:ext cx="4824536" cy="1224136"/>
          </a:xfrm>
          <a:prstGeom prst="roundRect">
            <a:avLst>
              <a:gd name="adj" fmla="val 4769"/>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1800"/>
              </a:spcAft>
            </a:pPr>
            <a:r>
              <a:rPr lang="pt-BR" sz="2000" dirty="0">
                <a:solidFill>
                  <a:schemeClr val="tx1"/>
                </a:solidFill>
              </a:rPr>
              <a:t>►O </a:t>
            </a:r>
            <a:r>
              <a:rPr lang="pt-BR" sz="2000" dirty="0">
                <a:solidFill>
                  <a:srgbClr val="FF0000"/>
                </a:solidFill>
              </a:rPr>
              <a:t>CIPP</a:t>
            </a:r>
            <a:r>
              <a:rPr lang="pt-BR" sz="2000" dirty="0">
                <a:solidFill>
                  <a:schemeClr val="tx1"/>
                </a:solidFill>
              </a:rPr>
              <a:t> ou </a:t>
            </a:r>
            <a:r>
              <a:rPr lang="pt-BR" sz="2000" dirty="0">
                <a:solidFill>
                  <a:srgbClr val="FF3300"/>
                </a:solidFill>
              </a:rPr>
              <a:t>CTPP</a:t>
            </a:r>
            <a:r>
              <a:rPr lang="pt-BR" sz="2000" dirty="0">
                <a:solidFill>
                  <a:schemeClr val="tx1"/>
                </a:solidFill>
              </a:rPr>
              <a:t> é obrigatório para os </a:t>
            </a:r>
            <a:r>
              <a:rPr lang="pt-BR" sz="2000" u="sng" dirty="0">
                <a:solidFill>
                  <a:schemeClr val="tx1"/>
                </a:solidFill>
              </a:rPr>
              <a:t>equipamentos</a:t>
            </a:r>
            <a:r>
              <a:rPr lang="pt-BR" sz="2000" dirty="0">
                <a:solidFill>
                  <a:schemeClr val="tx1"/>
                </a:solidFill>
              </a:rPr>
              <a:t> utilizados para o transporte de produtos perigosos </a:t>
            </a:r>
            <a:r>
              <a:rPr lang="pt-BR" sz="2000" b="1" dirty="0">
                <a:solidFill>
                  <a:schemeClr val="tx1"/>
                </a:solidFill>
              </a:rPr>
              <a:t>a granel. </a:t>
            </a:r>
            <a:endParaRPr lang="pt-BR" sz="2000" dirty="0">
              <a:solidFill>
                <a:schemeClr val="tx1"/>
              </a:solidFill>
            </a:endParaRPr>
          </a:p>
        </p:txBody>
      </p:sp>
      <p:pic>
        <p:nvPicPr>
          <p:cNvPr id="8" name="Imagem 7">
            <a:extLst>
              <a:ext uri="{FF2B5EF4-FFF2-40B4-BE49-F238E27FC236}">
                <a16:creationId xmlns:a16="http://schemas.microsoft.com/office/drawing/2014/main" id="{83659B88-F7DA-4690-AA1C-EF8765C0F0D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3586F6C8-F777-4799-A04A-7341A0617193}"/>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
        <p:nvSpPr>
          <p:cNvPr id="10" name="Retângulo de cantos arredondados 5">
            <a:extLst>
              <a:ext uri="{FF2B5EF4-FFF2-40B4-BE49-F238E27FC236}">
                <a16:creationId xmlns:a16="http://schemas.microsoft.com/office/drawing/2014/main" id="{2E494766-3BAD-474F-BCD9-BB33A8050831}"/>
              </a:ext>
            </a:extLst>
          </p:cNvPr>
          <p:cNvSpPr/>
          <p:nvPr/>
        </p:nvSpPr>
        <p:spPr>
          <a:xfrm>
            <a:off x="4139952" y="3482265"/>
            <a:ext cx="4752528" cy="1296144"/>
          </a:xfrm>
          <a:prstGeom prst="roundRect">
            <a:avLst>
              <a:gd name="adj" fmla="val 4769"/>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1800"/>
              </a:spcAft>
            </a:pPr>
            <a:r>
              <a:rPr lang="pt-BR" sz="2000" b="1" dirty="0">
                <a:solidFill>
                  <a:schemeClr val="tx1"/>
                </a:solidFill>
              </a:rPr>
              <a:t>►</a:t>
            </a:r>
            <a:r>
              <a:rPr lang="pt-BR" sz="2000" dirty="0">
                <a:solidFill>
                  <a:schemeClr val="tx1"/>
                </a:solidFill>
              </a:rPr>
              <a:t>O </a:t>
            </a:r>
            <a:r>
              <a:rPr lang="pt-BR" sz="2000" dirty="0">
                <a:solidFill>
                  <a:srgbClr val="FF0000"/>
                </a:solidFill>
              </a:rPr>
              <a:t>CIV</a:t>
            </a:r>
            <a:r>
              <a:rPr lang="pt-BR" sz="2000" dirty="0">
                <a:solidFill>
                  <a:schemeClr val="tx1"/>
                </a:solidFill>
              </a:rPr>
              <a:t> obrigatório para os  </a:t>
            </a:r>
            <a:r>
              <a:rPr lang="pt-BR" sz="2000" u="sng" dirty="0">
                <a:solidFill>
                  <a:schemeClr val="tx1"/>
                </a:solidFill>
              </a:rPr>
              <a:t>veículos</a:t>
            </a:r>
            <a:r>
              <a:rPr lang="pt-BR" sz="2000" dirty="0">
                <a:solidFill>
                  <a:schemeClr val="tx1"/>
                </a:solidFill>
              </a:rPr>
              <a:t> de transporte de produtos perigosos a </a:t>
            </a:r>
            <a:r>
              <a:rPr lang="pt-BR" sz="2000" b="1" dirty="0">
                <a:solidFill>
                  <a:schemeClr val="tx1"/>
                </a:solidFill>
              </a:rPr>
              <a:t>granel </a:t>
            </a:r>
            <a:r>
              <a:rPr lang="pt-BR" sz="1000" dirty="0">
                <a:solidFill>
                  <a:schemeClr val="tx1"/>
                </a:solidFill>
              </a:rPr>
              <a:t>[Portaria INMETRO 183/10]</a:t>
            </a:r>
            <a:r>
              <a:rPr lang="pt-BR" sz="2000" dirty="0">
                <a:solidFill>
                  <a:schemeClr val="tx1"/>
                </a:solidFill>
              </a:rPr>
              <a:t>.</a:t>
            </a:r>
          </a:p>
        </p:txBody>
      </p:sp>
      <p:pic>
        <p:nvPicPr>
          <p:cNvPr id="12" name="Picture 4" descr="certificado-produtos-perigosos CIPP NOVO MODELO">
            <a:extLst>
              <a:ext uri="{FF2B5EF4-FFF2-40B4-BE49-F238E27FC236}">
                <a16:creationId xmlns:a16="http://schemas.microsoft.com/office/drawing/2014/main" id="{C148ADDC-E362-4766-BA74-0D9E98B84778}"/>
              </a:ext>
            </a:extLst>
          </p:cNvPr>
          <p:cNvPicPr>
            <a:picLocks noChangeArrowheads="1"/>
          </p:cNvPicPr>
          <p:nvPr/>
        </p:nvPicPr>
        <p:blipFill>
          <a:blip r:embed="rId4"/>
          <a:srcRect/>
          <a:stretch>
            <a:fillRect/>
          </a:stretch>
        </p:blipFill>
        <p:spPr bwMode="auto">
          <a:xfrm>
            <a:off x="6084168" y="710991"/>
            <a:ext cx="2808312" cy="1892793"/>
          </a:xfrm>
          <a:prstGeom prst="rect">
            <a:avLst/>
          </a:prstGeom>
          <a:ln>
            <a:noFill/>
          </a:ln>
          <a:effectLst>
            <a:outerShdw blurRad="292100" dist="139700" dir="2700000" algn="tl" rotWithShape="0">
              <a:srgbClr val="333333">
                <a:alpha val="65000"/>
              </a:srgbClr>
            </a:outerShdw>
          </a:effectLst>
        </p:spPr>
      </p:pic>
      <p:pic>
        <p:nvPicPr>
          <p:cNvPr id="13" name="Imagem 12">
            <a:extLst>
              <a:ext uri="{FF2B5EF4-FFF2-40B4-BE49-F238E27FC236}">
                <a16:creationId xmlns:a16="http://schemas.microsoft.com/office/drawing/2014/main" id="{FF31EAB6-BCAC-41EB-8F55-00D93C1D7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191" y="2763913"/>
            <a:ext cx="2808312" cy="2014496"/>
          </a:xfrm>
          <a:prstGeom prst="rect">
            <a:avLst/>
          </a:prstGeom>
          <a:ln>
            <a:noFill/>
          </a:ln>
          <a:effectLst>
            <a:outerShdw blurRad="292100" dist="139700" dir="2700000" algn="tl" rotWithShape="0">
              <a:srgbClr val="333333">
                <a:alpha val="65000"/>
              </a:srgbClr>
            </a:outerShdw>
          </a:effectLst>
        </p:spPr>
      </p:pic>
      <p:sp>
        <p:nvSpPr>
          <p:cNvPr id="3" name="Seta: para a Direita 2">
            <a:extLst>
              <a:ext uri="{FF2B5EF4-FFF2-40B4-BE49-F238E27FC236}">
                <a16:creationId xmlns:a16="http://schemas.microsoft.com/office/drawing/2014/main" id="{35685BF7-6E6E-45FF-AF80-EC4875513094}"/>
              </a:ext>
            </a:extLst>
          </p:cNvPr>
          <p:cNvSpPr/>
          <p:nvPr/>
        </p:nvSpPr>
        <p:spPr>
          <a:xfrm>
            <a:off x="5220072" y="1779662"/>
            <a:ext cx="648072" cy="432048"/>
          </a:xfrm>
          <a:prstGeom prst="rightArrow">
            <a:avLst>
              <a:gd name="adj1" fmla="val 50000"/>
              <a:gd name="adj2" fmla="val 73691"/>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1800"/>
              </a:spcAft>
            </a:pPr>
            <a:endParaRPr lang="pt-BR" sz="2000" dirty="0">
              <a:solidFill>
                <a:schemeClr val="tx1"/>
              </a:solidFill>
            </a:endParaRPr>
          </a:p>
        </p:txBody>
      </p:sp>
      <p:sp>
        <p:nvSpPr>
          <p:cNvPr id="14" name="Seta: para a Direita 13">
            <a:extLst>
              <a:ext uri="{FF2B5EF4-FFF2-40B4-BE49-F238E27FC236}">
                <a16:creationId xmlns:a16="http://schemas.microsoft.com/office/drawing/2014/main" id="{11644212-02E1-41B2-AACC-F75FA6F50185}"/>
              </a:ext>
            </a:extLst>
          </p:cNvPr>
          <p:cNvSpPr/>
          <p:nvPr/>
        </p:nvSpPr>
        <p:spPr>
          <a:xfrm rot="10800000">
            <a:off x="3347864" y="3914313"/>
            <a:ext cx="648072" cy="432048"/>
          </a:xfrm>
          <a:prstGeom prst="rightArrow">
            <a:avLst>
              <a:gd name="adj1" fmla="val 50000"/>
              <a:gd name="adj2" fmla="val 73691"/>
            </a:avLst>
          </a:prstGeom>
          <a:solidFill>
            <a:srgbClr val="FFFF00">
              <a:alpha val="3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1800"/>
              </a:spcAft>
            </a:pPr>
            <a:endParaRPr lang="pt-BR" sz="2000" dirty="0">
              <a:solidFill>
                <a:schemeClr val="tx1"/>
              </a:solidFill>
            </a:endParaRPr>
          </a:p>
        </p:txBody>
      </p:sp>
    </p:spTree>
    <p:extLst>
      <p:ext uri="{BB962C8B-B14F-4D97-AF65-F5344CB8AC3E}">
        <p14:creationId xmlns:p14="http://schemas.microsoft.com/office/powerpoint/2010/main" val="30301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854" y="1057508"/>
            <a:ext cx="290925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Declaração de Adequação</a:t>
            </a:r>
          </a:p>
        </p:txBody>
      </p:sp>
      <p:sp>
        <p:nvSpPr>
          <p:cNvPr id="2" name="CaixaDeTexto 1"/>
          <p:cNvSpPr txBox="1"/>
          <p:nvPr/>
        </p:nvSpPr>
        <p:spPr>
          <a:xfrm>
            <a:off x="111927" y="2355726"/>
            <a:ext cx="4285710" cy="1938992"/>
          </a:xfrm>
          <a:prstGeom prst="rect">
            <a:avLst/>
          </a:prstGeom>
          <a:solidFill>
            <a:schemeClr val="bg1"/>
          </a:solidFill>
          <a:ln w="19050">
            <a:noFill/>
          </a:ln>
        </p:spPr>
        <p:txBody>
          <a:bodyPr wrap="square" rtlCol="0">
            <a:spAutoFit/>
          </a:bodyPr>
          <a:lstStyle/>
          <a:p>
            <a:r>
              <a:rPr lang="pt-BR" sz="2000" i="1" dirty="0"/>
              <a:t>“Declaro que os produtos perigosos estão adequadamente classificados, embalados, identificados, e estivados para suportar os riscos das operações de transporte e que atendem às exigências da regulamentação.” </a:t>
            </a:r>
          </a:p>
        </p:txBody>
      </p:sp>
      <p:pic>
        <p:nvPicPr>
          <p:cNvPr id="13" name="Imagem 12">
            <a:extLst>
              <a:ext uri="{FF2B5EF4-FFF2-40B4-BE49-F238E27FC236}">
                <a16:creationId xmlns:a16="http://schemas.microsoft.com/office/drawing/2014/main" id="{D7A923F7-EC96-4923-AE04-4B70C202A6A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4" name="CaixaDeTexto 13">
            <a:extLst>
              <a:ext uri="{FF2B5EF4-FFF2-40B4-BE49-F238E27FC236}">
                <a16:creationId xmlns:a16="http://schemas.microsoft.com/office/drawing/2014/main" id="{82C5BA05-B498-4F1B-87A0-9CEF3A8906CB}"/>
              </a:ext>
            </a:extLst>
          </p:cNvPr>
          <p:cNvSpPr txBox="1"/>
          <p:nvPr/>
        </p:nvSpPr>
        <p:spPr>
          <a:xfrm>
            <a:off x="107504" y="577298"/>
            <a:ext cx="4357718" cy="430887"/>
          </a:xfrm>
          <a:prstGeom prst="rect">
            <a:avLst/>
          </a:prstGeom>
          <a:noFill/>
        </p:spPr>
        <p:txBody>
          <a:bodyPr wrap="square" rtlCol="0">
            <a:spAutoFit/>
          </a:bodyPr>
          <a:lstStyle/>
          <a:p>
            <a:r>
              <a:rPr lang="pt-BR" sz="2200" b="1" dirty="0"/>
              <a:t>DOCUMENTAÇÃO E SIMBOLOGIA</a:t>
            </a:r>
            <a:endParaRPr lang="pt-BR" sz="2200" dirty="0"/>
          </a:p>
        </p:txBody>
      </p:sp>
      <p:sp>
        <p:nvSpPr>
          <p:cNvPr id="6" name="Retângulo 5">
            <a:extLst>
              <a:ext uri="{FF2B5EF4-FFF2-40B4-BE49-F238E27FC236}">
                <a16:creationId xmlns:a16="http://schemas.microsoft.com/office/drawing/2014/main" id="{E696CE81-75E7-4F5C-A5F5-F2818ADFDBE8}"/>
              </a:ext>
            </a:extLst>
          </p:cNvPr>
          <p:cNvSpPr/>
          <p:nvPr/>
        </p:nvSpPr>
        <p:spPr>
          <a:xfrm>
            <a:off x="105746" y="1851670"/>
            <a:ext cx="3758850" cy="400110"/>
          </a:xfrm>
          <a:prstGeom prst="rect">
            <a:avLst/>
          </a:prstGeom>
        </p:spPr>
        <p:txBody>
          <a:bodyPr wrap="none">
            <a:spAutoFit/>
          </a:bodyPr>
          <a:lstStyle/>
          <a:p>
            <a:r>
              <a:rPr lang="pt-BR" sz="2000" b="1" dirty="0">
                <a:highlight>
                  <a:srgbClr val="FFFF00"/>
                </a:highlight>
              </a:rPr>
              <a:t>Resolução ANTT 5232/16, 5.4.1.7 </a:t>
            </a:r>
            <a:endParaRPr lang="pt-BR" sz="2000" dirty="0"/>
          </a:p>
        </p:txBody>
      </p:sp>
      <p:sp>
        <p:nvSpPr>
          <p:cNvPr id="7" name="CaixaDeTexto 6">
            <a:extLst>
              <a:ext uri="{FF2B5EF4-FFF2-40B4-BE49-F238E27FC236}">
                <a16:creationId xmlns:a16="http://schemas.microsoft.com/office/drawing/2014/main" id="{1C0A23DD-7841-45E2-81DB-647018131FC4}"/>
              </a:ext>
            </a:extLst>
          </p:cNvPr>
          <p:cNvSpPr txBox="1"/>
          <p:nvPr/>
        </p:nvSpPr>
        <p:spPr>
          <a:xfrm>
            <a:off x="4572000" y="1230421"/>
            <a:ext cx="4285710" cy="3200757"/>
          </a:xfrm>
          <a:prstGeom prst="roundRect">
            <a:avLst>
              <a:gd name="adj" fmla="val 3144"/>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pt-BR" sz="2000" b="1" u="sng" dirty="0">
                <a:solidFill>
                  <a:schemeClr val="tx1">
                    <a:lumMod val="75000"/>
                    <a:lumOff val="25000"/>
                  </a:schemeClr>
                </a:solidFill>
              </a:rPr>
              <a:t>NOTA </a:t>
            </a:r>
          </a:p>
          <a:p>
            <a:r>
              <a:rPr lang="pt-BR" sz="2000" dirty="0">
                <a:solidFill>
                  <a:schemeClr val="tx1">
                    <a:lumMod val="75000"/>
                    <a:lumOff val="25000"/>
                  </a:schemeClr>
                </a:solidFill>
              </a:rPr>
              <a:t>A </a:t>
            </a:r>
            <a:r>
              <a:rPr lang="pt-BR" sz="2000" b="1" dirty="0">
                <a:solidFill>
                  <a:srgbClr val="FF6600"/>
                </a:solidFill>
              </a:rPr>
              <a:t>Ficha de Emergência</a:t>
            </a:r>
            <a:r>
              <a:rPr lang="pt-BR" sz="2000" dirty="0">
                <a:solidFill>
                  <a:schemeClr val="tx1">
                    <a:lumMod val="75000"/>
                    <a:lumOff val="25000"/>
                  </a:schemeClr>
                </a:solidFill>
              </a:rPr>
              <a:t> e </a:t>
            </a:r>
            <a:r>
              <a:rPr lang="pt-BR" sz="2000" b="1" dirty="0">
                <a:solidFill>
                  <a:srgbClr val="FF6600"/>
                </a:solidFill>
              </a:rPr>
              <a:t>Envelope para Transporte</a:t>
            </a:r>
            <a:r>
              <a:rPr lang="pt-BR" sz="2000" dirty="0">
                <a:solidFill>
                  <a:schemeClr val="tx1">
                    <a:lumMod val="75000"/>
                    <a:lumOff val="25000"/>
                  </a:schemeClr>
                </a:solidFill>
              </a:rPr>
              <a:t> NÃO são mais de porte obrigatório </a:t>
            </a:r>
            <a:r>
              <a:rPr lang="pt-BR" sz="1000" dirty="0">
                <a:solidFill>
                  <a:schemeClr val="tx1">
                    <a:lumMod val="75000"/>
                    <a:lumOff val="25000"/>
                  </a:schemeClr>
                </a:solidFill>
              </a:rPr>
              <a:t>(Res. ANTT 5848/19, art. 47)</a:t>
            </a:r>
            <a:r>
              <a:rPr lang="pt-BR" sz="2000" dirty="0">
                <a:solidFill>
                  <a:schemeClr val="tx1">
                    <a:lumMod val="75000"/>
                    <a:lumOff val="25000"/>
                  </a:schemeClr>
                </a:solidFill>
              </a:rPr>
              <a:t>. </a:t>
            </a:r>
          </a:p>
          <a:p>
            <a:endParaRPr lang="pt-BR" sz="2000" dirty="0">
              <a:solidFill>
                <a:schemeClr val="tx1">
                  <a:lumMod val="75000"/>
                  <a:lumOff val="25000"/>
                </a:schemeClr>
              </a:solidFill>
            </a:endParaRPr>
          </a:p>
          <a:p>
            <a:r>
              <a:rPr lang="pt-BR" sz="2000" dirty="0">
                <a:solidFill>
                  <a:schemeClr val="tx1">
                    <a:lumMod val="75000"/>
                    <a:lumOff val="25000"/>
                  </a:schemeClr>
                </a:solidFill>
              </a:rPr>
              <a:t>Agora, deve-se portar um </a:t>
            </a:r>
            <a:r>
              <a:rPr lang="pt-BR" sz="2000" b="1" dirty="0">
                <a:solidFill>
                  <a:srgbClr val="00B0F0"/>
                </a:solidFill>
              </a:rPr>
              <a:t>documento para o transporte</a:t>
            </a:r>
            <a:r>
              <a:rPr lang="pt-BR" sz="2000" dirty="0">
                <a:solidFill>
                  <a:schemeClr val="tx1">
                    <a:lumMod val="75000"/>
                    <a:lumOff val="25000"/>
                  </a:schemeClr>
                </a:solidFill>
              </a:rPr>
              <a:t> que contenha informações preconizadas nos itens 5.4.1.3 a 5.4.1.6  da 5232/16 e a </a:t>
            </a:r>
            <a:r>
              <a:rPr lang="pt-BR" sz="2000" b="1" dirty="0">
                <a:solidFill>
                  <a:srgbClr val="00B0F0"/>
                </a:solidFill>
              </a:rPr>
              <a:t>Declaração de Adequação</a:t>
            </a:r>
            <a:r>
              <a:rPr lang="pt-BR" sz="2000" dirty="0">
                <a:solidFill>
                  <a:schemeClr val="tx1">
                    <a:lumMod val="75000"/>
                    <a:lumOff val="25000"/>
                  </a:schemeClr>
                </a:solidFill>
              </a:rPr>
              <a:t>. </a:t>
            </a:r>
          </a:p>
        </p:txBody>
      </p:sp>
    </p:spTree>
    <p:extLst>
      <p:ext uri="{BB962C8B-B14F-4D97-AF65-F5344CB8AC3E}">
        <p14:creationId xmlns:p14="http://schemas.microsoft.com/office/powerpoint/2010/main" val="310834663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46200"/>
            <a:ext cx="2915816"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Documento Fiscal (Nota)</a:t>
            </a:r>
          </a:p>
        </p:txBody>
      </p:sp>
      <p:sp>
        <p:nvSpPr>
          <p:cNvPr id="5" name="CaixaDeTexto 4"/>
          <p:cNvSpPr txBox="1"/>
          <p:nvPr/>
        </p:nvSpPr>
        <p:spPr>
          <a:xfrm>
            <a:off x="194352" y="2051478"/>
            <a:ext cx="3891409" cy="1938992"/>
          </a:xfrm>
          <a:prstGeom prst="rect">
            <a:avLst/>
          </a:prstGeom>
          <a:noFill/>
          <a:ln w="19050">
            <a:noFill/>
          </a:ln>
        </p:spPr>
        <p:txBody>
          <a:bodyPr wrap="square" rtlCol="0">
            <a:spAutoFit/>
          </a:bodyPr>
          <a:lstStyle/>
          <a:p>
            <a:r>
              <a:rPr lang="pt-BR" sz="2000" dirty="0"/>
              <a:t>Documento </a:t>
            </a:r>
            <a:r>
              <a:rPr lang="pt-BR" sz="2000" dirty="0">
                <a:solidFill>
                  <a:srgbClr val="00B0F0"/>
                </a:solidFill>
              </a:rPr>
              <a:t>FISCAL</a:t>
            </a:r>
            <a:r>
              <a:rPr lang="pt-BR" sz="2000" dirty="0"/>
              <a:t> contendo as informações relativas aos produtos transportados, conforme o detalhamento previsto nas instruções complementares a este Regulamento;</a:t>
            </a:r>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1369" r="11889"/>
          <a:stretch/>
        </p:blipFill>
        <p:spPr>
          <a:xfrm>
            <a:off x="4716016" y="596202"/>
            <a:ext cx="4032448" cy="3503061"/>
          </a:xfrm>
          <a:prstGeom prst="rect">
            <a:avLst/>
          </a:prstGeom>
        </p:spPr>
      </p:pic>
      <p:pic>
        <p:nvPicPr>
          <p:cNvPr id="9" name="Imagem 8">
            <a:extLst>
              <a:ext uri="{FF2B5EF4-FFF2-40B4-BE49-F238E27FC236}">
                <a16:creationId xmlns:a16="http://schemas.microsoft.com/office/drawing/2014/main" id="{CCB90B4B-4850-46D9-A84F-12181760B39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0" name="CaixaDeTexto 9">
            <a:extLst>
              <a:ext uri="{FF2B5EF4-FFF2-40B4-BE49-F238E27FC236}">
                <a16:creationId xmlns:a16="http://schemas.microsoft.com/office/drawing/2014/main" id="{C1E42DAA-1128-40B5-92BA-D02D2D1551AB}"/>
              </a:ext>
            </a:extLst>
          </p:cNvPr>
          <p:cNvSpPr txBox="1"/>
          <p:nvPr/>
        </p:nvSpPr>
        <p:spPr>
          <a:xfrm>
            <a:off x="179512"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11" name="Retângulo 10">
            <a:extLst>
              <a:ext uri="{FF2B5EF4-FFF2-40B4-BE49-F238E27FC236}">
                <a16:creationId xmlns:a16="http://schemas.microsoft.com/office/drawing/2014/main" id="{1140AA48-8507-475E-9E95-DB109D1345D2}"/>
              </a:ext>
            </a:extLst>
          </p:cNvPr>
          <p:cNvSpPr/>
          <p:nvPr/>
        </p:nvSpPr>
        <p:spPr>
          <a:xfrm>
            <a:off x="179512" y="1553008"/>
            <a:ext cx="2851550" cy="400110"/>
          </a:xfrm>
          <a:prstGeom prst="rect">
            <a:avLst/>
          </a:prstGeom>
        </p:spPr>
        <p:txBody>
          <a:bodyPr wrap="none">
            <a:spAutoFit/>
          </a:bodyPr>
          <a:lstStyle/>
          <a:p>
            <a:r>
              <a:rPr lang="pt-BR" sz="2000" b="1" dirty="0">
                <a:highlight>
                  <a:srgbClr val="FFFF00"/>
                </a:highlight>
              </a:rPr>
              <a:t>Resolução ANTT 4858/19</a:t>
            </a:r>
            <a:endParaRPr lang="pt-BR" sz="2000" dirty="0"/>
          </a:p>
        </p:txBody>
      </p:sp>
      <p:sp>
        <p:nvSpPr>
          <p:cNvPr id="12" name="CaixaDeTexto 11">
            <a:extLst>
              <a:ext uri="{FF2B5EF4-FFF2-40B4-BE49-F238E27FC236}">
                <a16:creationId xmlns:a16="http://schemas.microsoft.com/office/drawing/2014/main" id="{3199339B-6514-446B-894B-F7A32871B1D8}"/>
              </a:ext>
            </a:extLst>
          </p:cNvPr>
          <p:cNvSpPr txBox="1"/>
          <p:nvPr/>
        </p:nvSpPr>
        <p:spPr>
          <a:xfrm>
            <a:off x="194352" y="4088830"/>
            <a:ext cx="8842275" cy="707886"/>
          </a:xfrm>
          <a:prstGeom prst="rect">
            <a:avLst/>
          </a:prstGeom>
          <a:noFill/>
          <a:ln w="19050">
            <a:noFill/>
          </a:ln>
        </p:spPr>
        <p:txBody>
          <a:bodyPr wrap="square" rtlCol="0">
            <a:spAutoFit/>
          </a:bodyPr>
          <a:lstStyle/>
          <a:p>
            <a:r>
              <a:rPr lang="pt-BR" sz="2000" dirty="0"/>
              <a:t>... ou </a:t>
            </a:r>
            <a:r>
              <a:rPr lang="pt-BR" sz="2000" dirty="0">
                <a:solidFill>
                  <a:srgbClr val="00B0F0"/>
                </a:solidFill>
              </a:rPr>
              <a:t>outro DOCUMENTO</a:t>
            </a:r>
            <a:r>
              <a:rPr lang="pt-BR" sz="2000" dirty="0"/>
              <a:t> que acompanhe a expedição com as informações exigidas nos itens 5.4.1.3 a 5.4.1.6 e as declarações exigidas no item 5.4.1.7.</a:t>
            </a:r>
          </a:p>
        </p:txBody>
      </p:sp>
    </p:spTree>
    <p:extLst>
      <p:ext uri="{BB962C8B-B14F-4D97-AF65-F5344CB8AC3E}">
        <p14:creationId xmlns:p14="http://schemas.microsoft.com/office/powerpoint/2010/main" val="263605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8" name="CaixaDeTexto 17"/>
          <p:cNvSpPr txBox="1"/>
          <p:nvPr/>
        </p:nvSpPr>
        <p:spPr>
          <a:xfrm>
            <a:off x="214282" y="577298"/>
            <a:ext cx="4141694" cy="430887"/>
          </a:xfrm>
          <a:prstGeom prst="rect">
            <a:avLst/>
          </a:prstGeom>
          <a:noFill/>
        </p:spPr>
        <p:txBody>
          <a:bodyPr wrap="square" rtlCol="0">
            <a:spAutoFit/>
          </a:bodyPr>
          <a:lstStyle/>
          <a:p>
            <a:r>
              <a:rPr lang="pt-BR" sz="2200" b="1" dirty="0"/>
              <a:t>   Impressão do CRLV</a:t>
            </a:r>
          </a:p>
        </p:txBody>
      </p:sp>
      <p:pic>
        <p:nvPicPr>
          <p:cNvPr id="1026" name="Picture 2" descr="Resultado de imagem para impressão do crlv">
            <a:extLst>
              <a:ext uri="{FF2B5EF4-FFF2-40B4-BE49-F238E27FC236}">
                <a16:creationId xmlns:a16="http://schemas.microsoft.com/office/drawing/2014/main" id="{A821E1E9-0981-4BEE-BDCB-B1F4993D92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017"/>
          <a:stretch/>
        </p:blipFill>
        <p:spPr bwMode="auto">
          <a:xfrm>
            <a:off x="4716018" y="1851670"/>
            <a:ext cx="3746748" cy="2799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tângulo de cantos arredondados 27">
            <a:extLst>
              <a:ext uri="{FF2B5EF4-FFF2-40B4-BE49-F238E27FC236}">
                <a16:creationId xmlns:a16="http://schemas.microsoft.com/office/drawing/2014/main" id="{C668D9FB-0992-4A46-94B3-2638C91AFCD6}"/>
              </a:ext>
            </a:extLst>
          </p:cNvPr>
          <p:cNvSpPr/>
          <p:nvPr/>
        </p:nvSpPr>
        <p:spPr>
          <a:xfrm>
            <a:off x="465211" y="1365804"/>
            <a:ext cx="3890765" cy="1565986"/>
          </a:xfrm>
          <a:prstGeom prst="roundRect">
            <a:avLst>
              <a:gd name="adj" fmla="val 10566"/>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2000" i="1" dirty="0">
                <a:solidFill>
                  <a:schemeClr val="tx1">
                    <a:lumMod val="65000"/>
                    <a:lumOff val="35000"/>
                  </a:schemeClr>
                </a:solidFill>
                <a:latin typeface="Calibri" pitchFamily="34" charset="0"/>
              </a:rPr>
              <a:t>O proprietário do veículo poderá </a:t>
            </a:r>
            <a:r>
              <a:rPr lang="pt-BR" sz="2000" dirty="0">
                <a:solidFill>
                  <a:srgbClr val="FF6600"/>
                </a:solidFill>
                <a:latin typeface="Calibri" pitchFamily="34" charset="0"/>
              </a:rPr>
              <a:t>IMPRIMIR</a:t>
            </a:r>
            <a:r>
              <a:rPr lang="pt-BR" sz="2000" i="1" dirty="0">
                <a:solidFill>
                  <a:schemeClr val="tx1">
                    <a:lumMod val="65000"/>
                    <a:lumOff val="35000"/>
                  </a:schemeClr>
                </a:solidFill>
                <a:latin typeface="Calibri" pitchFamily="34" charset="0"/>
              </a:rPr>
              <a:t> o </a:t>
            </a:r>
            <a:r>
              <a:rPr lang="pt-BR" sz="2000" b="1" i="1" dirty="0">
                <a:solidFill>
                  <a:srgbClr val="FF6600"/>
                </a:solidFill>
                <a:latin typeface="Calibri" pitchFamily="34" charset="0"/>
              </a:rPr>
              <a:t>CRLV-e</a:t>
            </a:r>
            <a:r>
              <a:rPr lang="pt-BR" sz="2000" i="1" dirty="0">
                <a:solidFill>
                  <a:schemeClr val="tx1">
                    <a:lumMod val="65000"/>
                    <a:lumOff val="35000"/>
                  </a:schemeClr>
                </a:solidFill>
                <a:latin typeface="Calibri" pitchFamily="34" charset="0"/>
              </a:rPr>
              <a:t> , o qual será considerado </a:t>
            </a:r>
            <a:r>
              <a:rPr lang="pt-BR" sz="2000" b="1" i="1" dirty="0">
                <a:solidFill>
                  <a:schemeClr val="tx1">
                    <a:lumMod val="65000"/>
                    <a:lumOff val="35000"/>
                  </a:schemeClr>
                </a:solidFill>
                <a:latin typeface="Calibri" pitchFamily="34" charset="0"/>
              </a:rPr>
              <a:t>válido</a:t>
            </a:r>
            <a:r>
              <a:rPr lang="pt-BR" sz="2000" i="1" dirty="0">
                <a:solidFill>
                  <a:schemeClr val="tx1">
                    <a:lumMod val="65000"/>
                    <a:lumOff val="35000"/>
                  </a:schemeClr>
                </a:solidFill>
                <a:latin typeface="Calibri" pitchFamily="34" charset="0"/>
              </a:rPr>
              <a:t> para fins de fiscalização</a:t>
            </a:r>
          </a:p>
        </p:txBody>
      </p:sp>
      <p:sp>
        <p:nvSpPr>
          <p:cNvPr id="5" name="Seta: Dobrada 4">
            <a:extLst>
              <a:ext uri="{FF2B5EF4-FFF2-40B4-BE49-F238E27FC236}">
                <a16:creationId xmlns:a16="http://schemas.microsoft.com/office/drawing/2014/main" id="{23EF77FD-ECBC-43B4-8461-72B665296E20}"/>
              </a:ext>
            </a:extLst>
          </p:cNvPr>
          <p:cNvSpPr/>
          <p:nvPr/>
        </p:nvSpPr>
        <p:spPr>
          <a:xfrm flipV="1">
            <a:off x="3491879" y="3075806"/>
            <a:ext cx="936104" cy="936104"/>
          </a:xfrm>
          <a:prstGeom prst="bentArrow">
            <a:avLst>
              <a:gd name="adj1" fmla="val 23421"/>
              <a:gd name="adj2" fmla="val 33292"/>
              <a:gd name="adj3" fmla="val 50000"/>
              <a:gd name="adj4" fmla="val 42960"/>
            </a:avLst>
          </a:prstGeom>
          <a:solidFill>
            <a:srgbClr val="FF3300">
              <a:alpha val="50000"/>
            </a:srgbClr>
          </a:solidFill>
          <a:ln w="12700">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Tree>
    <p:extLst>
      <p:ext uri="{BB962C8B-B14F-4D97-AF65-F5344CB8AC3E}">
        <p14:creationId xmlns:p14="http://schemas.microsoft.com/office/powerpoint/2010/main" val="181768147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529208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Autorização para Expedição de Produtos Perigosos</a:t>
            </a:r>
          </a:p>
        </p:txBody>
      </p:sp>
      <p:sp>
        <p:nvSpPr>
          <p:cNvPr id="5" name="CaixaDeTexto 4"/>
          <p:cNvSpPr txBox="1"/>
          <p:nvPr/>
        </p:nvSpPr>
        <p:spPr>
          <a:xfrm>
            <a:off x="222456" y="1635646"/>
            <a:ext cx="5501671" cy="1987467"/>
          </a:xfrm>
          <a:prstGeom prst="rect">
            <a:avLst/>
          </a:prstGeom>
          <a:noFill/>
          <a:ln w="19050">
            <a:noFill/>
          </a:ln>
        </p:spPr>
        <p:txBody>
          <a:bodyPr wrap="square" rtlCol="0">
            <a:spAutoFit/>
          </a:bodyPr>
          <a:lstStyle/>
          <a:p>
            <a:pPr>
              <a:lnSpc>
                <a:spcPts val="3000"/>
              </a:lnSpc>
            </a:pPr>
            <a:r>
              <a:rPr lang="pt-BR" sz="2000" b="1" dirty="0"/>
              <a:t>Autorização ou licença</a:t>
            </a:r>
            <a:r>
              <a:rPr lang="pt-BR" sz="2000" dirty="0"/>
              <a:t> da autoridade competente para expedições de produtos perigosos que, nos termos das instruções complementares a este Regulamento, necessitem do(s) referido(s) documento(s);</a:t>
            </a:r>
          </a:p>
        </p:txBody>
      </p:sp>
      <p:pic>
        <p:nvPicPr>
          <p:cNvPr id="1026" name="Picture 2">
            <a:extLst>
              <a:ext uri="{FF2B5EF4-FFF2-40B4-BE49-F238E27FC236}">
                <a16:creationId xmlns:a16="http://schemas.microsoft.com/office/drawing/2014/main" id="{D6959982-B446-446F-ADB9-8364E0AD9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33751"/>
            <a:ext cx="3125407" cy="44142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044A4E4A-FF68-487C-9B33-F6E9734239C5}"/>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B2C696D0-9468-4980-97B8-D4342B41A711}"/>
              </a:ext>
            </a:extLst>
          </p:cNvPr>
          <p:cNvSpPr txBox="1"/>
          <p:nvPr/>
        </p:nvSpPr>
        <p:spPr>
          <a:xfrm>
            <a:off x="179512"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9" name="Seta: Dobrada 8">
            <a:extLst>
              <a:ext uri="{FF2B5EF4-FFF2-40B4-BE49-F238E27FC236}">
                <a16:creationId xmlns:a16="http://schemas.microsoft.com/office/drawing/2014/main" id="{3ABBD671-6057-4594-9E44-FEAED87DF68D}"/>
              </a:ext>
            </a:extLst>
          </p:cNvPr>
          <p:cNvSpPr/>
          <p:nvPr/>
        </p:nvSpPr>
        <p:spPr>
          <a:xfrm rot="10800000" flipH="1">
            <a:off x="4368331" y="3363838"/>
            <a:ext cx="1175777" cy="1140802"/>
          </a:xfrm>
          <a:prstGeom prst="bentArrow">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305180483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854" y="1059582"/>
            <a:ext cx="1187624"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Outros</a:t>
            </a:r>
          </a:p>
        </p:txBody>
      </p:sp>
      <p:sp>
        <p:nvSpPr>
          <p:cNvPr id="5" name="CaixaDeTexto 4"/>
          <p:cNvSpPr txBox="1"/>
          <p:nvPr/>
        </p:nvSpPr>
        <p:spPr>
          <a:xfrm>
            <a:off x="179512" y="1563638"/>
            <a:ext cx="2304256" cy="2372188"/>
          </a:xfrm>
          <a:prstGeom prst="rect">
            <a:avLst/>
          </a:prstGeom>
          <a:noFill/>
          <a:ln w="19050">
            <a:noFill/>
          </a:ln>
        </p:spPr>
        <p:txBody>
          <a:bodyPr wrap="square" rtlCol="0">
            <a:spAutoFit/>
          </a:bodyPr>
          <a:lstStyle/>
          <a:p>
            <a:pPr>
              <a:lnSpc>
                <a:spcPts val="3000"/>
              </a:lnSpc>
            </a:pPr>
            <a:r>
              <a:rPr lang="pt-BR" sz="2000" dirty="0"/>
              <a:t>... e </a:t>
            </a:r>
            <a:r>
              <a:rPr lang="pt-BR" sz="2000" b="1" dirty="0"/>
              <a:t>demais declarações</a:t>
            </a:r>
            <a:r>
              <a:rPr lang="pt-BR" sz="2000" dirty="0"/>
              <a:t> exigidas nos termos das instruções complementares a este Regulamento. </a:t>
            </a:r>
          </a:p>
        </p:txBody>
      </p:sp>
      <p:pic>
        <p:nvPicPr>
          <p:cNvPr id="6" name="Imagem 5">
            <a:extLst>
              <a:ext uri="{FF2B5EF4-FFF2-40B4-BE49-F238E27FC236}">
                <a16:creationId xmlns:a16="http://schemas.microsoft.com/office/drawing/2014/main" id="{FBCB45EC-3EA2-4B51-AE30-ADD723DCEE8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7" name="CaixaDeTexto 6">
            <a:extLst>
              <a:ext uri="{FF2B5EF4-FFF2-40B4-BE49-F238E27FC236}">
                <a16:creationId xmlns:a16="http://schemas.microsoft.com/office/drawing/2014/main" id="{1D70787E-053C-4F21-B299-7146C7526798}"/>
              </a:ext>
            </a:extLst>
          </p:cNvPr>
          <p:cNvSpPr txBox="1"/>
          <p:nvPr/>
        </p:nvSpPr>
        <p:spPr>
          <a:xfrm>
            <a:off x="179512"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2050" name="Picture 2">
            <a:extLst>
              <a:ext uri="{FF2B5EF4-FFF2-40B4-BE49-F238E27FC236}">
                <a16:creationId xmlns:a16="http://schemas.microsoft.com/office/drawing/2014/main" id="{34EA2110-490C-461F-8A95-2CBE61307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113" y="1036828"/>
            <a:ext cx="6429375" cy="3867150"/>
          </a:xfrm>
          <a:prstGeom prst="rect">
            <a:avLst/>
          </a:prstGeom>
          <a:noFill/>
          <a:extLst>
            <a:ext uri="{909E8E84-426E-40DD-AFC4-6F175D3DCCD1}">
              <a14:hiddenFill xmlns:a14="http://schemas.microsoft.com/office/drawing/2010/main">
                <a:solidFill>
                  <a:srgbClr val="FFFFFF"/>
                </a:solidFill>
              </a14:hiddenFill>
            </a:ext>
          </a:extLst>
        </p:spPr>
      </p:pic>
      <p:sp>
        <p:nvSpPr>
          <p:cNvPr id="8" name="Seta: para a Direita 7">
            <a:extLst>
              <a:ext uri="{FF2B5EF4-FFF2-40B4-BE49-F238E27FC236}">
                <a16:creationId xmlns:a16="http://schemas.microsoft.com/office/drawing/2014/main" id="{3FDF7C73-92FE-4F52-8525-B54DDB10A327}"/>
              </a:ext>
            </a:extLst>
          </p:cNvPr>
          <p:cNvSpPr/>
          <p:nvPr/>
        </p:nvSpPr>
        <p:spPr>
          <a:xfrm>
            <a:off x="1547664" y="4079882"/>
            <a:ext cx="720080" cy="486320"/>
          </a:xfrm>
          <a:prstGeom prst="rightArrow">
            <a:avLst>
              <a:gd name="adj1" fmla="val 50000"/>
              <a:gd name="adj2" fmla="val 73691"/>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377918280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622"/>
            <a:ext cx="4067945"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Outros – Guia de Tráfego (Explosivos)</a:t>
            </a:r>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6056" y="575266"/>
            <a:ext cx="3481410" cy="430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3E1BFED5-40FE-4FC8-864D-12E3F28DE587}"/>
              </a:ext>
            </a:extLst>
          </p:cNvPr>
          <p:cNvSpPr txBox="1"/>
          <p:nvPr/>
        </p:nvSpPr>
        <p:spPr>
          <a:xfrm>
            <a:off x="179512" y="1563638"/>
            <a:ext cx="3312368" cy="1602746"/>
          </a:xfrm>
          <a:prstGeom prst="rect">
            <a:avLst/>
          </a:prstGeom>
          <a:noFill/>
          <a:ln w="19050">
            <a:noFill/>
          </a:ln>
        </p:spPr>
        <p:txBody>
          <a:bodyPr wrap="square" rtlCol="0">
            <a:spAutoFit/>
          </a:bodyPr>
          <a:lstStyle/>
          <a:p>
            <a:pPr>
              <a:lnSpc>
                <a:spcPts val="3000"/>
              </a:lnSpc>
            </a:pPr>
            <a:r>
              <a:rPr lang="pt-BR" sz="2000" dirty="0"/>
              <a:t>... e </a:t>
            </a:r>
            <a:r>
              <a:rPr lang="pt-BR" sz="2000" b="1" dirty="0"/>
              <a:t>demais declarações</a:t>
            </a:r>
            <a:r>
              <a:rPr lang="pt-BR" sz="2000" dirty="0"/>
              <a:t> exigidas nos termos das instruções complementares a este Regulamento </a:t>
            </a:r>
          </a:p>
        </p:txBody>
      </p:sp>
      <p:pic>
        <p:nvPicPr>
          <p:cNvPr id="9" name="Imagem 8">
            <a:extLst>
              <a:ext uri="{FF2B5EF4-FFF2-40B4-BE49-F238E27FC236}">
                <a16:creationId xmlns:a16="http://schemas.microsoft.com/office/drawing/2014/main" id="{9AA10317-08AA-4F1C-93E0-4657CE4A95C6}"/>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0" name="CaixaDeTexto 9">
            <a:extLst>
              <a:ext uri="{FF2B5EF4-FFF2-40B4-BE49-F238E27FC236}">
                <a16:creationId xmlns:a16="http://schemas.microsoft.com/office/drawing/2014/main" id="{B9C90A18-7C72-4564-9FD5-B0D4D0C8D77E}"/>
              </a:ext>
            </a:extLst>
          </p:cNvPr>
          <p:cNvSpPr txBox="1"/>
          <p:nvPr/>
        </p:nvSpPr>
        <p:spPr>
          <a:xfrm>
            <a:off x="179512"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12" name="CaixaDeTexto 11">
            <a:extLst>
              <a:ext uri="{FF2B5EF4-FFF2-40B4-BE49-F238E27FC236}">
                <a16:creationId xmlns:a16="http://schemas.microsoft.com/office/drawing/2014/main" id="{41FAD4EA-D5AB-49BE-8492-DBFFC616E601}"/>
              </a:ext>
            </a:extLst>
          </p:cNvPr>
          <p:cNvSpPr txBox="1"/>
          <p:nvPr/>
        </p:nvSpPr>
        <p:spPr>
          <a:xfrm>
            <a:off x="179512" y="3153478"/>
            <a:ext cx="3384376" cy="1218026"/>
          </a:xfrm>
          <a:prstGeom prst="rect">
            <a:avLst/>
          </a:prstGeom>
          <a:noFill/>
          <a:ln w="19050">
            <a:noFill/>
          </a:ln>
        </p:spPr>
        <p:txBody>
          <a:bodyPr wrap="square" rtlCol="0">
            <a:spAutoFit/>
          </a:bodyPr>
          <a:lstStyle/>
          <a:p>
            <a:pPr>
              <a:lnSpc>
                <a:spcPts val="3000"/>
              </a:lnSpc>
            </a:pPr>
            <a:r>
              <a:rPr lang="pt-BR" sz="2000" dirty="0"/>
              <a:t>exigidas nos termos das instruções complementares a este Regulamento</a:t>
            </a:r>
          </a:p>
        </p:txBody>
      </p:sp>
      <p:sp>
        <p:nvSpPr>
          <p:cNvPr id="13" name="Seta: para a Direita 12">
            <a:extLst>
              <a:ext uri="{FF2B5EF4-FFF2-40B4-BE49-F238E27FC236}">
                <a16:creationId xmlns:a16="http://schemas.microsoft.com/office/drawing/2014/main" id="{49A7CA5E-17A4-4320-A091-2873D047874C}"/>
              </a:ext>
            </a:extLst>
          </p:cNvPr>
          <p:cNvSpPr/>
          <p:nvPr/>
        </p:nvSpPr>
        <p:spPr>
          <a:xfrm>
            <a:off x="3635896" y="3939902"/>
            <a:ext cx="720080" cy="486320"/>
          </a:xfrm>
          <a:prstGeom prst="rightArrow">
            <a:avLst>
              <a:gd name="adj1" fmla="val 50000"/>
              <a:gd name="adj2" fmla="val 73691"/>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250406534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464400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Outros – Ficha de Monitoração de Carga</a:t>
            </a:r>
          </a:p>
        </p:txBody>
      </p:sp>
      <p:sp>
        <p:nvSpPr>
          <p:cNvPr id="5" name="CaixaDeTexto 4"/>
          <p:cNvSpPr txBox="1"/>
          <p:nvPr/>
        </p:nvSpPr>
        <p:spPr>
          <a:xfrm>
            <a:off x="179512" y="1565379"/>
            <a:ext cx="4320480" cy="1218026"/>
          </a:xfrm>
          <a:prstGeom prst="rect">
            <a:avLst/>
          </a:prstGeom>
          <a:noFill/>
          <a:ln w="19050">
            <a:noFill/>
          </a:ln>
        </p:spPr>
        <p:txBody>
          <a:bodyPr wrap="square" rtlCol="0">
            <a:spAutoFit/>
          </a:bodyPr>
          <a:lstStyle/>
          <a:p>
            <a:pPr>
              <a:lnSpc>
                <a:spcPts val="3000"/>
              </a:lnSpc>
              <a:spcBef>
                <a:spcPct val="50000"/>
              </a:spcBef>
            </a:pPr>
            <a:r>
              <a:rPr lang="pt-BR" altLang="pt-BR" sz="2000" b="1" dirty="0"/>
              <a:t>Ficha de Monitoração</a:t>
            </a:r>
            <a:r>
              <a:rPr lang="pt-BR" altLang="pt-BR" sz="2000" dirty="0"/>
              <a:t> da </a:t>
            </a:r>
            <a:r>
              <a:rPr lang="pt-BR" altLang="pt-BR" sz="2000" dirty="0">
                <a:solidFill>
                  <a:srgbClr val="00B0F0"/>
                </a:solidFill>
              </a:rPr>
              <a:t>Carga</a:t>
            </a:r>
            <a:r>
              <a:rPr lang="pt-BR" altLang="pt-BR" sz="2000" dirty="0"/>
              <a:t> e do </a:t>
            </a:r>
            <a:r>
              <a:rPr lang="pt-BR" altLang="pt-BR" sz="2000" dirty="0">
                <a:solidFill>
                  <a:srgbClr val="00B0F0"/>
                </a:solidFill>
              </a:rPr>
              <a:t>Veículo</a:t>
            </a:r>
            <a:r>
              <a:rPr lang="pt-BR" altLang="pt-BR" sz="2000" dirty="0"/>
              <a:t> Rodoviário - Transporte de Radioativos</a:t>
            </a:r>
          </a:p>
        </p:txBody>
      </p:sp>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000" t="1695"/>
          <a:stretch/>
        </p:blipFill>
        <p:spPr bwMode="auto">
          <a:xfrm rot="-60000">
            <a:off x="5004048" y="576056"/>
            <a:ext cx="3600400" cy="434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a:extLst>
              <a:ext uri="{FF2B5EF4-FFF2-40B4-BE49-F238E27FC236}">
                <a16:creationId xmlns:a16="http://schemas.microsoft.com/office/drawing/2014/main" id="{1B1B5B53-3623-469A-8835-C0B3806C78EA}"/>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F246A7F0-881C-4ED0-B04E-1509614C6224}"/>
              </a:ext>
            </a:extLst>
          </p:cNvPr>
          <p:cNvSpPr txBox="1"/>
          <p:nvPr/>
        </p:nvSpPr>
        <p:spPr>
          <a:xfrm>
            <a:off x="179512"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9" name="Seta: Dobrada 8">
            <a:extLst>
              <a:ext uri="{FF2B5EF4-FFF2-40B4-BE49-F238E27FC236}">
                <a16:creationId xmlns:a16="http://schemas.microsoft.com/office/drawing/2014/main" id="{2B50DC4C-E1C4-4B3A-925B-5923F8C067FD}"/>
              </a:ext>
            </a:extLst>
          </p:cNvPr>
          <p:cNvSpPr/>
          <p:nvPr/>
        </p:nvSpPr>
        <p:spPr>
          <a:xfrm rot="10800000" flipH="1">
            <a:off x="3275856" y="2643758"/>
            <a:ext cx="1175777" cy="1140802"/>
          </a:xfrm>
          <a:prstGeom prst="bentArrow">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42818142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74" y="534274"/>
            <a:ext cx="6518380" cy="4401804"/>
          </a:xfrm>
          <a:prstGeom prst="rect">
            <a:avLst/>
          </a:prstGeom>
        </p:spPr>
      </p:pic>
      <p:sp>
        <p:nvSpPr>
          <p:cNvPr id="3" name="Retângulo 2"/>
          <p:cNvSpPr/>
          <p:nvPr/>
        </p:nvSpPr>
        <p:spPr>
          <a:xfrm>
            <a:off x="0" y="552502"/>
            <a:ext cx="248376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CIPP – Verificar Campos</a:t>
            </a:r>
          </a:p>
        </p:txBody>
      </p:sp>
      <p:sp>
        <p:nvSpPr>
          <p:cNvPr id="25" name="Retângulo de cantos arredondados 24"/>
          <p:cNvSpPr/>
          <p:nvPr/>
        </p:nvSpPr>
        <p:spPr>
          <a:xfrm>
            <a:off x="107504" y="1096955"/>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Data Vencimento</a:t>
            </a:r>
          </a:p>
        </p:txBody>
      </p:sp>
      <p:cxnSp>
        <p:nvCxnSpPr>
          <p:cNvPr id="27" name="Conector de seta reta 26"/>
          <p:cNvCxnSpPr>
            <a:cxnSpLocks/>
            <a:stCxn id="25" idx="3"/>
          </p:cNvCxnSpPr>
          <p:nvPr/>
        </p:nvCxnSpPr>
        <p:spPr>
          <a:xfrm>
            <a:off x="2072675" y="1255428"/>
            <a:ext cx="627117" cy="2015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tângulo de cantos arredondados 28"/>
          <p:cNvSpPr/>
          <p:nvPr/>
        </p:nvSpPr>
        <p:spPr>
          <a:xfrm>
            <a:off x="110386" y="1601011"/>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Placa de Licença</a:t>
            </a:r>
          </a:p>
        </p:txBody>
      </p:sp>
      <p:cxnSp>
        <p:nvCxnSpPr>
          <p:cNvPr id="30" name="Conector de seta reta 29"/>
          <p:cNvCxnSpPr>
            <a:cxnSpLocks/>
            <a:stCxn id="29" idx="3"/>
          </p:cNvCxnSpPr>
          <p:nvPr/>
        </p:nvCxnSpPr>
        <p:spPr>
          <a:xfrm>
            <a:off x="2075557" y="1759484"/>
            <a:ext cx="3936603" cy="3311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tângulo de cantos arredondados 31"/>
          <p:cNvSpPr/>
          <p:nvPr/>
        </p:nvSpPr>
        <p:spPr>
          <a:xfrm>
            <a:off x="107504" y="2105067"/>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Data Inspeção</a:t>
            </a:r>
          </a:p>
        </p:txBody>
      </p:sp>
      <p:cxnSp>
        <p:nvCxnSpPr>
          <p:cNvPr id="33" name="Conector de seta reta 32"/>
          <p:cNvCxnSpPr>
            <a:cxnSpLocks/>
            <a:stCxn id="32" idx="3"/>
          </p:cNvCxnSpPr>
          <p:nvPr/>
        </p:nvCxnSpPr>
        <p:spPr>
          <a:xfrm>
            <a:off x="2072675" y="2263540"/>
            <a:ext cx="1851253" cy="3751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de cantos arredondados 34"/>
          <p:cNvSpPr/>
          <p:nvPr/>
        </p:nvSpPr>
        <p:spPr>
          <a:xfrm>
            <a:off x="107504" y="3041171"/>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Data Prox. Inspeção</a:t>
            </a:r>
          </a:p>
        </p:txBody>
      </p:sp>
      <p:cxnSp>
        <p:nvCxnSpPr>
          <p:cNvPr id="36" name="Conector de seta reta 35"/>
          <p:cNvCxnSpPr>
            <a:cxnSpLocks/>
            <a:stCxn id="35" idx="3"/>
          </p:cNvCxnSpPr>
          <p:nvPr/>
        </p:nvCxnSpPr>
        <p:spPr>
          <a:xfrm flipV="1">
            <a:off x="2072675" y="2754524"/>
            <a:ext cx="3147397" cy="4451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tângulo de cantos arredondados 43"/>
          <p:cNvSpPr/>
          <p:nvPr/>
        </p:nvSpPr>
        <p:spPr>
          <a:xfrm>
            <a:off x="107504" y="2576012"/>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Nº Equipamento</a:t>
            </a:r>
          </a:p>
        </p:txBody>
      </p:sp>
      <p:cxnSp>
        <p:nvCxnSpPr>
          <p:cNvPr id="45" name="Conector de seta reta 44"/>
          <p:cNvCxnSpPr>
            <a:cxnSpLocks/>
            <a:stCxn id="44" idx="3"/>
          </p:cNvCxnSpPr>
          <p:nvPr/>
        </p:nvCxnSpPr>
        <p:spPr>
          <a:xfrm>
            <a:off x="2072675" y="2734485"/>
            <a:ext cx="627117" cy="121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tângulo de cantos arredondados 46"/>
          <p:cNvSpPr/>
          <p:nvPr/>
        </p:nvSpPr>
        <p:spPr>
          <a:xfrm>
            <a:off x="107504" y="3504893"/>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Equipamento / Grupo</a:t>
            </a:r>
          </a:p>
        </p:txBody>
      </p:sp>
      <p:cxnSp>
        <p:nvCxnSpPr>
          <p:cNvPr id="48" name="Conector de seta reta 47"/>
          <p:cNvCxnSpPr>
            <a:cxnSpLocks/>
            <a:stCxn id="47" idx="3"/>
          </p:cNvCxnSpPr>
          <p:nvPr/>
        </p:nvCxnSpPr>
        <p:spPr>
          <a:xfrm flipV="1">
            <a:off x="2072675" y="3383856"/>
            <a:ext cx="627117" cy="2795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Retângulo de cantos arredondados 49"/>
          <p:cNvSpPr/>
          <p:nvPr/>
        </p:nvSpPr>
        <p:spPr>
          <a:xfrm>
            <a:off x="107504" y="3982996"/>
            <a:ext cx="1965171" cy="316946"/>
          </a:xfrm>
          <a:prstGeom prst="roundRect">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Tipo Equipamento</a:t>
            </a:r>
          </a:p>
        </p:txBody>
      </p:sp>
      <p:cxnSp>
        <p:nvCxnSpPr>
          <p:cNvPr id="51" name="Conector de seta reta 50"/>
          <p:cNvCxnSpPr>
            <a:cxnSpLocks/>
            <a:stCxn id="50" idx="3"/>
          </p:cNvCxnSpPr>
          <p:nvPr/>
        </p:nvCxnSpPr>
        <p:spPr>
          <a:xfrm flipV="1">
            <a:off x="2072675" y="3242815"/>
            <a:ext cx="5523661" cy="8986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02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randombar(horizontal)">
                                      <p:cBhvr>
                                        <p:cTn id="36" dur="500"/>
                                        <p:tgtEl>
                                          <p:spTgt spid="44"/>
                                        </p:tgtEl>
                                      </p:cBhvr>
                                    </p:animEffect>
                                  </p:childTnLst>
                                </p:cTn>
                              </p:par>
                              <p:par>
                                <p:cTn id="37" presetID="14" presetClass="entr" presetSubtype="1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randombar(horizontal)">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randombar(horizontal)">
                                      <p:cBhvr>
                                        <p:cTn id="44" dur="500"/>
                                        <p:tgtEl>
                                          <p:spTgt spid="35"/>
                                        </p:tgtEl>
                                      </p:cBhvr>
                                    </p:animEffect>
                                  </p:childTnLst>
                                </p:cTn>
                              </p:par>
                              <p:par>
                                <p:cTn id="45" presetID="14" presetClass="entr" presetSubtype="1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randombar(horizont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randombar(horizontal)">
                                      <p:cBhvr>
                                        <p:cTn id="52" dur="500"/>
                                        <p:tgtEl>
                                          <p:spTgt spid="47"/>
                                        </p:tgtEl>
                                      </p:cBhvr>
                                    </p:animEffect>
                                  </p:childTnLst>
                                </p:cTn>
                              </p:par>
                              <p:par>
                                <p:cTn id="53" presetID="14" presetClass="entr" presetSubtype="1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randombar(horizontal)">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2" grpId="0" animBg="1"/>
      <p:bldP spid="35" grpId="0" animBg="1"/>
      <p:bldP spid="44" grpId="0" animBg="1"/>
      <p:bldP spid="47" grpId="0" animBg="1"/>
      <p:bldP spid="50"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552502"/>
            <a:ext cx="341987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Placas de Identificação e Inspeção</a:t>
            </a:r>
          </a:p>
        </p:txBody>
      </p:sp>
      <p:pic>
        <p:nvPicPr>
          <p:cNvPr id="18" name="Picture 2" descr="Mvc-002s"/>
          <p:cNvPicPr>
            <a:picLocks noChangeAspect="1" noChangeArrowheads="1"/>
          </p:cNvPicPr>
          <p:nvPr/>
        </p:nvPicPr>
        <p:blipFill rotWithShape="1">
          <a:blip r:embed="rId3">
            <a:extLst>
              <a:ext uri="{28A0092B-C50C-407E-A947-70E740481C1C}">
                <a14:useLocalDpi xmlns:a14="http://schemas.microsoft.com/office/drawing/2010/main" val="0"/>
              </a:ext>
            </a:extLst>
          </a:blip>
          <a:srcRect l="5128" r="5128" b="10423"/>
          <a:stretch/>
        </p:blipFill>
        <p:spPr bwMode="auto">
          <a:xfrm>
            <a:off x="3635896" y="886591"/>
            <a:ext cx="5040560" cy="37733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tângulo de cantos arredondados 24"/>
          <p:cNvSpPr/>
          <p:nvPr/>
        </p:nvSpPr>
        <p:spPr>
          <a:xfrm>
            <a:off x="107504" y="1096955"/>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Número INMETRO</a:t>
            </a:r>
          </a:p>
        </p:txBody>
      </p:sp>
      <p:cxnSp>
        <p:nvCxnSpPr>
          <p:cNvPr id="27" name="Conector de seta reta 26"/>
          <p:cNvCxnSpPr>
            <a:cxnSpLocks/>
            <a:stCxn id="25" idx="3"/>
          </p:cNvCxnSpPr>
          <p:nvPr/>
        </p:nvCxnSpPr>
        <p:spPr>
          <a:xfrm flipV="1">
            <a:off x="2072675" y="1203495"/>
            <a:ext cx="3435429" cy="374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tângulo de cantos arredondados 28"/>
          <p:cNvSpPr/>
          <p:nvPr/>
        </p:nvSpPr>
        <p:spPr>
          <a:xfrm>
            <a:off x="110386" y="1601011"/>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Nº Inspeção</a:t>
            </a:r>
          </a:p>
        </p:txBody>
      </p:sp>
      <p:cxnSp>
        <p:nvCxnSpPr>
          <p:cNvPr id="30" name="Conector de seta reta 29"/>
          <p:cNvCxnSpPr>
            <a:cxnSpLocks/>
            <a:stCxn id="29" idx="3"/>
          </p:cNvCxnSpPr>
          <p:nvPr/>
        </p:nvCxnSpPr>
        <p:spPr>
          <a:xfrm flipV="1">
            <a:off x="2075557" y="1347614"/>
            <a:ext cx="5232747" cy="3974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tângulo de cantos arredondados 31"/>
          <p:cNvSpPr/>
          <p:nvPr/>
        </p:nvSpPr>
        <p:spPr>
          <a:xfrm>
            <a:off x="107504" y="2105067"/>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Nº Certificado</a:t>
            </a:r>
          </a:p>
        </p:txBody>
      </p:sp>
      <p:cxnSp>
        <p:nvCxnSpPr>
          <p:cNvPr id="33" name="Conector de seta reta 32"/>
          <p:cNvCxnSpPr>
            <a:cxnSpLocks/>
            <a:stCxn id="32" idx="3"/>
          </p:cNvCxnSpPr>
          <p:nvPr/>
        </p:nvCxnSpPr>
        <p:spPr>
          <a:xfrm flipV="1">
            <a:off x="2072675" y="1770980"/>
            <a:ext cx="3795469" cy="47810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de cantos arredondados 34"/>
          <p:cNvSpPr/>
          <p:nvPr/>
        </p:nvSpPr>
        <p:spPr>
          <a:xfrm>
            <a:off x="107504" y="3041171"/>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Nº INMETRO</a:t>
            </a:r>
          </a:p>
        </p:txBody>
      </p:sp>
      <p:cxnSp>
        <p:nvCxnSpPr>
          <p:cNvPr id="36" name="Conector de seta reta 35"/>
          <p:cNvCxnSpPr>
            <a:cxnSpLocks/>
            <a:stCxn id="35" idx="3"/>
          </p:cNvCxnSpPr>
          <p:nvPr/>
        </p:nvCxnSpPr>
        <p:spPr>
          <a:xfrm flipV="1">
            <a:off x="2072675" y="3177964"/>
            <a:ext cx="4443541" cy="72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tângulo de cantos arredondados 43"/>
          <p:cNvSpPr/>
          <p:nvPr/>
        </p:nvSpPr>
        <p:spPr>
          <a:xfrm>
            <a:off x="107504" y="2576012"/>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Próxima Inspeção</a:t>
            </a:r>
          </a:p>
        </p:txBody>
      </p:sp>
      <p:cxnSp>
        <p:nvCxnSpPr>
          <p:cNvPr id="45" name="Conector de seta reta 44"/>
          <p:cNvCxnSpPr>
            <a:cxnSpLocks/>
            <a:stCxn id="44" idx="3"/>
          </p:cNvCxnSpPr>
          <p:nvPr/>
        </p:nvCxnSpPr>
        <p:spPr>
          <a:xfrm flipV="1">
            <a:off x="2072675" y="2566029"/>
            <a:ext cx="2139285" cy="1539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tângulo de cantos arredondados 46"/>
          <p:cNvSpPr/>
          <p:nvPr/>
        </p:nvSpPr>
        <p:spPr>
          <a:xfrm>
            <a:off x="107504" y="3504893"/>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Placa do Veículo</a:t>
            </a:r>
          </a:p>
        </p:txBody>
      </p:sp>
      <p:cxnSp>
        <p:nvCxnSpPr>
          <p:cNvPr id="48" name="Conector de seta reta 47"/>
          <p:cNvCxnSpPr>
            <a:cxnSpLocks/>
            <a:stCxn id="47" idx="3"/>
          </p:cNvCxnSpPr>
          <p:nvPr/>
        </p:nvCxnSpPr>
        <p:spPr>
          <a:xfrm>
            <a:off x="2072675" y="3648909"/>
            <a:ext cx="4155509" cy="576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Retângulo de cantos arredondados 49"/>
          <p:cNvSpPr/>
          <p:nvPr/>
        </p:nvSpPr>
        <p:spPr>
          <a:xfrm>
            <a:off x="107504" y="3982996"/>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Nº de Compartimento</a:t>
            </a:r>
          </a:p>
        </p:txBody>
      </p:sp>
      <p:cxnSp>
        <p:nvCxnSpPr>
          <p:cNvPr id="51" name="Conector de seta reta 50"/>
          <p:cNvCxnSpPr>
            <a:cxnSpLocks/>
            <a:stCxn id="50" idx="3"/>
          </p:cNvCxnSpPr>
          <p:nvPr/>
        </p:nvCxnSpPr>
        <p:spPr>
          <a:xfrm>
            <a:off x="2072675" y="4127012"/>
            <a:ext cx="3651453" cy="1296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tângulo de cantos arredondados 25"/>
          <p:cNvSpPr/>
          <p:nvPr/>
        </p:nvSpPr>
        <p:spPr>
          <a:xfrm>
            <a:off x="107504" y="4443958"/>
            <a:ext cx="1965171" cy="288032"/>
          </a:xfrm>
          <a:prstGeom prst="roundRect">
            <a:avLst/>
          </a:prstGeom>
          <a:solidFill>
            <a:schemeClr val="bg1">
              <a:lumMod val="85000"/>
            </a:scheme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1"/>
                </a:solidFill>
              </a:rPr>
              <a:t>Capacidade Tanque</a:t>
            </a:r>
          </a:p>
        </p:txBody>
      </p:sp>
      <p:cxnSp>
        <p:nvCxnSpPr>
          <p:cNvPr id="28" name="Conector de seta reta 27"/>
          <p:cNvCxnSpPr>
            <a:cxnSpLocks/>
            <a:stCxn id="26" idx="3"/>
          </p:cNvCxnSpPr>
          <p:nvPr/>
        </p:nvCxnSpPr>
        <p:spPr>
          <a:xfrm flipV="1">
            <a:off x="2072675" y="4418005"/>
            <a:ext cx="4443541" cy="1699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7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randombar(horizontal)">
                                      <p:cBhvr>
                                        <p:cTn id="36" dur="500"/>
                                        <p:tgtEl>
                                          <p:spTgt spid="44"/>
                                        </p:tgtEl>
                                      </p:cBhvr>
                                    </p:animEffect>
                                  </p:childTnLst>
                                </p:cTn>
                              </p:par>
                              <p:par>
                                <p:cTn id="37" presetID="14" presetClass="entr" presetSubtype="1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randombar(horizontal)">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randombar(horizontal)">
                                      <p:cBhvr>
                                        <p:cTn id="44" dur="500"/>
                                        <p:tgtEl>
                                          <p:spTgt spid="35"/>
                                        </p:tgtEl>
                                      </p:cBhvr>
                                    </p:animEffect>
                                  </p:childTnLst>
                                </p:cTn>
                              </p:par>
                              <p:par>
                                <p:cTn id="45" presetID="14" presetClass="entr" presetSubtype="1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randombar(horizont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randombar(horizontal)">
                                      <p:cBhvr>
                                        <p:cTn id="52" dur="500"/>
                                        <p:tgtEl>
                                          <p:spTgt spid="47"/>
                                        </p:tgtEl>
                                      </p:cBhvr>
                                    </p:animEffect>
                                  </p:childTnLst>
                                </p:cTn>
                              </p:par>
                              <p:par>
                                <p:cTn id="53" presetID="14" presetClass="entr" presetSubtype="1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randombar(horizontal)">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randombar(horizontal)">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2" grpId="0" animBg="1"/>
      <p:bldP spid="35" grpId="0" animBg="1"/>
      <p:bldP spid="44" grpId="0" animBg="1"/>
      <p:bldP spid="47" grpId="0" animBg="1"/>
      <p:bldP spid="50" grpId="0" animBg="1"/>
      <p:bldP spid="26"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2627784"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Modelo / Localização</a:t>
            </a:r>
          </a:p>
        </p:txBody>
      </p:sp>
      <p:pic>
        <p:nvPicPr>
          <p:cNvPr id="20" name="Picture 2" descr="DSC0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59582"/>
            <a:ext cx="5092651" cy="3819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DSC00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08" y="1795560"/>
            <a:ext cx="2915816" cy="2186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ipse 3"/>
          <p:cNvSpPr/>
          <p:nvPr/>
        </p:nvSpPr>
        <p:spPr>
          <a:xfrm>
            <a:off x="5796136" y="2355726"/>
            <a:ext cx="1368152" cy="100811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5" name="Seta para a direita 4"/>
          <p:cNvSpPr/>
          <p:nvPr/>
        </p:nvSpPr>
        <p:spPr>
          <a:xfrm>
            <a:off x="4932040" y="2571750"/>
            <a:ext cx="648072" cy="576064"/>
          </a:xfrm>
          <a:prstGeom prst="righ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pic>
        <p:nvPicPr>
          <p:cNvPr id="7" name="Imagem 6">
            <a:extLst>
              <a:ext uri="{FF2B5EF4-FFF2-40B4-BE49-F238E27FC236}">
                <a16:creationId xmlns:a16="http://schemas.microsoft.com/office/drawing/2014/main" id="{8B471382-46CE-46C7-91B1-D46C1F26B215}"/>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6AAA0014-C59C-427C-80C9-9C101FB31177}"/>
              </a:ext>
            </a:extLst>
          </p:cNvPr>
          <p:cNvSpPr txBox="1"/>
          <p:nvPr/>
        </p:nvSpPr>
        <p:spPr>
          <a:xfrm>
            <a:off x="179512"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50353512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1047417"/>
            <a:ext cx="428396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Requisitos Gerais - Identificação de Riscos</a:t>
            </a:r>
          </a:p>
        </p:txBody>
      </p:sp>
      <p:sp>
        <p:nvSpPr>
          <p:cNvPr id="4" name="CaixaDeTexto 3"/>
          <p:cNvSpPr txBox="1"/>
          <p:nvPr/>
        </p:nvSpPr>
        <p:spPr>
          <a:xfrm>
            <a:off x="210130" y="2655716"/>
            <a:ext cx="8754358" cy="2215991"/>
          </a:xfrm>
          <a:prstGeom prst="rect">
            <a:avLst/>
          </a:prstGeom>
          <a:solidFill>
            <a:schemeClr val="accent1">
              <a:lumMod val="20000"/>
              <a:lumOff val="80000"/>
            </a:schemeClr>
          </a:solidFill>
          <a:ln w="19050">
            <a:noFill/>
          </a:ln>
        </p:spPr>
        <p:txBody>
          <a:bodyPr wrap="square" rtlCol="0">
            <a:spAutoFit/>
          </a:bodyPr>
          <a:lstStyle/>
          <a:p>
            <a:pPr>
              <a:spcAft>
                <a:spcPts val="1200"/>
              </a:spcAft>
            </a:pPr>
            <a:r>
              <a:rPr lang="pt-BR" dirty="0">
                <a:solidFill>
                  <a:schemeClr val="accent1">
                    <a:lumMod val="75000"/>
                  </a:schemeClr>
                </a:solidFill>
              </a:rPr>
              <a:t>► </a:t>
            </a:r>
            <a:r>
              <a:rPr lang="pt-BR" b="1" dirty="0">
                <a:solidFill>
                  <a:schemeClr val="accent1">
                    <a:lumMod val="75000"/>
                  </a:schemeClr>
                </a:solidFill>
              </a:rPr>
              <a:t>Sinalização</a:t>
            </a:r>
            <a:r>
              <a:rPr lang="pt-BR" dirty="0">
                <a:solidFill>
                  <a:schemeClr val="accent1">
                    <a:lumMod val="75000"/>
                  </a:schemeClr>
                </a:solidFill>
              </a:rPr>
              <a:t> da unidade ou equipamento de transporte (rótulos de risco, painéis de segurança e demais símbolos, quando aplicável);</a:t>
            </a:r>
          </a:p>
          <a:p>
            <a:pPr>
              <a:spcAft>
                <a:spcPts val="1200"/>
              </a:spcAft>
            </a:pPr>
            <a:r>
              <a:rPr lang="pt-BR" dirty="0">
                <a:solidFill>
                  <a:schemeClr val="accent1">
                    <a:lumMod val="75000"/>
                  </a:schemeClr>
                </a:solidFill>
              </a:rPr>
              <a:t>► </a:t>
            </a:r>
            <a:r>
              <a:rPr lang="pt-BR" b="1" dirty="0">
                <a:solidFill>
                  <a:schemeClr val="accent1">
                    <a:lumMod val="75000"/>
                  </a:schemeClr>
                </a:solidFill>
              </a:rPr>
              <a:t>Rotulagem</a:t>
            </a:r>
            <a:r>
              <a:rPr lang="pt-BR" dirty="0">
                <a:solidFill>
                  <a:schemeClr val="accent1">
                    <a:lumMod val="75000"/>
                  </a:schemeClr>
                </a:solidFill>
              </a:rPr>
              <a:t> (afixação dos rótulos de risco na embalagem/volume);</a:t>
            </a:r>
          </a:p>
          <a:p>
            <a:pPr>
              <a:spcAft>
                <a:spcPts val="1200"/>
              </a:spcAft>
            </a:pPr>
            <a:r>
              <a:rPr lang="pt-BR" dirty="0">
                <a:solidFill>
                  <a:schemeClr val="accent1">
                    <a:lumMod val="75000"/>
                  </a:schemeClr>
                </a:solidFill>
              </a:rPr>
              <a:t>► </a:t>
            </a:r>
            <a:r>
              <a:rPr lang="pt-BR" b="1" dirty="0">
                <a:solidFill>
                  <a:schemeClr val="accent1">
                    <a:lumMod val="75000"/>
                  </a:schemeClr>
                </a:solidFill>
              </a:rPr>
              <a:t>Marcação</a:t>
            </a:r>
            <a:r>
              <a:rPr lang="pt-BR" dirty="0">
                <a:solidFill>
                  <a:schemeClr val="accent1">
                    <a:lumMod val="75000"/>
                  </a:schemeClr>
                </a:solidFill>
              </a:rPr>
              <a:t> (número ONU e nome apropriado para embarque na embalagem/volume); e</a:t>
            </a:r>
          </a:p>
          <a:p>
            <a:pPr>
              <a:spcAft>
                <a:spcPts val="1200"/>
              </a:spcAft>
            </a:pPr>
            <a:r>
              <a:rPr lang="pt-BR" dirty="0">
                <a:solidFill>
                  <a:schemeClr val="accent1">
                    <a:lumMod val="75000"/>
                  </a:schemeClr>
                </a:solidFill>
              </a:rPr>
              <a:t>► Outros </a:t>
            </a:r>
            <a:r>
              <a:rPr lang="pt-BR" b="1" dirty="0">
                <a:solidFill>
                  <a:schemeClr val="accent1">
                    <a:lumMod val="75000"/>
                  </a:schemeClr>
                </a:solidFill>
              </a:rPr>
              <a:t>símbolos e rótulos</a:t>
            </a:r>
            <a:r>
              <a:rPr lang="pt-BR" dirty="0">
                <a:solidFill>
                  <a:schemeClr val="accent1">
                    <a:lumMod val="75000"/>
                  </a:schemeClr>
                </a:solidFill>
              </a:rPr>
              <a:t> aplicáveis às embalagens/volumes de acordo com o modal de transporte.</a:t>
            </a:r>
          </a:p>
        </p:txBody>
      </p:sp>
      <p:pic>
        <p:nvPicPr>
          <p:cNvPr id="12" name="Imagem 11">
            <a:extLst>
              <a:ext uri="{FF2B5EF4-FFF2-40B4-BE49-F238E27FC236}">
                <a16:creationId xmlns:a16="http://schemas.microsoft.com/office/drawing/2014/main" id="{ABD6CD2E-3F6B-452D-A771-6D4B4BB2C58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3" name="CaixaDeTexto 12">
            <a:extLst>
              <a:ext uri="{FF2B5EF4-FFF2-40B4-BE49-F238E27FC236}">
                <a16:creationId xmlns:a16="http://schemas.microsoft.com/office/drawing/2014/main" id="{2D327256-82A5-4F9A-BE1C-42CA168F2288}"/>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14" name="Retângulo 13">
            <a:extLst>
              <a:ext uri="{FF2B5EF4-FFF2-40B4-BE49-F238E27FC236}">
                <a16:creationId xmlns:a16="http://schemas.microsoft.com/office/drawing/2014/main" id="{F45E8DD3-E669-4BC5-BA46-E6BFACE0EB1E}"/>
              </a:ext>
            </a:extLst>
          </p:cNvPr>
          <p:cNvSpPr/>
          <p:nvPr/>
        </p:nvSpPr>
        <p:spPr>
          <a:xfrm>
            <a:off x="179512" y="1446649"/>
            <a:ext cx="2460930" cy="400110"/>
          </a:xfrm>
          <a:prstGeom prst="rect">
            <a:avLst/>
          </a:prstGeom>
        </p:spPr>
        <p:txBody>
          <a:bodyPr wrap="none">
            <a:spAutoFit/>
          </a:bodyPr>
          <a:lstStyle/>
          <a:p>
            <a:r>
              <a:rPr lang="pt-BR" sz="2000" b="1" dirty="0">
                <a:highlight>
                  <a:srgbClr val="FFFF00"/>
                </a:highlight>
              </a:rPr>
              <a:t>ABNT NBR 7500:2017</a:t>
            </a:r>
            <a:endParaRPr lang="pt-BR" sz="2000" dirty="0"/>
          </a:p>
        </p:txBody>
      </p:sp>
      <p:sp>
        <p:nvSpPr>
          <p:cNvPr id="15" name="CaixaDeTexto 14">
            <a:extLst>
              <a:ext uri="{FF2B5EF4-FFF2-40B4-BE49-F238E27FC236}">
                <a16:creationId xmlns:a16="http://schemas.microsoft.com/office/drawing/2014/main" id="{4C31103F-D158-41BA-B20E-1A2F3D6ED52F}"/>
              </a:ext>
            </a:extLst>
          </p:cNvPr>
          <p:cNvSpPr txBox="1"/>
          <p:nvPr/>
        </p:nvSpPr>
        <p:spPr>
          <a:xfrm>
            <a:off x="177316" y="1779662"/>
            <a:ext cx="4320480" cy="833305"/>
          </a:xfrm>
          <a:prstGeom prst="rect">
            <a:avLst/>
          </a:prstGeom>
          <a:noFill/>
          <a:ln w="19050">
            <a:noFill/>
          </a:ln>
        </p:spPr>
        <p:txBody>
          <a:bodyPr wrap="square" rtlCol="0">
            <a:spAutoFit/>
          </a:bodyPr>
          <a:lstStyle/>
          <a:p>
            <a:pPr>
              <a:lnSpc>
                <a:spcPts val="3000"/>
              </a:lnSpc>
              <a:spcBef>
                <a:spcPct val="50000"/>
              </a:spcBef>
            </a:pPr>
            <a:r>
              <a:rPr lang="pt-BR" altLang="pt-BR" sz="2000" dirty="0"/>
              <a:t>A identificação de RISCOS para os Produtos Perigosos </a:t>
            </a:r>
            <a:r>
              <a:rPr lang="pt-BR" altLang="pt-BR" sz="2000" b="1" dirty="0">
                <a:solidFill>
                  <a:srgbClr val="FF6600"/>
                </a:solidFill>
              </a:rPr>
              <a:t>é constituída de:</a:t>
            </a:r>
          </a:p>
        </p:txBody>
      </p:sp>
      <p:pic>
        <p:nvPicPr>
          <p:cNvPr id="2" name="Imagem 1">
            <a:extLst>
              <a:ext uri="{FF2B5EF4-FFF2-40B4-BE49-F238E27FC236}">
                <a16:creationId xmlns:a16="http://schemas.microsoft.com/office/drawing/2014/main" id="{8519C096-CBA0-4BF6-9734-5739A908B7C3}"/>
              </a:ext>
            </a:extLst>
          </p:cNvPr>
          <p:cNvPicPr>
            <a:picLocks noChangeAspect="1"/>
          </p:cNvPicPr>
          <p:nvPr/>
        </p:nvPicPr>
        <p:blipFill>
          <a:blip r:embed="rId4"/>
          <a:stretch>
            <a:fillRect/>
          </a:stretch>
        </p:blipFill>
        <p:spPr>
          <a:xfrm>
            <a:off x="5148064" y="610012"/>
            <a:ext cx="3672408" cy="2003956"/>
          </a:xfrm>
          <a:prstGeom prst="rect">
            <a:avLst/>
          </a:prstGeom>
        </p:spPr>
      </p:pic>
    </p:spTree>
    <p:extLst>
      <p:ext uri="{BB962C8B-B14F-4D97-AF65-F5344CB8AC3E}">
        <p14:creationId xmlns:p14="http://schemas.microsoft.com/office/powerpoint/2010/main" val="33668256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m 56">
            <a:extLst>
              <a:ext uri="{FF2B5EF4-FFF2-40B4-BE49-F238E27FC236}">
                <a16:creationId xmlns:a16="http://schemas.microsoft.com/office/drawing/2014/main" id="{6EF231D8-C248-400B-81BD-DFC79EAF4DDF}"/>
              </a:ext>
            </a:extLst>
          </p:cNvPr>
          <p:cNvPicPr>
            <a:picLocks noChangeAspect="1"/>
          </p:cNvPicPr>
          <p:nvPr/>
        </p:nvPicPr>
        <p:blipFill>
          <a:blip r:embed="rId3"/>
          <a:stretch>
            <a:fillRect/>
          </a:stretch>
        </p:blipFill>
        <p:spPr>
          <a:xfrm>
            <a:off x="868359" y="699542"/>
            <a:ext cx="7407282" cy="4041998"/>
          </a:xfrm>
          <a:prstGeom prst="rect">
            <a:avLst/>
          </a:prstGeom>
        </p:spPr>
      </p:pic>
      <p:cxnSp>
        <p:nvCxnSpPr>
          <p:cNvPr id="8" name="Conector de Seta Reta 7">
            <a:extLst>
              <a:ext uri="{FF2B5EF4-FFF2-40B4-BE49-F238E27FC236}">
                <a16:creationId xmlns:a16="http://schemas.microsoft.com/office/drawing/2014/main" id="{B10F8ED5-25F8-4B8A-A6A5-AF6791CFA8CF}"/>
              </a:ext>
            </a:extLst>
          </p:cNvPr>
          <p:cNvCxnSpPr>
            <a:cxnSpLocks/>
          </p:cNvCxnSpPr>
          <p:nvPr/>
        </p:nvCxnSpPr>
        <p:spPr>
          <a:xfrm>
            <a:off x="2294110" y="1997528"/>
            <a:ext cx="442378" cy="17145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Conector de Seta Reta 27">
            <a:extLst>
              <a:ext uri="{FF2B5EF4-FFF2-40B4-BE49-F238E27FC236}">
                <a16:creationId xmlns:a16="http://schemas.microsoft.com/office/drawing/2014/main" id="{47D676DC-B2CB-4D57-A51F-A2358A3D8535}"/>
              </a:ext>
            </a:extLst>
          </p:cNvPr>
          <p:cNvCxnSpPr>
            <a:cxnSpLocks/>
          </p:cNvCxnSpPr>
          <p:nvPr/>
        </p:nvCxnSpPr>
        <p:spPr>
          <a:xfrm>
            <a:off x="2412603" y="3072718"/>
            <a:ext cx="420641" cy="248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Conector de Seta Reta 29">
            <a:extLst>
              <a:ext uri="{FF2B5EF4-FFF2-40B4-BE49-F238E27FC236}">
                <a16:creationId xmlns:a16="http://schemas.microsoft.com/office/drawing/2014/main" id="{8549CE13-640A-4D4B-82D8-A8C6557B18FF}"/>
              </a:ext>
            </a:extLst>
          </p:cNvPr>
          <p:cNvCxnSpPr>
            <a:cxnSpLocks/>
          </p:cNvCxnSpPr>
          <p:nvPr/>
        </p:nvCxnSpPr>
        <p:spPr>
          <a:xfrm flipV="1">
            <a:off x="2202282" y="3827884"/>
            <a:ext cx="533547" cy="21412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Conector de Seta Reta 31">
            <a:extLst>
              <a:ext uri="{FF2B5EF4-FFF2-40B4-BE49-F238E27FC236}">
                <a16:creationId xmlns:a16="http://schemas.microsoft.com/office/drawing/2014/main" id="{645198C6-F128-4066-BDF6-6279D3F92F68}"/>
              </a:ext>
            </a:extLst>
          </p:cNvPr>
          <p:cNvCxnSpPr>
            <a:cxnSpLocks/>
          </p:cNvCxnSpPr>
          <p:nvPr/>
        </p:nvCxnSpPr>
        <p:spPr>
          <a:xfrm flipH="1">
            <a:off x="4139952" y="1203598"/>
            <a:ext cx="165265" cy="69301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4" name="Conector de Seta Reta 33">
            <a:extLst>
              <a:ext uri="{FF2B5EF4-FFF2-40B4-BE49-F238E27FC236}">
                <a16:creationId xmlns:a16="http://schemas.microsoft.com/office/drawing/2014/main" id="{45301BA1-B53F-4B4C-9F4A-C85E039F9F69}"/>
              </a:ext>
            </a:extLst>
          </p:cNvPr>
          <p:cNvCxnSpPr>
            <a:cxnSpLocks/>
          </p:cNvCxnSpPr>
          <p:nvPr/>
        </p:nvCxnSpPr>
        <p:spPr>
          <a:xfrm flipH="1">
            <a:off x="4791324" y="2070129"/>
            <a:ext cx="829206" cy="2895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Conector de Seta Reta 35">
            <a:extLst>
              <a:ext uri="{FF2B5EF4-FFF2-40B4-BE49-F238E27FC236}">
                <a16:creationId xmlns:a16="http://schemas.microsoft.com/office/drawing/2014/main" id="{64379A0D-4CE9-4EA9-92F7-1A85613FFC5A}"/>
              </a:ext>
            </a:extLst>
          </p:cNvPr>
          <p:cNvCxnSpPr>
            <a:cxnSpLocks/>
          </p:cNvCxnSpPr>
          <p:nvPr/>
        </p:nvCxnSpPr>
        <p:spPr>
          <a:xfrm flipH="1" flipV="1">
            <a:off x="4249135" y="2611031"/>
            <a:ext cx="1417012" cy="877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Conector de Seta Reta 37">
            <a:extLst>
              <a:ext uri="{FF2B5EF4-FFF2-40B4-BE49-F238E27FC236}">
                <a16:creationId xmlns:a16="http://schemas.microsoft.com/office/drawing/2014/main" id="{C1EC3385-0861-46D4-95FE-9BFFB926CE6A}"/>
              </a:ext>
            </a:extLst>
          </p:cNvPr>
          <p:cNvCxnSpPr>
            <a:cxnSpLocks/>
          </p:cNvCxnSpPr>
          <p:nvPr/>
        </p:nvCxnSpPr>
        <p:spPr>
          <a:xfrm flipH="1" flipV="1">
            <a:off x="4689532" y="3188655"/>
            <a:ext cx="930642" cy="17110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0" name="Conector de Seta Reta 39">
            <a:extLst>
              <a:ext uri="{FF2B5EF4-FFF2-40B4-BE49-F238E27FC236}">
                <a16:creationId xmlns:a16="http://schemas.microsoft.com/office/drawing/2014/main" id="{AEBFDEF7-11E6-4209-8433-30FD780E3B07}"/>
              </a:ext>
            </a:extLst>
          </p:cNvPr>
          <p:cNvCxnSpPr>
            <a:cxnSpLocks/>
          </p:cNvCxnSpPr>
          <p:nvPr/>
        </p:nvCxnSpPr>
        <p:spPr>
          <a:xfrm flipH="1" flipV="1">
            <a:off x="4860032" y="3987509"/>
            <a:ext cx="394206" cy="2345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152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203598"/>
            <a:ext cx="421196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Rótulos de Risco</a:t>
            </a:r>
          </a:p>
        </p:txBody>
      </p:sp>
      <p:sp>
        <p:nvSpPr>
          <p:cNvPr id="6" name="Retângulo 5"/>
          <p:cNvSpPr/>
          <p:nvPr/>
        </p:nvSpPr>
        <p:spPr>
          <a:xfrm>
            <a:off x="4932040" y="1203598"/>
            <a:ext cx="421196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2067694"/>
            <a:ext cx="2857500" cy="2162175"/>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6D519E01-49D5-4D9C-A002-9E1B6F77904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0" name="CaixaDeTexto 9">
            <a:extLst>
              <a:ext uri="{FF2B5EF4-FFF2-40B4-BE49-F238E27FC236}">
                <a16:creationId xmlns:a16="http://schemas.microsoft.com/office/drawing/2014/main" id="{68864776-D4B6-494F-AA7C-7DDBDA755209}"/>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4" name="Imagem 3">
            <a:extLst>
              <a:ext uri="{FF2B5EF4-FFF2-40B4-BE49-F238E27FC236}">
                <a16:creationId xmlns:a16="http://schemas.microsoft.com/office/drawing/2014/main" id="{4ADB250D-7623-482E-88D1-94336F81BC69}"/>
              </a:ext>
            </a:extLst>
          </p:cNvPr>
          <p:cNvPicPr>
            <a:picLocks noChangeAspect="1"/>
          </p:cNvPicPr>
          <p:nvPr/>
        </p:nvPicPr>
        <p:blipFill>
          <a:blip r:embed="rId5"/>
          <a:stretch>
            <a:fillRect/>
          </a:stretch>
        </p:blipFill>
        <p:spPr>
          <a:xfrm>
            <a:off x="323528" y="2049424"/>
            <a:ext cx="4133446" cy="2121592"/>
          </a:xfrm>
          <a:prstGeom prst="rect">
            <a:avLst/>
          </a:prstGeom>
        </p:spPr>
      </p:pic>
    </p:spTree>
    <p:extLst>
      <p:ext uri="{BB962C8B-B14F-4D97-AF65-F5344CB8AC3E}">
        <p14:creationId xmlns:p14="http://schemas.microsoft.com/office/powerpoint/2010/main" val="372288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de cantos arredondados 19"/>
          <p:cNvSpPr/>
          <p:nvPr/>
        </p:nvSpPr>
        <p:spPr>
          <a:xfrm>
            <a:off x="1928794" y="1425749"/>
            <a:ext cx="6715172" cy="1143008"/>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b="1" dirty="0">
                <a:solidFill>
                  <a:schemeClr val="tx1"/>
                </a:solidFill>
                <a:latin typeface="Calibri" pitchFamily="34" charset="0"/>
              </a:rPr>
              <a:t>O </a:t>
            </a:r>
            <a:r>
              <a:rPr lang="pt-BR" b="1" u="sng" dirty="0">
                <a:solidFill>
                  <a:schemeClr val="tx1"/>
                </a:solidFill>
                <a:latin typeface="Calibri" pitchFamily="34" charset="0"/>
              </a:rPr>
              <a:t>comprador</a:t>
            </a:r>
            <a:r>
              <a:rPr lang="pt-BR" b="1" dirty="0">
                <a:solidFill>
                  <a:schemeClr val="tx1"/>
                </a:solidFill>
                <a:latin typeface="Calibri" pitchFamily="34" charset="0"/>
              </a:rPr>
              <a:t> de um veículo tem o prazo de </a:t>
            </a:r>
            <a:r>
              <a:rPr lang="pt-BR" b="1" u="sng" dirty="0">
                <a:solidFill>
                  <a:schemeClr val="tx1"/>
                </a:solidFill>
                <a:latin typeface="Calibri" pitchFamily="34" charset="0"/>
              </a:rPr>
              <a:t>30 dias </a:t>
            </a:r>
            <a:r>
              <a:rPr lang="pt-BR" b="1" dirty="0">
                <a:solidFill>
                  <a:schemeClr val="tx1"/>
                </a:solidFill>
                <a:latin typeface="Calibri" pitchFamily="34" charset="0"/>
              </a:rPr>
              <a:t>para transferi-lo para o seu nome, estando </a:t>
            </a:r>
            <a:r>
              <a:rPr lang="pt-BR" b="1">
                <a:solidFill>
                  <a:schemeClr val="tx1"/>
                </a:solidFill>
                <a:latin typeface="Calibri" pitchFamily="34" charset="0"/>
              </a:rPr>
              <a:t>sujeito à </a:t>
            </a:r>
            <a:r>
              <a:rPr lang="pt-BR" b="1" dirty="0">
                <a:solidFill>
                  <a:schemeClr val="tx1"/>
                </a:solidFill>
                <a:latin typeface="Calibri" pitchFamily="34" charset="0"/>
              </a:rPr>
              <a:t>pena de multa </a:t>
            </a:r>
            <a:r>
              <a:rPr lang="pt-BR" b="1" dirty="0">
                <a:solidFill>
                  <a:srgbClr val="FF0000"/>
                </a:solidFill>
                <a:latin typeface="Calibri" pitchFamily="34" charset="0"/>
              </a:rPr>
              <a:t>MÉDIA</a:t>
            </a:r>
            <a:r>
              <a:rPr lang="pt-BR" b="1" dirty="0">
                <a:solidFill>
                  <a:schemeClr val="tx1"/>
                </a:solidFill>
                <a:latin typeface="Calibri" pitchFamily="34" charset="0"/>
              </a:rPr>
              <a:t> pelo descumprimento desta determinação </a:t>
            </a:r>
            <a:r>
              <a:rPr lang="pt-BR" sz="1000" dirty="0">
                <a:solidFill>
                  <a:schemeClr val="tx1"/>
                </a:solidFill>
                <a:latin typeface="Calibri" pitchFamily="34" charset="0"/>
              </a:rPr>
              <a:t>(CTB. Art. 233)</a:t>
            </a:r>
            <a:r>
              <a:rPr lang="pt-BR" b="1" dirty="0">
                <a:solidFill>
                  <a:schemeClr val="tx1"/>
                </a:solidFill>
                <a:latin typeface="Calibri" pitchFamily="34" charset="0"/>
              </a:rPr>
              <a:t>.</a:t>
            </a:r>
            <a:endParaRPr lang="pt-BR" dirty="0">
              <a:solidFill>
                <a:schemeClr val="tx1"/>
              </a:solidFill>
            </a:endParaRPr>
          </a:p>
        </p:txBody>
      </p:sp>
      <p:pic>
        <p:nvPicPr>
          <p:cNvPr id="22" name="Imagem 21" descr="comprador.jpg"/>
          <p:cNvPicPr>
            <a:picLocks noChangeAspect="1"/>
          </p:cNvPicPr>
          <p:nvPr/>
        </p:nvPicPr>
        <p:blipFill>
          <a:blip r:embed="rId3" cstate="print"/>
          <a:stretch>
            <a:fillRect/>
          </a:stretch>
        </p:blipFill>
        <p:spPr>
          <a:xfrm>
            <a:off x="208296" y="1357304"/>
            <a:ext cx="1706892" cy="1214446"/>
          </a:xfrm>
          <a:prstGeom prst="rect">
            <a:avLst/>
          </a:prstGeom>
          <a:ln>
            <a:noFill/>
          </a:ln>
          <a:effectLst>
            <a:softEdge rad="112500"/>
          </a:effectLst>
        </p:spPr>
      </p:pic>
      <p:grpSp>
        <p:nvGrpSpPr>
          <p:cNvPr id="24" name="Grupo 23"/>
          <p:cNvGrpSpPr/>
          <p:nvPr/>
        </p:nvGrpSpPr>
        <p:grpSpPr>
          <a:xfrm>
            <a:off x="214284" y="2954164"/>
            <a:ext cx="8715432" cy="1827352"/>
            <a:chOff x="214282" y="2954163"/>
            <a:chExt cx="8715432" cy="1827352"/>
          </a:xfrm>
        </p:grpSpPr>
        <p:sp>
          <p:nvSpPr>
            <p:cNvPr id="21" name="Retângulo de cantos arredondados 20"/>
            <p:cNvSpPr/>
            <p:nvPr/>
          </p:nvSpPr>
          <p:spPr>
            <a:xfrm>
              <a:off x="214282" y="3357568"/>
              <a:ext cx="6950004" cy="1143008"/>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rgbClr val="008000"/>
                  </a:solidFill>
                  <a:latin typeface="Calibri" pitchFamily="34" charset="0"/>
                </a:rPr>
                <a:t>O </a:t>
              </a:r>
              <a:r>
                <a:rPr lang="pt-BR" u="sng" dirty="0">
                  <a:solidFill>
                    <a:srgbClr val="008000"/>
                  </a:solidFill>
                  <a:latin typeface="Calibri" pitchFamily="34" charset="0"/>
                </a:rPr>
                <a:t>vendedor</a:t>
              </a:r>
              <a:r>
                <a:rPr lang="pt-BR" dirty="0">
                  <a:solidFill>
                    <a:srgbClr val="008000"/>
                  </a:solidFill>
                  <a:latin typeface="Calibri" pitchFamily="34" charset="0"/>
                </a:rPr>
                <a:t>  tem prazo de </a:t>
              </a:r>
              <a:r>
                <a:rPr lang="pt-BR" dirty="0">
                  <a:solidFill>
                    <a:srgbClr val="FF0000"/>
                  </a:solidFill>
                  <a:latin typeface="Calibri" pitchFamily="34" charset="0"/>
                </a:rPr>
                <a:t>60 dias</a:t>
              </a:r>
              <a:r>
                <a:rPr lang="pt-BR" dirty="0">
                  <a:solidFill>
                    <a:srgbClr val="008000"/>
                  </a:solidFill>
                  <a:latin typeface="Calibri" pitchFamily="34" charset="0"/>
                </a:rPr>
                <a:t> para apresentar ao Órgão de trânsito </a:t>
              </a:r>
              <a:r>
                <a:rPr lang="pt-BR" b="1" dirty="0">
                  <a:solidFill>
                    <a:srgbClr val="008000"/>
                  </a:solidFill>
                  <a:latin typeface="Calibri" pitchFamily="34" charset="0"/>
                </a:rPr>
                <a:t>comunicação de venda</a:t>
              </a:r>
              <a:r>
                <a:rPr lang="pt-BR" dirty="0">
                  <a:solidFill>
                    <a:srgbClr val="008000"/>
                  </a:solidFill>
                  <a:latin typeface="Calibri" pitchFamily="34" charset="0"/>
                </a:rPr>
                <a:t> do veículo, sob pena ser responsabilizado solidariamente pelas penalidades aplicadas </a:t>
              </a:r>
              <a:r>
                <a:rPr lang="pt-BR" sz="1000" dirty="0">
                  <a:solidFill>
                    <a:srgbClr val="008000"/>
                  </a:solidFill>
                  <a:latin typeface="Calibri" pitchFamily="34" charset="0"/>
                </a:rPr>
                <a:t>(CTB, art. 134)</a:t>
              </a:r>
              <a:r>
                <a:rPr lang="pt-BR" b="1" dirty="0">
                  <a:solidFill>
                    <a:srgbClr val="008000"/>
                  </a:solidFill>
                  <a:latin typeface="Calibri" pitchFamily="34" charset="0"/>
                </a:rPr>
                <a:t>.  </a:t>
              </a:r>
              <a:endParaRPr lang="pt-BR" b="1" dirty="0">
                <a:solidFill>
                  <a:srgbClr val="008000"/>
                </a:solidFill>
              </a:endParaRPr>
            </a:p>
          </p:txBody>
        </p:sp>
        <p:pic>
          <p:nvPicPr>
            <p:cNvPr id="23" name="Imagem 22" descr="problema.jpg"/>
            <p:cNvPicPr>
              <a:picLocks noChangeAspect="1"/>
            </p:cNvPicPr>
            <p:nvPr/>
          </p:nvPicPr>
          <p:blipFill>
            <a:blip r:embed="rId4" cstate="print"/>
            <a:stretch>
              <a:fillRect/>
            </a:stretch>
          </p:blipFill>
          <p:spPr>
            <a:xfrm>
              <a:off x="7233475" y="2954163"/>
              <a:ext cx="1696239" cy="1827352"/>
            </a:xfrm>
            <a:prstGeom prst="rect">
              <a:avLst/>
            </a:prstGeom>
          </p:spPr>
          <p:style>
            <a:lnRef idx="1">
              <a:schemeClr val="accent3"/>
            </a:lnRef>
            <a:fillRef idx="2">
              <a:schemeClr val="accent3"/>
            </a:fillRef>
            <a:effectRef idx="1">
              <a:schemeClr val="accent3"/>
            </a:effectRef>
            <a:fontRef idx="minor">
              <a:schemeClr val="dk1"/>
            </a:fontRef>
          </p:style>
        </p:pic>
      </p:grpSp>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4141694" cy="430887"/>
          </a:xfrm>
          <a:prstGeom prst="rect">
            <a:avLst/>
          </a:prstGeom>
          <a:noFill/>
        </p:spPr>
        <p:txBody>
          <a:bodyPr wrap="square" rtlCol="0">
            <a:spAutoFit/>
          </a:bodyPr>
          <a:lstStyle/>
          <a:p>
            <a:r>
              <a:rPr lang="pt-BR" sz="2200" b="1" dirty="0"/>
              <a:t>VEÍCULO – COMPRA / VENDA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197971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Rótulos de Risco</a:t>
            </a:r>
          </a:p>
        </p:txBody>
      </p:sp>
      <p:sp>
        <p:nvSpPr>
          <p:cNvPr id="2" name="CaixaDeTexto 1"/>
          <p:cNvSpPr txBox="1"/>
          <p:nvPr/>
        </p:nvSpPr>
        <p:spPr>
          <a:xfrm>
            <a:off x="107504" y="1556485"/>
            <a:ext cx="4392488" cy="2756909"/>
          </a:xfrm>
          <a:prstGeom prst="rect">
            <a:avLst/>
          </a:prstGeom>
          <a:noFill/>
          <a:ln w="19050">
            <a:noFill/>
          </a:ln>
        </p:spPr>
        <p:txBody>
          <a:bodyPr wrap="square" rtlCol="0">
            <a:spAutoFit/>
          </a:bodyPr>
          <a:lstStyle/>
          <a:p>
            <a:pPr>
              <a:lnSpc>
                <a:spcPts val="3000"/>
              </a:lnSpc>
            </a:pPr>
            <a:r>
              <a:rPr lang="pt-BR" sz="2000" dirty="0"/>
              <a:t>Os </a:t>
            </a:r>
            <a:r>
              <a:rPr lang="pt-BR" sz="2000" dirty="0">
                <a:solidFill>
                  <a:srgbClr val="FF6600"/>
                </a:solidFill>
              </a:rPr>
              <a:t>Rótulos de Risco</a:t>
            </a:r>
            <a:r>
              <a:rPr lang="pt-BR" sz="2000" dirty="0"/>
              <a:t> aplicáveis aos veículos transportadores devem ter o tamanho padrão, no limite de corte da moldura, de </a:t>
            </a:r>
            <a:r>
              <a:rPr lang="pt-BR" sz="2000" b="1" dirty="0"/>
              <a:t>300 mm x 300 mm</a:t>
            </a:r>
            <a:r>
              <a:rPr lang="pt-BR" sz="2000" dirty="0"/>
              <a:t>, com uma linha na mesma cor do símbolo a 12,5 mm da borda e paralela a todo o seu perímetro.</a:t>
            </a:r>
          </a:p>
        </p:txBody>
      </p:sp>
      <p:pic>
        <p:nvPicPr>
          <p:cNvPr id="21" name="Imagem 20">
            <a:extLst>
              <a:ext uri="{FF2B5EF4-FFF2-40B4-BE49-F238E27FC236}">
                <a16:creationId xmlns:a16="http://schemas.microsoft.com/office/drawing/2014/main" id="{181AEA59-8415-4C0E-9763-AB12EA0A8D2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22" name="CaixaDeTexto 21">
            <a:extLst>
              <a:ext uri="{FF2B5EF4-FFF2-40B4-BE49-F238E27FC236}">
                <a16:creationId xmlns:a16="http://schemas.microsoft.com/office/drawing/2014/main" id="{5A569112-52C1-4428-9A78-99588B82DC9E}"/>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39" name="Imagem 38">
            <a:extLst>
              <a:ext uri="{FF2B5EF4-FFF2-40B4-BE49-F238E27FC236}">
                <a16:creationId xmlns:a16="http://schemas.microsoft.com/office/drawing/2014/main" id="{4BED2F0A-FE68-4395-B046-F3E1825C733D}"/>
              </a:ext>
            </a:extLst>
          </p:cNvPr>
          <p:cNvPicPr>
            <a:picLocks noChangeAspect="1"/>
          </p:cNvPicPr>
          <p:nvPr/>
        </p:nvPicPr>
        <p:blipFill>
          <a:blip r:embed="rId4"/>
          <a:stretch>
            <a:fillRect/>
          </a:stretch>
        </p:blipFill>
        <p:spPr>
          <a:xfrm>
            <a:off x="4974539" y="882842"/>
            <a:ext cx="3666671" cy="3407084"/>
          </a:xfrm>
          <a:prstGeom prst="rect">
            <a:avLst/>
          </a:prstGeom>
        </p:spPr>
      </p:pic>
      <p:sp>
        <p:nvSpPr>
          <p:cNvPr id="41" name="CaixaDeTexto 40">
            <a:extLst>
              <a:ext uri="{FF2B5EF4-FFF2-40B4-BE49-F238E27FC236}">
                <a16:creationId xmlns:a16="http://schemas.microsoft.com/office/drawing/2014/main" id="{E0C613FD-6725-429C-95B6-179F748DF6CA}"/>
              </a:ext>
            </a:extLst>
          </p:cNvPr>
          <p:cNvSpPr txBox="1"/>
          <p:nvPr/>
        </p:nvSpPr>
        <p:spPr>
          <a:xfrm>
            <a:off x="2216" y="4496221"/>
            <a:ext cx="9144001" cy="307777"/>
          </a:xfrm>
          <a:prstGeom prst="rect">
            <a:avLst/>
          </a:prstGeom>
          <a:solidFill>
            <a:srgbClr val="FFFF00"/>
          </a:solidFill>
          <a:ln w="19050">
            <a:noFill/>
          </a:ln>
        </p:spPr>
        <p:txBody>
          <a:bodyPr wrap="square" rtlCol="0">
            <a:spAutoFit/>
          </a:bodyPr>
          <a:lstStyle/>
          <a:p>
            <a:pPr algn="ctr"/>
            <a:r>
              <a:rPr lang="pt-BR" sz="1400" b="1" dirty="0">
                <a:solidFill>
                  <a:srgbClr val="C00000"/>
                </a:solidFill>
              </a:rPr>
              <a:t>Para utilitários, o tamanho do Rótulo de Risco é 250 x 250 mm</a:t>
            </a:r>
          </a:p>
        </p:txBody>
      </p:sp>
    </p:spTree>
    <p:extLst>
      <p:ext uri="{BB962C8B-B14F-4D97-AF65-F5344CB8AC3E}">
        <p14:creationId xmlns:p14="http://schemas.microsoft.com/office/powerpoint/2010/main" val="343958679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197971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Rótulos de Risco</a:t>
            </a:r>
          </a:p>
        </p:txBody>
      </p:sp>
      <p:pic>
        <p:nvPicPr>
          <p:cNvPr id="16" name="Imagem 15">
            <a:extLst>
              <a:ext uri="{FF2B5EF4-FFF2-40B4-BE49-F238E27FC236}">
                <a16:creationId xmlns:a16="http://schemas.microsoft.com/office/drawing/2014/main" id="{D3034E34-5B66-43FB-B58B-07CBA8D3E7C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7" name="CaixaDeTexto 16">
            <a:extLst>
              <a:ext uri="{FF2B5EF4-FFF2-40B4-BE49-F238E27FC236}">
                <a16:creationId xmlns:a16="http://schemas.microsoft.com/office/drawing/2014/main" id="{48D709B8-72E4-4C13-A6C6-AC0643EFDE7E}"/>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19" name="Picture 8">
            <a:extLst>
              <a:ext uri="{FF2B5EF4-FFF2-40B4-BE49-F238E27FC236}">
                <a16:creationId xmlns:a16="http://schemas.microsoft.com/office/drawing/2014/main" id="{9B3D5564-517D-4503-A6F4-6D7740F7E9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672" y="2006440"/>
            <a:ext cx="896426" cy="8964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2114956E-0802-4571-BE8E-8B72A2843947}"/>
              </a:ext>
            </a:extLst>
          </p:cNvPr>
          <p:cNvPicPr>
            <a:picLocks noChangeAspect="1"/>
          </p:cNvPicPr>
          <p:nvPr/>
        </p:nvPicPr>
        <p:blipFill>
          <a:blip r:embed="rId5"/>
          <a:stretch>
            <a:fillRect/>
          </a:stretch>
        </p:blipFill>
        <p:spPr>
          <a:xfrm>
            <a:off x="390018" y="1889559"/>
            <a:ext cx="2635821" cy="1129638"/>
          </a:xfrm>
          <a:prstGeom prst="rect">
            <a:avLst/>
          </a:prstGeom>
        </p:spPr>
      </p:pic>
      <p:sp>
        <p:nvSpPr>
          <p:cNvPr id="6" name="Retângulo: Cantos Arredondados 5">
            <a:extLst>
              <a:ext uri="{FF2B5EF4-FFF2-40B4-BE49-F238E27FC236}">
                <a16:creationId xmlns:a16="http://schemas.microsoft.com/office/drawing/2014/main" id="{CE01C7FF-473E-4E94-809C-5686FF09E105}"/>
              </a:ext>
            </a:extLst>
          </p:cNvPr>
          <p:cNvSpPr/>
          <p:nvPr/>
        </p:nvSpPr>
        <p:spPr>
          <a:xfrm>
            <a:off x="228956" y="1638268"/>
            <a:ext cx="2880712" cy="1437539"/>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7" name="Retângulo 6">
            <a:extLst>
              <a:ext uri="{FF2B5EF4-FFF2-40B4-BE49-F238E27FC236}">
                <a16:creationId xmlns:a16="http://schemas.microsoft.com/office/drawing/2014/main" id="{162BF670-5B3A-4132-8EFD-2C5D2F761687}"/>
              </a:ext>
            </a:extLst>
          </p:cNvPr>
          <p:cNvSpPr/>
          <p:nvPr/>
        </p:nvSpPr>
        <p:spPr>
          <a:xfrm>
            <a:off x="186926" y="1563638"/>
            <a:ext cx="1296144" cy="247533"/>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200" b="1" dirty="0">
                <a:solidFill>
                  <a:schemeClr val="bg1"/>
                </a:solidFill>
              </a:rPr>
              <a:t>1 - EXPLOSIVOS</a:t>
            </a:r>
          </a:p>
        </p:txBody>
      </p:sp>
      <p:sp>
        <p:nvSpPr>
          <p:cNvPr id="61" name="Retângulo: Cantos Arredondados 60">
            <a:extLst>
              <a:ext uri="{FF2B5EF4-FFF2-40B4-BE49-F238E27FC236}">
                <a16:creationId xmlns:a16="http://schemas.microsoft.com/office/drawing/2014/main" id="{64DB5384-674A-4F11-947E-A6F6C8108746}"/>
              </a:ext>
            </a:extLst>
          </p:cNvPr>
          <p:cNvSpPr/>
          <p:nvPr/>
        </p:nvSpPr>
        <p:spPr>
          <a:xfrm>
            <a:off x="3837330" y="1638269"/>
            <a:ext cx="2880711" cy="1221514"/>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62" name="Retângulo 61">
            <a:extLst>
              <a:ext uri="{FF2B5EF4-FFF2-40B4-BE49-F238E27FC236}">
                <a16:creationId xmlns:a16="http://schemas.microsoft.com/office/drawing/2014/main" id="{46130A8C-BA8E-40B2-9AB3-5FDC48CB9FE7}"/>
              </a:ext>
            </a:extLst>
          </p:cNvPr>
          <p:cNvSpPr/>
          <p:nvPr/>
        </p:nvSpPr>
        <p:spPr>
          <a:xfrm>
            <a:off x="3798460" y="1531774"/>
            <a:ext cx="893946" cy="247533"/>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200" b="1" dirty="0">
                <a:solidFill>
                  <a:schemeClr val="bg1"/>
                </a:solidFill>
              </a:rPr>
              <a:t>2 - GASES</a:t>
            </a:r>
          </a:p>
        </p:txBody>
      </p:sp>
      <p:sp>
        <p:nvSpPr>
          <p:cNvPr id="63" name="Retângulo: Cantos Arredondados 62">
            <a:extLst>
              <a:ext uri="{FF2B5EF4-FFF2-40B4-BE49-F238E27FC236}">
                <a16:creationId xmlns:a16="http://schemas.microsoft.com/office/drawing/2014/main" id="{050C0C68-4F4C-45E4-9CD9-6A929B5D47E6}"/>
              </a:ext>
            </a:extLst>
          </p:cNvPr>
          <p:cNvSpPr/>
          <p:nvPr/>
        </p:nvSpPr>
        <p:spPr>
          <a:xfrm>
            <a:off x="7463249" y="1581658"/>
            <a:ext cx="1261543" cy="1437539"/>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64" name="Retângulo 63">
            <a:extLst>
              <a:ext uri="{FF2B5EF4-FFF2-40B4-BE49-F238E27FC236}">
                <a16:creationId xmlns:a16="http://schemas.microsoft.com/office/drawing/2014/main" id="{EF1C892D-87CA-41CF-894A-D2B587EB8E1F}"/>
              </a:ext>
            </a:extLst>
          </p:cNvPr>
          <p:cNvSpPr/>
          <p:nvPr/>
        </p:nvSpPr>
        <p:spPr>
          <a:xfrm>
            <a:off x="7404450" y="1468843"/>
            <a:ext cx="1199112" cy="424782"/>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200" b="1" dirty="0">
                <a:solidFill>
                  <a:schemeClr val="bg1"/>
                </a:solidFill>
              </a:rPr>
              <a:t>3 – LÍQUIDOS</a:t>
            </a:r>
          </a:p>
          <a:p>
            <a:pPr algn="ctr"/>
            <a:r>
              <a:rPr lang="pt-BR" sz="1200" b="1" dirty="0">
                <a:solidFill>
                  <a:schemeClr val="bg1"/>
                </a:solidFill>
              </a:rPr>
              <a:t>INFLAMÁVEIS</a:t>
            </a:r>
          </a:p>
        </p:txBody>
      </p:sp>
      <p:sp>
        <p:nvSpPr>
          <p:cNvPr id="65" name="Retângulo: Cantos Arredondados 64">
            <a:extLst>
              <a:ext uri="{FF2B5EF4-FFF2-40B4-BE49-F238E27FC236}">
                <a16:creationId xmlns:a16="http://schemas.microsoft.com/office/drawing/2014/main" id="{7A6E1484-A568-4539-A123-F2FDE180FCA5}"/>
              </a:ext>
            </a:extLst>
          </p:cNvPr>
          <p:cNvSpPr/>
          <p:nvPr/>
        </p:nvSpPr>
        <p:spPr>
          <a:xfrm>
            <a:off x="246933" y="3468765"/>
            <a:ext cx="4936938" cy="1313198"/>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69" name="Retângulo 68">
            <a:extLst>
              <a:ext uri="{FF2B5EF4-FFF2-40B4-BE49-F238E27FC236}">
                <a16:creationId xmlns:a16="http://schemas.microsoft.com/office/drawing/2014/main" id="{806ACC1A-4C76-4ECF-93C5-27C6D9F982F0}"/>
              </a:ext>
            </a:extLst>
          </p:cNvPr>
          <p:cNvSpPr/>
          <p:nvPr/>
        </p:nvSpPr>
        <p:spPr>
          <a:xfrm>
            <a:off x="179512" y="3364194"/>
            <a:ext cx="4788335" cy="565012"/>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200" b="1" dirty="0">
                <a:solidFill>
                  <a:schemeClr val="bg1"/>
                </a:solidFill>
              </a:rPr>
              <a:t>4 – Sólidos inflamáveis, Substâncias sujeitas à combustão espontânea, Substâncias que em contato com a água emitem gases inflamáveis</a:t>
            </a:r>
          </a:p>
        </p:txBody>
      </p:sp>
      <p:pic>
        <p:nvPicPr>
          <p:cNvPr id="86" name="Picture 14" descr="Resultado de imagem para simbologia de produtos perigosos sólido inflamável">
            <a:extLst>
              <a:ext uri="{FF2B5EF4-FFF2-40B4-BE49-F238E27FC236}">
                <a16:creationId xmlns:a16="http://schemas.microsoft.com/office/drawing/2014/main" id="{035417D8-F351-4CAE-AF5F-ECDF43AD94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625" y="4011839"/>
            <a:ext cx="742827" cy="742827"/>
          </a:xfrm>
          <a:prstGeom prst="rect">
            <a:avLst/>
          </a:prstGeom>
          <a:noFill/>
          <a:extLst>
            <a:ext uri="{909E8E84-426E-40DD-AFC4-6F175D3DCCD1}">
              <a14:hiddenFill xmlns:a14="http://schemas.microsoft.com/office/drawing/2010/main">
                <a:solidFill>
                  <a:srgbClr val="FFFFFF"/>
                </a:solidFill>
              </a14:hiddenFill>
            </a:ext>
          </a:extLst>
        </p:spPr>
      </p:pic>
      <p:pic>
        <p:nvPicPr>
          <p:cNvPr id="87" name="Imagem 86" descr="Resultado de imagem para simbologia de produtos perigosos combustão espontânea">
            <a:extLst>
              <a:ext uri="{FF2B5EF4-FFF2-40B4-BE49-F238E27FC236}">
                <a16:creationId xmlns:a16="http://schemas.microsoft.com/office/drawing/2014/main" id="{3CBDE3E0-AC9C-4E8C-A7B3-75C8905E7A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978" t="7172" r="10756" b="6838"/>
          <a:stretch>
            <a:fillRect/>
          </a:stretch>
        </p:blipFill>
        <p:spPr bwMode="auto">
          <a:xfrm>
            <a:off x="2210483" y="3979563"/>
            <a:ext cx="707301" cy="707254"/>
          </a:xfrm>
          <a:custGeom>
            <a:avLst/>
            <a:gdLst>
              <a:gd name="connsiteX0" fmla="*/ 756802 w 1533317"/>
              <a:gd name="connsiteY0" fmla="*/ 0 h 1533216"/>
              <a:gd name="connsiteX1" fmla="*/ 1533317 w 1533317"/>
              <a:gd name="connsiteY1" fmla="*/ 771007 h 1533216"/>
              <a:gd name="connsiteX2" fmla="*/ 776515 w 1533317"/>
              <a:gd name="connsiteY2" fmla="*/ 1533216 h 1533216"/>
              <a:gd name="connsiteX3" fmla="*/ 0 w 1533317"/>
              <a:gd name="connsiteY3" fmla="*/ 762210 h 1533216"/>
              <a:gd name="connsiteX4" fmla="*/ 756802 w 1533317"/>
              <a:gd name="connsiteY4" fmla="*/ 0 h 153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17" h="1533216">
                <a:moveTo>
                  <a:pt x="756802" y="0"/>
                </a:moveTo>
                <a:lnTo>
                  <a:pt x="1533317" y="771007"/>
                </a:lnTo>
                <a:lnTo>
                  <a:pt x="776515" y="1533216"/>
                </a:lnTo>
                <a:lnTo>
                  <a:pt x="0" y="762210"/>
                </a:lnTo>
                <a:lnTo>
                  <a:pt x="756802" y="0"/>
                </a:lnTo>
                <a:close/>
              </a:path>
            </a:pathLst>
          </a:custGeom>
          <a:noFill/>
          <a:extLst>
            <a:ext uri="{909E8E84-426E-40DD-AFC4-6F175D3DCCD1}">
              <a14:hiddenFill xmlns:a14="http://schemas.microsoft.com/office/drawing/2010/main">
                <a:solidFill>
                  <a:srgbClr val="FFFFFF"/>
                </a:solidFill>
              </a14:hiddenFill>
            </a:ext>
          </a:extLst>
        </p:spPr>
      </p:pic>
      <p:pic>
        <p:nvPicPr>
          <p:cNvPr id="88" name="Picture 18" descr="Resultado de imagem para simbologia de produtos perigosos perigoso quando molhado">
            <a:extLst>
              <a:ext uri="{FF2B5EF4-FFF2-40B4-BE49-F238E27FC236}">
                <a16:creationId xmlns:a16="http://schemas.microsoft.com/office/drawing/2014/main" id="{223E718B-C343-4A19-AF41-7D01810AE8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4205" y="4003545"/>
            <a:ext cx="707301" cy="707301"/>
          </a:xfrm>
          <a:prstGeom prst="rect">
            <a:avLst/>
          </a:prstGeom>
          <a:noFill/>
          <a:extLst>
            <a:ext uri="{909E8E84-426E-40DD-AFC4-6F175D3DCCD1}">
              <a14:hiddenFill xmlns:a14="http://schemas.microsoft.com/office/drawing/2010/main">
                <a:solidFill>
                  <a:srgbClr val="FFFFFF"/>
                </a:solidFill>
              </a14:hiddenFill>
            </a:ext>
          </a:extLst>
        </p:spPr>
      </p:pic>
      <p:pic>
        <p:nvPicPr>
          <p:cNvPr id="89" name="Imagem 88">
            <a:extLst>
              <a:ext uri="{FF2B5EF4-FFF2-40B4-BE49-F238E27FC236}">
                <a16:creationId xmlns:a16="http://schemas.microsoft.com/office/drawing/2014/main" id="{B53764D3-63AC-4205-985D-81C9D46AA219}"/>
              </a:ext>
            </a:extLst>
          </p:cNvPr>
          <p:cNvPicPr>
            <a:picLocks noChangeAspect="1"/>
          </p:cNvPicPr>
          <p:nvPr/>
        </p:nvPicPr>
        <p:blipFill>
          <a:blip r:embed="rId9"/>
          <a:stretch>
            <a:fillRect/>
          </a:stretch>
        </p:blipFill>
        <p:spPr>
          <a:xfrm>
            <a:off x="8417950" y="4339594"/>
            <a:ext cx="629388" cy="568084"/>
          </a:xfrm>
          <a:prstGeom prst="rect">
            <a:avLst/>
          </a:prstGeom>
        </p:spPr>
      </p:pic>
      <p:pic>
        <p:nvPicPr>
          <p:cNvPr id="90" name="Picture 6">
            <a:extLst>
              <a:ext uri="{FF2B5EF4-FFF2-40B4-BE49-F238E27FC236}">
                <a16:creationId xmlns:a16="http://schemas.microsoft.com/office/drawing/2014/main" id="{8EAB105B-0830-436D-9A26-2D01BDE41DE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125" b="96429" l="4000" r="96889">
                        <a14:foregroundMark x1="4000" y1="49107" x2="4000" y2="49107"/>
                        <a14:foregroundMark x1="49778" y1="3571" x2="49778" y2="3571"/>
                        <a14:foregroundMark x1="97333" y1="49107" x2="97333" y2="49107"/>
                        <a14:foregroundMark x1="49333" y1="96429" x2="49333" y2="96429"/>
                      </a14:backgroundRemoval>
                    </a14:imgEffect>
                  </a14:imgLayer>
                </a14:imgProps>
              </a:ext>
              <a:ext uri="{28A0092B-C50C-407E-A947-70E740481C1C}">
                <a14:useLocalDpi xmlns:a14="http://schemas.microsoft.com/office/drawing/2010/main" val="0"/>
              </a:ext>
            </a:extLst>
          </a:blip>
          <a:srcRect/>
          <a:stretch>
            <a:fillRect/>
          </a:stretch>
        </p:blipFill>
        <p:spPr bwMode="auto">
          <a:xfrm>
            <a:off x="3857369" y="1893606"/>
            <a:ext cx="853198" cy="849406"/>
          </a:xfrm>
          <a:prstGeom prst="rect">
            <a:avLst/>
          </a:prstGeom>
          <a:noFill/>
          <a:extLst>
            <a:ext uri="{909E8E84-426E-40DD-AFC4-6F175D3DCCD1}">
              <a14:hiddenFill xmlns:a14="http://schemas.microsoft.com/office/drawing/2010/main">
                <a:solidFill>
                  <a:srgbClr val="FFFFFF"/>
                </a:solidFill>
              </a14:hiddenFill>
            </a:ext>
          </a:extLst>
        </p:spPr>
      </p:pic>
      <p:pic>
        <p:nvPicPr>
          <p:cNvPr id="91" name="Imagem 90">
            <a:extLst>
              <a:ext uri="{FF2B5EF4-FFF2-40B4-BE49-F238E27FC236}">
                <a16:creationId xmlns:a16="http://schemas.microsoft.com/office/drawing/2014/main" id="{A4450D5A-96DF-43BD-92B3-0FFDA60199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10370" t="6459" r="10704" b="6819"/>
          <a:stretch>
            <a:fillRect/>
          </a:stretch>
        </p:blipFill>
        <p:spPr bwMode="auto">
          <a:xfrm>
            <a:off x="4806804" y="1891704"/>
            <a:ext cx="853198" cy="853209"/>
          </a:xfrm>
          <a:custGeom>
            <a:avLst/>
            <a:gdLst>
              <a:gd name="connsiteX0" fmla="*/ 760545 w 1507860"/>
              <a:gd name="connsiteY0" fmla="*/ 0 h 1507879"/>
              <a:gd name="connsiteX1" fmla="*/ 1507860 w 1507860"/>
              <a:gd name="connsiteY1" fmla="*/ 746328 h 1507879"/>
              <a:gd name="connsiteX2" fmla="*/ 747315 w 1507860"/>
              <a:gd name="connsiteY2" fmla="*/ 1507879 h 1507879"/>
              <a:gd name="connsiteX3" fmla="*/ 0 w 1507860"/>
              <a:gd name="connsiteY3" fmla="*/ 761550 h 1507879"/>
              <a:gd name="connsiteX4" fmla="*/ 760545 w 1507860"/>
              <a:gd name="connsiteY4" fmla="*/ 0 h 150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60" h="1507879">
                <a:moveTo>
                  <a:pt x="760545" y="0"/>
                </a:moveTo>
                <a:lnTo>
                  <a:pt x="1507860" y="746328"/>
                </a:lnTo>
                <a:lnTo>
                  <a:pt x="747315" y="1507879"/>
                </a:lnTo>
                <a:lnTo>
                  <a:pt x="0" y="761550"/>
                </a:lnTo>
                <a:lnTo>
                  <a:pt x="760545" y="0"/>
                </a:lnTo>
                <a:close/>
              </a:path>
            </a:pathLst>
          </a:custGeom>
          <a:noFill/>
          <a:extLst>
            <a:ext uri="{909E8E84-426E-40DD-AFC4-6F175D3DCCD1}">
              <a14:hiddenFill xmlns:a14="http://schemas.microsoft.com/office/drawing/2010/main">
                <a:solidFill>
                  <a:srgbClr val="FFFFFF"/>
                </a:solidFill>
              </a14:hiddenFill>
            </a:ext>
          </a:extLst>
        </p:spPr>
      </p:pic>
      <p:pic>
        <p:nvPicPr>
          <p:cNvPr id="92" name="Picture 12">
            <a:extLst>
              <a:ext uri="{FF2B5EF4-FFF2-40B4-BE49-F238E27FC236}">
                <a16:creationId xmlns:a16="http://schemas.microsoft.com/office/drawing/2014/main" id="{B86C8CB8-0C23-4CF6-A563-3427DB59785C}"/>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679" b="95982" l="4000" r="96889">
                        <a14:foregroundMark x1="49778" y1="2679" x2="49778" y2="2679"/>
                        <a14:foregroundMark x1="4000" y1="48661" x2="4000" y2="48661"/>
                        <a14:foregroundMark x1="96889" y1="50000" x2="96889" y2="50000"/>
                        <a14:foregroundMark x1="50222" y1="95982" x2="50222" y2="95982"/>
                      </a14:backgroundRemoval>
                    </a14:imgEffect>
                  </a14:imgLayer>
                </a14:imgProps>
              </a:ext>
              <a:ext uri="{28A0092B-C50C-407E-A947-70E740481C1C}">
                <a14:useLocalDpi xmlns:a14="http://schemas.microsoft.com/office/drawing/2010/main" val="0"/>
              </a:ext>
            </a:extLst>
          </a:blip>
          <a:srcRect/>
          <a:stretch>
            <a:fillRect/>
          </a:stretch>
        </p:blipFill>
        <p:spPr bwMode="auto">
          <a:xfrm>
            <a:off x="5740995" y="1889559"/>
            <a:ext cx="896052" cy="89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par>
                                <p:cTn id="11" presetID="14" presetClass="entr" presetSubtype="1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randombar(horizontal)">
                                      <p:cBhvr>
                                        <p:cTn id="13" dur="500"/>
                                        <p:tgtEl>
                                          <p:spTgt spid="90"/>
                                        </p:tgtEl>
                                      </p:cBhvr>
                                    </p:animEffect>
                                  </p:childTnLst>
                                </p:cTn>
                              </p:par>
                              <p:par>
                                <p:cTn id="14" presetID="14" presetClass="entr" presetSubtype="10" fill="hold"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randombar(horizontal)">
                                      <p:cBhvr>
                                        <p:cTn id="16" dur="500"/>
                                        <p:tgtEl>
                                          <p:spTgt spid="91"/>
                                        </p:tgtEl>
                                      </p:cBhvr>
                                    </p:animEffect>
                                  </p:childTnLst>
                                </p:cTn>
                              </p:par>
                              <p:par>
                                <p:cTn id="17" presetID="14" presetClass="entr" presetSubtype="1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randombar(horizontal)">
                                      <p:cBhvr>
                                        <p:cTn id="19" dur="500"/>
                                        <p:tgtEl>
                                          <p:spTgt spid="9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randombar(horizontal)">
                                      <p:cBhvr>
                                        <p:cTn id="27" dur="500"/>
                                        <p:tgtEl>
                                          <p:spTgt spid="6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randombar(horizontal)">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randombar(horizontal)">
                                      <p:cBhvr>
                                        <p:cTn id="35" dur="500"/>
                                        <p:tgtEl>
                                          <p:spTgt spid="6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randombar(horizontal)">
                                      <p:cBhvr>
                                        <p:cTn id="38" dur="500"/>
                                        <p:tgtEl>
                                          <p:spTgt spid="69"/>
                                        </p:tgtEl>
                                      </p:cBhvr>
                                    </p:animEffect>
                                  </p:childTnLst>
                                </p:cTn>
                              </p:par>
                              <p:par>
                                <p:cTn id="39" presetID="14" presetClass="entr" presetSubtype="1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randombar(horizontal)">
                                      <p:cBhvr>
                                        <p:cTn id="41" dur="500"/>
                                        <p:tgtEl>
                                          <p:spTgt spid="86"/>
                                        </p:tgtEl>
                                      </p:cBhvr>
                                    </p:animEffect>
                                  </p:childTnLst>
                                </p:cTn>
                              </p:par>
                              <p:par>
                                <p:cTn id="42" presetID="14" presetClass="entr" presetSubtype="10" fill="hold" nodeType="with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randombar(horizontal)">
                                      <p:cBhvr>
                                        <p:cTn id="44" dur="500"/>
                                        <p:tgtEl>
                                          <p:spTgt spid="87"/>
                                        </p:tgtEl>
                                      </p:cBhvr>
                                    </p:animEffect>
                                  </p:childTnLst>
                                </p:cTn>
                              </p:par>
                              <p:par>
                                <p:cTn id="45" presetID="14" presetClass="entr" presetSubtype="1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randombar(horizontal)">
                                      <p:cBhvr>
                                        <p:cTn id="47" dur="500"/>
                                        <p:tgtEl>
                                          <p:spTgt spid="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randombar(horizontal)">
                                      <p:cBhvr>
                                        <p:cTn id="5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9"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197971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Rótulos de Risco</a:t>
            </a:r>
          </a:p>
        </p:txBody>
      </p:sp>
      <p:pic>
        <p:nvPicPr>
          <p:cNvPr id="16" name="Imagem 15">
            <a:extLst>
              <a:ext uri="{FF2B5EF4-FFF2-40B4-BE49-F238E27FC236}">
                <a16:creationId xmlns:a16="http://schemas.microsoft.com/office/drawing/2014/main" id="{D3034E34-5B66-43FB-B58B-07CBA8D3E7C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7" name="CaixaDeTexto 16">
            <a:extLst>
              <a:ext uri="{FF2B5EF4-FFF2-40B4-BE49-F238E27FC236}">
                <a16:creationId xmlns:a16="http://schemas.microsoft.com/office/drawing/2014/main" id="{48D709B8-72E4-4C13-A6C6-AC0643EFDE7E}"/>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41" name="Imagem 40">
            <a:extLst>
              <a:ext uri="{FF2B5EF4-FFF2-40B4-BE49-F238E27FC236}">
                <a16:creationId xmlns:a16="http://schemas.microsoft.com/office/drawing/2014/main" id="{49210043-5074-4D70-8A2F-18FE0E2FD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4498" y="3902818"/>
            <a:ext cx="920307" cy="921159"/>
          </a:xfrm>
          <a:custGeom>
            <a:avLst/>
            <a:gdLst>
              <a:gd name="connsiteX0" fmla="*/ 901117 w 1803517"/>
              <a:gd name="connsiteY0" fmla="*/ 0 h 1805189"/>
              <a:gd name="connsiteX1" fmla="*/ 902401 w 1803517"/>
              <a:gd name="connsiteY1" fmla="*/ 0 h 1805189"/>
              <a:gd name="connsiteX2" fmla="*/ 1803517 w 1803517"/>
              <a:gd name="connsiteY2" fmla="*/ 901116 h 1805189"/>
              <a:gd name="connsiteX3" fmla="*/ 1803517 w 1803517"/>
              <a:gd name="connsiteY3" fmla="*/ 947700 h 1805189"/>
              <a:gd name="connsiteX4" fmla="*/ 946028 w 1803517"/>
              <a:gd name="connsiteY4" fmla="*/ 1805189 h 1805189"/>
              <a:gd name="connsiteX5" fmla="*/ 857490 w 1803517"/>
              <a:gd name="connsiteY5" fmla="*/ 1805189 h 1805189"/>
              <a:gd name="connsiteX6" fmla="*/ 0 w 1803517"/>
              <a:gd name="connsiteY6" fmla="*/ 947699 h 1805189"/>
              <a:gd name="connsiteX7" fmla="*/ 0 w 1803517"/>
              <a:gd name="connsiteY7" fmla="*/ 901117 h 1805189"/>
              <a:gd name="connsiteX8" fmla="*/ 901117 w 1803517"/>
              <a:gd name="connsiteY8" fmla="*/ 0 h 180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517" h="1805189">
                <a:moveTo>
                  <a:pt x="901117" y="0"/>
                </a:moveTo>
                <a:lnTo>
                  <a:pt x="902401" y="0"/>
                </a:lnTo>
                <a:lnTo>
                  <a:pt x="1803517" y="901116"/>
                </a:lnTo>
                <a:lnTo>
                  <a:pt x="1803517" y="947700"/>
                </a:lnTo>
                <a:lnTo>
                  <a:pt x="946028" y="1805189"/>
                </a:lnTo>
                <a:lnTo>
                  <a:pt x="857490" y="1805189"/>
                </a:lnTo>
                <a:lnTo>
                  <a:pt x="0" y="947699"/>
                </a:lnTo>
                <a:lnTo>
                  <a:pt x="0" y="901117"/>
                </a:lnTo>
                <a:lnTo>
                  <a:pt x="901117" y="0"/>
                </a:lnTo>
                <a:close/>
              </a:path>
            </a:pathLst>
          </a:custGeom>
          <a:noFill/>
          <a:extLst>
            <a:ext uri="{909E8E84-426E-40DD-AFC4-6F175D3DCCD1}">
              <a14:hiddenFill xmlns:a14="http://schemas.microsoft.com/office/drawing/2010/main">
                <a:solidFill>
                  <a:srgbClr val="FFFFFF"/>
                </a:solidFill>
              </a14:hiddenFill>
            </a:ext>
          </a:extLst>
        </p:spPr>
      </p:pic>
      <p:sp>
        <p:nvSpPr>
          <p:cNvPr id="80" name="Retângulo: Cantos Arredondados 79">
            <a:extLst>
              <a:ext uri="{FF2B5EF4-FFF2-40B4-BE49-F238E27FC236}">
                <a16:creationId xmlns:a16="http://schemas.microsoft.com/office/drawing/2014/main" id="{430C6F89-1C47-4FC9-BC7B-DF76A821374F}"/>
              </a:ext>
            </a:extLst>
          </p:cNvPr>
          <p:cNvSpPr/>
          <p:nvPr/>
        </p:nvSpPr>
        <p:spPr>
          <a:xfrm>
            <a:off x="293073" y="1923679"/>
            <a:ext cx="2046679" cy="1152127"/>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82" name="Retângulo: Cantos Arredondados 81">
            <a:extLst>
              <a:ext uri="{FF2B5EF4-FFF2-40B4-BE49-F238E27FC236}">
                <a16:creationId xmlns:a16="http://schemas.microsoft.com/office/drawing/2014/main" id="{60EAF714-B6BB-4317-B328-AB980EF5C0C2}"/>
              </a:ext>
            </a:extLst>
          </p:cNvPr>
          <p:cNvSpPr/>
          <p:nvPr/>
        </p:nvSpPr>
        <p:spPr>
          <a:xfrm>
            <a:off x="5462007" y="1204795"/>
            <a:ext cx="3142441" cy="1312851"/>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83" name="Retângulo: Cantos Arredondados 82">
            <a:extLst>
              <a:ext uri="{FF2B5EF4-FFF2-40B4-BE49-F238E27FC236}">
                <a16:creationId xmlns:a16="http://schemas.microsoft.com/office/drawing/2014/main" id="{DC67F602-1409-4C59-B6D3-A112DC8D25DD}"/>
              </a:ext>
            </a:extLst>
          </p:cNvPr>
          <p:cNvSpPr/>
          <p:nvPr/>
        </p:nvSpPr>
        <p:spPr>
          <a:xfrm>
            <a:off x="2673881" y="3404420"/>
            <a:ext cx="1261543" cy="1437539"/>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84" name="Retângulo: Cantos Arredondados 83">
            <a:extLst>
              <a:ext uri="{FF2B5EF4-FFF2-40B4-BE49-F238E27FC236}">
                <a16:creationId xmlns:a16="http://schemas.microsoft.com/office/drawing/2014/main" id="{97D9D526-0FAF-4EDE-89C2-EEE74992FB29}"/>
              </a:ext>
            </a:extLst>
          </p:cNvPr>
          <p:cNvSpPr/>
          <p:nvPr/>
        </p:nvSpPr>
        <p:spPr>
          <a:xfrm>
            <a:off x="5483665" y="3320114"/>
            <a:ext cx="3142441" cy="1437539"/>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85" name="Retângulo 84">
            <a:extLst>
              <a:ext uri="{FF2B5EF4-FFF2-40B4-BE49-F238E27FC236}">
                <a16:creationId xmlns:a16="http://schemas.microsoft.com/office/drawing/2014/main" id="{9B7765FB-3EF1-458B-B66D-18F31D7C6000}"/>
              </a:ext>
            </a:extLst>
          </p:cNvPr>
          <p:cNvSpPr/>
          <p:nvPr/>
        </p:nvSpPr>
        <p:spPr>
          <a:xfrm>
            <a:off x="242768" y="1595065"/>
            <a:ext cx="1979712" cy="47263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200" b="1" dirty="0">
                <a:solidFill>
                  <a:schemeClr val="bg1"/>
                </a:solidFill>
              </a:rPr>
              <a:t>5 – Substâncias Oxidantes e Peróxidos Orgânicos</a:t>
            </a:r>
          </a:p>
        </p:txBody>
      </p:sp>
      <p:pic>
        <p:nvPicPr>
          <p:cNvPr id="28" name="Picture 20" descr="Resultado de imagem para simbologia de produtos perigosos perigoso quando molhado">
            <a:extLst>
              <a:ext uri="{FF2B5EF4-FFF2-40B4-BE49-F238E27FC236}">
                <a16:creationId xmlns:a16="http://schemas.microsoft.com/office/drawing/2014/main" id="{CB5D6010-460E-4ED9-99D9-524FFAF7F7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627" y="2129991"/>
            <a:ext cx="853198" cy="8531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Resultado de imagem para simbologia de produtos perigosos oxidante">
            <a:extLst>
              <a:ext uri="{FF2B5EF4-FFF2-40B4-BE49-F238E27FC236}">
                <a16:creationId xmlns:a16="http://schemas.microsoft.com/office/drawing/2014/main" id="{FEC4CE4F-2A69-4ACD-A892-1C1F338FE38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49" b="95732" l="1538" r="95385">
                        <a14:foregroundMark x1="50308" y1="3049" x2="50308" y2="3049"/>
                        <a14:foregroundMark x1="95538" y1="47866" x2="95538" y2="47866"/>
                        <a14:foregroundMark x1="6154" y1="44512" x2="6154" y2="44512"/>
                        <a14:foregroundMark x1="1692" y1="49848" x2="1692" y2="49848"/>
                        <a14:foregroundMark x1="50000" y1="38262" x2="50000" y2="38262"/>
                        <a14:foregroundMark x1="51846" y1="95732" x2="51846" y2="95732"/>
                      </a14:backgroundRemoval>
                    </a14:imgEffect>
                  </a14:imgLayer>
                </a14:imgProps>
              </a:ext>
              <a:ext uri="{28A0092B-C50C-407E-A947-70E740481C1C}">
                <a14:useLocalDpi xmlns:a14="http://schemas.microsoft.com/office/drawing/2010/main" val="0"/>
              </a:ext>
            </a:extLst>
          </a:blip>
          <a:srcRect/>
          <a:stretch>
            <a:fillRect/>
          </a:stretch>
        </p:blipFill>
        <p:spPr bwMode="auto">
          <a:xfrm>
            <a:off x="1331640" y="2137847"/>
            <a:ext cx="845298" cy="853198"/>
          </a:xfrm>
          <a:prstGeom prst="rect">
            <a:avLst/>
          </a:prstGeom>
          <a:noFill/>
          <a:extLst>
            <a:ext uri="{909E8E84-426E-40DD-AFC4-6F175D3DCCD1}">
              <a14:hiddenFill xmlns:a14="http://schemas.microsoft.com/office/drawing/2010/main">
                <a:solidFill>
                  <a:srgbClr val="FFFFFF"/>
                </a:solidFill>
              </a14:hiddenFill>
            </a:ext>
          </a:extLst>
        </p:spPr>
      </p:pic>
      <p:sp>
        <p:nvSpPr>
          <p:cNvPr id="30" name="Retângulo: Cantos Arredondados 29">
            <a:extLst>
              <a:ext uri="{FF2B5EF4-FFF2-40B4-BE49-F238E27FC236}">
                <a16:creationId xmlns:a16="http://schemas.microsoft.com/office/drawing/2014/main" id="{91C3C9F3-B6D3-4F80-80B0-26C6BD3E6979}"/>
              </a:ext>
            </a:extLst>
          </p:cNvPr>
          <p:cNvSpPr/>
          <p:nvPr/>
        </p:nvSpPr>
        <p:spPr>
          <a:xfrm>
            <a:off x="2941727" y="1676228"/>
            <a:ext cx="1918305" cy="1152127"/>
          </a:xfrm>
          <a:prstGeom prst="roundRect">
            <a:avLst>
              <a:gd name="adj" fmla="val 7244"/>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31" name="Retângulo 30">
            <a:extLst>
              <a:ext uri="{FF2B5EF4-FFF2-40B4-BE49-F238E27FC236}">
                <a16:creationId xmlns:a16="http://schemas.microsoft.com/office/drawing/2014/main" id="{12E2EFF2-7BF1-4E41-B406-9D803C3CD8BA}"/>
              </a:ext>
            </a:extLst>
          </p:cNvPr>
          <p:cNvSpPr/>
          <p:nvPr/>
        </p:nvSpPr>
        <p:spPr>
          <a:xfrm>
            <a:off x="2891423" y="1347614"/>
            <a:ext cx="1824593" cy="47263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200" b="1" dirty="0">
                <a:solidFill>
                  <a:schemeClr val="bg1"/>
                </a:solidFill>
              </a:rPr>
              <a:t>6 – Substâncias Tóxicas e Substâncias Infectantes</a:t>
            </a:r>
          </a:p>
        </p:txBody>
      </p:sp>
      <p:pic>
        <p:nvPicPr>
          <p:cNvPr id="34" name="Imagem 33" descr="Resultado de imagem para simbologia de produtos perigosos nocivo">
            <a:extLst>
              <a:ext uri="{FF2B5EF4-FFF2-40B4-BE49-F238E27FC236}">
                <a16:creationId xmlns:a16="http://schemas.microsoft.com/office/drawing/2014/main" id="{79DD8258-7897-4C1A-9908-8C70D61366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14" t="983" r="606"/>
          <a:stretch>
            <a:fillRect/>
          </a:stretch>
        </p:blipFill>
        <p:spPr bwMode="auto">
          <a:xfrm>
            <a:off x="3900879" y="1906462"/>
            <a:ext cx="896052" cy="893745"/>
          </a:xfrm>
          <a:custGeom>
            <a:avLst/>
            <a:gdLst>
              <a:gd name="connsiteX0" fmla="*/ 896874 w 1798379"/>
              <a:gd name="connsiteY0" fmla="*/ 0 h 1793749"/>
              <a:gd name="connsiteX1" fmla="*/ 1798379 w 1798379"/>
              <a:gd name="connsiteY1" fmla="*/ 901504 h 1793749"/>
              <a:gd name="connsiteX2" fmla="*/ 906134 w 1798379"/>
              <a:gd name="connsiteY2" fmla="*/ 1793749 h 1793749"/>
              <a:gd name="connsiteX3" fmla="*/ 896874 w 1798379"/>
              <a:gd name="connsiteY3" fmla="*/ 1793749 h 1793749"/>
              <a:gd name="connsiteX4" fmla="*/ 0 w 1798379"/>
              <a:gd name="connsiteY4" fmla="*/ 896874 h 1793749"/>
              <a:gd name="connsiteX5" fmla="*/ 896874 w 1798379"/>
              <a:gd name="connsiteY5" fmla="*/ 0 h 1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379" h="1793749">
                <a:moveTo>
                  <a:pt x="896874" y="0"/>
                </a:moveTo>
                <a:lnTo>
                  <a:pt x="1798379" y="901504"/>
                </a:lnTo>
                <a:lnTo>
                  <a:pt x="906134" y="1793749"/>
                </a:lnTo>
                <a:lnTo>
                  <a:pt x="896874" y="1793749"/>
                </a:lnTo>
                <a:lnTo>
                  <a:pt x="0" y="896874"/>
                </a:lnTo>
                <a:lnTo>
                  <a:pt x="896874" y="0"/>
                </a:lnTo>
                <a:close/>
              </a:path>
            </a:pathLst>
          </a:custGeom>
          <a:noFill/>
          <a:extLst>
            <a:ext uri="{909E8E84-426E-40DD-AFC4-6F175D3DCCD1}">
              <a14:hiddenFill xmlns:a14="http://schemas.microsoft.com/office/drawing/2010/main">
                <a:solidFill>
                  <a:srgbClr val="FFFFFF"/>
                </a:solidFill>
              </a14:hiddenFill>
            </a:ext>
          </a:extLst>
        </p:spPr>
      </p:pic>
      <p:pic>
        <p:nvPicPr>
          <p:cNvPr id="36" name="Imagem 35" descr="Resultado de imagem para simbologia de produtos perigosos toxico">
            <a:extLst>
              <a:ext uri="{FF2B5EF4-FFF2-40B4-BE49-F238E27FC236}">
                <a16:creationId xmlns:a16="http://schemas.microsoft.com/office/drawing/2014/main" id="{33BBC754-7146-4145-B9D4-3E1F177C54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1435" t="7253" r="10757" b="7253"/>
          <a:stretch>
            <a:fillRect/>
          </a:stretch>
        </p:blipFill>
        <p:spPr bwMode="auto">
          <a:xfrm>
            <a:off x="3006556" y="1906462"/>
            <a:ext cx="894323" cy="894323"/>
          </a:xfrm>
          <a:custGeom>
            <a:avLst/>
            <a:gdLst>
              <a:gd name="connsiteX0" fmla="*/ 759438 w 1518875"/>
              <a:gd name="connsiteY0" fmla="*/ 0 h 1518875"/>
              <a:gd name="connsiteX1" fmla="*/ 1518875 w 1518875"/>
              <a:gd name="connsiteY1" fmla="*/ 759438 h 1518875"/>
              <a:gd name="connsiteX2" fmla="*/ 759438 w 1518875"/>
              <a:gd name="connsiteY2" fmla="*/ 1518875 h 1518875"/>
              <a:gd name="connsiteX3" fmla="*/ 0 w 1518875"/>
              <a:gd name="connsiteY3" fmla="*/ 759438 h 1518875"/>
              <a:gd name="connsiteX4" fmla="*/ 759438 w 1518875"/>
              <a:gd name="connsiteY4" fmla="*/ 0 h 151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875" h="1518875">
                <a:moveTo>
                  <a:pt x="759438" y="0"/>
                </a:moveTo>
                <a:lnTo>
                  <a:pt x="1518875" y="759438"/>
                </a:lnTo>
                <a:lnTo>
                  <a:pt x="759438" y="1518875"/>
                </a:lnTo>
                <a:lnTo>
                  <a:pt x="0" y="759438"/>
                </a:lnTo>
                <a:lnTo>
                  <a:pt x="759438" y="0"/>
                </a:lnTo>
                <a:close/>
              </a:path>
            </a:pathLst>
          </a:custGeom>
          <a:noFill/>
          <a:extLst>
            <a:ext uri="{909E8E84-426E-40DD-AFC4-6F175D3DCCD1}">
              <a14:hiddenFill xmlns:a14="http://schemas.microsoft.com/office/drawing/2010/main">
                <a:solidFill>
                  <a:srgbClr val="FFFFFF"/>
                </a:solidFill>
              </a14:hiddenFill>
            </a:ext>
          </a:extLst>
        </p:spPr>
      </p:pic>
      <p:pic>
        <p:nvPicPr>
          <p:cNvPr id="37" name="Picture 28" descr="Resultado de imagem para simbologia de produtos perigosos radioativo">
            <a:extLst>
              <a:ext uri="{FF2B5EF4-FFF2-40B4-BE49-F238E27FC236}">
                <a16:creationId xmlns:a16="http://schemas.microsoft.com/office/drawing/2014/main" id="{0BD8C660-BCF9-40EB-9209-05CB40E016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5168" y="1522287"/>
            <a:ext cx="953900" cy="953900"/>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m 37">
            <a:extLst>
              <a:ext uri="{FF2B5EF4-FFF2-40B4-BE49-F238E27FC236}">
                <a16:creationId xmlns:a16="http://schemas.microsoft.com/office/drawing/2014/main" id="{058E093D-7FC2-41A8-8512-20A403A7F8F9}"/>
              </a:ext>
            </a:extLst>
          </p:cNvPr>
          <p:cNvPicPr>
            <a:picLocks noChangeAspect="1"/>
          </p:cNvPicPr>
          <p:nvPr/>
        </p:nvPicPr>
        <p:blipFill rotWithShape="1">
          <a:blip r:embed="rId11"/>
          <a:srcRect l="21825" t="25482" r="57206" b="37242"/>
          <a:stretch/>
        </p:blipFill>
        <p:spPr>
          <a:xfrm>
            <a:off x="7501758" y="1522287"/>
            <a:ext cx="982625" cy="982625"/>
          </a:xfrm>
          <a:custGeom>
            <a:avLst/>
            <a:gdLst>
              <a:gd name="connsiteX0" fmla="*/ 967661 w 1917312"/>
              <a:gd name="connsiteY0" fmla="*/ 0 h 1917312"/>
              <a:gd name="connsiteX1" fmla="*/ 1917312 w 1917312"/>
              <a:gd name="connsiteY1" fmla="*/ 949651 h 1917312"/>
              <a:gd name="connsiteX2" fmla="*/ 949650 w 1917312"/>
              <a:gd name="connsiteY2" fmla="*/ 1917312 h 1917312"/>
              <a:gd name="connsiteX3" fmla="*/ 0 w 1917312"/>
              <a:gd name="connsiteY3" fmla="*/ 967661 h 1917312"/>
              <a:gd name="connsiteX4" fmla="*/ 967661 w 1917312"/>
              <a:gd name="connsiteY4" fmla="*/ 0 h 191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12" h="1917312">
                <a:moveTo>
                  <a:pt x="967661" y="0"/>
                </a:moveTo>
                <a:lnTo>
                  <a:pt x="1917312" y="949651"/>
                </a:lnTo>
                <a:lnTo>
                  <a:pt x="949650" y="1917312"/>
                </a:lnTo>
                <a:lnTo>
                  <a:pt x="0" y="967661"/>
                </a:lnTo>
                <a:lnTo>
                  <a:pt x="967661" y="0"/>
                </a:lnTo>
                <a:close/>
              </a:path>
            </a:pathLst>
          </a:custGeom>
        </p:spPr>
      </p:pic>
      <p:pic>
        <p:nvPicPr>
          <p:cNvPr id="39" name="Imagem 38">
            <a:extLst>
              <a:ext uri="{FF2B5EF4-FFF2-40B4-BE49-F238E27FC236}">
                <a16:creationId xmlns:a16="http://schemas.microsoft.com/office/drawing/2014/main" id="{BE006E4B-99A8-4120-9B19-20C2288D5D0E}"/>
              </a:ext>
            </a:extLst>
          </p:cNvPr>
          <p:cNvPicPr>
            <a:picLocks noChangeAspect="1"/>
          </p:cNvPicPr>
          <p:nvPr/>
        </p:nvPicPr>
        <p:blipFill rotWithShape="1">
          <a:blip r:embed="rId12"/>
          <a:srcRect l="22465" t="26781" r="58316" b="39052"/>
          <a:stretch/>
        </p:blipFill>
        <p:spPr>
          <a:xfrm>
            <a:off x="5533365" y="1522287"/>
            <a:ext cx="953900" cy="953900"/>
          </a:xfrm>
          <a:custGeom>
            <a:avLst/>
            <a:gdLst>
              <a:gd name="connsiteX0" fmla="*/ 862039 w 1757395"/>
              <a:gd name="connsiteY0" fmla="*/ 0 h 1757395"/>
              <a:gd name="connsiteX1" fmla="*/ 1757395 w 1757395"/>
              <a:gd name="connsiteY1" fmla="*/ 895356 h 1757395"/>
              <a:gd name="connsiteX2" fmla="*/ 895356 w 1757395"/>
              <a:gd name="connsiteY2" fmla="*/ 1757395 h 1757395"/>
              <a:gd name="connsiteX3" fmla="*/ 0 w 1757395"/>
              <a:gd name="connsiteY3" fmla="*/ 862039 h 1757395"/>
            </a:gdLst>
            <a:ahLst/>
            <a:cxnLst>
              <a:cxn ang="0">
                <a:pos x="connsiteX0" y="connsiteY0"/>
              </a:cxn>
              <a:cxn ang="0">
                <a:pos x="connsiteX1" y="connsiteY1"/>
              </a:cxn>
              <a:cxn ang="0">
                <a:pos x="connsiteX2" y="connsiteY2"/>
              </a:cxn>
              <a:cxn ang="0">
                <a:pos x="connsiteX3" y="connsiteY3"/>
              </a:cxn>
            </a:cxnLst>
            <a:rect l="l" t="t" r="r" b="b"/>
            <a:pathLst>
              <a:path w="1757395" h="1757395">
                <a:moveTo>
                  <a:pt x="862039" y="0"/>
                </a:moveTo>
                <a:lnTo>
                  <a:pt x="1757395" y="895356"/>
                </a:lnTo>
                <a:lnTo>
                  <a:pt x="895356" y="1757395"/>
                </a:lnTo>
                <a:lnTo>
                  <a:pt x="0" y="862039"/>
                </a:lnTo>
                <a:close/>
              </a:path>
            </a:pathLst>
          </a:custGeom>
        </p:spPr>
      </p:pic>
      <p:sp>
        <p:nvSpPr>
          <p:cNvPr id="40" name="Retângulo 39">
            <a:extLst>
              <a:ext uri="{FF2B5EF4-FFF2-40B4-BE49-F238E27FC236}">
                <a16:creationId xmlns:a16="http://schemas.microsoft.com/office/drawing/2014/main" id="{2447FFE5-00A6-4465-A5EB-DC3F3C5121EC}"/>
              </a:ext>
            </a:extLst>
          </p:cNvPr>
          <p:cNvSpPr/>
          <p:nvPr/>
        </p:nvSpPr>
        <p:spPr>
          <a:xfrm>
            <a:off x="5381904" y="1131590"/>
            <a:ext cx="1824593" cy="31869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200" b="1" dirty="0">
                <a:solidFill>
                  <a:schemeClr val="bg1"/>
                </a:solidFill>
              </a:rPr>
              <a:t>7 – Materiais Radioativos</a:t>
            </a:r>
          </a:p>
        </p:txBody>
      </p:sp>
      <p:sp>
        <p:nvSpPr>
          <p:cNvPr id="42" name="Retângulo 41">
            <a:extLst>
              <a:ext uri="{FF2B5EF4-FFF2-40B4-BE49-F238E27FC236}">
                <a16:creationId xmlns:a16="http://schemas.microsoft.com/office/drawing/2014/main" id="{CD82D442-09AF-4374-8A96-1A95001E71ED}"/>
              </a:ext>
            </a:extLst>
          </p:cNvPr>
          <p:cNvSpPr/>
          <p:nvPr/>
        </p:nvSpPr>
        <p:spPr>
          <a:xfrm>
            <a:off x="2555776" y="3278207"/>
            <a:ext cx="1261543" cy="530014"/>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200" b="1" dirty="0">
                <a:solidFill>
                  <a:schemeClr val="bg1"/>
                </a:solidFill>
              </a:rPr>
              <a:t>8 – Substâncias Corrosivas</a:t>
            </a:r>
          </a:p>
        </p:txBody>
      </p:sp>
      <p:sp>
        <p:nvSpPr>
          <p:cNvPr id="43" name="Retângulo 42">
            <a:extLst>
              <a:ext uri="{FF2B5EF4-FFF2-40B4-BE49-F238E27FC236}">
                <a16:creationId xmlns:a16="http://schemas.microsoft.com/office/drawing/2014/main" id="{DA25F56A-679D-4830-A1CA-6F6E7E6AAD77}"/>
              </a:ext>
            </a:extLst>
          </p:cNvPr>
          <p:cNvSpPr/>
          <p:nvPr/>
        </p:nvSpPr>
        <p:spPr>
          <a:xfrm>
            <a:off x="5326683" y="3147814"/>
            <a:ext cx="3061741" cy="31869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200" b="1" dirty="0">
                <a:solidFill>
                  <a:schemeClr val="bg1"/>
                </a:solidFill>
              </a:rPr>
              <a:t>9 – Substâncias e Artigos Perigosos Diversos</a:t>
            </a:r>
          </a:p>
        </p:txBody>
      </p:sp>
      <p:pic>
        <p:nvPicPr>
          <p:cNvPr id="44" name="Imagem 43" descr="Rolo De Etiquetas De Simbologia De Risco - Substâncias Perigosas Diversas 9">
            <a:extLst>
              <a:ext uri="{FF2B5EF4-FFF2-40B4-BE49-F238E27FC236}">
                <a16:creationId xmlns:a16="http://schemas.microsoft.com/office/drawing/2014/main" id="{BD591A15-713D-4EB0-8362-E955CDC9A7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b="193"/>
          <a:stretch>
            <a:fillRect/>
          </a:stretch>
        </p:blipFill>
        <p:spPr bwMode="auto">
          <a:xfrm>
            <a:off x="5981715" y="3604937"/>
            <a:ext cx="1029892" cy="1027901"/>
          </a:xfrm>
          <a:custGeom>
            <a:avLst/>
            <a:gdLst>
              <a:gd name="connsiteX0" fmla="*/ 771161 w 1571729"/>
              <a:gd name="connsiteY0" fmla="*/ 0 h 1568689"/>
              <a:gd name="connsiteX1" fmla="*/ 823895 w 1571729"/>
              <a:gd name="connsiteY1" fmla="*/ 0 h 1568689"/>
              <a:gd name="connsiteX2" fmla="*/ 1571729 w 1571729"/>
              <a:gd name="connsiteY2" fmla="*/ 747834 h 1568689"/>
              <a:gd name="connsiteX3" fmla="*/ 1571729 w 1571729"/>
              <a:gd name="connsiteY3" fmla="*/ 794488 h 1568689"/>
              <a:gd name="connsiteX4" fmla="*/ 797528 w 1571729"/>
              <a:gd name="connsiteY4" fmla="*/ 1568689 h 1568689"/>
              <a:gd name="connsiteX5" fmla="*/ 0 w 1571729"/>
              <a:gd name="connsiteY5" fmla="*/ 771161 h 1568689"/>
              <a:gd name="connsiteX6" fmla="*/ 771161 w 1571729"/>
              <a:gd name="connsiteY6" fmla="*/ 0 h 156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29" h="1568689">
                <a:moveTo>
                  <a:pt x="771161" y="0"/>
                </a:moveTo>
                <a:lnTo>
                  <a:pt x="823895" y="0"/>
                </a:lnTo>
                <a:lnTo>
                  <a:pt x="1571729" y="747834"/>
                </a:lnTo>
                <a:lnTo>
                  <a:pt x="1571729" y="794488"/>
                </a:lnTo>
                <a:lnTo>
                  <a:pt x="797528" y="1568689"/>
                </a:lnTo>
                <a:lnTo>
                  <a:pt x="0" y="771161"/>
                </a:lnTo>
                <a:lnTo>
                  <a:pt x="771161" y="0"/>
                </a:lnTo>
                <a:close/>
              </a:path>
            </a:pathLst>
          </a:custGeom>
          <a:noFill/>
          <a:extLst>
            <a:ext uri="{909E8E84-426E-40DD-AFC4-6F175D3DCCD1}">
              <a14:hiddenFill xmlns:a14="http://schemas.microsoft.com/office/drawing/2010/main">
                <a:solidFill>
                  <a:srgbClr val="FFFFFF"/>
                </a:solidFill>
              </a14:hiddenFill>
            </a:ext>
          </a:extLst>
        </p:spPr>
      </p:pic>
      <p:pic>
        <p:nvPicPr>
          <p:cNvPr id="45" name="Imagem 44" descr="Resultado de imagem para simbologia de produtos perigosos diversos">
            <a:extLst>
              <a:ext uri="{FF2B5EF4-FFF2-40B4-BE49-F238E27FC236}">
                <a16:creationId xmlns:a16="http://schemas.microsoft.com/office/drawing/2014/main" id="{1759C605-7DC6-4C3A-9294-8F8E58C310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15014" t="17450" r="15014" b="12579"/>
          <a:stretch>
            <a:fillRect/>
          </a:stretch>
        </p:blipFill>
        <p:spPr bwMode="auto">
          <a:xfrm>
            <a:off x="7201548" y="3611118"/>
            <a:ext cx="1042860" cy="1042860"/>
          </a:xfrm>
          <a:custGeom>
            <a:avLst/>
            <a:gdLst>
              <a:gd name="connsiteX0" fmla="*/ 614470 w 1228939"/>
              <a:gd name="connsiteY0" fmla="*/ 0 h 1228939"/>
              <a:gd name="connsiteX1" fmla="*/ 1228939 w 1228939"/>
              <a:gd name="connsiteY1" fmla="*/ 614470 h 1228939"/>
              <a:gd name="connsiteX2" fmla="*/ 614470 w 1228939"/>
              <a:gd name="connsiteY2" fmla="*/ 1228939 h 1228939"/>
              <a:gd name="connsiteX3" fmla="*/ 0 w 1228939"/>
              <a:gd name="connsiteY3" fmla="*/ 614470 h 1228939"/>
              <a:gd name="connsiteX4" fmla="*/ 614470 w 1228939"/>
              <a:gd name="connsiteY4" fmla="*/ 0 h 122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939" h="1228939">
                <a:moveTo>
                  <a:pt x="614470" y="0"/>
                </a:moveTo>
                <a:lnTo>
                  <a:pt x="1228939" y="614470"/>
                </a:lnTo>
                <a:lnTo>
                  <a:pt x="614470" y="1228939"/>
                </a:lnTo>
                <a:lnTo>
                  <a:pt x="0" y="614470"/>
                </a:lnTo>
                <a:lnTo>
                  <a:pt x="61447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randombar(horizontal)">
                                      <p:cBhvr>
                                        <p:cTn id="21" dur="500"/>
                                        <p:tgtEl>
                                          <p:spTgt spid="82"/>
                                        </p:tgtEl>
                                      </p:cBhvr>
                                    </p:animEffect>
                                  </p:childTnLst>
                                </p:cTn>
                              </p:par>
                              <p:par>
                                <p:cTn id="22" presetID="14" presetClass="entr" presetSubtype="1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randombar(horizontal)">
                                      <p:cBhvr>
                                        <p:cTn id="24" dur="500"/>
                                        <p:tgtEl>
                                          <p:spTgt spid="37"/>
                                        </p:tgtEl>
                                      </p:cBhvr>
                                    </p:animEffect>
                                  </p:childTnLst>
                                </p:cTn>
                              </p:par>
                              <p:par>
                                <p:cTn id="25" presetID="14" presetClass="entr" presetSubtype="1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par>
                                <p:cTn id="28" presetID="14" presetClass="entr" presetSubtype="1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randombar(horizontal)">
                                      <p:cBhvr>
                                        <p:cTn id="30" dur="500"/>
                                        <p:tgtEl>
                                          <p:spTgt spid="3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randombar(horizontal)">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randombar(horizontal)">
                                      <p:cBhvr>
                                        <p:cTn id="38" dur="500"/>
                                        <p:tgtEl>
                                          <p:spTgt spid="4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randombar(horizontal)">
                                      <p:cBhvr>
                                        <p:cTn id="41" dur="500"/>
                                        <p:tgtEl>
                                          <p:spTgt spid="8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500"/>
                                        <p:tgtEl>
                                          <p:spTgt spid="43"/>
                                        </p:tgtEl>
                                      </p:cBhvr>
                                    </p:animEffect>
                                  </p:childTnLst>
                                </p:cTn>
                              </p:par>
                              <p:par>
                                <p:cTn id="53" presetID="14" presetClass="entr" presetSubtype="1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randombar(horizontal)">
                                      <p:cBhvr>
                                        <p:cTn id="55" dur="500"/>
                                        <p:tgtEl>
                                          <p:spTgt spid="44"/>
                                        </p:tgtEl>
                                      </p:cBhvr>
                                    </p:animEffect>
                                  </p:childTnLst>
                                </p:cTn>
                              </p:par>
                              <p:par>
                                <p:cTn id="56" presetID="14" presetClass="entr" presetSubtype="1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randombar(horizontal)">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30" grpId="0" animBg="1"/>
      <p:bldP spid="31" grpId="0" animBg="1"/>
      <p:bldP spid="40" grpId="0" animBg="1"/>
      <p:bldP spid="42" grpId="0" animBg="1"/>
      <p:bldP spid="43"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sp>
        <p:nvSpPr>
          <p:cNvPr id="2" name="CaixaDeTexto 1"/>
          <p:cNvSpPr txBox="1"/>
          <p:nvPr/>
        </p:nvSpPr>
        <p:spPr>
          <a:xfrm>
            <a:off x="109510" y="1591940"/>
            <a:ext cx="3742410" cy="2756909"/>
          </a:xfrm>
          <a:prstGeom prst="rect">
            <a:avLst/>
          </a:prstGeom>
          <a:noFill/>
          <a:ln w="19050">
            <a:noFill/>
          </a:ln>
        </p:spPr>
        <p:txBody>
          <a:bodyPr wrap="square" rtlCol="0">
            <a:spAutoFit/>
          </a:bodyPr>
          <a:lstStyle/>
          <a:p>
            <a:pPr>
              <a:lnSpc>
                <a:spcPts val="3000"/>
              </a:lnSpc>
            </a:pPr>
            <a:r>
              <a:rPr lang="pt-BR" sz="2000" dirty="0"/>
              <a:t>O </a:t>
            </a:r>
            <a:r>
              <a:rPr lang="pt-BR" sz="2000" dirty="0">
                <a:solidFill>
                  <a:srgbClr val="FF6600"/>
                </a:solidFill>
              </a:rPr>
              <a:t>número de risco</a:t>
            </a:r>
            <a:r>
              <a:rPr lang="pt-BR" sz="2000" dirty="0"/>
              <a:t> indica todos os riscos associados a um produto. </a:t>
            </a:r>
          </a:p>
          <a:p>
            <a:pPr>
              <a:lnSpc>
                <a:spcPts val="3000"/>
              </a:lnSpc>
            </a:pPr>
            <a:endParaRPr lang="pt-BR" sz="2000" dirty="0"/>
          </a:p>
          <a:p>
            <a:pPr>
              <a:lnSpc>
                <a:spcPts val="3000"/>
              </a:lnSpc>
            </a:pPr>
            <a:r>
              <a:rPr lang="pt-BR" sz="2000" dirty="0"/>
              <a:t>Além do  </a:t>
            </a:r>
            <a:r>
              <a:rPr lang="pt-BR" sz="2000" dirty="0">
                <a:solidFill>
                  <a:srgbClr val="00B0F0"/>
                </a:solidFill>
              </a:rPr>
              <a:t>risco principal</a:t>
            </a:r>
            <a:r>
              <a:rPr lang="pt-BR" sz="2000" dirty="0"/>
              <a:t>, que é sempre o risco atribuído à classe, um produto pode ter até </a:t>
            </a:r>
            <a:r>
              <a:rPr lang="pt-BR" sz="2000" dirty="0">
                <a:solidFill>
                  <a:srgbClr val="00B050"/>
                </a:solidFill>
              </a:rPr>
              <a:t>dois riscos subsidiários</a:t>
            </a:r>
            <a:r>
              <a:rPr lang="pt-BR" sz="2000" dirty="0"/>
              <a:t>.</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118" y="1524808"/>
            <a:ext cx="4635053" cy="2093884"/>
          </a:xfrm>
          <a:prstGeom prst="rect">
            <a:avLst/>
          </a:prstGeom>
        </p:spPr>
      </p:pic>
      <p:pic>
        <p:nvPicPr>
          <p:cNvPr id="7" name="Imagem 6">
            <a:extLst>
              <a:ext uri="{FF2B5EF4-FFF2-40B4-BE49-F238E27FC236}">
                <a16:creationId xmlns:a16="http://schemas.microsoft.com/office/drawing/2014/main" id="{C379FAFB-20C2-4E27-B11C-18FFD2F250AC}"/>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4FD4003F-0043-4D44-A47E-FDFAB149565B}"/>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10" name="Imagem 9">
            <a:extLst>
              <a:ext uri="{FF2B5EF4-FFF2-40B4-BE49-F238E27FC236}">
                <a16:creationId xmlns:a16="http://schemas.microsoft.com/office/drawing/2014/main" id="{754FFA6C-9B3A-41F7-B1A3-E4B9FBA4405D}"/>
              </a:ext>
            </a:extLst>
          </p:cNvPr>
          <p:cNvPicPr>
            <a:picLocks noChangeAspect="1"/>
          </p:cNvPicPr>
          <p:nvPr/>
        </p:nvPicPr>
        <p:blipFill>
          <a:blip r:embed="rId5"/>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77279420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139952" y="3551208"/>
            <a:ext cx="4536504" cy="707886"/>
          </a:xfrm>
          <a:prstGeom prst="rect">
            <a:avLst/>
          </a:prstGeom>
          <a:noFill/>
          <a:ln w="19050">
            <a:noFill/>
          </a:ln>
        </p:spPr>
        <p:txBody>
          <a:bodyPr wrap="square" rtlCol="0">
            <a:spAutoFit/>
          </a:bodyPr>
          <a:lstStyle>
            <a:defPPr>
              <a:defRPr lang="pt-BR"/>
            </a:defPPr>
            <a:lvl1pPr algn="just"/>
          </a:lstStyle>
          <a:p>
            <a:r>
              <a:rPr lang="pt-BR" sz="2000" b="1" dirty="0"/>
              <a:t>NOME DESTE PRODUTO</a:t>
            </a:r>
          </a:p>
          <a:p>
            <a:r>
              <a:rPr lang="pt-BR" sz="2000" dirty="0"/>
              <a:t>Pesticida organofosforado sólido, tóxico.</a:t>
            </a:r>
          </a:p>
        </p:txBody>
      </p:sp>
      <p:sp>
        <p:nvSpPr>
          <p:cNvPr id="9" name="CaixaDeTexto 8"/>
          <p:cNvSpPr txBox="1"/>
          <p:nvPr/>
        </p:nvSpPr>
        <p:spPr>
          <a:xfrm>
            <a:off x="4266354" y="1856433"/>
            <a:ext cx="3315619" cy="707886"/>
          </a:xfrm>
          <a:prstGeom prst="rect">
            <a:avLst/>
          </a:prstGeom>
          <a:noFill/>
          <a:ln w="19050">
            <a:noFill/>
          </a:ln>
        </p:spPr>
        <p:txBody>
          <a:bodyPr wrap="square" rtlCol="0">
            <a:spAutoFit/>
          </a:bodyPr>
          <a:lstStyle/>
          <a:p>
            <a:pPr algn="just"/>
            <a:r>
              <a:rPr lang="pt-BR" sz="2000" b="1" dirty="0"/>
              <a:t>PRODUTO DESTE RISCO</a:t>
            </a:r>
          </a:p>
          <a:p>
            <a:pPr algn="just"/>
            <a:r>
              <a:rPr lang="pt-BR" sz="2000" dirty="0"/>
              <a:t>Substância tóxica, inflamável</a:t>
            </a:r>
          </a:p>
        </p:txBody>
      </p:sp>
      <p:sp>
        <p:nvSpPr>
          <p:cNvPr id="14" name="Retângulo 13">
            <a:extLst>
              <a:ext uri="{FF2B5EF4-FFF2-40B4-BE49-F238E27FC236}">
                <a16:creationId xmlns:a16="http://schemas.microsoft.com/office/drawing/2014/main" id="{35F595D5-E084-4DBD-B9E5-BFBC9FFDAAFF}"/>
              </a:ext>
            </a:extLst>
          </p:cNvPr>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15" name="Imagem 14">
            <a:extLst>
              <a:ext uri="{FF2B5EF4-FFF2-40B4-BE49-F238E27FC236}">
                <a16:creationId xmlns:a16="http://schemas.microsoft.com/office/drawing/2014/main" id="{D88ED7A5-4246-41DB-B322-42E8AAD4034E}"/>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6" name="CaixaDeTexto 15">
            <a:extLst>
              <a:ext uri="{FF2B5EF4-FFF2-40B4-BE49-F238E27FC236}">
                <a16:creationId xmlns:a16="http://schemas.microsoft.com/office/drawing/2014/main" id="{1CA87C3D-9349-4F55-B322-E214E3D63106}"/>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5" name="Retângulo 4">
            <a:extLst>
              <a:ext uri="{FF2B5EF4-FFF2-40B4-BE49-F238E27FC236}">
                <a16:creationId xmlns:a16="http://schemas.microsoft.com/office/drawing/2014/main" id="{429818F8-26BD-4E98-9239-1602730D7138}"/>
              </a:ext>
            </a:extLst>
          </p:cNvPr>
          <p:cNvSpPr/>
          <p:nvPr/>
        </p:nvSpPr>
        <p:spPr>
          <a:xfrm>
            <a:off x="899591" y="1995686"/>
            <a:ext cx="2952329" cy="2160240"/>
          </a:xfrm>
          <a:prstGeom prst="rect">
            <a:avLst/>
          </a:prstGeom>
          <a:solidFill>
            <a:srgbClr val="FB8D0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7000" b="1" dirty="0">
                <a:solidFill>
                  <a:schemeClr val="tx1"/>
                </a:solidFill>
              </a:rPr>
              <a:t>63</a:t>
            </a:r>
          </a:p>
          <a:p>
            <a:pPr algn="ctr"/>
            <a:r>
              <a:rPr lang="pt-BR" sz="7000" b="1" dirty="0">
                <a:solidFill>
                  <a:schemeClr val="tx1"/>
                </a:solidFill>
              </a:rPr>
              <a:t>2783</a:t>
            </a:r>
          </a:p>
        </p:txBody>
      </p:sp>
      <p:sp>
        <p:nvSpPr>
          <p:cNvPr id="6" name="Seta: Circular 5">
            <a:extLst>
              <a:ext uri="{FF2B5EF4-FFF2-40B4-BE49-F238E27FC236}">
                <a16:creationId xmlns:a16="http://schemas.microsoft.com/office/drawing/2014/main" id="{7AC9D7D3-50FB-47C7-A6E9-B020A4D2AAF6}"/>
              </a:ext>
            </a:extLst>
          </p:cNvPr>
          <p:cNvSpPr/>
          <p:nvPr/>
        </p:nvSpPr>
        <p:spPr>
          <a:xfrm flipH="1">
            <a:off x="2375755" y="1419582"/>
            <a:ext cx="2339753" cy="1080120"/>
          </a:xfrm>
          <a:prstGeom prst="circularArrow">
            <a:avLst>
              <a:gd name="adj1" fmla="val 4673"/>
              <a:gd name="adj2" fmla="val 462674"/>
              <a:gd name="adj3" fmla="val 21057709"/>
              <a:gd name="adj4" fmla="val 10900961"/>
              <a:gd name="adj5" fmla="val 14077"/>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17" name="Seta: Circular 16">
            <a:extLst>
              <a:ext uri="{FF2B5EF4-FFF2-40B4-BE49-F238E27FC236}">
                <a16:creationId xmlns:a16="http://schemas.microsoft.com/office/drawing/2014/main" id="{519F79D2-81C3-45DE-BBA7-87E232DC661F}"/>
              </a:ext>
            </a:extLst>
          </p:cNvPr>
          <p:cNvSpPr/>
          <p:nvPr/>
        </p:nvSpPr>
        <p:spPr>
          <a:xfrm flipH="1" flipV="1">
            <a:off x="2276441" y="3723878"/>
            <a:ext cx="2583590" cy="1080120"/>
          </a:xfrm>
          <a:prstGeom prst="circularArrow">
            <a:avLst>
              <a:gd name="adj1" fmla="val 4673"/>
              <a:gd name="adj2" fmla="val 462674"/>
              <a:gd name="adj3" fmla="val 21057709"/>
              <a:gd name="adj4" fmla="val 10742400"/>
              <a:gd name="adj5" fmla="val 14077"/>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pic>
        <p:nvPicPr>
          <p:cNvPr id="18" name="Imagem 17">
            <a:extLst>
              <a:ext uri="{FF2B5EF4-FFF2-40B4-BE49-F238E27FC236}">
                <a16:creationId xmlns:a16="http://schemas.microsoft.com/office/drawing/2014/main" id="{025602B2-2F37-4EF8-804D-267D8FFF391B}"/>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83849104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621703"/>
            <a:ext cx="6336704" cy="3254303"/>
          </a:xfrm>
          <a:prstGeom prst="rect">
            <a:avLst/>
          </a:prstGeom>
        </p:spPr>
      </p:pic>
      <p:sp>
        <p:nvSpPr>
          <p:cNvPr id="5" name="CaixaDeTexto 4">
            <a:extLst>
              <a:ext uri="{FF2B5EF4-FFF2-40B4-BE49-F238E27FC236}">
                <a16:creationId xmlns:a16="http://schemas.microsoft.com/office/drawing/2014/main" id="{7CD32E9F-DE6F-434C-BBB5-F81BC614AE26}"/>
              </a:ext>
            </a:extLst>
          </p:cNvPr>
          <p:cNvSpPr txBox="1"/>
          <p:nvPr/>
        </p:nvSpPr>
        <p:spPr>
          <a:xfrm>
            <a:off x="5868144" y="2866442"/>
            <a:ext cx="1374094" cy="382412"/>
          </a:xfrm>
          <a:prstGeom prst="rect">
            <a:avLst/>
          </a:prstGeom>
          <a:noFill/>
          <a:ln w="19050">
            <a:noFill/>
          </a:ln>
        </p:spPr>
        <p:style>
          <a:lnRef idx="2">
            <a:schemeClr val="accent2"/>
          </a:lnRef>
          <a:fillRef idx="1">
            <a:schemeClr val="lt1"/>
          </a:fillRef>
          <a:effectRef idx="0">
            <a:schemeClr val="accent2"/>
          </a:effectRef>
          <a:fontRef idx="minor">
            <a:schemeClr val="dk1"/>
          </a:fontRef>
        </p:style>
        <p:txBody>
          <a:bodyPr wrap="none" rtlCol="0">
            <a:spAutoFit/>
          </a:bodyPr>
          <a:lstStyle/>
          <a:p>
            <a:pPr algn="l">
              <a:lnSpc>
                <a:spcPts val="2500"/>
              </a:lnSpc>
            </a:pPr>
            <a:r>
              <a:rPr lang="pt-BR" sz="1700" dirty="0">
                <a:solidFill>
                  <a:schemeClr val="tx1">
                    <a:lumMod val="85000"/>
                    <a:lumOff val="15000"/>
                  </a:schemeClr>
                </a:solidFill>
                <a:latin typeface="Arial" panose="020B0604020202020204" pitchFamily="34" charset="0"/>
                <a:cs typeface="Arial" panose="020B0604020202020204" pitchFamily="34" charset="0"/>
              </a:rPr>
              <a:t>subsidiários</a:t>
            </a:r>
          </a:p>
        </p:txBody>
      </p:sp>
      <p:sp>
        <p:nvSpPr>
          <p:cNvPr id="6" name="Retângulo 5">
            <a:extLst>
              <a:ext uri="{FF2B5EF4-FFF2-40B4-BE49-F238E27FC236}">
                <a16:creationId xmlns:a16="http://schemas.microsoft.com/office/drawing/2014/main" id="{F9F312CF-4F6A-4DFF-ADAE-618E8A842654}"/>
              </a:ext>
            </a:extLst>
          </p:cNvPr>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7" name="Imagem 6">
            <a:extLst>
              <a:ext uri="{FF2B5EF4-FFF2-40B4-BE49-F238E27FC236}">
                <a16:creationId xmlns:a16="http://schemas.microsoft.com/office/drawing/2014/main" id="{01B893C5-0337-4386-B6B8-9E4EC268B83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B9858406-D03D-4607-B548-15FEA742C4DB}"/>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9" name="Imagem 8">
            <a:extLst>
              <a:ext uri="{FF2B5EF4-FFF2-40B4-BE49-F238E27FC236}">
                <a16:creationId xmlns:a16="http://schemas.microsoft.com/office/drawing/2014/main" id="{52B63CCA-E495-4358-8A04-D23B7D719F1C}"/>
              </a:ext>
            </a:extLst>
          </p:cNvPr>
          <p:cNvPicPr>
            <a:picLocks noChangeAspect="1"/>
          </p:cNvPicPr>
          <p:nvPr/>
        </p:nvPicPr>
        <p:blipFill>
          <a:blip r:embed="rId5"/>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8172470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624450"/>
            <a:ext cx="6408712" cy="3159065"/>
          </a:xfrm>
          <a:prstGeom prst="rect">
            <a:avLst/>
          </a:prstGeom>
        </p:spPr>
      </p:pic>
      <p:pic>
        <p:nvPicPr>
          <p:cNvPr id="4" name="Imagem 3">
            <a:extLst>
              <a:ext uri="{FF2B5EF4-FFF2-40B4-BE49-F238E27FC236}">
                <a16:creationId xmlns:a16="http://schemas.microsoft.com/office/drawing/2014/main" id="{4EC53AD0-8843-4295-ABB5-DD57FDF1E26C}"/>
              </a:ext>
            </a:extLst>
          </p:cNvPr>
          <p:cNvPicPr>
            <a:picLocks noChangeAspect="1"/>
          </p:cNvPicPr>
          <p:nvPr/>
        </p:nvPicPr>
        <p:blipFill>
          <a:blip r:embed="rId4"/>
          <a:stretch>
            <a:fillRect/>
          </a:stretch>
        </p:blipFill>
        <p:spPr>
          <a:xfrm>
            <a:off x="8417950" y="4339594"/>
            <a:ext cx="629388" cy="568084"/>
          </a:xfrm>
          <a:prstGeom prst="rect">
            <a:avLst/>
          </a:prstGeom>
        </p:spPr>
      </p:pic>
      <p:sp>
        <p:nvSpPr>
          <p:cNvPr id="5" name="Retângulo 4">
            <a:extLst>
              <a:ext uri="{FF2B5EF4-FFF2-40B4-BE49-F238E27FC236}">
                <a16:creationId xmlns:a16="http://schemas.microsoft.com/office/drawing/2014/main" id="{3972F5D3-637D-47F6-9D20-1E580B1EBAB5}"/>
              </a:ext>
            </a:extLst>
          </p:cNvPr>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6" name="Imagem 5">
            <a:extLst>
              <a:ext uri="{FF2B5EF4-FFF2-40B4-BE49-F238E27FC236}">
                <a16:creationId xmlns:a16="http://schemas.microsoft.com/office/drawing/2014/main" id="{BA77F9BF-E70A-4A81-89A3-4BA8CADF3040}"/>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7" name="CaixaDeTexto 6">
            <a:extLst>
              <a:ext uri="{FF2B5EF4-FFF2-40B4-BE49-F238E27FC236}">
                <a16:creationId xmlns:a16="http://schemas.microsoft.com/office/drawing/2014/main" id="{0C36D865-2CB6-4486-83A3-C6F8EE8BAA91}"/>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42814809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2" y="1676918"/>
            <a:ext cx="6660232" cy="2983064"/>
          </a:xfrm>
          <a:prstGeom prst="rect">
            <a:avLst/>
          </a:prstGeom>
        </p:spPr>
      </p:pic>
      <p:pic>
        <p:nvPicPr>
          <p:cNvPr id="4" name="Imagem 3">
            <a:extLst>
              <a:ext uri="{FF2B5EF4-FFF2-40B4-BE49-F238E27FC236}">
                <a16:creationId xmlns:a16="http://schemas.microsoft.com/office/drawing/2014/main" id="{CF3A5C3C-AAE9-41B3-A6E2-B8C05A411BE4}"/>
              </a:ext>
            </a:extLst>
          </p:cNvPr>
          <p:cNvPicPr>
            <a:picLocks noChangeAspect="1"/>
          </p:cNvPicPr>
          <p:nvPr/>
        </p:nvPicPr>
        <p:blipFill>
          <a:blip r:embed="rId4"/>
          <a:stretch>
            <a:fillRect/>
          </a:stretch>
        </p:blipFill>
        <p:spPr>
          <a:xfrm>
            <a:off x="8417950" y="4339594"/>
            <a:ext cx="629388" cy="568084"/>
          </a:xfrm>
          <a:prstGeom prst="rect">
            <a:avLst/>
          </a:prstGeom>
        </p:spPr>
      </p:pic>
      <p:sp>
        <p:nvSpPr>
          <p:cNvPr id="5" name="Retângulo 4">
            <a:extLst>
              <a:ext uri="{FF2B5EF4-FFF2-40B4-BE49-F238E27FC236}">
                <a16:creationId xmlns:a16="http://schemas.microsoft.com/office/drawing/2014/main" id="{3B2C9319-0000-4C77-9550-CFFD13BE8368}"/>
              </a:ext>
            </a:extLst>
          </p:cNvPr>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6" name="Imagem 5">
            <a:extLst>
              <a:ext uri="{FF2B5EF4-FFF2-40B4-BE49-F238E27FC236}">
                <a16:creationId xmlns:a16="http://schemas.microsoft.com/office/drawing/2014/main" id="{E71F573D-C5EE-452E-A747-43CCCCB5A4F8}"/>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7" name="CaixaDeTexto 6">
            <a:extLst>
              <a:ext uri="{FF2B5EF4-FFF2-40B4-BE49-F238E27FC236}">
                <a16:creationId xmlns:a16="http://schemas.microsoft.com/office/drawing/2014/main" id="{DC70EBCD-0269-435E-8763-A54BE0A79EC1}"/>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90298705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59852"/>
            <a:ext cx="6768752" cy="2940404"/>
          </a:xfrm>
          <a:prstGeom prst="rect">
            <a:avLst/>
          </a:prstGeom>
        </p:spPr>
      </p:pic>
      <p:sp>
        <p:nvSpPr>
          <p:cNvPr id="4" name="Retângulo 3">
            <a:extLst>
              <a:ext uri="{FF2B5EF4-FFF2-40B4-BE49-F238E27FC236}">
                <a16:creationId xmlns:a16="http://schemas.microsoft.com/office/drawing/2014/main" id="{3956C352-4BEE-48F3-853D-5AF3008085C7}"/>
              </a:ext>
            </a:extLst>
          </p:cNvPr>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5" name="Imagem 4">
            <a:extLst>
              <a:ext uri="{FF2B5EF4-FFF2-40B4-BE49-F238E27FC236}">
                <a16:creationId xmlns:a16="http://schemas.microsoft.com/office/drawing/2014/main" id="{CA2816D6-15CE-46EB-B1E3-2DE62F87FF4C}"/>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6" name="CaixaDeTexto 5">
            <a:extLst>
              <a:ext uri="{FF2B5EF4-FFF2-40B4-BE49-F238E27FC236}">
                <a16:creationId xmlns:a16="http://schemas.microsoft.com/office/drawing/2014/main" id="{CC728D19-5264-4FA9-853F-5D766BE15F08}"/>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2644025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m 43">
            <a:extLst>
              <a:ext uri="{FF2B5EF4-FFF2-40B4-BE49-F238E27FC236}">
                <a16:creationId xmlns:a16="http://schemas.microsoft.com/office/drawing/2014/main" id="{B77D08C8-EC16-4FE0-B26A-D9FDD5741C95}"/>
              </a:ext>
            </a:extLst>
          </p:cNvPr>
          <p:cNvPicPr>
            <a:picLocks noChangeAspect="1"/>
          </p:cNvPicPr>
          <p:nvPr/>
        </p:nvPicPr>
        <p:blipFill>
          <a:blip r:embed="rId3"/>
          <a:stretch>
            <a:fillRect/>
          </a:stretch>
        </p:blipFill>
        <p:spPr>
          <a:xfrm>
            <a:off x="539552" y="1491630"/>
            <a:ext cx="5566130" cy="1603387"/>
          </a:xfrm>
          <a:prstGeom prst="rect">
            <a:avLst/>
          </a:prstGeom>
        </p:spPr>
      </p:pic>
      <p:pic>
        <p:nvPicPr>
          <p:cNvPr id="48" name="Imagem 47">
            <a:extLst>
              <a:ext uri="{FF2B5EF4-FFF2-40B4-BE49-F238E27FC236}">
                <a16:creationId xmlns:a16="http://schemas.microsoft.com/office/drawing/2014/main" id="{A6E73A9A-207E-4E45-A8B8-2167D3CA770B}"/>
              </a:ext>
            </a:extLst>
          </p:cNvPr>
          <p:cNvPicPr>
            <a:picLocks noChangeAspect="1"/>
          </p:cNvPicPr>
          <p:nvPr/>
        </p:nvPicPr>
        <p:blipFill rotWithShape="1">
          <a:blip r:embed="rId4"/>
          <a:srcRect r="3902"/>
          <a:stretch/>
        </p:blipFill>
        <p:spPr>
          <a:xfrm>
            <a:off x="2051720" y="3291830"/>
            <a:ext cx="6755009" cy="1530229"/>
          </a:xfrm>
          <a:prstGeom prst="rect">
            <a:avLst/>
          </a:prstGeom>
        </p:spPr>
      </p:pic>
      <p:sp>
        <p:nvSpPr>
          <p:cNvPr id="49" name="Retângulo 48">
            <a:extLst>
              <a:ext uri="{FF2B5EF4-FFF2-40B4-BE49-F238E27FC236}">
                <a16:creationId xmlns:a16="http://schemas.microsoft.com/office/drawing/2014/main" id="{177E7FEC-67DA-4FD3-BAF4-438B5A05E0D9}"/>
              </a:ext>
            </a:extLst>
          </p:cNvPr>
          <p:cNvSpPr/>
          <p:nvPr/>
        </p:nvSpPr>
        <p:spPr>
          <a:xfrm>
            <a:off x="0" y="1059582"/>
            <a:ext cx="233975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Painel de Segurança</a:t>
            </a:r>
          </a:p>
        </p:txBody>
      </p:sp>
      <p:pic>
        <p:nvPicPr>
          <p:cNvPr id="50" name="Imagem 49">
            <a:extLst>
              <a:ext uri="{FF2B5EF4-FFF2-40B4-BE49-F238E27FC236}">
                <a16:creationId xmlns:a16="http://schemas.microsoft.com/office/drawing/2014/main" id="{499FBF3A-322F-4D30-85F7-AF47495AB8E6}"/>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51" name="CaixaDeTexto 50">
            <a:extLst>
              <a:ext uri="{FF2B5EF4-FFF2-40B4-BE49-F238E27FC236}">
                <a16:creationId xmlns:a16="http://schemas.microsoft.com/office/drawing/2014/main" id="{29CBB2AD-A661-4150-8042-8188C037E53A}"/>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293662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PLACA LACRADA.JPG"/>
          <p:cNvPicPr>
            <a:picLocks noChangeAspect="1"/>
          </p:cNvPicPr>
          <p:nvPr/>
        </p:nvPicPr>
        <p:blipFill>
          <a:blip r:embed="rId3" cstate="print"/>
          <a:stretch>
            <a:fillRect/>
          </a:stretch>
        </p:blipFill>
        <p:spPr>
          <a:xfrm>
            <a:off x="5796137" y="2383500"/>
            <a:ext cx="3407915" cy="2021702"/>
          </a:xfrm>
          <a:prstGeom prst="rect">
            <a:avLst/>
          </a:prstGeom>
          <a:ln>
            <a:noFill/>
          </a:ln>
          <a:effectLst>
            <a:softEdge rad="112500"/>
          </a:effectLst>
        </p:spPr>
      </p:pic>
      <p:pic>
        <p:nvPicPr>
          <p:cNvPr id="15" name="Imagem 14" descr="chassi NUMERO.jpg"/>
          <p:cNvPicPr>
            <a:picLocks noChangeAspect="1"/>
          </p:cNvPicPr>
          <p:nvPr/>
        </p:nvPicPr>
        <p:blipFill>
          <a:blip r:embed="rId4"/>
          <a:stretch>
            <a:fillRect/>
          </a:stretch>
        </p:blipFill>
        <p:spPr>
          <a:xfrm>
            <a:off x="3187534" y="2859782"/>
            <a:ext cx="2363481" cy="1545420"/>
          </a:xfrm>
          <a:prstGeom prst="rect">
            <a:avLst/>
          </a:prstGeom>
          <a:ln>
            <a:noFill/>
          </a:ln>
          <a:effectLst>
            <a:softEdge rad="112500"/>
          </a:effectLst>
        </p:spPr>
      </p:pic>
      <p:pic>
        <p:nvPicPr>
          <p:cNvPr id="24" name="Imagem 23" descr="conferindo a placa.jpg"/>
          <p:cNvPicPr>
            <a:picLocks noChangeAspect="1"/>
          </p:cNvPicPr>
          <p:nvPr/>
        </p:nvPicPr>
        <p:blipFill rotWithShape="1">
          <a:blip r:embed="rId5"/>
          <a:srcRect r="31486"/>
          <a:stretch/>
        </p:blipFill>
        <p:spPr>
          <a:xfrm>
            <a:off x="3131840" y="1059582"/>
            <a:ext cx="2363482" cy="1657837"/>
          </a:xfrm>
          <a:prstGeom prst="rect">
            <a:avLst/>
          </a:prstGeom>
          <a:ln>
            <a:noFill/>
          </a:ln>
          <a:effectLst>
            <a:softEdge rad="112500"/>
          </a:effectLst>
        </p:spPr>
      </p:pic>
      <p:sp>
        <p:nvSpPr>
          <p:cNvPr id="2" name="Retângulo 1"/>
          <p:cNvSpPr/>
          <p:nvPr/>
        </p:nvSpPr>
        <p:spPr>
          <a:xfrm>
            <a:off x="3629" y="1148335"/>
            <a:ext cx="3129839" cy="373988"/>
          </a:xfrm>
          <a:prstGeom prst="rect">
            <a:avLst/>
          </a:prstGeom>
          <a:solidFill>
            <a:schemeClr val="tx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2000" b="1" dirty="0">
                <a:solidFill>
                  <a:schemeClr val="bg1"/>
                </a:solidFill>
                <a:latin typeface="Calibri" pitchFamily="34" charset="0"/>
                <a:cs typeface="Calibri" pitchFamily="34" charset="0"/>
              </a:rPr>
              <a:t>EXTERNA</a:t>
            </a:r>
          </a:p>
        </p:txBody>
      </p:sp>
      <p:sp>
        <p:nvSpPr>
          <p:cNvPr id="3" name="Retângulo 2"/>
          <p:cNvSpPr/>
          <p:nvPr/>
        </p:nvSpPr>
        <p:spPr>
          <a:xfrm>
            <a:off x="0" y="1558419"/>
            <a:ext cx="3143872" cy="1063654"/>
          </a:xfrm>
          <a:prstGeom prst="rect">
            <a:avLst/>
          </a:prstGeom>
          <a:solidFill>
            <a:schemeClr val="tx2">
              <a:alpha val="20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2000" b="1" dirty="0">
                <a:solidFill>
                  <a:schemeClr val="tx2"/>
                </a:solidFill>
                <a:latin typeface="Calibri" pitchFamily="34" charset="0"/>
                <a:cs typeface="Calibri" pitchFamily="34" charset="0"/>
              </a:rPr>
              <a:t>Placas, dianteira e traseira.</a:t>
            </a:r>
          </a:p>
        </p:txBody>
      </p:sp>
      <p:sp>
        <p:nvSpPr>
          <p:cNvPr id="20" name="Retângulo 19"/>
          <p:cNvSpPr/>
          <p:nvPr/>
        </p:nvSpPr>
        <p:spPr>
          <a:xfrm>
            <a:off x="-8403" y="2859782"/>
            <a:ext cx="3129839" cy="373988"/>
          </a:xfrm>
          <a:prstGeom prst="rect">
            <a:avLst/>
          </a:prstGeom>
          <a:solidFill>
            <a:srgbClr val="0066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2000" b="1" dirty="0">
                <a:solidFill>
                  <a:schemeClr val="bg1"/>
                </a:solidFill>
                <a:latin typeface="Calibri" pitchFamily="34" charset="0"/>
                <a:cs typeface="Calibri" pitchFamily="34" charset="0"/>
              </a:rPr>
              <a:t>OBRIGATÓRIA</a:t>
            </a:r>
          </a:p>
        </p:txBody>
      </p:sp>
      <p:sp>
        <p:nvSpPr>
          <p:cNvPr id="21" name="Retângulo 20"/>
          <p:cNvSpPr/>
          <p:nvPr/>
        </p:nvSpPr>
        <p:spPr>
          <a:xfrm>
            <a:off x="-12032" y="3269866"/>
            <a:ext cx="3143872" cy="1063654"/>
          </a:xfrm>
          <a:prstGeom prst="rect">
            <a:avLst/>
          </a:prstGeom>
          <a:solidFill>
            <a:srgbClr val="006600">
              <a:alpha val="2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2000" dirty="0">
                <a:solidFill>
                  <a:srgbClr val="006600"/>
                </a:solidFill>
                <a:latin typeface="Calibri" pitchFamily="34" charset="0"/>
                <a:cs typeface="Calibri" pitchFamily="34" charset="0"/>
              </a:rPr>
              <a:t>Numeração do</a:t>
            </a:r>
          </a:p>
          <a:p>
            <a:pPr algn="ctr"/>
            <a:r>
              <a:rPr lang="pt-BR" sz="2000" b="1" dirty="0">
                <a:solidFill>
                  <a:srgbClr val="006600"/>
                </a:solidFill>
                <a:latin typeface="Calibri" pitchFamily="34" charset="0"/>
                <a:cs typeface="Calibri" pitchFamily="34" charset="0"/>
              </a:rPr>
              <a:t>Chassi</a:t>
            </a:r>
            <a:r>
              <a:rPr lang="pt-BR" sz="2000" dirty="0">
                <a:solidFill>
                  <a:srgbClr val="006600"/>
                </a:solidFill>
                <a:latin typeface="Calibri" pitchFamily="34" charset="0"/>
                <a:cs typeface="Calibri" pitchFamily="34" charset="0"/>
              </a:rPr>
              <a:t> ou </a:t>
            </a:r>
            <a:r>
              <a:rPr lang="pt-BR" sz="2000" b="1" dirty="0">
                <a:solidFill>
                  <a:srgbClr val="006600"/>
                </a:solidFill>
                <a:latin typeface="Calibri" pitchFamily="34" charset="0"/>
                <a:cs typeface="Calibri" pitchFamily="34" charset="0"/>
              </a:rPr>
              <a:t>Monobloco</a:t>
            </a:r>
          </a:p>
        </p:txBody>
      </p:sp>
      <p:sp>
        <p:nvSpPr>
          <p:cNvPr id="29" name="Retângulo 28"/>
          <p:cNvSpPr/>
          <p:nvPr/>
        </p:nvSpPr>
        <p:spPr>
          <a:xfrm>
            <a:off x="5796137" y="1080438"/>
            <a:ext cx="3348463" cy="285752"/>
          </a:xfrm>
          <a:prstGeom prst="rect">
            <a:avLst/>
          </a:prstGeom>
          <a:solidFill>
            <a:srgbClr val="FF66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1500" b="1" dirty="0">
                <a:solidFill>
                  <a:schemeClr val="bg1"/>
                </a:solidFill>
                <a:latin typeface="+mj-lt"/>
                <a:cs typeface="Arial" pitchFamily="34" charset="0"/>
              </a:rPr>
              <a:t>CTB – Art. 230 I</a:t>
            </a:r>
          </a:p>
        </p:txBody>
      </p:sp>
      <p:sp>
        <p:nvSpPr>
          <p:cNvPr id="30" name="CaixaDeTexto 29"/>
          <p:cNvSpPr txBox="1">
            <a:spLocks/>
          </p:cNvSpPr>
          <p:nvPr/>
        </p:nvSpPr>
        <p:spPr>
          <a:xfrm>
            <a:off x="5796137" y="1366190"/>
            <a:ext cx="3347864" cy="3030812"/>
          </a:xfrm>
          <a:prstGeom prst="rect">
            <a:avLst/>
          </a:prstGeom>
          <a:solidFill>
            <a:schemeClr val="bg1">
              <a:alpha val="70000"/>
            </a:schemeClr>
          </a:solidFill>
          <a:ln>
            <a:noFill/>
          </a:ln>
        </p:spPr>
        <p:style>
          <a:lnRef idx="2">
            <a:schemeClr val="accent3"/>
          </a:lnRef>
          <a:fillRef idx="1">
            <a:schemeClr val="lt1"/>
          </a:fillRef>
          <a:effectRef idx="0">
            <a:schemeClr val="accent3"/>
          </a:effectRef>
          <a:fontRef idx="minor">
            <a:schemeClr val="dk1"/>
          </a:fontRef>
        </p:style>
        <p:txBody>
          <a:bodyPr wrap="square" lIns="360000" tIns="72000" rIns="360000" bIns="72000" rtlCol="0">
            <a:spAutoFit/>
          </a:bodyPr>
          <a:lstStyle/>
          <a:p>
            <a:pPr>
              <a:lnSpc>
                <a:spcPts val="2500"/>
              </a:lnSpc>
            </a:pPr>
            <a:r>
              <a:rPr lang="pt-BR" sz="2000" dirty="0">
                <a:solidFill>
                  <a:schemeClr val="tx1"/>
                </a:solidFill>
                <a:latin typeface="Calibri" pitchFamily="34" charset="0"/>
                <a:cs typeface="Calibri" pitchFamily="34" charset="0"/>
              </a:rPr>
              <a:t>Conduzir o veículo com o lacre, a inscrição do chassi, o selo, a placa ou qualquer outro elemento de identificação violado ou falsificado é:</a:t>
            </a:r>
          </a:p>
          <a:p>
            <a:pPr>
              <a:lnSpc>
                <a:spcPts val="2500"/>
              </a:lnSpc>
            </a:pPr>
            <a:r>
              <a:rPr lang="pt-BR" sz="2000" b="1" dirty="0">
                <a:solidFill>
                  <a:schemeClr val="tx1"/>
                </a:solidFill>
                <a:latin typeface="Calibri" pitchFamily="34" charset="0"/>
                <a:cs typeface="Calibri" pitchFamily="34" charset="0"/>
              </a:rPr>
              <a:t>Infração Gravíssima</a:t>
            </a:r>
          </a:p>
          <a:p>
            <a:pPr>
              <a:lnSpc>
                <a:spcPts val="2500"/>
              </a:lnSpc>
            </a:pPr>
            <a:r>
              <a:rPr lang="pt-BR" sz="2000" dirty="0">
                <a:solidFill>
                  <a:schemeClr val="tx1"/>
                </a:solidFill>
                <a:latin typeface="Calibri" pitchFamily="34" charset="0"/>
                <a:cs typeface="Calibri" pitchFamily="34" charset="0"/>
              </a:rPr>
              <a:t>com </a:t>
            </a:r>
            <a:r>
              <a:rPr lang="pt-BR" sz="2000" b="1" dirty="0">
                <a:solidFill>
                  <a:schemeClr val="tx1"/>
                </a:solidFill>
                <a:latin typeface="Calibri" pitchFamily="34" charset="0"/>
                <a:cs typeface="Calibri" pitchFamily="34" charset="0"/>
              </a:rPr>
              <a:t>Multa</a:t>
            </a:r>
          </a:p>
          <a:p>
            <a:pPr>
              <a:lnSpc>
                <a:spcPts val="2500"/>
              </a:lnSpc>
            </a:pPr>
            <a:r>
              <a:rPr lang="pt-BR" sz="2000" dirty="0">
                <a:solidFill>
                  <a:schemeClr val="tx1"/>
                </a:solidFill>
                <a:latin typeface="Calibri" pitchFamily="34" charset="0"/>
                <a:cs typeface="Calibri" pitchFamily="34" charset="0"/>
              </a:rPr>
              <a:t>e </a:t>
            </a:r>
            <a:r>
              <a:rPr lang="pt-BR" sz="2000" b="1" dirty="0">
                <a:solidFill>
                  <a:schemeClr val="tx1"/>
                </a:solidFill>
                <a:latin typeface="Calibri" pitchFamily="34" charset="0"/>
                <a:cs typeface="Calibri" pitchFamily="34" charset="0"/>
              </a:rPr>
              <a:t>Remoção do Veículo</a:t>
            </a:r>
          </a:p>
        </p:txBody>
      </p:sp>
      <p:sp>
        <p:nvSpPr>
          <p:cNvPr id="12" name="Retângulo 11"/>
          <p:cNvSpPr/>
          <p:nvPr/>
        </p:nvSpPr>
        <p:spPr>
          <a:xfrm>
            <a:off x="0" y="4515966"/>
            <a:ext cx="9144000" cy="343604"/>
          </a:xfrm>
          <a:prstGeom prst="rect">
            <a:avLst/>
          </a:prstGeom>
          <a:solidFill>
            <a:srgbClr val="FFFF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700" dirty="0">
                <a:solidFill>
                  <a:schemeClr val="tx1"/>
                </a:solidFill>
                <a:latin typeface="Calibri" pitchFamily="34" charset="0"/>
                <a:cs typeface="Calibri" pitchFamily="34" charset="0"/>
              </a:rPr>
              <a:t>As </a:t>
            </a:r>
            <a:r>
              <a:rPr lang="pt-BR" sz="1700" u="sng" dirty="0">
                <a:solidFill>
                  <a:schemeClr val="tx1"/>
                </a:solidFill>
                <a:latin typeface="Calibri" pitchFamily="34" charset="0"/>
                <a:cs typeface="Calibri" pitchFamily="34" charset="0"/>
              </a:rPr>
              <a:t>placas</a:t>
            </a:r>
            <a:r>
              <a:rPr lang="pt-BR" sz="1700" dirty="0">
                <a:solidFill>
                  <a:schemeClr val="tx1"/>
                </a:solidFill>
                <a:latin typeface="Calibri" pitchFamily="34" charset="0"/>
                <a:cs typeface="Calibri" pitchFamily="34" charset="0"/>
              </a:rPr>
              <a:t> que </a:t>
            </a:r>
            <a:r>
              <a:rPr lang="pt-BR" sz="1700" dirty="0">
                <a:solidFill>
                  <a:srgbClr val="FF0000"/>
                </a:solidFill>
                <a:latin typeface="Calibri" pitchFamily="34" charset="0"/>
                <a:cs typeface="Calibri" pitchFamily="34" charset="0"/>
              </a:rPr>
              <a:t>possuírem tecnologia</a:t>
            </a:r>
            <a:r>
              <a:rPr lang="pt-BR" sz="1700" dirty="0">
                <a:solidFill>
                  <a:schemeClr val="tx1"/>
                </a:solidFill>
                <a:latin typeface="Calibri" pitchFamily="34" charset="0"/>
                <a:cs typeface="Calibri" pitchFamily="34" charset="0"/>
              </a:rPr>
              <a:t> que permita a identificação do veículo são </a:t>
            </a:r>
            <a:r>
              <a:rPr lang="pt-BR" sz="1700" dirty="0">
                <a:solidFill>
                  <a:srgbClr val="FF0000"/>
                </a:solidFill>
                <a:latin typeface="Calibri" pitchFamily="34" charset="0"/>
                <a:cs typeface="Calibri" pitchFamily="34" charset="0"/>
              </a:rPr>
              <a:t>dispensadas do </a:t>
            </a:r>
            <a:r>
              <a:rPr lang="pt-BR" sz="1700" u="sng" dirty="0">
                <a:solidFill>
                  <a:srgbClr val="FF0000"/>
                </a:solidFill>
                <a:latin typeface="Calibri" pitchFamily="34" charset="0"/>
                <a:cs typeface="Calibri" pitchFamily="34" charset="0"/>
              </a:rPr>
              <a:t>lacre</a:t>
            </a:r>
            <a:r>
              <a:rPr lang="pt-BR" sz="1700" dirty="0">
                <a:solidFill>
                  <a:schemeClr val="tx1"/>
                </a:solidFill>
                <a:latin typeface="Calibri" pitchFamily="34" charset="0"/>
                <a:cs typeface="Calibri" pitchFamily="34" charset="0"/>
              </a:rPr>
              <a:t>.</a:t>
            </a:r>
          </a:p>
        </p:txBody>
      </p:sp>
      <p:sp>
        <p:nvSpPr>
          <p:cNvPr id="4" name="Retângulo 3"/>
          <p:cNvSpPr/>
          <p:nvPr/>
        </p:nvSpPr>
        <p:spPr>
          <a:xfrm>
            <a:off x="-2868" y="4397002"/>
            <a:ext cx="1162432" cy="162000"/>
          </a:xfrm>
          <a:prstGeom prst="rect">
            <a:avLst/>
          </a:prstGeom>
          <a:solidFill>
            <a:srgbClr val="FF66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1000" b="1" dirty="0">
                <a:solidFill>
                  <a:schemeClr val="bg1"/>
                </a:solidFill>
                <a:latin typeface="Calibri" pitchFamily="34" charset="0"/>
                <a:cs typeface="Calibri" pitchFamily="34" charset="0"/>
              </a:rPr>
              <a:t>CTB art. 115 </a:t>
            </a:r>
            <a:r>
              <a:rPr lang="pt-BR" sz="1000" b="1" dirty="0">
                <a:solidFill>
                  <a:schemeClr val="bg1"/>
                </a:solidFill>
              </a:rPr>
              <a:t>§ 9º</a:t>
            </a:r>
            <a:endParaRPr lang="pt-BR" sz="1000" b="1" dirty="0">
              <a:solidFill>
                <a:schemeClr val="bg1"/>
              </a:solidFill>
              <a:latin typeface="Calibri" pitchFamily="34" charset="0"/>
              <a:cs typeface="Calibri" pitchFamily="34" charset="0"/>
            </a:endParaRPr>
          </a:p>
        </p:txBody>
      </p:sp>
      <p:pic>
        <p:nvPicPr>
          <p:cNvPr id="14" name="Imagem 13"/>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4141694" cy="430887"/>
          </a:xfrm>
          <a:prstGeom prst="rect">
            <a:avLst/>
          </a:prstGeom>
          <a:noFill/>
        </p:spPr>
        <p:txBody>
          <a:bodyPr wrap="square" rtlCol="0">
            <a:spAutoFit/>
          </a:bodyPr>
          <a:lstStyle/>
          <a:p>
            <a:r>
              <a:rPr lang="pt-BR" sz="2200" b="1" dirty="0"/>
              <a:t>VEÍCULO - IDENTIFICAÇÃO</a:t>
            </a:r>
          </a:p>
        </p:txBody>
      </p:sp>
    </p:spTree>
    <p:extLst>
      <p:ext uri="{BB962C8B-B14F-4D97-AF65-F5344CB8AC3E}">
        <p14:creationId xmlns:p14="http://schemas.microsoft.com/office/powerpoint/2010/main" val="20092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0" grpId="0" animBg="1"/>
      <p:bldP spid="21" grpId="0" animBg="1"/>
      <p:bldP spid="29" grpId="0" animBg="1"/>
      <p:bldP spid="30" grpId="0" animBg="1"/>
      <p:bldP spid="12" grpId="0" animBg="1"/>
      <p:bldP spid="4"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1520" y="1777388"/>
            <a:ext cx="4968552" cy="2862322"/>
          </a:xfrm>
          <a:prstGeom prst="rect">
            <a:avLst/>
          </a:prstGeom>
          <a:noFill/>
          <a:ln w="19050">
            <a:noFill/>
          </a:ln>
        </p:spPr>
        <p:txBody>
          <a:bodyPr wrap="square" rtlCol="0">
            <a:spAutoFit/>
          </a:bodyPr>
          <a:lstStyle/>
          <a:p>
            <a:r>
              <a:rPr lang="pt-BR" sz="2000" dirty="0"/>
              <a:t>... traz novidades sobre as definições em alguns itens, de modo a facilitar o entendimento daquilo que está sendo transportado. </a:t>
            </a:r>
          </a:p>
          <a:p>
            <a:endParaRPr lang="pt-BR" sz="2000" dirty="0"/>
          </a:p>
          <a:p>
            <a:r>
              <a:rPr lang="pt-BR" sz="2000" dirty="0"/>
              <a:t>Destacamos os itens “</a:t>
            </a:r>
            <a:r>
              <a:rPr lang="pt-BR" sz="2000" dirty="0">
                <a:solidFill>
                  <a:srgbClr val="FE612C"/>
                </a:solidFill>
              </a:rPr>
              <a:t>identificação e Marcação</a:t>
            </a:r>
            <a:r>
              <a:rPr lang="pt-BR" sz="2000" dirty="0"/>
              <a:t>” que trazem consigo a necessidade de acrescentar o nome apropriado para embarque nos volumes e embalagens.</a:t>
            </a:r>
          </a:p>
        </p:txBody>
      </p:sp>
      <p:sp>
        <p:nvSpPr>
          <p:cNvPr id="5" name="CaixaDeTexto 4"/>
          <p:cNvSpPr txBox="1"/>
          <p:nvPr/>
        </p:nvSpPr>
        <p:spPr>
          <a:xfrm>
            <a:off x="5468265" y="2821971"/>
            <a:ext cx="3562443" cy="1842427"/>
          </a:xfrm>
          <a:prstGeom prst="rect">
            <a:avLst/>
          </a:prstGeom>
          <a:noFill/>
          <a:ln w="19050">
            <a:noFill/>
          </a:ln>
        </p:spPr>
        <p:txBody>
          <a:bodyPr wrap="square" rtlCol="0">
            <a:spAutoFit/>
          </a:bodyPr>
          <a:lstStyle/>
          <a:p>
            <a:pPr>
              <a:lnSpc>
                <a:spcPts val="2300"/>
              </a:lnSpc>
            </a:pPr>
            <a:r>
              <a:rPr lang="pt-BR" sz="1000" b="1" i="1" dirty="0">
                <a:solidFill>
                  <a:schemeClr val="tx2"/>
                </a:solidFill>
              </a:rPr>
              <a:t>Art. 2º </a:t>
            </a:r>
            <a:r>
              <a:rPr lang="pt-BR" sz="1700" i="1" dirty="0">
                <a:solidFill>
                  <a:schemeClr val="tx2"/>
                </a:solidFill>
              </a:rPr>
              <a:t>- </a:t>
            </a:r>
            <a:r>
              <a:rPr lang="pt-BR" sz="1600" i="1" dirty="0">
                <a:solidFill>
                  <a:schemeClr val="tx2"/>
                </a:solidFill>
              </a:rPr>
              <a:t>II. Identificação: aposição do </a:t>
            </a:r>
            <a:r>
              <a:rPr lang="pt-BR" sz="1600" b="1" i="1" dirty="0">
                <a:solidFill>
                  <a:schemeClr val="tx2"/>
                </a:solidFill>
              </a:rPr>
              <a:t>nº ONU</a:t>
            </a:r>
            <a:r>
              <a:rPr lang="pt-BR" sz="1600" i="1" dirty="0">
                <a:solidFill>
                  <a:schemeClr val="tx2"/>
                </a:solidFill>
              </a:rPr>
              <a:t> e do </a:t>
            </a:r>
            <a:r>
              <a:rPr lang="pt-BR" sz="1600" b="1" i="1" dirty="0">
                <a:solidFill>
                  <a:schemeClr val="tx2"/>
                </a:solidFill>
              </a:rPr>
              <a:t>nome apropriado </a:t>
            </a:r>
            <a:r>
              <a:rPr lang="pt-BR" sz="1600" i="1" dirty="0">
                <a:solidFill>
                  <a:schemeClr val="tx2"/>
                </a:solidFill>
              </a:rPr>
              <a:t>para embarque, aposição da </a:t>
            </a:r>
            <a:r>
              <a:rPr lang="pt-BR" sz="1600" b="1" i="1" dirty="0">
                <a:solidFill>
                  <a:schemeClr val="tx2"/>
                </a:solidFill>
              </a:rPr>
              <a:t>rotulagem</a:t>
            </a:r>
            <a:r>
              <a:rPr lang="pt-BR" sz="1600" i="1" dirty="0">
                <a:solidFill>
                  <a:schemeClr val="tx2"/>
                </a:solidFill>
              </a:rPr>
              <a:t> (afixação dos rótulos de risco) e </a:t>
            </a:r>
            <a:r>
              <a:rPr lang="pt-BR" sz="1600" b="1" i="1" dirty="0">
                <a:solidFill>
                  <a:schemeClr val="tx2"/>
                </a:solidFill>
              </a:rPr>
              <a:t>demais símbolos </a:t>
            </a:r>
            <a:r>
              <a:rPr lang="pt-BR" sz="1600" i="1" dirty="0">
                <a:solidFill>
                  <a:schemeClr val="tx2"/>
                </a:solidFill>
              </a:rPr>
              <a:t>aplicáveis nos artigos, embalagens ou volumes; </a:t>
            </a:r>
            <a:endParaRPr lang="pt-BR" sz="1700" i="1" dirty="0">
              <a:solidFill>
                <a:schemeClr val="tx2"/>
              </a:solidFill>
            </a:endParaRPr>
          </a:p>
        </p:txBody>
      </p:sp>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273" y="781855"/>
            <a:ext cx="2896818" cy="2040116"/>
          </a:xfrm>
          <a:prstGeom prst="rect">
            <a:avLst/>
          </a:prstGeom>
        </p:spPr>
      </p:pic>
      <p:pic>
        <p:nvPicPr>
          <p:cNvPr id="13" name="Imagem 12">
            <a:extLst>
              <a:ext uri="{FF2B5EF4-FFF2-40B4-BE49-F238E27FC236}">
                <a16:creationId xmlns:a16="http://schemas.microsoft.com/office/drawing/2014/main" id="{F3A55A62-5525-4C2A-BA33-F40EA30879EB}"/>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4" name="CaixaDeTexto 13">
            <a:extLst>
              <a:ext uri="{FF2B5EF4-FFF2-40B4-BE49-F238E27FC236}">
                <a16:creationId xmlns:a16="http://schemas.microsoft.com/office/drawing/2014/main" id="{D702EB60-E33A-4BFD-835D-D3647072F258}"/>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8" name="Retângulo 7">
            <a:extLst>
              <a:ext uri="{FF2B5EF4-FFF2-40B4-BE49-F238E27FC236}">
                <a16:creationId xmlns:a16="http://schemas.microsoft.com/office/drawing/2014/main" id="{904F02D8-BF82-48C9-93E1-946BEC8B13EF}"/>
              </a:ext>
            </a:extLst>
          </p:cNvPr>
          <p:cNvSpPr/>
          <p:nvPr/>
        </p:nvSpPr>
        <p:spPr>
          <a:xfrm>
            <a:off x="251520" y="1382006"/>
            <a:ext cx="3096344"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art. 2º</a:t>
            </a:r>
          </a:p>
        </p:txBody>
      </p:sp>
    </p:spTree>
    <p:extLst>
      <p:ext uri="{BB962C8B-B14F-4D97-AF65-F5344CB8AC3E}">
        <p14:creationId xmlns:p14="http://schemas.microsoft.com/office/powerpoint/2010/main" val="378936405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392392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Marcação e Rótulos nas Embalagens</a:t>
            </a:r>
          </a:p>
        </p:txBody>
      </p:sp>
      <p:sp>
        <p:nvSpPr>
          <p:cNvPr id="2" name="CaixaDeTexto 1"/>
          <p:cNvSpPr txBox="1"/>
          <p:nvPr/>
        </p:nvSpPr>
        <p:spPr>
          <a:xfrm>
            <a:off x="137408" y="1957722"/>
            <a:ext cx="4527797" cy="2756909"/>
          </a:xfrm>
          <a:prstGeom prst="rect">
            <a:avLst/>
          </a:prstGeom>
          <a:noFill/>
          <a:ln w="19050">
            <a:noFill/>
          </a:ln>
        </p:spPr>
        <p:txBody>
          <a:bodyPr wrap="square" rtlCol="0">
            <a:spAutoFit/>
          </a:bodyPr>
          <a:lstStyle/>
          <a:p>
            <a:pPr>
              <a:lnSpc>
                <a:spcPts val="3000"/>
              </a:lnSpc>
            </a:pPr>
            <a:r>
              <a:rPr lang="pt-BR" sz="2000" dirty="0"/>
              <a:t>III. Marcação: aposição do número ONU e do nome apropriado para embarque do produto, bem como a </a:t>
            </a:r>
            <a:r>
              <a:rPr lang="pt-BR" sz="2000" dirty="0">
                <a:solidFill>
                  <a:srgbClr val="FE612C"/>
                </a:solidFill>
              </a:rPr>
              <a:t>indicação de que a embalagem corresponde a um projeto tipo</a:t>
            </a:r>
            <a:r>
              <a:rPr lang="pt-BR" sz="2000" dirty="0"/>
              <a:t> aprovado nos ensaios prescritos e que atende a todas as exigências relativas à fabricação; </a:t>
            </a:r>
            <a:endParaRPr lang="pt-BR" dirty="0"/>
          </a:p>
        </p:txBody>
      </p:sp>
      <p:pic>
        <p:nvPicPr>
          <p:cNvPr id="14" name="Imagem 13">
            <a:extLst>
              <a:ext uri="{FF2B5EF4-FFF2-40B4-BE49-F238E27FC236}">
                <a16:creationId xmlns:a16="http://schemas.microsoft.com/office/drawing/2014/main" id="{DD00A0E5-17E4-4BFE-905A-CC06C26233D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5" name="CaixaDeTexto 14">
            <a:extLst>
              <a:ext uri="{FF2B5EF4-FFF2-40B4-BE49-F238E27FC236}">
                <a16:creationId xmlns:a16="http://schemas.microsoft.com/office/drawing/2014/main" id="{990984ED-ED0C-4702-A733-4C5D044FB413}"/>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6" name="Imagem 5">
            <a:extLst>
              <a:ext uri="{FF2B5EF4-FFF2-40B4-BE49-F238E27FC236}">
                <a16:creationId xmlns:a16="http://schemas.microsoft.com/office/drawing/2014/main" id="{9593927B-4E35-48F0-AA7C-D4E6978DD19A}"/>
              </a:ext>
            </a:extLst>
          </p:cNvPr>
          <p:cNvPicPr>
            <a:picLocks noChangeAspect="1"/>
          </p:cNvPicPr>
          <p:nvPr/>
        </p:nvPicPr>
        <p:blipFill>
          <a:blip r:embed="rId4"/>
          <a:stretch>
            <a:fillRect/>
          </a:stretch>
        </p:blipFill>
        <p:spPr>
          <a:xfrm>
            <a:off x="4932040" y="1451223"/>
            <a:ext cx="3888432" cy="2761940"/>
          </a:xfrm>
          <a:prstGeom prst="rect">
            <a:avLst/>
          </a:prstGeom>
        </p:spPr>
      </p:pic>
      <p:pic>
        <p:nvPicPr>
          <p:cNvPr id="20" name="Imagem 19">
            <a:extLst>
              <a:ext uri="{FF2B5EF4-FFF2-40B4-BE49-F238E27FC236}">
                <a16:creationId xmlns:a16="http://schemas.microsoft.com/office/drawing/2014/main" id="{D0A5CA56-1220-41BB-9B11-4FCF74961136}"/>
              </a:ext>
            </a:extLst>
          </p:cNvPr>
          <p:cNvPicPr>
            <a:picLocks noChangeAspect="1"/>
          </p:cNvPicPr>
          <p:nvPr/>
        </p:nvPicPr>
        <p:blipFill>
          <a:blip r:embed="rId5"/>
          <a:stretch>
            <a:fillRect/>
          </a:stretch>
        </p:blipFill>
        <p:spPr>
          <a:xfrm>
            <a:off x="8417950" y="4339594"/>
            <a:ext cx="629388" cy="568084"/>
          </a:xfrm>
          <a:prstGeom prst="rect">
            <a:avLst/>
          </a:prstGeom>
        </p:spPr>
      </p:pic>
      <p:sp>
        <p:nvSpPr>
          <p:cNvPr id="4" name="Retângulo 3">
            <a:extLst>
              <a:ext uri="{FF2B5EF4-FFF2-40B4-BE49-F238E27FC236}">
                <a16:creationId xmlns:a16="http://schemas.microsoft.com/office/drawing/2014/main" id="{7CA792CC-678E-4AB6-B4E8-C4C65230DB4A}"/>
              </a:ext>
            </a:extLst>
          </p:cNvPr>
          <p:cNvSpPr/>
          <p:nvPr/>
        </p:nvSpPr>
        <p:spPr>
          <a:xfrm>
            <a:off x="179512" y="1611821"/>
            <a:ext cx="3312368"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art. 2º</a:t>
            </a:r>
          </a:p>
        </p:txBody>
      </p:sp>
    </p:spTree>
    <p:extLst>
      <p:ext uri="{BB962C8B-B14F-4D97-AF65-F5344CB8AC3E}">
        <p14:creationId xmlns:p14="http://schemas.microsoft.com/office/powerpoint/2010/main" val="402186602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4"/>
          <p:cNvSpPr txBox="1">
            <a:spLocks noChangeArrowheads="1"/>
          </p:cNvSpPr>
          <p:nvPr/>
        </p:nvSpPr>
        <p:spPr bwMode="auto">
          <a:xfrm>
            <a:off x="1795779" y="2173877"/>
            <a:ext cx="1366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pitchFamily="34" charset="0"/>
              </a:defRPr>
            </a:lvl1pPr>
            <a:lvl2pPr marL="742950" indent="-285750">
              <a:defRPr sz="2200">
                <a:solidFill>
                  <a:schemeClr val="tx1"/>
                </a:solidFill>
                <a:latin typeface="Arial" pitchFamily="34" charset="0"/>
              </a:defRPr>
            </a:lvl2pPr>
            <a:lvl3pPr marL="1143000" indent="-228600">
              <a:defRPr sz="2200">
                <a:solidFill>
                  <a:schemeClr val="tx1"/>
                </a:solidFill>
                <a:latin typeface="Arial" pitchFamily="34" charset="0"/>
              </a:defRPr>
            </a:lvl3pPr>
            <a:lvl4pPr marL="1600200" indent="-228600">
              <a:defRPr sz="2200">
                <a:solidFill>
                  <a:schemeClr val="tx1"/>
                </a:solidFill>
                <a:latin typeface="Arial" pitchFamily="34" charset="0"/>
              </a:defRPr>
            </a:lvl4pPr>
            <a:lvl5pPr marL="2057400" indent="-22860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spcBef>
                <a:spcPct val="50000"/>
              </a:spcBef>
            </a:pPr>
            <a:endParaRPr lang="pt-BR" altLang="pt-BR" sz="1800"/>
          </a:p>
        </p:txBody>
      </p:sp>
      <p:pic>
        <p:nvPicPr>
          <p:cNvPr id="29" name="Imagem 28">
            <a:extLst>
              <a:ext uri="{FF2B5EF4-FFF2-40B4-BE49-F238E27FC236}">
                <a16:creationId xmlns:a16="http://schemas.microsoft.com/office/drawing/2014/main" id="{B36CBD9B-6643-45BB-BCBC-7AE866FFCD84}"/>
              </a:ext>
            </a:extLst>
          </p:cNvPr>
          <p:cNvPicPr>
            <a:picLocks noChangeAspect="1"/>
          </p:cNvPicPr>
          <p:nvPr/>
        </p:nvPicPr>
        <p:blipFill>
          <a:blip r:embed="rId3"/>
          <a:stretch>
            <a:fillRect/>
          </a:stretch>
        </p:blipFill>
        <p:spPr>
          <a:xfrm>
            <a:off x="1261927" y="1519844"/>
            <a:ext cx="1950889" cy="1243692"/>
          </a:xfrm>
          <a:prstGeom prst="rect">
            <a:avLst/>
          </a:prstGeom>
        </p:spPr>
      </p:pic>
      <p:pic>
        <p:nvPicPr>
          <p:cNvPr id="30" name="Imagem 29">
            <a:extLst>
              <a:ext uri="{FF2B5EF4-FFF2-40B4-BE49-F238E27FC236}">
                <a16:creationId xmlns:a16="http://schemas.microsoft.com/office/drawing/2014/main" id="{5DBB04D8-9236-44FD-9CA4-DDDC02E38419}"/>
              </a:ext>
            </a:extLst>
          </p:cNvPr>
          <p:cNvPicPr>
            <a:picLocks noChangeAspect="1"/>
          </p:cNvPicPr>
          <p:nvPr/>
        </p:nvPicPr>
        <p:blipFill>
          <a:blip r:embed="rId4"/>
          <a:stretch>
            <a:fillRect/>
          </a:stretch>
        </p:blipFill>
        <p:spPr>
          <a:xfrm>
            <a:off x="2749480" y="1131590"/>
            <a:ext cx="1597290" cy="1627773"/>
          </a:xfrm>
          <a:prstGeom prst="rect">
            <a:avLst/>
          </a:prstGeom>
        </p:spPr>
      </p:pic>
      <p:pic>
        <p:nvPicPr>
          <p:cNvPr id="31" name="Imagem 30">
            <a:extLst>
              <a:ext uri="{FF2B5EF4-FFF2-40B4-BE49-F238E27FC236}">
                <a16:creationId xmlns:a16="http://schemas.microsoft.com/office/drawing/2014/main" id="{C79158C2-49FB-4D0F-B4E5-600A531DCDF3}"/>
              </a:ext>
            </a:extLst>
          </p:cNvPr>
          <p:cNvPicPr>
            <a:picLocks noChangeAspect="1"/>
          </p:cNvPicPr>
          <p:nvPr/>
        </p:nvPicPr>
        <p:blipFill>
          <a:blip r:embed="rId5"/>
          <a:stretch>
            <a:fillRect/>
          </a:stretch>
        </p:blipFill>
        <p:spPr>
          <a:xfrm>
            <a:off x="3817452" y="1491285"/>
            <a:ext cx="1682642" cy="1268078"/>
          </a:xfrm>
          <a:prstGeom prst="rect">
            <a:avLst/>
          </a:prstGeom>
        </p:spPr>
      </p:pic>
      <p:pic>
        <p:nvPicPr>
          <p:cNvPr id="32" name="Imagem 31">
            <a:extLst>
              <a:ext uri="{FF2B5EF4-FFF2-40B4-BE49-F238E27FC236}">
                <a16:creationId xmlns:a16="http://schemas.microsoft.com/office/drawing/2014/main" id="{830E3684-6A88-4B76-846A-2C5F937EF092}"/>
              </a:ext>
            </a:extLst>
          </p:cNvPr>
          <p:cNvPicPr>
            <a:picLocks noChangeAspect="1"/>
          </p:cNvPicPr>
          <p:nvPr/>
        </p:nvPicPr>
        <p:blipFill>
          <a:blip r:embed="rId6"/>
          <a:stretch>
            <a:fillRect/>
          </a:stretch>
        </p:blipFill>
        <p:spPr>
          <a:xfrm>
            <a:off x="4149846" y="1786552"/>
            <a:ext cx="4237087" cy="957155"/>
          </a:xfrm>
          <a:prstGeom prst="rect">
            <a:avLst/>
          </a:prstGeom>
        </p:spPr>
      </p:pic>
      <p:pic>
        <p:nvPicPr>
          <p:cNvPr id="36" name="Imagem 35">
            <a:extLst>
              <a:ext uri="{FF2B5EF4-FFF2-40B4-BE49-F238E27FC236}">
                <a16:creationId xmlns:a16="http://schemas.microsoft.com/office/drawing/2014/main" id="{2ED75C6A-9635-442A-A0D3-25DED9506F03}"/>
              </a:ext>
            </a:extLst>
          </p:cNvPr>
          <p:cNvPicPr>
            <a:picLocks noChangeAspect="1"/>
          </p:cNvPicPr>
          <p:nvPr/>
        </p:nvPicPr>
        <p:blipFill>
          <a:blip r:embed="rId7"/>
          <a:stretch>
            <a:fillRect/>
          </a:stretch>
        </p:blipFill>
        <p:spPr>
          <a:xfrm>
            <a:off x="4700369" y="2684424"/>
            <a:ext cx="4048095" cy="676715"/>
          </a:xfrm>
          <a:prstGeom prst="rect">
            <a:avLst/>
          </a:prstGeom>
        </p:spPr>
      </p:pic>
      <p:pic>
        <p:nvPicPr>
          <p:cNvPr id="37" name="Imagem 36">
            <a:extLst>
              <a:ext uri="{FF2B5EF4-FFF2-40B4-BE49-F238E27FC236}">
                <a16:creationId xmlns:a16="http://schemas.microsoft.com/office/drawing/2014/main" id="{8C983738-0626-4742-B90F-907CF67F5AA4}"/>
              </a:ext>
            </a:extLst>
          </p:cNvPr>
          <p:cNvPicPr>
            <a:picLocks noChangeAspect="1"/>
          </p:cNvPicPr>
          <p:nvPr/>
        </p:nvPicPr>
        <p:blipFill>
          <a:blip r:embed="rId8"/>
          <a:stretch>
            <a:fillRect/>
          </a:stretch>
        </p:blipFill>
        <p:spPr>
          <a:xfrm>
            <a:off x="4876803" y="3325415"/>
            <a:ext cx="1920406" cy="798645"/>
          </a:xfrm>
          <a:prstGeom prst="rect">
            <a:avLst/>
          </a:prstGeom>
        </p:spPr>
      </p:pic>
      <p:pic>
        <p:nvPicPr>
          <p:cNvPr id="38" name="Imagem 37">
            <a:extLst>
              <a:ext uri="{FF2B5EF4-FFF2-40B4-BE49-F238E27FC236}">
                <a16:creationId xmlns:a16="http://schemas.microsoft.com/office/drawing/2014/main" id="{0FB70FEB-7895-4618-8EC0-238F7D706376}"/>
              </a:ext>
            </a:extLst>
          </p:cNvPr>
          <p:cNvPicPr>
            <a:picLocks noChangeAspect="1"/>
          </p:cNvPicPr>
          <p:nvPr/>
        </p:nvPicPr>
        <p:blipFill>
          <a:blip r:embed="rId9"/>
          <a:stretch>
            <a:fillRect/>
          </a:stretch>
        </p:blipFill>
        <p:spPr>
          <a:xfrm>
            <a:off x="3532883" y="3325415"/>
            <a:ext cx="1627773" cy="1505843"/>
          </a:xfrm>
          <a:prstGeom prst="rect">
            <a:avLst/>
          </a:prstGeom>
        </p:spPr>
      </p:pic>
      <p:pic>
        <p:nvPicPr>
          <p:cNvPr id="47" name="Imagem 46">
            <a:extLst>
              <a:ext uri="{FF2B5EF4-FFF2-40B4-BE49-F238E27FC236}">
                <a16:creationId xmlns:a16="http://schemas.microsoft.com/office/drawing/2014/main" id="{657F8C37-9D24-43F5-AD0D-2C251271785A}"/>
              </a:ext>
            </a:extLst>
          </p:cNvPr>
          <p:cNvPicPr>
            <a:picLocks noChangeAspect="1"/>
          </p:cNvPicPr>
          <p:nvPr/>
        </p:nvPicPr>
        <p:blipFill>
          <a:blip r:embed="rId10"/>
          <a:stretch>
            <a:fillRect/>
          </a:stretch>
        </p:blipFill>
        <p:spPr>
          <a:xfrm>
            <a:off x="1329412" y="3280701"/>
            <a:ext cx="1914310" cy="1664352"/>
          </a:xfrm>
          <a:prstGeom prst="rect">
            <a:avLst/>
          </a:prstGeom>
        </p:spPr>
      </p:pic>
      <p:pic>
        <p:nvPicPr>
          <p:cNvPr id="48" name="Imagem 47">
            <a:extLst>
              <a:ext uri="{FF2B5EF4-FFF2-40B4-BE49-F238E27FC236}">
                <a16:creationId xmlns:a16="http://schemas.microsoft.com/office/drawing/2014/main" id="{83F42195-E19F-410A-979F-E37096693B8B}"/>
              </a:ext>
            </a:extLst>
          </p:cNvPr>
          <p:cNvPicPr>
            <a:picLocks noChangeAspect="1"/>
          </p:cNvPicPr>
          <p:nvPr/>
        </p:nvPicPr>
        <p:blipFill>
          <a:blip r:embed="rId11"/>
          <a:stretch>
            <a:fillRect/>
          </a:stretch>
        </p:blipFill>
        <p:spPr>
          <a:xfrm>
            <a:off x="1761937" y="2514294"/>
            <a:ext cx="3993226" cy="1060796"/>
          </a:xfrm>
          <a:prstGeom prst="rect">
            <a:avLst/>
          </a:prstGeom>
        </p:spPr>
      </p:pic>
      <p:pic>
        <p:nvPicPr>
          <p:cNvPr id="94" name="Imagem 93">
            <a:extLst>
              <a:ext uri="{FF2B5EF4-FFF2-40B4-BE49-F238E27FC236}">
                <a16:creationId xmlns:a16="http://schemas.microsoft.com/office/drawing/2014/main" id="{FB9A4C72-9143-40A5-93C7-9B63DE41DA11}"/>
              </a:ext>
            </a:extLst>
          </p:cNvPr>
          <p:cNvPicPr>
            <a:picLocks noChangeAspect="1"/>
          </p:cNvPicPr>
          <p:nvPr/>
        </p:nvPicPr>
        <p:blipFill rotWithShape="1">
          <a:blip r:embed="rId12">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5" name="CaixaDeTexto 94">
            <a:extLst>
              <a:ext uri="{FF2B5EF4-FFF2-40B4-BE49-F238E27FC236}">
                <a16:creationId xmlns:a16="http://schemas.microsoft.com/office/drawing/2014/main" id="{EC4BF43A-8DDB-43E4-AB23-FD260D0E317A}"/>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96" name="Imagem 95">
            <a:extLst>
              <a:ext uri="{FF2B5EF4-FFF2-40B4-BE49-F238E27FC236}">
                <a16:creationId xmlns:a16="http://schemas.microsoft.com/office/drawing/2014/main" id="{C2CF18CC-3871-4274-85DB-27EA75DE49FA}"/>
              </a:ext>
            </a:extLst>
          </p:cNvPr>
          <p:cNvPicPr>
            <a:picLocks noChangeAspect="1"/>
          </p:cNvPicPr>
          <p:nvPr/>
        </p:nvPicPr>
        <p:blipFill>
          <a:blip r:embed="rId13"/>
          <a:stretch>
            <a:fillRect/>
          </a:stretch>
        </p:blipFill>
        <p:spPr>
          <a:xfrm>
            <a:off x="8417950" y="4339594"/>
            <a:ext cx="629388" cy="568084"/>
          </a:xfrm>
          <a:prstGeom prst="rect">
            <a:avLst/>
          </a:prstGeom>
        </p:spPr>
      </p:pic>
      <p:sp>
        <p:nvSpPr>
          <p:cNvPr id="97" name="Retângulo 96">
            <a:extLst>
              <a:ext uri="{FF2B5EF4-FFF2-40B4-BE49-F238E27FC236}">
                <a16:creationId xmlns:a16="http://schemas.microsoft.com/office/drawing/2014/main" id="{4431E69A-1964-4007-9C80-0B8C95D9CA9E}"/>
              </a:ext>
            </a:extLst>
          </p:cNvPr>
          <p:cNvSpPr/>
          <p:nvPr/>
        </p:nvSpPr>
        <p:spPr>
          <a:xfrm>
            <a:off x="0" y="1059582"/>
            <a:ext cx="159729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III - Marcação</a:t>
            </a:r>
          </a:p>
        </p:txBody>
      </p:sp>
    </p:spTree>
    <p:extLst>
      <p:ext uri="{BB962C8B-B14F-4D97-AF65-F5344CB8AC3E}">
        <p14:creationId xmlns:p14="http://schemas.microsoft.com/office/powerpoint/2010/main" val="1165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4"/>
          <p:cNvSpPr txBox="1">
            <a:spLocks noChangeArrowheads="1"/>
          </p:cNvSpPr>
          <p:nvPr/>
        </p:nvSpPr>
        <p:spPr bwMode="auto">
          <a:xfrm>
            <a:off x="1398748" y="2416149"/>
            <a:ext cx="1366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pitchFamily="34" charset="0"/>
              </a:defRPr>
            </a:lvl1pPr>
            <a:lvl2pPr marL="742950" indent="-285750">
              <a:defRPr sz="2200">
                <a:solidFill>
                  <a:schemeClr val="tx1"/>
                </a:solidFill>
                <a:latin typeface="Arial" pitchFamily="34" charset="0"/>
              </a:defRPr>
            </a:lvl2pPr>
            <a:lvl3pPr marL="1143000" indent="-228600">
              <a:defRPr sz="2200">
                <a:solidFill>
                  <a:schemeClr val="tx1"/>
                </a:solidFill>
                <a:latin typeface="Arial" pitchFamily="34" charset="0"/>
              </a:defRPr>
            </a:lvl3pPr>
            <a:lvl4pPr marL="1600200" indent="-228600">
              <a:defRPr sz="2200">
                <a:solidFill>
                  <a:schemeClr val="tx1"/>
                </a:solidFill>
                <a:latin typeface="Arial" pitchFamily="34" charset="0"/>
              </a:defRPr>
            </a:lvl4pPr>
            <a:lvl5pPr marL="2057400" indent="-22860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spcBef>
                <a:spcPct val="50000"/>
              </a:spcBef>
            </a:pPr>
            <a:endParaRPr lang="pt-BR" altLang="pt-BR" sz="1800"/>
          </a:p>
        </p:txBody>
      </p:sp>
      <p:pic>
        <p:nvPicPr>
          <p:cNvPr id="28" name="Imagem 27">
            <a:extLst>
              <a:ext uri="{FF2B5EF4-FFF2-40B4-BE49-F238E27FC236}">
                <a16:creationId xmlns:a16="http://schemas.microsoft.com/office/drawing/2014/main" id="{7B133C42-5581-4341-B97B-00974E02E8E0}"/>
              </a:ext>
            </a:extLst>
          </p:cNvPr>
          <p:cNvPicPr>
            <a:picLocks noChangeAspect="1"/>
          </p:cNvPicPr>
          <p:nvPr/>
        </p:nvPicPr>
        <p:blipFill>
          <a:blip r:embed="rId3"/>
          <a:stretch>
            <a:fillRect/>
          </a:stretch>
        </p:blipFill>
        <p:spPr>
          <a:xfrm>
            <a:off x="1538632" y="2534462"/>
            <a:ext cx="987638" cy="1103472"/>
          </a:xfrm>
          <a:prstGeom prst="rect">
            <a:avLst/>
          </a:prstGeom>
        </p:spPr>
      </p:pic>
      <p:pic>
        <p:nvPicPr>
          <p:cNvPr id="6" name="Imagem 5">
            <a:extLst>
              <a:ext uri="{FF2B5EF4-FFF2-40B4-BE49-F238E27FC236}">
                <a16:creationId xmlns:a16="http://schemas.microsoft.com/office/drawing/2014/main" id="{DF54A815-47A8-418E-9960-079832BFF0AB}"/>
              </a:ext>
            </a:extLst>
          </p:cNvPr>
          <p:cNvPicPr>
            <a:picLocks noChangeAspect="1"/>
          </p:cNvPicPr>
          <p:nvPr/>
        </p:nvPicPr>
        <p:blipFill>
          <a:blip r:embed="rId4"/>
          <a:stretch>
            <a:fillRect/>
          </a:stretch>
        </p:blipFill>
        <p:spPr>
          <a:xfrm>
            <a:off x="1016724" y="1583066"/>
            <a:ext cx="1987468" cy="1268078"/>
          </a:xfrm>
          <a:prstGeom prst="rect">
            <a:avLst/>
          </a:prstGeom>
        </p:spPr>
      </p:pic>
      <p:pic>
        <p:nvPicPr>
          <p:cNvPr id="10" name="Imagem 9">
            <a:extLst>
              <a:ext uri="{FF2B5EF4-FFF2-40B4-BE49-F238E27FC236}">
                <a16:creationId xmlns:a16="http://schemas.microsoft.com/office/drawing/2014/main" id="{3F77DB6C-2FBF-42E2-954D-91095F3422F4}"/>
              </a:ext>
            </a:extLst>
          </p:cNvPr>
          <p:cNvPicPr>
            <a:picLocks noChangeAspect="1"/>
          </p:cNvPicPr>
          <p:nvPr/>
        </p:nvPicPr>
        <p:blipFill>
          <a:blip r:embed="rId5"/>
          <a:stretch>
            <a:fillRect/>
          </a:stretch>
        </p:blipFill>
        <p:spPr>
          <a:xfrm>
            <a:off x="3007905" y="1491630"/>
            <a:ext cx="1365622" cy="1377815"/>
          </a:xfrm>
          <a:prstGeom prst="rect">
            <a:avLst/>
          </a:prstGeom>
        </p:spPr>
      </p:pic>
      <p:pic>
        <p:nvPicPr>
          <p:cNvPr id="13" name="Imagem 12">
            <a:extLst>
              <a:ext uri="{FF2B5EF4-FFF2-40B4-BE49-F238E27FC236}">
                <a16:creationId xmlns:a16="http://schemas.microsoft.com/office/drawing/2014/main" id="{C50FB4D0-2FC6-40F8-8CD1-F26D950CF7C3}"/>
              </a:ext>
            </a:extLst>
          </p:cNvPr>
          <p:cNvPicPr>
            <a:picLocks noChangeAspect="1"/>
          </p:cNvPicPr>
          <p:nvPr/>
        </p:nvPicPr>
        <p:blipFill>
          <a:blip r:embed="rId6"/>
          <a:stretch>
            <a:fillRect/>
          </a:stretch>
        </p:blipFill>
        <p:spPr>
          <a:xfrm>
            <a:off x="755576" y="3429858"/>
            <a:ext cx="2280102" cy="1164437"/>
          </a:xfrm>
          <a:prstGeom prst="rect">
            <a:avLst/>
          </a:prstGeom>
        </p:spPr>
      </p:pic>
      <p:pic>
        <p:nvPicPr>
          <p:cNvPr id="14" name="Imagem 13">
            <a:extLst>
              <a:ext uri="{FF2B5EF4-FFF2-40B4-BE49-F238E27FC236}">
                <a16:creationId xmlns:a16="http://schemas.microsoft.com/office/drawing/2014/main" id="{82929D8C-D9D3-473E-BE43-C7C77E9A7C4C}"/>
              </a:ext>
            </a:extLst>
          </p:cNvPr>
          <p:cNvPicPr>
            <a:picLocks noChangeAspect="1"/>
          </p:cNvPicPr>
          <p:nvPr/>
        </p:nvPicPr>
        <p:blipFill>
          <a:blip r:embed="rId7"/>
          <a:stretch>
            <a:fillRect/>
          </a:stretch>
        </p:blipFill>
        <p:spPr>
          <a:xfrm>
            <a:off x="2840161" y="3429858"/>
            <a:ext cx="1627773" cy="1450974"/>
          </a:xfrm>
          <a:prstGeom prst="rect">
            <a:avLst/>
          </a:prstGeom>
        </p:spPr>
      </p:pic>
      <p:sp>
        <p:nvSpPr>
          <p:cNvPr id="15" name="Chave Direita 14">
            <a:extLst>
              <a:ext uri="{FF2B5EF4-FFF2-40B4-BE49-F238E27FC236}">
                <a16:creationId xmlns:a16="http://schemas.microsoft.com/office/drawing/2014/main" id="{12386183-0D51-469C-98EB-5A004430310A}"/>
              </a:ext>
            </a:extLst>
          </p:cNvPr>
          <p:cNvSpPr/>
          <p:nvPr/>
        </p:nvSpPr>
        <p:spPr>
          <a:xfrm rot="5400000">
            <a:off x="5076492" y="2637380"/>
            <a:ext cx="195042" cy="1826815"/>
          </a:xfrm>
          <a:prstGeom prst="rightBrace">
            <a:avLst>
              <a:gd name="adj1" fmla="val 27965"/>
              <a:gd name="adj2" fmla="val 4939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16" name="Imagem 15">
            <a:extLst>
              <a:ext uri="{FF2B5EF4-FFF2-40B4-BE49-F238E27FC236}">
                <a16:creationId xmlns:a16="http://schemas.microsoft.com/office/drawing/2014/main" id="{CE369ECC-F3E1-4542-A2A6-36813586A1FD}"/>
              </a:ext>
            </a:extLst>
          </p:cNvPr>
          <p:cNvPicPr>
            <a:picLocks noChangeAspect="1"/>
          </p:cNvPicPr>
          <p:nvPr/>
        </p:nvPicPr>
        <p:blipFill>
          <a:blip r:embed="rId8"/>
          <a:stretch>
            <a:fillRect/>
          </a:stretch>
        </p:blipFill>
        <p:spPr>
          <a:xfrm>
            <a:off x="4522016" y="3671717"/>
            <a:ext cx="1554615" cy="1286367"/>
          </a:xfrm>
          <a:prstGeom prst="rect">
            <a:avLst/>
          </a:prstGeom>
        </p:spPr>
      </p:pic>
      <p:pic>
        <p:nvPicPr>
          <p:cNvPr id="17" name="Imagem 16">
            <a:extLst>
              <a:ext uri="{FF2B5EF4-FFF2-40B4-BE49-F238E27FC236}">
                <a16:creationId xmlns:a16="http://schemas.microsoft.com/office/drawing/2014/main" id="{E6B51814-52AC-4784-9D56-5A71183C789F}"/>
              </a:ext>
            </a:extLst>
          </p:cNvPr>
          <p:cNvPicPr>
            <a:picLocks noChangeAspect="1"/>
          </p:cNvPicPr>
          <p:nvPr/>
        </p:nvPicPr>
        <p:blipFill>
          <a:blip r:embed="rId9"/>
          <a:stretch>
            <a:fillRect/>
          </a:stretch>
        </p:blipFill>
        <p:spPr>
          <a:xfrm>
            <a:off x="2421803" y="2622293"/>
            <a:ext cx="3840813" cy="1133954"/>
          </a:xfrm>
          <a:prstGeom prst="rect">
            <a:avLst/>
          </a:prstGeom>
        </p:spPr>
      </p:pic>
      <p:pic>
        <p:nvPicPr>
          <p:cNvPr id="52" name="Imagem 51">
            <a:extLst>
              <a:ext uri="{FF2B5EF4-FFF2-40B4-BE49-F238E27FC236}">
                <a16:creationId xmlns:a16="http://schemas.microsoft.com/office/drawing/2014/main" id="{08D5BDE0-ACE3-46FF-8D53-10282B81D607}"/>
              </a:ext>
            </a:extLst>
          </p:cNvPr>
          <p:cNvPicPr>
            <a:picLocks noChangeAspect="1"/>
          </p:cNvPicPr>
          <p:nvPr/>
        </p:nvPicPr>
        <p:blipFill>
          <a:blip r:embed="rId10"/>
          <a:stretch>
            <a:fillRect/>
          </a:stretch>
        </p:blipFill>
        <p:spPr>
          <a:xfrm>
            <a:off x="4167551" y="1630872"/>
            <a:ext cx="3920068" cy="1261981"/>
          </a:xfrm>
          <a:prstGeom prst="rect">
            <a:avLst/>
          </a:prstGeom>
        </p:spPr>
      </p:pic>
      <p:pic>
        <p:nvPicPr>
          <p:cNvPr id="54" name="Imagem 53">
            <a:extLst>
              <a:ext uri="{FF2B5EF4-FFF2-40B4-BE49-F238E27FC236}">
                <a16:creationId xmlns:a16="http://schemas.microsoft.com/office/drawing/2014/main" id="{0337A87C-4FF3-4F1A-81D5-502A3A4AE7D9}"/>
              </a:ext>
            </a:extLst>
          </p:cNvPr>
          <p:cNvPicPr>
            <a:picLocks noChangeAspect="1"/>
          </p:cNvPicPr>
          <p:nvPr/>
        </p:nvPicPr>
        <p:blipFill>
          <a:blip r:embed="rId11"/>
          <a:stretch>
            <a:fillRect/>
          </a:stretch>
        </p:blipFill>
        <p:spPr>
          <a:xfrm>
            <a:off x="3668548" y="1606962"/>
            <a:ext cx="2109399" cy="1249788"/>
          </a:xfrm>
          <a:prstGeom prst="rect">
            <a:avLst/>
          </a:prstGeom>
        </p:spPr>
      </p:pic>
      <p:pic>
        <p:nvPicPr>
          <p:cNvPr id="58" name="Imagem 57">
            <a:extLst>
              <a:ext uri="{FF2B5EF4-FFF2-40B4-BE49-F238E27FC236}">
                <a16:creationId xmlns:a16="http://schemas.microsoft.com/office/drawing/2014/main" id="{F2336C47-B094-420E-920A-0D6FD914D0BA}"/>
              </a:ext>
            </a:extLst>
          </p:cNvPr>
          <p:cNvPicPr>
            <a:picLocks noChangeAspect="1"/>
          </p:cNvPicPr>
          <p:nvPr/>
        </p:nvPicPr>
        <p:blipFill>
          <a:blip r:embed="rId12"/>
          <a:stretch>
            <a:fillRect/>
          </a:stretch>
        </p:blipFill>
        <p:spPr>
          <a:xfrm>
            <a:off x="4860681" y="2838031"/>
            <a:ext cx="3907875" cy="1268078"/>
          </a:xfrm>
          <a:prstGeom prst="rect">
            <a:avLst/>
          </a:prstGeom>
        </p:spPr>
      </p:pic>
      <p:pic>
        <p:nvPicPr>
          <p:cNvPr id="92" name="Imagem 91">
            <a:extLst>
              <a:ext uri="{FF2B5EF4-FFF2-40B4-BE49-F238E27FC236}">
                <a16:creationId xmlns:a16="http://schemas.microsoft.com/office/drawing/2014/main" id="{4A83D3A8-12D5-4D71-8E05-7A98EE67AFE0}"/>
              </a:ext>
            </a:extLst>
          </p:cNvPr>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3" name="CaixaDeTexto 92">
            <a:extLst>
              <a:ext uri="{FF2B5EF4-FFF2-40B4-BE49-F238E27FC236}">
                <a16:creationId xmlns:a16="http://schemas.microsoft.com/office/drawing/2014/main" id="{41DD6B32-DCB0-4EEB-8A70-C2DFE7DFD585}"/>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94" name="Retângulo 93">
            <a:extLst>
              <a:ext uri="{FF2B5EF4-FFF2-40B4-BE49-F238E27FC236}">
                <a16:creationId xmlns:a16="http://schemas.microsoft.com/office/drawing/2014/main" id="{ED6B5799-466B-4F41-9632-81968D18ECD8}"/>
              </a:ext>
            </a:extLst>
          </p:cNvPr>
          <p:cNvSpPr/>
          <p:nvPr/>
        </p:nvSpPr>
        <p:spPr>
          <a:xfrm>
            <a:off x="0" y="1059582"/>
            <a:ext cx="159729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III - Marcação</a:t>
            </a:r>
          </a:p>
        </p:txBody>
      </p:sp>
      <p:pic>
        <p:nvPicPr>
          <p:cNvPr id="95" name="Imagem 94">
            <a:extLst>
              <a:ext uri="{FF2B5EF4-FFF2-40B4-BE49-F238E27FC236}">
                <a16:creationId xmlns:a16="http://schemas.microsoft.com/office/drawing/2014/main" id="{061E7BCB-39F1-476F-89E2-6E5347170106}"/>
              </a:ext>
            </a:extLst>
          </p:cNvPr>
          <p:cNvPicPr>
            <a:picLocks noChangeAspect="1"/>
          </p:cNvPicPr>
          <p:nvPr/>
        </p:nvPicPr>
        <p:blipFill>
          <a:blip r:embed="rId1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851369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randombar(horizontal)">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Text Box 3"/>
          <p:cNvSpPr txBox="1">
            <a:spLocks noChangeArrowheads="1"/>
          </p:cNvSpPr>
          <p:nvPr/>
        </p:nvSpPr>
        <p:spPr bwMode="auto">
          <a:xfrm>
            <a:off x="2469054" y="2741071"/>
            <a:ext cx="2510303" cy="905505"/>
          </a:xfrm>
          <a:prstGeom prst="rect">
            <a:avLst/>
          </a:prstGeom>
          <a:noFill/>
          <a:ln w="9525">
            <a:noFill/>
            <a:miter lim="800000"/>
            <a:headEnd/>
            <a:tailEnd/>
          </a:ln>
          <a:effectLst/>
        </p:spPr>
        <p:txBody>
          <a:bodyPr wrap="none" lIns="92075" tIns="46038" rIns="92075" bIns="46038">
            <a:spAutoFit/>
          </a:bodyPr>
          <a:lstStyle/>
          <a:p>
            <a:pPr>
              <a:spcBef>
                <a:spcPct val="20000"/>
              </a:spcBef>
              <a:buFontTx/>
              <a:buChar char="•"/>
              <a:defRPr/>
            </a:pPr>
            <a:r>
              <a:rPr lang="pt-BR" altLang="pt-BR" sz="2400" b="1" dirty="0">
                <a:effectLst>
                  <a:outerShdw blurRad="38100" dist="38100" dir="2700000" algn="tl">
                    <a:srgbClr val="C0C0C0"/>
                  </a:outerShdw>
                </a:effectLst>
              </a:rPr>
              <a:t>4G / X 35 / S / 17</a:t>
            </a:r>
          </a:p>
          <a:p>
            <a:pPr>
              <a:spcBef>
                <a:spcPct val="20000"/>
              </a:spcBef>
              <a:buFontTx/>
              <a:buChar char="•"/>
              <a:defRPr/>
            </a:pPr>
            <a:r>
              <a:rPr lang="pt-BR" altLang="pt-BR" sz="2400" b="1" dirty="0">
                <a:effectLst>
                  <a:outerShdw blurRad="38100" dist="38100" dir="2700000" algn="tl">
                    <a:srgbClr val="C0C0C0"/>
                  </a:outerShdw>
                </a:effectLst>
              </a:rPr>
              <a:t>BR / 9203 /</a:t>
            </a:r>
          </a:p>
        </p:txBody>
      </p:sp>
      <p:pic>
        <p:nvPicPr>
          <p:cNvPr id="26" name="Imagem 25">
            <a:extLst>
              <a:ext uri="{FF2B5EF4-FFF2-40B4-BE49-F238E27FC236}">
                <a16:creationId xmlns:a16="http://schemas.microsoft.com/office/drawing/2014/main" id="{44651CB7-A630-44D5-81CE-1B4C7BFA0E16}"/>
              </a:ext>
            </a:extLst>
          </p:cNvPr>
          <p:cNvPicPr>
            <a:picLocks noChangeAspect="1"/>
          </p:cNvPicPr>
          <p:nvPr/>
        </p:nvPicPr>
        <p:blipFill>
          <a:blip r:embed="rId3"/>
          <a:stretch>
            <a:fillRect/>
          </a:stretch>
        </p:blipFill>
        <p:spPr>
          <a:xfrm>
            <a:off x="1586939" y="2700231"/>
            <a:ext cx="883556" cy="987183"/>
          </a:xfrm>
          <a:prstGeom prst="rect">
            <a:avLst/>
          </a:prstGeom>
        </p:spPr>
      </p:pic>
      <p:pic>
        <p:nvPicPr>
          <p:cNvPr id="27" name="Imagem 26">
            <a:extLst>
              <a:ext uri="{FF2B5EF4-FFF2-40B4-BE49-F238E27FC236}">
                <a16:creationId xmlns:a16="http://schemas.microsoft.com/office/drawing/2014/main" id="{55777B73-6FA6-4044-9D67-AE0C1CBB35B5}"/>
              </a:ext>
            </a:extLst>
          </p:cNvPr>
          <p:cNvPicPr>
            <a:picLocks noChangeAspect="1"/>
          </p:cNvPicPr>
          <p:nvPr/>
        </p:nvPicPr>
        <p:blipFill>
          <a:blip r:embed="rId4"/>
          <a:stretch>
            <a:fillRect/>
          </a:stretch>
        </p:blipFill>
        <p:spPr>
          <a:xfrm>
            <a:off x="966317" y="1656349"/>
            <a:ext cx="1987468" cy="1268078"/>
          </a:xfrm>
          <a:prstGeom prst="rect">
            <a:avLst/>
          </a:prstGeom>
        </p:spPr>
      </p:pic>
      <p:pic>
        <p:nvPicPr>
          <p:cNvPr id="4" name="Imagem 3">
            <a:extLst>
              <a:ext uri="{FF2B5EF4-FFF2-40B4-BE49-F238E27FC236}">
                <a16:creationId xmlns:a16="http://schemas.microsoft.com/office/drawing/2014/main" id="{D2BA29BA-D634-468C-8279-0EF8CCB5475B}"/>
              </a:ext>
            </a:extLst>
          </p:cNvPr>
          <p:cNvPicPr>
            <a:picLocks noChangeAspect="1"/>
          </p:cNvPicPr>
          <p:nvPr/>
        </p:nvPicPr>
        <p:blipFill>
          <a:blip r:embed="rId5"/>
          <a:stretch>
            <a:fillRect/>
          </a:stretch>
        </p:blipFill>
        <p:spPr>
          <a:xfrm>
            <a:off x="2930973" y="1414653"/>
            <a:ext cx="1365622" cy="1481456"/>
          </a:xfrm>
          <a:prstGeom prst="rect">
            <a:avLst/>
          </a:prstGeom>
        </p:spPr>
      </p:pic>
      <p:pic>
        <p:nvPicPr>
          <p:cNvPr id="35" name="Imagem 34">
            <a:extLst>
              <a:ext uri="{FF2B5EF4-FFF2-40B4-BE49-F238E27FC236}">
                <a16:creationId xmlns:a16="http://schemas.microsoft.com/office/drawing/2014/main" id="{990DDD2C-DDF8-49D8-A548-D2DB2EDF7AB8}"/>
              </a:ext>
            </a:extLst>
          </p:cNvPr>
          <p:cNvPicPr>
            <a:picLocks noChangeAspect="1"/>
          </p:cNvPicPr>
          <p:nvPr/>
        </p:nvPicPr>
        <p:blipFill>
          <a:blip r:embed="rId6"/>
          <a:stretch>
            <a:fillRect/>
          </a:stretch>
        </p:blipFill>
        <p:spPr>
          <a:xfrm>
            <a:off x="3574407" y="1674639"/>
            <a:ext cx="2109399" cy="1249788"/>
          </a:xfrm>
          <a:prstGeom prst="rect">
            <a:avLst/>
          </a:prstGeom>
        </p:spPr>
      </p:pic>
      <p:pic>
        <p:nvPicPr>
          <p:cNvPr id="36" name="Imagem 35">
            <a:extLst>
              <a:ext uri="{FF2B5EF4-FFF2-40B4-BE49-F238E27FC236}">
                <a16:creationId xmlns:a16="http://schemas.microsoft.com/office/drawing/2014/main" id="{9EDF8E00-6C6B-43B0-9B92-60924F59DFB7}"/>
              </a:ext>
            </a:extLst>
          </p:cNvPr>
          <p:cNvPicPr>
            <a:picLocks noChangeAspect="1"/>
          </p:cNvPicPr>
          <p:nvPr/>
        </p:nvPicPr>
        <p:blipFill>
          <a:blip r:embed="rId7"/>
          <a:stretch>
            <a:fillRect/>
          </a:stretch>
        </p:blipFill>
        <p:spPr>
          <a:xfrm>
            <a:off x="4137912" y="1674639"/>
            <a:ext cx="3920068" cy="1261981"/>
          </a:xfrm>
          <a:prstGeom prst="rect">
            <a:avLst/>
          </a:prstGeom>
        </p:spPr>
      </p:pic>
      <p:pic>
        <p:nvPicPr>
          <p:cNvPr id="37" name="Imagem 36">
            <a:extLst>
              <a:ext uri="{FF2B5EF4-FFF2-40B4-BE49-F238E27FC236}">
                <a16:creationId xmlns:a16="http://schemas.microsoft.com/office/drawing/2014/main" id="{35622F8A-372F-4F63-AC71-468874E719D9}"/>
              </a:ext>
            </a:extLst>
          </p:cNvPr>
          <p:cNvPicPr>
            <a:picLocks noChangeAspect="1"/>
          </p:cNvPicPr>
          <p:nvPr/>
        </p:nvPicPr>
        <p:blipFill>
          <a:blip r:embed="rId8"/>
          <a:stretch>
            <a:fillRect/>
          </a:stretch>
        </p:blipFill>
        <p:spPr>
          <a:xfrm>
            <a:off x="673683" y="3474698"/>
            <a:ext cx="2280102" cy="1164437"/>
          </a:xfrm>
          <a:prstGeom prst="rect">
            <a:avLst/>
          </a:prstGeom>
        </p:spPr>
      </p:pic>
      <p:pic>
        <p:nvPicPr>
          <p:cNvPr id="38" name="Imagem 37">
            <a:extLst>
              <a:ext uri="{FF2B5EF4-FFF2-40B4-BE49-F238E27FC236}">
                <a16:creationId xmlns:a16="http://schemas.microsoft.com/office/drawing/2014/main" id="{971E86DD-3A30-4A06-AE46-B128212E2E73}"/>
              </a:ext>
            </a:extLst>
          </p:cNvPr>
          <p:cNvPicPr>
            <a:picLocks noChangeAspect="1"/>
          </p:cNvPicPr>
          <p:nvPr/>
        </p:nvPicPr>
        <p:blipFill>
          <a:blip r:embed="rId9"/>
          <a:stretch>
            <a:fillRect/>
          </a:stretch>
        </p:blipFill>
        <p:spPr>
          <a:xfrm>
            <a:off x="2865323" y="3497040"/>
            <a:ext cx="1627773" cy="1450974"/>
          </a:xfrm>
          <a:prstGeom prst="rect">
            <a:avLst/>
          </a:prstGeom>
        </p:spPr>
      </p:pic>
      <p:pic>
        <p:nvPicPr>
          <p:cNvPr id="39" name="Picture 3">
            <a:extLst>
              <a:ext uri="{FF2B5EF4-FFF2-40B4-BE49-F238E27FC236}">
                <a16:creationId xmlns:a16="http://schemas.microsoft.com/office/drawing/2014/main" id="{07C7833E-40C4-447C-86B9-5EDDADE38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3680" y="3308731"/>
            <a:ext cx="694312" cy="25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m 6">
            <a:extLst>
              <a:ext uri="{FF2B5EF4-FFF2-40B4-BE49-F238E27FC236}">
                <a16:creationId xmlns:a16="http://schemas.microsoft.com/office/drawing/2014/main" id="{CB7CC582-79B8-46EC-8C54-643CD7BCB8B8}"/>
              </a:ext>
            </a:extLst>
          </p:cNvPr>
          <p:cNvPicPr>
            <a:picLocks noChangeAspect="1"/>
          </p:cNvPicPr>
          <p:nvPr/>
        </p:nvPicPr>
        <p:blipFill>
          <a:blip r:embed="rId11"/>
          <a:stretch>
            <a:fillRect/>
          </a:stretch>
        </p:blipFill>
        <p:spPr>
          <a:xfrm>
            <a:off x="4439165" y="3544735"/>
            <a:ext cx="1774090" cy="1390008"/>
          </a:xfrm>
          <a:prstGeom prst="rect">
            <a:avLst/>
          </a:prstGeom>
        </p:spPr>
      </p:pic>
      <p:pic>
        <p:nvPicPr>
          <p:cNvPr id="47" name="Imagem 46">
            <a:extLst>
              <a:ext uri="{FF2B5EF4-FFF2-40B4-BE49-F238E27FC236}">
                <a16:creationId xmlns:a16="http://schemas.microsoft.com/office/drawing/2014/main" id="{588EA8F7-B3C4-4E79-9D31-A82AE664CB14}"/>
              </a:ext>
            </a:extLst>
          </p:cNvPr>
          <p:cNvPicPr>
            <a:picLocks noChangeAspect="1"/>
          </p:cNvPicPr>
          <p:nvPr/>
        </p:nvPicPr>
        <p:blipFill>
          <a:blip r:embed="rId12"/>
          <a:stretch>
            <a:fillRect/>
          </a:stretch>
        </p:blipFill>
        <p:spPr>
          <a:xfrm>
            <a:off x="4768581" y="2886849"/>
            <a:ext cx="3907875" cy="1268078"/>
          </a:xfrm>
          <a:prstGeom prst="rect">
            <a:avLst/>
          </a:prstGeom>
        </p:spPr>
      </p:pic>
      <p:sp>
        <p:nvSpPr>
          <p:cNvPr id="48" name="Retângulo 47">
            <a:extLst>
              <a:ext uri="{FF2B5EF4-FFF2-40B4-BE49-F238E27FC236}">
                <a16:creationId xmlns:a16="http://schemas.microsoft.com/office/drawing/2014/main" id="{82D6A9A6-03FE-4F0B-8234-6B601B2FAE09}"/>
              </a:ext>
            </a:extLst>
          </p:cNvPr>
          <p:cNvSpPr/>
          <p:nvPr/>
        </p:nvSpPr>
        <p:spPr>
          <a:xfrm>
            <a:off x="0" y="1059582"/>
            <a:ext cx="159729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III - Marcação</a:t>
            </a:r>
          </a:p>
        </p:txBody>
      </p:sp>
      <p:pic>
        <p:nvPicPr>
          <p:cNvPr id="49" name="Imagem 48">
            <a:extLst>
              <a:ext uri="{FF2B5EF4-FFF2-40B4-BE49-F238E27FC236}">
                <a16:creationId xmlns:a16="http://schemas.microsoft.com/office/drawing/2014/main" id="{EF0AE21F-351E-42D7-89E8-964E0AE52561}"/>
              </a:ext>
            </a:extLst>
          </p:cNvPr>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50" name="CaixaDeTexto 49">
            <a:extLst>
              <a:ext uri="{FF2B5EF4-FFF2-40B4-BE49-F238E27FC236}">
                <a16:creationId xmlns:a16="http://schemas.microsoft.com/office/drawing/2014/main" id="{D54880E5-93EE-4B12-A797-B6CCAE63EF34}"/>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1027962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392392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Marcação e Rótulos nas Embalagens</a:t>
            </a:r>
          </a:p>
        </p:txBody>
      </p:sp>
      <p:sp>
        <p:nvSpPr>
          <p:cNvPr id="4" name="CaixaDeTexto 3"/>
          <p:cNvSpPr txBox="1"/>
          <p:nvPr/>
        </p:nvSpPr>
        <p:spPr>
          <a:xfrm>
            <a:off x="179512" y="1779662"/>
            <a:ext cx="5832648" cy="2372188"/>
          </a:xfrm>
          <a:prstGeom prst="rect">
            <a:avLst/>
          </a:prstGeom>
          <a:noFill/>
          <a:ln w="19050">
            <a:noFill/>
          </a:ln>
        </p:spPr>
        <p:txBody>
          <a:bodyPr wrap="square" rtlCol="0">
            <a:spAutoFit/>
          </a:bodyPr>
          <a:lstStyle/>
          <a:p>
            <a:pPr>
              <a:lnSpc>
                <a:spcPts val="3000"/>
              </a:lnSpc>
            </a:pPr>
            <a:r>
              <a:rPr lang="pt-BR" sz="2000" dirty="0">
                <a:solidFill>
                  <a:srgbClr val="FE612C"/>
                </a:solidFill>
              </a:rPr>
              <a:t>Toda embalagem</a:t>
            </a:r>
            <a:r>
              <a:rPr lang="pt-BR" sz="2000" dirty="0"/>
              <a:t> (incluindo IBCs e embalagens grandes), exceto embalagens internas de embalagens combinadas, deve </a:t>
            </a:r>
            <a:r>
              <a:rPr lang="pt-BR" sz="2000" b="1" dirty="0"/>
              <a:t>adequar-se a um projeto tipo devidamente ensaiado</a:t>
            </a:r>
            <a:r>
              <a:rPr lang="pt-BR" sz="2000" dirty="0"/>
              <a:t> e </a:t>
            </a:r>
            <a:r>
              <a:rPr lang="pt-BR" sz="2000" dirty="0">
                <a:solidFill>
                  <a:srgbClr val="00B0F0"/>
                </a:solidFill>
              </a:rPr>
              <a:t>possuir a comprovação de sua adequação</a:t>
            </a:r>
            <a:r>
              <a:rPr lang="pt-BR" sz="2000" dirty="0"/>
              <a:t> a programa de avaliação da conformidade do Inmetro. </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780091"/>
            <a:ext cx="1872208" cy="4033798"/>
          </a:xfrm>
          <a:prstGeom prst="rect">
            <a:avLst/>
          </a:prstGeom>
        </p:spPr>
      </p:pic>
      <p:pic>
        <p:nvPicPr>
          <p:cNvPr id="7" name="Imagem 6">
            <a:extLst>
              <a:ext uri="{FF2B5EF4-FFF2-40B4-BE49-F238E27FC236}">
                <a16:creationId xmlns:a16="http://schemas.microsoft.com/office/drawing/2014/main" id="{05B1A160-96E8-4C7B-8F0F-FBEBA2C6FD6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F0D66A61-4B3E-4EED-B11D-7DA07660790C}"/>
              </a:ext>
            </a:extLst>
          </p:cNvPr>
          <p:cNvSpPr txBox="1"/>
          <p:nvPr/>
        </p:nvSpPr>
        <p:spPr>
          <a:xfrm>
            <a:off x="107504"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15728947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4067944"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Marcação e Rótulos nas Embalagens</a:t>
            </a:r>
          </a:p>
        </p:txBody>
      </p:sp>
      <p:pic>
        <p:nvPicPr>
          <p:cNvPr id="7" name="Imagem 6">
            <a:extLst>
              <a:ext uri="{FF2B5EF4-FFF2-40B4-BE49-F238E27FC236}">
                <a16:creationId xmlns:a16="http://schemas.microsoft.com/office/drawing/2014/main" id="{05B1A160-96E8-4C7B-8F0F-FBEBA2C6FD6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F0D66A61-4B3E-4EED-B11D-7DA07660790C}"/>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10" name="CaixaDeTexto 9">
            <a:extLst>
              <a:ext uri="{FF2B5EF4-FFF2-40B4-BE49-F238E27FC236}">
                <a16:creationId xmlns:a16="http://schemas.microsoft.com/office/drawing/2014/main" id="{09A570F9-560B-409D-994D-F696FB2AC5BE}"/>
              </a:ext>
            </a:extLst>
          </p:cNvPr>
          <p:cNvSpPr txBox="1"/>
          <p:nvPr/>
        </p:nvSpPr>
        <p:spPr>
          <a:xfrm>
            <a:off x="251520" y="1705875"/>
            <a:ext cx="5680379" cy="2756909"/>
          </a:xfrm>
          <a:prstGeom prst="rect">
            <a:avLst/>
          </a:prstGeom>
          <a:noFill/>
          <a:ln w="19050">
            <a:noFill/>
          </a:ln>
        </p:spPr>
        <p:txBody>
          <a:bodyPr wrap="square" rtlCol="0">
            <a:spAutoFit/>
          </a:bodyPr>
          <a:lstStyle/>
          <a:p>
            <a:pPr>
              <a:lnSpc>
                <a:spcPts val="3000"/>
              </a:lnSpc>
            </a:pPr>
            <a:r>
              <a:rPr lang="pt-BR" sz="2000" dirty="0"/>
              <a:t>O fiscal deve verificar o porte do </a:t>
            </a:r>
            <a:r>
              <a:rPr lang="pt-BR" sz="2000" b="1" dirty="0"/>
              <a:t>Selo de Identificação da Conformidade do Inmetro</a:t>
            </a:r>
            <a:r>
              <a:rPr lang="pt-BR" sz="2000" dirty="0"/>
              <a:t>, conforme modelos apresentados na figura ao lado. </a:t>
            </a:r>
          </a:p>
          <a:p>
            <a:pPr>
              <a:lnSpc>
                <a:spcPts val="3000"/>
              </a:lnSpc>
            </a:pPr>
            <a:endParaRPr lang="pt-BR" sz="2000" dirty="0"/>
          </a:p>
          <a:p>
            <a:pPr>
              <a:lnSpc>
                <a:spcPts val="3000"/>
              </a:lnSpc>
            </a:pPr>
            <a:r>
              <a:rPr lang="pt-BR" sz="2000" dirty="0"/>
              <a:t>Os dois primeiros Selos são utilizados da forma de impressão, o terceiro na forma de Selo/Adesivo e o último na forma de relevo. </a:t>
            </a:r>
          </a:p>
        </p:txBody>
      </p:sp>
      <p:pic>
        <p:nvPicPr>
          <p:cNvPr id="8" name="Imagem 7">
            <a:extLst>
              <a:ext uri="{FF2B5EF4-FFF2-40B4-BE49-F238E27FC236}">
                <a16:creationId xmlns:a16="http://schemas.microsoft.com/office/drawing/2014/main" id="{3ECD041D-3A93-4377-977C-FCDCD6E8F5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780091"/>
            <a:ext cx="1872208" cy="4033798"/>
          </a:xfrm>
          <a:prstGeom prst="rect">
            <a:avLst/>
          </a:prstGeom>
        </p:spPr>
      </p:pic>
    </p:spTree>
    <p:extLst>
      <p:ext uri="{BB962C8B-B14F-4D97-AF65-F5344CB8AC3E}">
        <p14:creationId xmlns:p14="http://schemas.microsoft.com/office/powerpoint/2010/main" val="2394664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4032448"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Marcação e Rótulos nas Embalagens</a:t>
            </a:r>
          </a:p>
        </p:txBody>
      </p:sp>
      <p:sp>
        <p:nvSpPr>
          <p:cNvPr id="4" name="CaixaDeTexto 3"/>
          <p:cNvSpPr txBox="1"/>
          <p:nvPr/>
        </p:nvSpPr>
        <p:spPr>
          <a:xfrm>
            <a:off x="189820" y="1666926"/>
            <a:ext cx="6074368" cy="2965299"/>
          </a:xfrm>
          <a:prstGeom prst="rect">
            <a:avLst/>
          </a:prstGeom>
          <a:noFill/>
          <a:ln w="19050">
            <a:noFill/>
          </a:ln>
        </p:spPr>
        <p:txBody>
          <a:bodyPr wrap="square" rtlCol="0">
            <a:spAutoFit/>
          </a:bodyPr>
          <a:lstStyle/>
          <a:p>
            <a:pPr>
              <a:lnSpc>
                <a:spcPts val="2500"/>
              </a:lnSpc>
            </a:pPr>
            <a:r>
              <a:rPr lang="pt-BR" sz="2000" dirty="0"/>
              <a:t>As embalagens e volumes </a:t>
            </a:r>
            <a:r>
              <a:rPr lang="pt-BR" sz="2000" dirty="0">
                <a:solidFill>
                  <a:srgbClr val="FE612C"/>
                </a:solidFill>
              </a:rPr>
              <a:t>devem possuir a identificação </a:t>
            </a:r>
            <a:r>
              <a:rPr lang="pt-BR" sz="2000" dirty="0"/>
              <a:t>relativa aos produtos e seus riscos. </a:t>
            </a:r>
          </a:p>
          <a:p>
            <a:pPr>
              <a:lnSpc>
                <a:spcPts val="2500"/>
              </a:lnSpc>
            </a:pPr>
            <a:endParaRPr lang="pt-BR" sz="2000" dirty="0"/>
          </a:p>
          <a:p>
            <a:pPr>
              <a:lnSpc>
                <a:spcPts val="2500"/>
              </a:lnSpc>
            </a:pPr>
            <a:r>
              <a:rPr lang="pt-BR" sz="2000" dirty="0"/>
              <a:t>Essa identificação é feita por meio da </a:t>
            </a:r>
            <a:r>
              <a:rPr lang="pt-BR" sz="2000" b="1" dirty="0"/>
              <a:t>afixação dos rótulos de risco</a:t>
            </a:r>
            <a:r>
              <a:rPr lang="pt-BR" sz="2000" dirty="0"/>
              <a:t>, dos demais símbolos aplicáveis e da marcação. </a:t>
            </a:r>
          </a:p>
          <a:p>
            <a:pPr>
              <a:lnSpc>
                <a:spcPts val="2500"/>
              </a:lnSpc>
            </a:pPr>
            <a:endParaRPr lang="pt-BR" sz="2000" dirty="0"/>
          </a:p>
          <a:p>
            <a:pPr>
              <a:lnSpc>
                <a:spcPts val="2500"/>
              </a:lnSpc>
            </a:pPr>
            <a:r>
              <a:rPr lang="pt-BR" sz="2000" dirty="0"/>
              <a:t>Tal marcação consiste, em regra, na aposição do </a:t>
            </a:r>
            <a:r>
              <a:rPr lang="pt-BR" sz="2000" b="1" dirty="0"/>
              <a:t>Número ONU</a:t>
            </a:r>
            <a:r>
              <a:rPr lang="pt-BR" sz="2000" dirty="0"/>
              <a:t> e do </a:t>
            </a:r>
            <a:r>
              <a:rPr lang="pt-BR" sz="2000" b="1" dirty="0"/>
              <a:t>nome apropriado para embarque</a:t>
            </a:r>
            <a:r>
              <a:rPr lang="pt-BR" sz="2000" dirty="0"/>
              <a:t> do produto. </a:t>
            </a:r>
          </a:p>
        </p:txBody>
      </p:sp>
      <p:pic>
        <p:nvPicPr>
          <p:cNvPr id="2" name="Imagem 1"/>
          <p:cNvPicPr>
            <a:picLocks noChangeAspect="1"/>
          </p:cNvPicPr>
          <p:nvPr/>
        </p:nvPicPr>
        <p:blipFill rotWithShape="1">
          <a:blip r:embed="rId3" cstate="print">
            <a:extLst>
              <a:ext uri="{28A0092B-C50C-407E-A947-70E740481C1C}">
                <a14:useLocalDpi xmlns:a14="http://schemas.microsoft.com/office/drawing/2010/main" val="0"/>
              </a:ext>
            </a:extLst>
          </a:blip>
          <a:srcRect l="46392" t="3094" r="2200" b="10249"/>
          <a:stretch/>
        </p:blipFill>
        <p:spPr>
          <a:xfrm>
            <a:off x="6793940" y="759394"/>
            <a:ext cx="2160240" cy="2016224"/>
          </a:xfrm>
          <a:prstGeom prst="rect">
            <a:avLst/>
          </a:prstGeom>
        </p:spPr>
      </p:pic>
      <p:pic>
        <p:nvPicPr>
          <p:cNvPr id="6" name="Imagem 5">
            <a:extLst>
              <a:ext uri="{FF2B5EF4-FFF2-40B4-BE49-F238E27FC236}">
                <a16:creationId xmlns:a16="http://schemas.microsoft.com/office/drawing/2014/main" id="{4A24F142-C002-45DF-80F3-00D114AA807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7" name="CaixaDeTexto 6">
            <a:extLst>
              <a:ext uri="{FF2B5EF4-FFF2-40B4-BE49-F238E27FC236}">
                <a16:creationId xmlns:a16="http://schemas.microsoft.com/office/drawing/2014/main" id="{0707033A-8B93-4415-BF49-4DD9025D74D5}"/>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pic>
        <p:nvPicPr>
          <p:cNvPr id="9" name="Imagem 8">
            <a:extLst>
              <a:ext uri="{FF2B5EF4-FFF2-40B4-BE49-F238E27FC236}">
                <a16:creationId xmlns:a16="http://schemas.microsoft.com/office/drawing/2014/main" id="{A5D6B4AE-E549-4FF0-B168-FEBB6FDD11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20" t="3095" r="56854" b="4059"/>
          <a:stretch/>
        </p:blipFill>
        <p:spPr>
          <a:xfrm>
            <a:off x="6660232" y="3003798"/>
            <a:ext cx="1512168" cy="1890210"/>
          </a:xfrm>
          <a:prstGeom prst="rect">
            <a:avLst/>
          </a:prstGeom>
        </p:spPr>
      </p:pic>
    </p:spTree>
    <p:extLst>
      <p:ext uri="{BB962C8B-B14F-4D97-AF65-F5344CB8AC3E}">
        <p14:creationId xmlns:p14="http://schemas.microsoft.com/office/powerpoint/2010/main" val="47938990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1048" y="1563638"/>
            <a:ext cx="5061032" cy="721095"/>
          </a:xfrm>
          <a:prstGeom prst="rect">
            <a:avLst/>
          </a:prstGeom>
          <a:noFill/>
          <a:ln w="19050">
            <a:noFill/>
          </a:ln>
        </p:spPr>
        <p:txBody>
          <a:bodyPr wrap="square" rtlCol="0">
            <a:spAutoFit/>
          </a:bodyPr>
          <a:lstStyle/>
          <a:p>
            <a:pPr>
              <a:lnSpc>
                <a:spcPts val="2500"/>
              </a:lnSpc>
            </a:pPr>
            <a:r>
              <a:rPr lang="pt-BR" sz="2000" dirty="0"/>
              <a:t>O </a:t>
            </a:r>
            <a:r>
              <a:rPr lang="pt-BR" sz="2000" dirty="0">
                <a:solidFill>
                  <a:srgbClr val="FE612C"/>
                </a:solidFill>
              </a:rPr>
              <a:t>veículo que transporta produtos perigosos</a:t>
            </a:r>
            <a:r>
              <a:rPr lang="pt-BR" sz="2000" dirty="0"/>
              <a:t> deve </a:t>
            </a:r>
            <a:r>
              <a:rPr lang="pt-BR" sz="2000" b="1" dirty="0"/>
              <a:t>fixar a sua sinalização</a:t>
            </a:r>
            <a:r>
              <a:rPr lang="pt-BR" sz="2000" dirty="0"/>
              <a:t> da seguinte forma:</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041006"/>
            <a:ext cx="3312368" cy="3604636"/>
          </a:xfrm>
          <a:prstGeom prst="rect">
            <a:avLst/>
          </a:prstGeom>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93" y="3579862"/>
            <a:ext cx="1368152" cy="1368152"/>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395" y="2565284"/>
            <a:ext cx="1156147" cy="830054"/>
          </a:xfrm>
          <a:prstGeom prst="rect">
            <a:avLst/>
          </a:prstGeom>
        </p:spPr>
      </p:pic>
      <p:sp>
        <p:nvSpPr>
          <p:cNvPr id="13" name="Seta para a direita 12"/>
          <p:cNvSpPr/>
          <p:nvPr/>
        </p:nvSpPr>
        <p:spPr>
          <a:xfrm>
            <a:off x="1517545" y="2859782"/>
            <a:ext cx="246143" cy="288032"/>
          </a:xfrm>
          <a:prstGeom prst="rightArrow">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sp>
        <p:nvSpPr>
          <p:cNvPr id="14" name="Retângulo de cantos arredondados 13"/>
          <p:cNvSpPr/>
          <p:nvPr/>
        </p:nvSpPr>
        <p:spPr>
          <a:xfrm>
            <a:off x="1915598" y="2815427"/>
            <a:ext cx="2736304" cy="411794"/>
          </a:xfrm>
          <a:prstGeom prst="round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tx1"/>
                </a:solidFill>
              </a:rPr>
              <a:t>Frente, Traseira e Laterais</a:t>
            </a:r>
          </a:p>
        </p:txBody>
      </p:sp>
      <p:sp>
        <p:nvSpPr>
          <p:cNvPr id="15" name="Seta para a direita 14"/>
          <p:cNvSpPr/>
          <p:nvPr/>
        </p:nvSpPr>
        <p:spPr>
          <a:xfrm>
            <a:off x="1509651" y="4097827"/>
            <a:ext cx="246143" cy="288032"/>
          </a:xfrm>
          <a:prstGeom prst="rightArrow">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sp>
        <p:nvSpPr>
          <p:cNvPr id="16" name="Retângulo de cantos arredondados 15"/>
          <p:cNvSpPr/>
          <p:nvPr/>
        </p:nvSpPr>
        <p:spPr>
          <a:xfrm>
            <a:off x="1907704" y="4053472"/>
            <a:ext cx="2736304" cy="411794"/>
          </a:xfrm>
          <a:prstGeom prst="round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tx1"/>
                </a:solidFill>
              </a:rPr>
              <a:t>Traseira e Laterais</a:t>
            </a:r>
          </a:p>
        </p:txBody>
      </p:sp>
      <p:pic>
        <p:nvPicPr>
          <p:cNvPr id="17" name="Imagem 16">
            <a:extLst>
              <a:ext uri="{FF2B5EF4-FFF2-40B4-BE49-F238E27FC236}">
                <a16:creationId xmlns:a16="http://schemas.microsoft.com/office/drawing/2014/main" id="{FE7B9229-6E59-4ADD-B66B-422ACA98FC67}"/>
              </a:ext>
            </a:extLst>
          </p:cNvPr>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8" name="CaixaDeTexto 17">
            <a:extLst>
              <a:ext uri="{FF2B5EF4-FFF2-40B4-BE49-F238E27FC236}">
                <a16:creationId xmlns:a16="http://schemas.microsoft.com/office/drawing/2014/main" id="{F39978DE-76B9-46C4-86A6-DABD071BE2E2}"/>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19" name="Retângulo 18">
            <a:extLst>
              <a:ext uri="{FF2B5EF4-FFF2-40B4-BE49-F238E27FC236}">
                <a16:creationId xmlns:a16="http://schemas.microsoft.com/office/drawing/2014/main" id="{54B3466C-CC90-439C-A5AA-A65FCF24D955}"/>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spTree>
    <p:extLst>
      <p:ext uri="{BB962C8B-B14F-4D97-AF65-F5344CB8AC3E}">
        <p14:creationId xmlns:p14="http://schemas.microsoft.com/office/powerpoint/2010/main" val="96458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4" y="843558"/>
            <a:ext cx="3456384" cy="3807623"/>
          </a:xfrm>
          <a:prstGeom prst="rect">
            <a:avLst/>
          </a:prstGeom>
        </p:spPr>
      </p:pic>
      <p:sp>
        <p:nvSpPr>
          <p:cNvPr id="6" name="CaixaDeTexto 5"/>
          <p:cNvSpPr txBox="1"/>
          <p:nvPr/>
        </p:nvSpPr>
        <p:spPr>
          <a:xfrm>
            <a:off x="323528" y="1707654"/>
            <a:ext cx="4032448" cy="1218026"/>
          </a:xfrm>
          <a:prstGeom prst="rect">
            <a:avLst/>
          </a:prstGeom>
          <a:noFill/>
          <a:ln w="19050">
            <a:noFill/>
          </a:ln>
        </p:spPr>
        <p:txBody>
          <a:bodyPr wrap="square" rtlCol="0">
            <a:spAutoFit/>
          </a:bodyPr>
          <a:lstStyle/>
          <a:p>
            <a:pPr>
              <a:lnSpc>
                <a:spcPts val="3000"/>
              </a:lnSpc>
            </a:pPr>
            <a:r>
              <a:rPr lang="pt-BR" sz="2000" dirty="0"/>
              <a:t>Transporte de carga a GRANEL de </a:t>
            </a:r>
            <a:r>
              <a:rPr lang="pt-BR" sz="2000" b="1" dirty="0"/>
              <a:t>um único produto</a:t>
            </a:r>
            <a:r>
              <a:rPr lang="pt-BR" sz="2000" dirty="0"/>
              <a:t> perigoso, na </a:t>
            </a:r>
            <a:r>
              <a:rPr lang="pt-BR" sz="2000" dirty="0">
                <a:solidFill>
                  <a:srgbClr val="FE612C"/>
                </a:solidFill>
              </a:rPr>
              <a:t>mesma unidade de transporte.</a:t>
            </a:r>
          </a:p>
        </p:txBody>
      </p:sp>
      <p:pic>
        <p:nvPicPr>
          <p:cNvPr id="7" name="Imagem 6">
            <a:extLst>
              <a:ext uri="{FF2B5EF4-FFF2-40B4-BE49-F238E27FC236}">
                <a16:creationId xmlns:a16="http://schemas.microsoft.com/office/drawing/2014/main" id="{645FF94D-6158-4102-9461-1B4722DCB82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7F62E938-D322-426A-9A8A-1AED3F390225}"/>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9" name="Retângulo 8">
            <a:extLst>
              <a:ext uri="{FF2B5EF4-FFF2-40B4-BE49-F238E27FC236}">
                <a16:creationId xmlns:a16="http://schemas.microsoft.com/office/drawing/2014/main" id="{023FE3BE-FB6C-4628-BC70-020969684F9C}"/>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spTree>
    <p:extLst>
      <p:ext uri="{BB962C8B-B14F-4D97-AF65-F5344CB8AC3E}">
        <p14:creationId xmlns:p14="http://schemas.microsoft.com/office/powerpoint/2010/main" val="237616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p:cNvSpPr/>
          <p:nvPr/>
        </p:nvSpPr>
        <p:spPr>
          <a:xfrm>
            <a:off x="357158" y="1203598"/>
            <a:ext cx="2702674" cy="42862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chemeClr val="bg1"/>
                </a:solidFill>
                <a:latin typeface="Calibri" pitchFamily="34" charset="0"/>
                <a:cs typeface="Calibri" pitchFamily="34" charset="0"/>
              </a:rPr>
              <a:t>TRAÇÃO</a:t>
            </a:r>
          </a:p>
        </p:txBody>
      </p:sp>
      <p:sp>
        <p:nvSpPr>
          <p:cNvPr id="8" name="Retângulo de cantos arredondados 7"/>
          <p:cNvSpPr/>
          <p:nvPr/>
        </p:nvSpPr>
        <p:spPr>
          <a:xfrm>
            <a:off x="3420152" y="1203598"/>
            <a:ext cx="2520000" cy="428628"/>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chemeClr val="bg1"/>
                </a:solidFill>
                <a:latin typeface="Calibri" pitchFamily="34" charset="0"/>
                <a:cs typeface="Calibri" pitchFamily="34" charset="0"/>
              </a:rPr>
              <a:t>ESPÉCIE</a:t>
            </a:r>
          </a:p>
        </p:txBody>
      </p:sp>
      <p:sp>
        <p:nvSpPr>
          <p:cNvPr id="9" name="Retângulo de cantos arredondados 8"/>
          <p:cNvSpPr/>
          <p:nvPr/>
        </p:nvSpPr>
        <p:spPr>
          <a:xfrm>
            <a:off x="6286512" y="1203598"/>
            <a:ext cx="2428892" cy="42862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chemeClr val="bg1"/>
                </a:solidFill>
                <a:latin typeface="Calibri" pitchFamily="34" charset="0"/>
                <a:cs typeface="Calibri" pitchFamily="34" charset="0"/>
              </a:rPr>
              <a:t>CATEGORIA</a:t>
            </a:r>
          </a:p>
        </p:txBody>
      </p:sp>
      <p:sp>
        <p:nvSpPr>
          <p:cNvPr id="10" name="Retângulo de cantos arredondados 9"/>
          <p:cNvSpPr/>
          <p:nvPr/>
        </p:nvSpPr>
        <p:spPr>
          <a:xfrm>
            <a:off x="357158" y="1707654"/>
            <a:ext cx="2702674" cy="3096344"/>
          </a:xfrm>
          <a:prstGeom prst="roundRect">
            <a:avLst>
              <a:gd name="adj" fmla="val 4410"/>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BR" sz="2000" dirty="0">
                <a:solidFill>
                  <a:srgbClr val="7030A0"/>
                </a:solidFill>
                <a:latin typeface="Calibri" pitchFamily="34" charset="0"/>
              </a:rPr>
              <a:t>►Tração animal</a:t>
            </a:r>
          </a:p>
          <a:p>
            <a:pPr>
              <a:spcAft>
                <a:spcPts val="600"/>
              </a:spcAft>
            </a:pPr>
            <a:r>
              <a:rPr lang="pt-BR" sz="2000" dirty="0">
                <a:solidFill>
                  <a:srgbClr val="7030A0"/>
                </a:solidFill>
                <a:latin typeface="Calibri" pitchFamily="34" charset="0"/>
              </a:rPr>
              <a:t>►</a:t>
            </a:r>
            <a:r>
              <a:rPr lang="pt-BR" sz="1700" dirty="0">
                <a:solidFill>
                  <a:srgbClr val="7030A0"/>
                </a:solidFill>
                <a:latin typeface="Calibri" pitchFamily="34" charset="0"/>
              </a:rPr>
              <a:t>Reboque, Semirreboque</a:t>
            </a:r>
          </a:p>
          <a:p>
            <a:pPr>
              <a:spcAft>
                <a:spcPts val="600"/>
              </a:spcAft>
            </a:pPr>
            <a:r>
              <a:rPr lang="pt-BR" sz="2000" dirty="0">
                <a:solidFill>
                  <a:srgbClr val="7030A0"/>
                </a:solidFill>
                <a:latin typeface="Calibri" pitchFamily="34" charset="0"/>
              </a:rPr>
              <a:t>►Automotor</a:t>
            </a:r>
          </a:p>
          <a:p>
            <a:pPr>
              <a:spcAft>
                <a:spcPts val="600"/>
              </a:spcAft>
            </a:pPr>
            <a:r>
              <a:rPr lang="pt-BR" sz="2000" dirty="0">
                <a:solidFill>
                  <a:srgbClr val="7030A0"/>
                </a:solidFill>
                <a:latin typeface="Calibri" pitchFamily="34" charset="0"/>
              </a:rPr>
              <a:t>►Propulsão Humana</a:t>
            </a:r>
          </a:p>
          <a:p>
            <a:pPr>
              <a:spcAft>
                <a:spcPts val="600"/>
              </a:spcAft>
            </a:pPr>
            <a:r>
              <a:rPr lang="pt-BR" sz="2000" dirty="0">
                <a:solidFill>
                  <a:srgbClr val="7030A0"/>
                </a:solidFill>
                <a:latin typeface="Calibri" pitchFamily="34" charset="0"/>
              </a:rPr>
              <a:t>►Elétrico</a:t>
            </a:r>
            <a:endParaRPr lang="pt-BR" sz="2200" dirty="0">
              <a:solidFill>
                <a:srgbClr val="7030A0"/>
              </a:solidFill>
              <a:latin typeface="Calibri" pitchFamily="34" charset="0"/>
              <a:cs typeface="Calibri" pitchFamily="34" charset="0"/>
            </a:endParaRPr>
          </a:p>
        </p:txBody>
      </p:sp>
      <p:sp>
        <p:nvSpPr>
          <p:cNvPr id="11" name="Retângulo de cantos arredondados 10"/>
          <p:cNvSpPr/>
          <p:nvPr/>
        </p:nvSpPr>
        <p:spPr>
          <a:xfrm>
            <a:off x="3420152" y="1707654"/>
            <a:ext cx="2520000" cy="3096343"/>
          </a:xfrm>
          <a:prstGeom prst="roundRect">
            <a:avLst>
              <a:gd name="adj" fmla="val 4010"/>
            </a:avLst>
          </a:prstGeom>
          <a:solidFill>
            <a:srgbClr val="0066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BR" sz="2000" dirty="0">
                <a:solidFill>
                  <a:srgbClr val="006600"/>
                </a:solidFill>
                <a:latin typeface="Calibri" pitchFamily="34" charset="0"/>
              </a:rPr>
              <a:t>►Passageiro</a:t>
            </a:r>
          </a:p>
          <a:p>
            <a:pPr>
              <a:spcAft>
                <a:spcPts val="600"/>
              </a:spcAft>
            </a:pPr>
            <a:r>
              <a:rPr lang="pt-BR" sz="2000" dirty="0">
                <a:solidFill>
                  <a:srgbClr val="006600"/>
                </a:solidFill>
                <a:latin typeface="Calibri" pitchFamily="34" charset="0"/>
              </a:rPr>
              <a:t>►Carga</a:t>
            </a:r>
          </a:p>
          <a:p>
            <a:pPr>
              <a:spcAft>
                <a:spcPts val="600"/>
              </a:spcAft>
            </a:pPr>
            <a:r>
              <a:rPr lang="pt-BR" sz="2000" dirty="0">
                <a:solidFill>
                  <a:srgbClr val="006600"/>
                </a:solidFill>
                <a:latin typeface="Calibri" pitchFamily="34" charset="0"/>
              </a:rPr>
              <a:t>►Misto</a:t>
            </a:r>
          </a:p>
          <a:p>
            <a:pPr>
              <a:spcAft>
                <a:spcPts val="600"/>
              </a:spcAft>
            </a:pPr>
            <a:r>
              <a:rPr lang="pt-BR" sz="2000" dirty="0">
                <a:solidFill>
                  <a:srgbClr val="006600"/>
                </a:solidFill>
                <a:latin typeface="Calibri" pitchFamily="34" charset="0"/>
              </a:rPr>
              <a:t>►Competição</a:t>
            </a:r>
          </a:p>
          <a:p>
            <a:pPr>
              <a:spcAft>
                <a:spcPts val="600"/>
              </a:spcAft>
            </a:pPr>
            <a:r>
              <a:rPr lang="pt-BR" sz="2000" dirty="0">
                <a:solidFill>
                  <a:srgbClr val="006600"/>
                </a:solidFill>
                <a:latin typeface="Calibri" pitchFamily="34" charset="0"/>
              </a:rPr>
              <a:t>►Tração</a:t>
            </a:r>
          </a:p>
          <a:p>
            <a:pPr>
              <a:spcAft>
                <a:spcPts val="600"/>
              </a:spcAft>
            </a:pPr>
            <a:r>
              <a:rPr lang="pt-BR" sz="2000" dirty="0">
                <a:solidFill>
                  <a:srgbClr val="006600"/>
                </a:solidFill>
                <a:latin typeface="Calibri" pitchFamily="34" charset="0"/>
              </a:rPr>
              <a:t>►Especial</a:t>
            </a:r>
          </a:p>
          <a:p>
            <a:pPr>
              <a:spcAft>
                <a:spcPts val="600"/>
              </a:spcAft>
            </a:pPr>
            <a:r>
              <a:rPr lang="pt-BR" sz="2000" dirty="0">
                <a:solidFill>
                  <a:srgbClr val="006600"/>
                </a:solidFill>
                <a:latin typeface="Calibri" pitchFamily="34" charset="0"/>
              </a:rPr>
              <a:t>►Coleção</a:t>
            </a:r>
          </a:p>
        </p:txBody>
      </p:sp>
      <p:sp>
        <p:nvSpPr>
          <p:cNvPr id="12" name="Retângulo de cantos arredondados 11"/>
          <p:cNvSpPr/>
          <p:nvPr/>
        </p:nvSpPr>
        <p:spPr>
          <a:xfrm>
            <a:off x="6266842" y="1707654"/>
            <a:ext cx="2448562" cy="3096343"/>
          </a:xfrm>
          <a:prstGeom prst="roundRect">
            <a:avLst>
              <a:gd name="adj" fmla="val 4219"/>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BR" sz="2000" dirty="0">
                <a:solidFill>
                  <a:srgbClr val="FF0000"/>
                </a:solidFill>
                <a:latin typeface="Calibri" pitchFamily="34" charset="0"/>
              </a:rPr>
              <a:t>►Oficial</a:t>
            </a:r>
          </a:p>
          <a:p>
            <a:pPr>
              <a:spcAft>
                <a:spcPts val="600"/>
              </a:spcAft>
            </a:pPr>
            <a:r>
              <a:rPr lang="pt-BR" sz="2000" dirty="0">
                <a:solidFill>
                  <a:srgbClr val="FF0000"/>
                </a:solidFill>
                <a:latin typeface="Calibri" pitchFamily="34" charset="0"/>
              </a:rPr>
              <a:t>►Rep. Diplomática</a:t>
            </a:r>
          </a:p>
          <a:p>
            <a:pPr>
              <a:spcAft>
                <a:spcPts val="600"/>
              </a:spcAft>
            </a:pPr>
            <a:r>
              <a:rPr lang="pt-BR" sz="2000" dirty="0">
                <a:solidFill>
                  <a:srgbClr val="FF0000"/>
                </a:solidFill>
                <a:latin typeface="Calibri" pitchFamily="34" charset="0"/>
              </a:rPr>
              <a:t>►Aluguel</a:t>
            </a:r>
          </a:p>
          <a:p>
            <a:pPr>
              <a:spcAft>
                <a:spcPts val="600"/>
              </a:spcAft>
            </a:pPr>
            <a:r>
              <a:rPr lang="pt-BR" sz="2000" dirty="0">
                <a:solidFill>
                  <a:srgbClr val="FF0000"/>
                </a:solidFill>
                <a:latin typeface="Calibri" pitchFamily="34" charset="0"/>
              </a:rPr>
              <a:t>►Particular</a:t>
            </a:r>
          </a:p>
          <a:p>
            <a:pPr>
              <a:spcAft>
                <a:spcPts val="600"/>
              </a:spcAft>
            </a:pPr>
            <a:r>
              <a:rPr lang="pt-BR" sz="2000" dirty="0">
                <a:solidFill>
                  <a:srgbClr val="FF0000"/>
                </a:solidFill>
                <a:latin typeface="Calibri" pitchFamily="34" charset="0"/>
              </a:rPr>
              <a:t>►Aprendizagem</a:t>
            </a:r>
          </a:p>
        </p:txBody>
      </p:sp>
      <p:pic>
        <p:nvPicPr>
          <p:cNvPr id="13" name="Imagem 12"/>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4141694" cy="430887"/>
          </a:xfrm>
          <a:prstGeom prst="rect">
            <a:avLst/>
          </a:prstGeom>
          <a:noFill/>
        </p:spPr>
        <p:txBody>
          <a:bodyPr wrap="square" rtlCol="0">
            <a:spAutoFit/>
          </a:bodyPr>
          <a:lstStyle/>
          <a:p>
            <a:r>
              <a:rPr lang="pt-BR" sz="2200" b="1" dirty="0"/>
              <a:t>VEÍCULO - CLASSIFICAÇÃO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699542"/>
            <a:ext cx="3907770" cy="4155966"/>
          </a:xfrm>
          <a:prstGeom prst="rect">
            <a:avLst/>
          </a:prstGeom>
        </p:spPr>
      </p:pic>
      <p:sp>
        <p:nvSpPr>
          <p:cNvPr id="7" name="CaixaDeTexto 6"/>
          <p:cNvSpPr txBox="1"/>
          <p:nvPr/>
        </p:nvSpPr>
        <p:spPr>
          <a:xfrm>
            <a:off x="231048" y="1563638"/>
            <a:ext cx="3476856" cy="1987467"/>
          </a:xfrm>
          <a:prstGeom prst="rect">
            <a:avLst/>
          </a:prstGeom>
          <a:noFill/>
          <a:ln w="19050">
            <a:noFill/>
          </a:ln>
        </p:spPr>
        <p:txBody>
          <a:bodyPr wrap="square" rtlCol="0">
            <a:spAutoFit/>
          </a:bodyPr>
          <a:lstStyle/>
          <a:p>
            <a:pPr>
              <a:lnSpc>
                <a:spcPts val="3000"/>
              </a:lnSpc>
            </a:pPr>
            <a:r>
              <a:rPr lang="pt-BR" sz="2000" dirty="0"/>
              <a:t>Transporte de carga a GRANEL de </a:t>
            </a:r>
            <a:r>
              <a:rPr lang="pt-BR" sz="2000" b="1" dirty="0"/>
              <a:t>mais de um produto </a:t>
            </a:r>
            <a:r>
              <a:rPr lang="pt-BR" sz="2000" dirty="0"/>
              <a:t>perigoso de </a:t>
            </a:r>
            <a:r>
              <a:rPr lang="pt-BR" sz="2000" u="sng" dirty="0"/>
              <a:t>mesmo risco principal</a:t>
            </a:r>
            <a:r>
              <a:rPr lang="pt-BR" sz="2000" dirty="0"/>
              <a:t>, na </a:t>
            </a:r>
            <a:r>
              <a:rPr lang="pt-BR" sz="2000" dirty="0">
                <a:solidFill>
                  <a:srgbClr val="FE612C"/>
                </a:solidFill>
              </a:rPr>
              <a:t>mesma unidade de transporte. </a:t>
            </a:r>
          </a:p>
        </p:txBody>
      </p:sp>
      <p:pic>
        <p:nvPicPr>
          <p:cNvPr id="5" name="Imagem 4">
            <a:extLst>
              <a:ext uri="{FF2B5EF4-FFF2-40B4-BE49-F238E27FC236}">
                <a16:creationId xmlns:a16="http://schemas.microsoft.com/office/drawing/2014/main" id="{34F6BC35-F4C5-4F8E-B588-35C28B3BE075}"/>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1A635F52-6B0C-4095-A879-260E40426048}"/>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9" name="Retângulo 8">
            <a:extLst>
              <a:ext uri="{FF2B5EF4-FFF2-40B4-BE49-F238E27FC236}">
                <a16:creationId xmlns:a16="http://schemas.microsoft.com/office/drawing/2014/main" id="{877147D0-0E7B-45CF-8334-C946A5656118}"/>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spTree>
    <p:extLst>
      <p:ext uri="{BB962C8B-B14F-4D97-AF65-F5344CB8AC3E}">
        <p14:creationId xmlns:p14="http://schemas.microsoft.com/office/powerpoint/2010/main" val="285896108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7504" y="1635646"/>
            <a:ext cx="3672408" cy="1602746"/>
          </a:xfrm>
          <a:prstGeom prst="rect">
            <a:avLst/>
          </a:prstGeom>
          <a:noFill/>
          <a:ln w="19050">
            <a:noFill/>
          </a:ln>
        </p:spPr>
        <p:txBody>
          <a:bodyPr wrap="square" rtlCol="0">
            <a:spAutoFit/>
          </a:bodyPr>
          <a:lstStyle/>
          <a:p>
            <a:pPr>
              <a:lnSpc>
                <a:spcPts val="3000"/>
              </a:lnSpc>
            </a:pPr>
            <a:r>
              <a:rPr lang="pt-BR" sz="2000" dirty="0"/>
              <a:t>Transporte de carga a GRANEL de </a:t>
            </a:r>
            <a:r>
              <a:rPr lang="pt-BR" sz="2000" b="1" dirty="0"/>
              <a:t>mais de um produto perigoso </a:t>
            </a:r>
            <a:r>
              <a:rPr lang="pt-BR" sz="2000" dirty="0"/>
              <a:t>de </a:t>
            </a:r>
            <a:r>
              <a:rPr lang="pt-BR" sz="2000" u="sng" dirty="0"/>
              <a:t>riscos principais diferentes</a:t>
            </a:r>
            <a:r>
              <a:rPr lang="pt-BR" sz="2000" dirty="0"/>
              <a:t>, na </a:t>
            </a:r>
            <a:r>
              <a:rPr lang="pt-BR" sz="2000" dirty="0">
                <a:solidFill>
                  <a:srgbClr val="FE612C"/>
                </a:solidFill>
              </a:rPr>
              <a:t>mesma unidade de transporte.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801052"/>
            <a:ext cx="3539441" cy="3867894"/>
          </a:xfrm>
          <a:prstGeom prst="rect">
            <a:avLst/>
          </a:prstGeom>
        </p:spPr>
      </p:pic>
      <p:pic>
        <p:nvPicPr>
          <p:cNvPr id="5" name="Imagem 4">
            <a:extLst>
              <a:ext uri="{FF2B5EF4-FFF2-40B4-BE49-F238E27FC236}">
                <a16:creationId xmlns:a16="http://schemas.microsoft.com/office/drawing/2014/main" id="{1CA8413C-7EF2-419E-BB2F-87109878715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5F069AA7-7BD0-4732-B02C-51450689D962}"/>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9" name="Retângulo 8">
            <a:extLst>
              <a:ext uri="{FF2B5EF4-FFF2-40B4-BE49-F238E27FC236}">
                <a16:creationId xmlns:a16="http://schemas.microsoft.com/office/drawing/2014/main" id="{C66ABBA1-EF71-4B8D-BD32-45617AD08E6D}"/>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spTree>
    <p:extLst>
      <p:ext uri="{BB962C8B-B14F-4D97-AF65-F5344CB8AC3E}">
        <p14:creationId xmlns:p14="http://schemas.microsoft.com/office/powerpoint/2010/main" val="315624371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1520" y="2152476"/>
            <a:ext cx="3096344" cy="1218026"/>
          </a:xfrm>
          <a:prstGeom prst="rect">
            <a:avLst/>
          </a:prstGeom>
          <a:noFill/>
          <a:ln w="19050">
            <a:noFill/>
          </a:ln>
        </p:spPr>
        <p:txBody>
          <a:bodyPr wrap="square" rtlCol="0">
            <a:spAutoFit/>
          </a:bodyPr>
          <a:lstStyle/>
          <a:p>
            <a:pPr>
              <a:lnSpc>
                <a:spcPts val="3000"/>
              </a:lnSpc>
            </a:pPr>
            <a:r>
              <a:rPr lang="pt-BR" sz="2000" dirty="0"/>
              <a:t>Unidade de transporte carregada com substância à </a:t>
            </a:r>
            <a:r>
              <a:rPr lang="pt-BR" sz="2000" b="1" dirty="0"/>
              <a:t>TEMPERATURA ELEVADA</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001740"/>
            <a:ext cx="3575531" cy="3744416"/>
          </a:xfrm>
          <a:prstGeom prst="rect">
            <a:avLst/>
          </a:prstGeom>
        </p:spPr>
      </p:pic>
      <p:pic>
        <p:nvPicPr>
          <p:cNvPr id="8" name="Imagem 7">
            <a:extLst>
              <a:ext uri="{FF2B5EF4-FFF2-40B4-BE49-F238E27FC236}">
                <a16:creationId xmlns:a16="http://schemas.microsoft.com/office/drawing/2014/main" id="{EF98B940-5679-4D65-BCC3-CF909B517465}"/>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E7E7A400-4586-4AF0-BA87-3243EEC7D995}"/>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10" name="Retângulo 9">
            <a:extLst>
              <a:ext uri="{FF2B5EF4-FFF2-40B4-BE49-F238E27FC236}">
                <a16:creationId xmlns:a16="http://schemas.microsoft.com/office/drawing/2014/main" id="{ACF72365-2A20-4DB7-A71D-2417601DA2B3}"/>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spTree>
    <p:extLst>
      <p:ext uri="{BB962C8B-B14F-4D97-AF65-F5344CB8AC3E}">
        <p14:creationId xmlns:p14="http://schemas.microsoft.com/office/powerpoint/2010/main" val="155905239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61988" y="1563638"/>
            <a:ext cx="4242379" cy="1218026"/>
          </a:xfrm>
          <a:prstGeom prst="rect">
            <a:avLst/>
          </a:prstGeom>
          <a:noFill/>
          <a:ln w="19050">
            <a:noFill/>
          </a:ln>
        </p:spPr>
        <p:txBody>
          <a:bodyPr wrap="square" rtlCol="0">
            <a:spAutoFit/>
          </a:bodyPr>
          <a:lstStyle/>
          <a:p>
            <a:pPr>
              <a:lnSpc>
                <a:spcPts val="3000"/>
              </a:lnSpc>
            </a:pPr>
            <a:r>
              <a:rPr lang="pt-BR" sz="2000" dirty="0"/>
              <a:t>Transporte de carga a GRANEL de substância perigosa ao </a:t>
            </a:r>
            <a:r>
              <a:rPr lang="pt-BR" sz="2000" dirty="0">
                <a:solidFill>
                  <a:srgbClr val="FE612C"/>
                </a:solidFill>
              </a:rPr>
              <a:t>meio ambiente</a:t>
            </a:r>
            <a:r>
              <a:rPr lang="pt-BR" sz="2000" dirty="0">
                <a:solidFill>
                  <a:srgbClr val="00B050"/>
                </a:solidFill>
              </a:rPr>
              <a:t> </a:t>
            </a:r>
            <a:r>
              <a:rPr lang="pt-BR" sz="2000" dirty="0"/>
              <a:t>– ONU 3077 ou 3082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213256"/>
            <a:ext cx="3301611" cy="3487243"/>
          </a:xfrm>
          <a:prstGeom prst="rect">
            <a:avLst/>
          </a:prstGeom>
        </p:spPr>
      </p:pic>
      <p:sp>
        <p:nvSpPr>
          <p:cNvPr id="3" name="CaixaDeTexto 2"/>
          <p:cNvSpPr txBox="1"/>
          <p:nvPr/>
        </p:nvSpPr>
        <p:spPr>
          <a:xfrm>
            <a:off x="0" y="3059632"/>
            <a:ext cx="5220072" cy="1602746"/>
          </a:xfrm>
          <a:prstGeom prst="round1Rect">
            <a:avLst>
              <a:gd name="adj" fmla="val 9855"/>
            </a:avLst>
          </a:prstGeom>
          <a:solidFill>
            <a:srgbClr val="FFFF00">
              <a:alpha val="30000"/>
            </a:srgbClr>
          </a:solidFill>
          <a:ln w="12700">
            <a:solidFill>
              <a:srgbClr val="C00000"/>
            </a:solidFill>
          </a:ln>
        </p:spPr>
        <p:txBody>
          <a:bodyPr wrap="square" lIns="324000" rtlCol="0">
            <a:spAutoFit/>
          </a:bodyPr>
          <a:lstStyle/>
          <a:p>
            <a:pPr>
              <a:lnSpc>
                <a:spcPts val="3000"/>
              </a:lnSpc>
            </a:pPr>
            <a:r>
              <a:rPr lang="pt-BR" sz="2000" dirty="0"/>
              <a:t>O </a:t>
            </a:r>
            <a:r>
              <a:rPr lang="pt-BR" sz="2000" b="1" dirty="0"/>
              <a:t>Rótulo de Risco</a:t>
            </a:r>
            <a:r>
              <a:rPr lang="pt-BR" sz="2000" dirty="0"/>
              <a:t> na parte DIANTEIRA do veículo só é permitido para </a:t>
            </a:r>
            <a:r>
              <a:rPr lang="pt-BR" sz="2000" u="sng" dirty="0"/>
              <a:t>símbolos especiais</a:t>
            </a:r>
            <a:r>
              <a:rPr lang="pt-BR" sz="2000" dirty="0"/>
              <a:t> de </a:t>
            </a:r>
            <a:r>
              <a:rPr lang="pt-BR" sz="2000" dirty="0">
                <a:solidFill>
                  <a:srgbClr val="C00000"/>
                </a:solidFill>
              </a:rPr>
              <a:t>risco ao meio ambiente</a:t>
            </a:r>
            <a:r>
              <a:rPr lang="pt-BR" sz="2000" dirty="0"/>
              <a:t> e </a:t>
            </a:r>
            <a:r>
              <a:rPr lang="pt-BR" sz="2000" dirty="0">
                <a:solidFill>
                  <a:srgbClr val="C00000"/>
                </a:solidFill>
              </a:rPr>
              <a:t>temperatura elevada</a:t>
            </a:r>
            <a:r>
              <a:rPr lang="pt-BR" sz="2000" dirty="0"/>
              <a:t>. </a:t>
            </a:r>
            <a:r>
              <a:rPr lang="pt-BR" sz="1200" b="1" dirty="0"/>
              <a:t>(NBR 7500)</a:t>
            </a:r>
            <a:r>
              <a:rPr lang="pt-BR" sz="2000" dirty="0"/>
              <a:t> </a:t>
            </a:r>
          </a:p>
        </p:txBody>
      </p:sp>
      <p:pic>
        <p:nvPicPr>
          <p:cNvPr id="9" name="Imagem 8">
            <a:extLst>
              <a:ext uri="{FF2B5EF4-FFF2-40B4-BE49-F238E27FC236}">
                <a16:creationId xmlns:a16="http://schemas.microsoft.com/office/drawing/2014/main" id="{7A6B3929-93EB-4559-A9B5-3188139F9AB4}"/>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0" name="CaixaDeTexto 9">
            <a:extLst>
              <a:ext uri="{FF2B5EF4-FFF2-40B4-BE49-F238E27FC236}">
                <a16:creationId xmlns:a16="http://schemas.microsoft.com/office/drawing/2014/main" id="{D1581FE5-1343-40E8-9560-97A5933D6082}"/>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
        <p:nvSpPr>
          <p:cNvPr id="4" name="Seta: Dobrada 3">
            <a:extLst>
              <a:ext uri="{FF2B5EF4-FFF2-40B4-BE49-F238E27FC236}">
                <a16:creationId xmlns:a16="http://schemas.microsoft.com/office/drawing/2014/main" id="{82235B8C-FD76-4C95-B4F3-4DF6A27E66AB}"/>
              </a:ext>
            </a:extLst>
          </p:cNvPr>
          <p:cNvSpPr/>
          <p:nvPr/>
        </p:nvSpPr>
        <p:spPr>
          <a:xfrm>
            <a:off x="4716014" y="1903047"/>
            <a:ext cx="1224138" cy="1105207"/>
          </a:xfrm>
          <a:prstGeom prst="bentArrow">
            <a:avLst>
              <a:gd name="adj1" fmla="val 21616"/>
              <a:gd name="adj2" fmla="val 25395"/>
              <a:gd name="adj3" fmla="val 34476"/>
              <a:gd name="adj4" fmla="val 51196"/>
            </a:avLst>
          </a:prstGeom>
          <a:solidFill>
            <a:srgbClr val="FFFF00">
              <a:alpha val="30000"/>
            </a:srgb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
        <p:nvSpPr>
          <p:cNvPr id="11" name="Retângulo 10">
            <a:extLst>
              <a:ext uri="{FF2B5EF4-FFF2-40B4-BE49-F238E27FC236}">
                <a16:creationId xmlns:a16="http://schemas.microsoft.com/office/drawing/2014/main" id="{55E62406-6D03-40DE-BED2-0CA12E4514F3}"/>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spTree>
    <p:extLst>
      <p:ext uri="{BB962C8B-B14F-4D97-AF65-F5344CB8AC3E}">
        <p14:creationId xmlns:p14="http://schemas.microsoft.com/office/powerpoint/2010/main" val="39844021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1520" y="2067694"/>
            <a:ext cx="4392488" cy="1602746"/>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produtos perigosos iguais </a:t>
            </a:r>
            <a:r>
              <a:rPr lang="pt-BR" sz="2000" dirty="0"/>
              <a:t>(número ONU) e </a:t>
            </a:r>
            <a:r>
              <a:rPr lang="pt-BR" sz="2000" u="sng" dirty="0"/>
              <a:t>riscos iguais </a:t>
            </a:r>
            <a:r>
              <a:rPr lang="pt-BR" sz="2000" dirty="0"/>
              <a:t>(número de risco), </a:t>
            </a:r>
            <a:r>
              <a:rPr lang="pt-BR" sz="2000" dirty="0">
                <a:solidFill>
                  <a:srgbClr val="FE612C"/>
                </a:solidFill>
              </a:rPr>
              <a:t>na mesma unidade de transporte.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987574"/>
            <a:ext cx="3456384" cy="3735500"/>
          </a:xfrm>
          <a:prstGeom prst="rect">
            <a:avLst/>
          </a:prstGeom>
        </p:spPr>
      </p:pic>
      <p:sp>
        <p:nvSpPr>
          <p:cNvPr id="5" name="Retângulo 4">
            <a:extLst>
              <a:ext uri="{FF2B5EF4-FFF2-40B4-BE49-F238E27FC236}">
                <a16:creationId xmlns:a16="http://schemas.microsoft.com/office/drawing/2014/main" id="{57358BC2-35BA-413C-B831-9B62830EA280}"/>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68A5A3F5-A4BD-4C9E-9B5B-3885A3F9959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42921DF0-D7CB-4BC1-BD38-24F98B83C662}"/>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25433000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9" y="1995686"/>
            <a:ext cx="4032448" cy="1602746"/>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produtos perigosos iguais </a:t>
            </a:r>
            <a:r>
              <a:rPr lang="pt-BR" sz="2000" dirty="0"/>
              <a:t>(número ONU) e </a:t>
            </a:r>
            <a:r>
              <a:rPr lang="pt-BR" sz="2000" u="sng" dirty="0"/>
              <a:t>riscos iguais </a:t>
            </a:r>
            <a:r>
              <a:rPr lang="pt-BR" sz="2000" dirty="0"/>
              <a:t>(número de risco), </a:t>
            </a:r>
            <a:r>
              <a:rPr lang="pt-BR" sz="2000" dirty="0">
                <a:solidFill>
                  <a:srgbClr val="FE612C"/>
                </a:solidFill>
              </a:rPr>
              <a:t>em veículo utilitário.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131590"/>
            <a:ext cx="3263906" cy="3549102"/>
          </a:xfrm>
          <a:prstGeom prst="rect">
            <a:avLst/>
          </a:prstGeom>
        </p:spPr>
      </p:pic>
      <p:sp>
        <p:nvSpPr>
          <p:cNvPr id="5" name="Retângulo 4">
            <a:extLst>
              <a:ext uri="{FF2B5EF4-FFF2-40B4-BE49-F238E27FC236}">
                <a16:creationId xmlns:a16="http://schemas.microsoft.com/office/drawing/2014/main" id="{E76D4021-BBAE-498D-B432-32135ACE5BC5}"/>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BF66DA1C-CBE0-46AC-9B4D-6B948432993E}"/>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CC404B72-C6F8-4713-AE2C-51FB3AC394BB}"/>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413413571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79512" y="1851670"/>
            <a:ext cx="4032448" cy="1602746"/>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produtos perigosos diferentes </a:t>
            </a:r>
            <a:r>
              <a:rPr lang="pt-BR" sz="2000" dirty="0"/>
              <a:t>de </a:t>
            </a:r>
            <a:r>
              <a:rPr lang="pt-BR" sz="2000" u="sng" dirty="0"/>
              <a:t>mesmo risco principal</a:t>
            </a:r>
            <a:r>
              <a:rPr lang="pt-BR" sz="2000" dirty="0"/>
              <a:t>,</a:t>
            </a:r>
            <a:r>
              <a:rPr lang="pt-BR" sz="2000" dirty="0">
                <a:solidFill>
                  <a:srgbClr val="7030A0"/>
                </a:solidFill>
              </a:rPr>
              <a:t> </a:t>
            </a:r>
            <a:r>
              <a:rPr lang="pt-BR" sz="2000" dirty="0">
                <a:solidFill>
                  <a:srgbClr val="FE612C"/>
                </a:solidFill>
              </a:rPr>
              <a:t>na mesma unidade de transporte.</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008185"/>
            <a:ext cx="3456384" cy="3755871"/>
          </a:xfrm>
          <a:prstGeom prst="rect">
            <a:avLst/>
          </a:prstGeom>
        </p:spPr>
      </p:pic>
      <p:sp>
        <p:nvSpPr>
          <p:cNvPr id="5" name="Retângulo 4">
            <a:extLst>
              <a:ext uri="{FF2B5EF4-FFF2-40B4-BE49-F238E27FC236}">
                <a16:creationId xmlns:a16="http://schemas.microsoft.com/office/drawing/2014/main" id="{7563A6B1-1C3C-4A8B-9EC8-1B66C7B64355}"/>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112999B0-B29A-4110-AE2C-890C6D0A7D1C}"/>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AFB3CB6B-C0BA-4680-8256-448293542722}"/>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138202438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79512" y="1923678"/>
            <a:ext cx="4338228" cy="1218026"/>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produtos perigosos diferentes </a:t>
            </a:r>
            <a:r>
              <a:rPr lang="pt-BR" sz="2000" dirty="0"/>
              <a:t>e </a:t>
            </a:r>
            <a:r>
              <a:rPr lang="pt-BR" sz="2000" u="sng" dirty="0"/>
              <a:t>mesmo risco principal</a:t>
            </a:r>
            <a:r>
              <a:rPr lang="pt-BR" sz="2000" dirty="0"/>
              <a:t>,</a:t>
            </a:r>
            <a:r>
              <a:rPr lang="pt-BR" sz="2000" dirty="0">
                <a:solidFill>
                  <a:srgbClr val="7030A0"/>
                </a:solidFill>
              </a:rPr>
              <a:t> </a:t>
            </a:r>
            <a:r>
              <a:rPr lang="pt-BR" sz="2000" dirty="0">
                <a:solidFill>
                  <a:srgbClr val="FE612C"/>
                </a:solidFill>
              </a:rPr>
              <a:t>em veículo utilitário.</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929095"/>
            <a:ext cx="3442918" cy="3746705"/>
          </a:xfrm>
          <a:prstGeom prst="rect">
            <a:avLst/>
          </a:prstGeom>
        </p:spPr>
      </p:pic>
      <p:sp>
        <p:nvSpPr>
          <p:cNvPr id="5" name="Retângulo 4">
            <a:extLst>
              <a:ext uri="{FF2B5EF4-FFF2-40B4-BE49-F238E27FC236}">
                <a16:creationId xmlns:a16="http://schemas.microsoft.com/office/drawing/2014/main" id="{C365D2D0-6E75-4491-9842-FC8DBDD0DD0B}"/>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3E2572B1-8A5F-4259-B56C-DC5B9225448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99C2C942-D748-45C1-AF60-081BE2998961}"/>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59643545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1520" y="1851670"/>
            <a:ext cx="4320480" cy="1602746"/>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produtos perigosos diferentes </a:t>
            </a:r>
            <a:r>
              <a:rPr lang="pt-BR" sz="2000" dirty="0"/>
              <a:t>e </a:t>
            </a:r>
            <a:r>
              <a:rPr lang="pt-BR" sz="2000" u="sng" dirty="0"/>
              <a:t>riscos principais diferentes</a:t>
            </a:r>
            <a:r>
              <a:rPr lang="pt-BR" sz="2000" dirty="0"/>
              <a:t>, </a:t>
            </a:r>
            <a:r>
              <a:rPr lang="pt-BR" sz="2000" dirty="0">
                <a:solidFill>
                  <a:srgbClr val="FE612C"/>
                </a:solidFill>
              </a:rPr>
              <a:t>na mesma unidade de transporte.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059582"/>
            <a:ext cx="3299854" cy="3550880"/>
          </a:xfrm>
          <a:prstGeom prst="rect">
            <a:avLst/>
          </a:prstGeom>
        </p:spPr>
      </p:pic>
      <p:sp>
        <p:nvSpPr>
          <p:cNvPr id="5" name="Retângulo 4">
            <a:extLst>
              <a:ext uri="{FF2B5EF4-FFF2-40B4-BE49-F238E27FC236}">
                <a16:creationId xmlns:a16="http://schemas.microsoft.com/office/drawing/2014/main" id="{B56D4DDD-1DFD-4870-A4D6-CF9724F9CF74}"/>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67890E52-59E6-424B-AAE1-C4406D38D7B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941933E1-E1E8-42C5-AB96-2518D662B32F}"/>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483587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79512" y="1851670"/>
            <a:ext cx="4608512" cy="1218026"/>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produtos perigosos diferentes </a:t>
            </a:r>
            <a:r>
              <a:rPr lang="pt-BR" sz="2000" dirty="0"/>
              <a:t>e </a:t>
            </a:r>
            <a:r>
              <a:rPr lang="pt-BR" sz="2000" u="sng" dirty="0"/>
              <a:t>riscos principais diferentes</a:t>
            </a:r>
            <a:r>
              <a:rPr lang="pt-BR" sz="2000" dirty="0"/>
              <a:t>,</a:t>
            </a:r>
            <a:r>
              <a:rPr lang="pt-BR" sz="2000" dirty="0">
                <a:solidFill>
                  <a:srgbClr val="7030A0"/>
                </a:solidFill>
              </a:rPr>
              <a:t> </a:t>
            </a:r>
            <a:r>
              <a:rPr lang="pt-BR" sz="2000" dirty="0">
                <a:solidFill>
                  <a:srgbClr val="FE612C"/>
                </a:solidFill>
              </a:rPr>
              <a:t>em veículo utilitário.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022605"/>
            <a:ext cx="3379729" cy="3648036"/>
          </a:xfrm>
          <a:prstGeom prst="rect">
            <a:avLst/>
          </a:prstGeom>
        </p:spPr>
      </p:pic>
      <p:sp>
        <p:nvSpPr>
          <p:cNvPr id="5" name="Retângulo 4">
            <a:extLst>
              <a:ext uri="{FF2B5EF4-FFF2-40B4-BE49-F238E27FC236}">
                <a16:creationId xmlns:a16="http://schemas.microsoft.com/office/drawing/2014/main" id="{E20CF549-EE2D-4DF4-A25D-9078AFBC01F0}"/>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7F2FB705-2D40-463F-A7EF-1EC72E86767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7C0D9752-E01B-4AD8-8BEF-8E624E8E5E9C}"/>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341852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o 55"/>
          <p:cNvGrpSpPr/>
          <p:nvPr/>
        </p:nvGrpSpPr>
        <p:grpSpPr>
          <a:xfrm>
            <a:off x="214282" y="1142990"/>
            <a:ext cx="7072362" cy="1137273"/>
            <a:chOff x="275087" y="1450008"/>
            <a:chExt cx="6678428" cy="1137273"/>
          </a:xfrm>
        </p:grpSpPr>
        <p:pic>
          <p:nvPicPr>
            <p:cNvPr id="48" name="Imagem 47" descr="ciclomotor.jpg"/>
            <p:cNvPicPr>
              <a:picLocks noChangeAspect="1"/>
            </p:cNvPicPr>
            <p:nvPr/>
          </p:nvPicPr>
          <p:blipFill>
            <a:blip r:embed="rId3" cstate="print"/>
            <a:stretch>
              <a:fillRect/>
            </a:stretch>
          </p:blipFill>
          <p:spPr>
            <a:xfrm>
              <a:off x="275087" y="1450008"/>
              <a:ext cx="1289853" cy="928694"/>
            </a:xfrm>
            <a:prstGeom prst="rect">
              <a:avLst/>
            </a:prstGeom>
          </p:spPr>
        </p:pic>
        <p:sp>
          <p:nvSpPr>
            <p:cNvPr id="53" name="CaixaDeTexto 52"/>
            <p:cNvSpPr txBox="1"/>
            <p:nvPr/>
          </p:nvSpPr>
          <p:spPr>
            <a:xfrm>
              <a:off x="1785918" y="1571618"/>
              <a:ext cx="5167597" cy="1015663"/>
            </a:xfrm>
            <a:prstGeom prst="rect">
              <a:avLst/>
            </a:prstGeom>
            <a:noFill/>
          </p:spPr>
          <p:txBody>
            <a:bodyPr wrap="square" rtlCol="0">
              <a:spAutoFit/>
            </a:bodyPr>
            <a:lstStyle/>
            <a:p>
              <a:r>
                <a:rPr lang="pt-BR" sz="2000" dirty="0">
                  <a:latin typeface="+mj-lt"/>
                  <a:cs typeface="Calibri" pitchFamily="34" charset="0"/>
                </a:rPr>
                <a:t>Veículo </a:t>
              </a:r>
              <a:r>
                <a:rPr lang="pt-BR" sz="2000" dirty="0">
                  <a:solidFill>
                    <a:srgbClr val="FF6600"/>
                  </a:solidFill>
                  <a:latin typeface="+mj-lt"/>
                  <a:cs typeface="Calibri" pitchFamily="34" charset="0"/>
                </a:rPr>
                <a:t>automotor</a:t>
              </a:r>
              <a:r>
                <a:rPr lang="pt-BR" sz="2000" dirty="0">
                  <a:latin typeface="+mj-lt"/>
                  <a:cs typeface="Calibri" pitchFamily="34" charset="0"/>
                </a:rPr>
                <a:t> de </a:t>
              </a:r>
              <a:r>
                <a:rPr lang="pt-BR" sz="2000" b="1" dirty="0">
                  <a:solidFill>
                    <a:srgbClr val="008000"/>
                  </a:solidFill>
                  <a:latin typeface="+mj-lt"/>
                  <a:cs typeface="MV Boli" pitchFamily="2" charset="0"/>
                </a:rPr>
                <a:t>2 ou 3 rodas</a:t>
              </a:r>
              <a:r>
                <a:rPr lang="pt-BR" sz="2000" dirty="0">
                  <a:latin typeface="+mj-lt"/>
                  <a:cs typeface="Calibri" pitchFamily="34" charset="0"/>
                </a:rPr>
                <a:t> , cuja cilindrada não exceda a </a:t>
              </a:r>
              <a:r>
                <a:rPr lang="pt-BR" sz="2000" b="1" dirty="0">
                  <a:solidFill>
                    <a:srgbClr val="008000"/>
                  </a:solidFill>
                  <a:latin typeface="+mj-lt"/>
                  <a:cs typeface="MV Boli" pitchFamily="2" charset="0"/>
                </a:rPr>
                <a:t>50 cm</a:t>
              </a:r>
              <a:r>
                <a:rPr lang="pt-BR" sz="2000" b="1" baseline="30000" dirty="0">
                  <a:solidFill>
                    <a:srgbClr val="008000"/>
                  </a:solidFill>
                  <a:latin typeface="+mj-lt"/>
                  <a:cs typeface="MV Boli" pitchFamily="2" charset="0"/>
                </a:rPr>
                <a:t>3</a:t>
              </a:r>
              <a:r>
                <a:rPr lang="pt-BR" sz="2000" b="1" dirty="0">
                  <a:solidFill>
                    <a:srgbClr val="008000"/>
                  </a:solidFill>
                  <a:latin typeface="+mj-lt"/>
                  <a:cs typeface="MV Boli" pitchFamily="2" charset="0"/>
                </a:rPr>
                <a:t>, </a:t>
              </a:r>
              <a:r>
                <a:rPr lang="pt-BR" sz="2000" dirty="0">
                  <a:latin typeface="+mj-lt"/>
                </a:rPr>
                <a:t>ou </a:t>
              </a:r>
              <a:r>
                <a:rPr lang="pt-BR" sz="2000" dirty="0">
                  <a:solidFill>
                    <a:srgbClr val="FF6600"/>
                  </a:solidFill>
                  <a:latin typeface="+mj-lt"/>
                </a:rPr>
                <a:t>elétrico</a:t>
              </a:r>
              <a:r>
                <a:rPr lang="pt-BR" sz="2000" dirty="0">
                  <a:latin typeface="+mj-lt"/>
                </a:rPr>
                <a:t> com máximo de</a:t>
              </a:r>
              <a:r>
                <a:rPr lang="pt-BR" sz="2000" b="1" dirty="0">
                  <a:solidFill>
                    <a:srgbClr val="008000"/>
                  </a:solidFill>
                  <a:latin typeface="+mj-lt"/>
                  <a:cs typeface="MV Boli" pitchFamily="2" charset="0"/>
                </a:rPr>
                <a:t> 4 kW, </a:t>
              </a:r>
              <a:r>
                <a:rPr lang="pt-BR" sz="2000" dirty="0">
                  <a:latin typeface="+mj-lt"/>
                  <a:cs typeface="Calibri" pitchFamily="34" charset="0"/>
                </a:rPr>
                <a:t>e velocidade máxima de </a:t>
              </a:r>
              <a:r>
                <a:rPr lang="pt-BR" sz="2000" b="1" dirty="0">
                  <a:solidFill>
                    <a:srgbClr val="008000"/>
                  </a:solidFill>
                  <a:latin typeface="+mj-lt"/>
                  <a:cs typeface="MV Boli" pitchFamily="2" charset="0"/>
                </a:rPr>
                <a:t>50 km/h</a:t>
              </a:r>
              <a:r>
                <a:rPr lang="pt-BR" sz="2000" dirty="0">
                  <a:latin typeface="+mj-lt"/>
                  <a:cs typeface="Calibri" pitchFamily="34" charset="0"/>
                </a:rPr>
                <a:t>.</a:t>
              </a:r>
            </a:p>
          </p:txBody>
        </p:sp>
      </p:grpSp>
      <p:grpSp>
        <p:nvGrpSpPr>
          <p:cNvPr id="57" name="Grupo 56"/>
          <p:cNvGrpSpPr/>
          <p:nvPr/>
        </p:nvGrpSpPr>
        <p:grpSpPr>
          <a:xfrm>
            <a:off x="264454" y="2357436"/>
            <a:ext cx="6942984" cy="1071570"/>
            <a:chOff x="264454" y="2413594"/>
            <a:chExt cx="6942984" cy="1071570"/>
          </a:xfrm>
        </p:grpSpPr>
        <p:pic>
          <p:nvPicPr>
            <p:cNvPr id="51" name="Imagem 50" descr="motoneta.jpg"/>
            <p:cNvPicPr>
              <a:picLocks noChangeAspect="1"/>
            </p:cNvPicPr>
            <p:nvPr/>
          </p:nvPicPr>
          <p:blipFill>
            <a:blip r:embed="rId4" cstate="print"/>
            <a:stretch>
              <a:fillRect/>
            </a:stretch>
          </p:blipFill>
          <p:spPr>
            <a:xfrm>
              <a:off x="264454" y="2413594"/>
              <a:ext cx="1348610" cy="1071570"/>
            </a:xfrm>
            <a:prstGeom prst="rect">
              <a:avLst/>
            </a:prstGeom>
          </p:spPr>
        </p:pic>
        <p:sp>
          <p:nvSpPr>
            <p:cNvPr id="54" name="CaixaDeTexto 53"/>
            <p:cNvSpPr txBox="1"/>
            <p:nvPr/>
          </p:nvSpPr>
          <p:spPr>
            <a:xfrm>
              <a:off x="1785918" y="2578244"/>
              <a:ext cx="5421520" cy="707886"/>
            </a:xfrm>
            <a:prstGeom prst="rect">
              <a:avLst/>
            </a:prstGeom>
            <a:noFill/>
          </p:spPr>
          <p:txBody>
            <a:bodyPr wrap="square" rtlCol="0">
              <a:spAutoFit/>
            </a:bodyPr>
            <a:lstStyle/>
            <a:p>
              <a:r>
                <a:rPr lang="pt-BR" sz="2000" dirty="0">
                  <a:latin typeface="+mj-lt"/>
                </a:rPr>
                <a:t>Veículo </a:t>
              </a:r>
              <a:r>
                <a:rPr lang="pt-BR" sz="2000" dirty="0">
                  <a:solidFill>
                    <a:srgbClr val="FF6600"/>
                  </a:solidFill>
                  <a:latin typeface="+mj-lt"/>
                </a:rPr>
                <a:t>automotor</a:t>
              </a:r>
              <a:r>
                <a:rPr lang="pt-BR" sz="2000" dirty="0">
                  <a:latin typeface="+mj-lt"/>
                </a:rPr>
                <a:t> de 2 rodas conduzido por condutor em </a:t>
              </a:r>
              <a:r>
                <a:rPr lang="pt-BR" sz="2000" b="1" dirty="0">
                  <a:solidFill>
                    <a:srgbClr val="008000"/>
                  </a:solidFill>
                  <a:latin typeface="+mj-lt"/>
                  <a:cs typeface="MV Boli" pitchFamily="2" charset="0"/>
                </a:rPr>
                <a:t>posição sentada</a:t>
              </a:r>
              <a:r>
                <a:rPr lang="pt-BR" sz="2000" dirty="0">
                  <a:latin typeface="+mj-lt"/>
                </a:rPr>
                <a:t>.</a:t>
              </a:r>
            </a:p>
          </p:txBody>
        </p:sp>
      </p:grpSp>
      <p:grpSp>
        <p:nvGrpSpPr>
          <p:cNvPr id="58" name="Grupo 57"/>
          <p:cNvGrpSpPr/>
          <p:nvPr/>
        </p:nvGrpSpPr>
        <p:grpSpPr>
          <a:xfrm>
            <a:off x="179390" y="3571882"/>
            <a:ext cx="7028048" cy="1214446"/>
            <a:chOff x="179390" y="3571882"/>
            <a:chExt cx="7028048" cy="1214446"/>
          </a:xfrm>
        </p:grpSpPr>
        <p:pic>
          <p:nvPicPr>
            <p:cNvPr id="47" name="Imagem 46" descr="MOTOCICLETA.jpg"/>
            <p:cNvPicPr>
              <a:picLocks noChangeAspect="1"/>
            </p:cNvPicPr>
            <p:nvPr/>
          </p:nvPicPr>
          <p:blipFill>
            <a:blip r:embed="rId5" cstate="print"/>
            <a:stretch>
              <a:fillRect/>
            </a:stretch>
          </p:blipFill>
          <p:spPr>
            <a:xfrm>
              <a:off x="179390" y="3571882"/>
              <a:ext cx="1559970" cy="1214446"/>
            </a:xfrm>
            <a:prstGeom prst="rect">
              <a:avLst/>
            </a:prstGeom>
          </p:spPr>
        </p:pic>
        <p:sp>
          <p:nvSpPr>
            <p:cNvPr id="55" name="CaixaDeTexto 54"/>
            <p:cNvSpPr txBox="1"/>
            <p:nvPr/>
          </p:nvSpPr>
          <p:spPr>
            <a:xfrm>
              <a:off x="1785918" y="3786196"/>
              <a:ext cx="5421520" cy="707886"/>
            </a:xfrm>
            <a:prstGeom prst="rect">
              <a:avLst/>
            </a:prstGeom>
            <a:noFill/>
          </p:spPr>
          <p:txBody>
            <a:bodyPr wrap="square" rtlCol="0">
              <a:spAutoFit/>
            </a:bodyPr>
            <a:lstStyle/>
            <a:p>
              <a:r>
                <a:rPr lang="pt-BR" sz="2000" dirty="0">
                  <a:latin typeface="+mj-lt"/>
                </a:rPr>
                <a:t>Veículo </a:t>
              </a:r>
              <a:r>
                <a:rPr lang="pt-BR" sz="2000" dirty="0">
                  <a:solidFill>
                    <a:srgbClr val="FF6600"/>
                  </a:solidFill>
                  <a:latin typeface="+mj-lt"/>
                </a:rPr>
                <a:t>automotor</a:t>
              </a:r>
              <a:r>
                <a:rPr lang="pt-BR" sz="2000" dirty="0">
                  <a:latin typeface="+mj-lt"/>
                </a:rPr>
                <a:t> de 2 rodas conduzido por condutor em </a:t>
              </a:r>
              <a:r>
                <a:rPr lang="pt-BR" sz="2000" b="1" dirty="0">
                  <a:solidFill>
                    <a:srgbClr val="008000"/>
                  </a:solidFill>
                  <a:latin typeface="+mj-lt"/>
                  <a:cs typeface="MV Boli" pitchFamily="2" charset="0"/>
                </a:rPr>
                <a:t>posição montada</a:t>
              </a:r>
              <a:r>
                <a:rPr lang="pt-BR" sz="2000" dirty="0">
                  <a:latin typeface="+mj-lt"/>
                </a:rPr>
                <a:t>.</a:t>
              </a:r>
            </a:p>
          </p:txBody>
        </p:sp>
      </p:grpSp>
      <p:sp>
        <p:nvSpPr>
          <p:cNvPr id="12" name="Divisa 11"/>
          <p:cNvSpPr/>
          <p:nvPr/>
        </p:nvSpPr>
        <p:spPr>
          <a:xfrm>
            <a:off x="7312864" y="1424752"/>
            <a:ext cx="571504" cy="642942"/>
          </a:xfrm>
          <a:prstGeom prst="chevron">
            <a:avLst/>
          </a:prstGeom>
          <a:solidFill>
            <a:srgbClr val="008000">
              <a:alpha val="5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dirty="0">
              <a:solidFill>
                <a:srgbClr val="006600"/>
              </a:solidFill>
              <a:latin typeface="Calibri" pitchFamily="34" charset="0"/>
              <a:cs typeface="Calibri" pitchFamily="34" charset="0"/>
            </a:endParaRPr>
          </a:p>
        </p:txBody>
      </p:sp>
      <p:sp>
        <p:nvSpPr>
          <p:cNvPr id="13" name="Divisa 12"/>
          <p:cNvSpPr/>
          <p:nvPr/>
        </p:nvSpPr>
        <p:spPr>
          <a:xfrm>
            <a:off x="7278876" y="2571750"/>
            <a:ext cx="571504" cy="642942"/>
          </a:xfrm>
          <a:prstGeom prst="chevron">
            <a:avLst/>
          </a:prstGeom>
          <a:solidFill>
            <a:srgbClr val="008000">
              <a:alpha val="5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dirty="0">
              <a:solidFill>
                <a:srgbClr val="006600"/>
              </a:solidFill>
              <a:latin typeface="Calibri" pitchFamily="34" charset="0"/>
              <a:cs typeface="Calibri" pitchFamily="34" charset="0"/>
            </a:endParaRPr>
          </a:p>
        </p:txBody>
      </p:sp>
      <p:sp>
        <p:nvSpPr>
          <p:cNvPr id="15" name="Divisa 14"/>
          <p:cNvSpPr/>
          <p:nvPr/>
        </p:nvSpPr>
        <p:spPr>
          <a:xfrm>
            <a:off x="7207438" y="3857634"/>
            <a:ext cx="571504" cy="642942"/>
          </a:xfrm>
          <a:prstGeom prst="chevron">
            <a:avLst/>
          </a:prstGeom>
          <a:solidFill>
            <a:srgbClr val="008000">
              <a:alpha val="5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dirty="0">
              <a:solidFill>
                <a:srgbClr val="006600"/>
              </a:solidFill>
              <a:latin typeface="Calibri" pitchFamily="34" charset="0"/>
              <a:cs typeface="Calibri" pitchFamily="34" charset="0"/>
            </a:endParaRPr>
          </a:p>
        </p:txBody>
      </p:sp>
      <p:sp>
        <p:nvSpPr>
          <p:cNvPr id="17" name="CaixaDeTexto 16"/>
          <p:cNvSpPr txBox="1"/>
          <p:nvPr/>
        </p:nvSpPr>
        <p:spPr>
          <a:xfrm>
            <a:off x="7894960" y="1360094"/>
            <a:ext cx="1077026" cy="73866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en-US" sz="3000" dirty="0">
                <a:solidFill>
                  <a:schemeClr val="tx1"/>
                </a:solidFill>
                <a:latin typeface="Arial Black" pitchFamily="34" charset="0"/>
                <a:cs typeface="Calibri" pitchFamily="34" charset="0"/>
              </a:rPr>
              <a:t>ACC</a:t>
            </a:r>
            <a:br>
              <a:rPr lang="en-US" sz="3000" dirty="0">
                <a:solidFill>
                  <a:schemeClr val="tx1"/>
                </a:solidFill>
                <a:latin typeface="Arial Black" pitchFamily="34" charset="0"/>
                <a:cs typeface="Calibri" pitchFamily="34" charset="0"/>
              </a:rPr>
            </a:br>
            <a:r>
              <a:rPr lang="en-US" sz="1200" dirty="0">
                <a:solidFill>
                  <a:schemeClr val="tx1"/>
                </a:solidFill>
                <a:latin typeface="Arial Black" pitchFamily="34" charset="0"/>
                <a:cs typeface="Calibri" pitchFamily="34" charset="0"/>
              </a:rPr>
              <a:t>(</a:t>
            </a:r>
            <a:r>
              <a:rPr lang="en-US" sz="1200" dirty="0" err="1">
                <a:solidFill>
                  <a:schemeClr val="tx1"/>
                </a:solidFill>
                <a:latin typeface="Arial Black" pitchFamily="34" charset="0"/>
                <a:cs typeface="Calibri" pitchFamily="34" charset="0"/>
              </a:rPr>
              <a:t>ou</a:t>
            </a:r>
            <a:r>
              <a:rPr lang="en-US" sz="1200" dirty="0">
                <a:solidFill>
                  <a:schemeClr val="tx1"/>
                </a:solidFill>
                <a:latin typeface="Arial Black" pitchFamily="34" charset="0"/>
                <a:cs typeface="Calibri" pitchFamily="34" charset="0"/>
              </a:rPr>
              <a:t> cat. A)</a:t>
            </a:r>
          </a:p>
        </p:txBody>
      </p:sp>
      <p:sp>
        <p:nvSpPr>
          <p:cNvPr id="18" name="CaixaDeTexto 17"/>
          <p:cNvSpPr txBox="1"/>
          <p:nvPr/>
        </p:nvSpPr>
        <p:spPr>
          <a:xfrm>
            <a:off x="7993256" y="2500312"/>
            <a:ext cx="683200" cy="86177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en-US" sz="5000" dirty="0">
                <a:solidFill>
                  <a:schemeClr val="tx1"/>
                </a:solidFill>
                <a:latin typeface="Arial Black" pitchFamily="34" charset="0"/>
                <a:cs typeface="Calibri" pitchFamily="34" charset="0"/>
              </a:rPr>
              <a:t>A</a:t>
            </a:r>
          </a:p>
        </p:txBody>
      </p:sp>
      <p:sp>
        <p:nvSpPr>
          <p:cNvPr id="19" name="CaixaDeTexto 18"/>
          <p:cNvSpPr txBox="1"/>
          <p:nvPr/>
        </p:nvSpPr>
        <p:spPr>
          <a:xfrm>
            <a:off x="7993256" y="3714758"/>
            <a:ext cx="683200" cy="86177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en-US" sz="5000" dirty="0">
                <a:solidFill>
                  <a:schemeClr val="tx1"/>
                </a:solidFill>
                <a:latin typeface="Arial Black" pitchFamily="34" charset="0"/>
                <a:cs typeface="Calibri" pitchFamily="34" charset="0"/>
              </a:rPr>
              <a:t>A</a:t>
            </a:r>
          </a:p>
        </p:txBody>
      </p:sp>
      <p:pic>
        <p:nvPicPr>
          <p:cNvPr id="20" name="Imagem 19"/>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1" name="CaixaDeTexto 20"/>
          <p:cNvSpPr txBox="1"/>
          <p:nvPr/>
        </p:nvSpPr>
        <p:spPr>
          <a:xfrm>
            <a:off x="214282" y="577298"/>
            <a:ext cx="3997678" cy="430887"/>
          </a:xfrm>
          <a:prstGeom prst="rect">
            <a:avLst/>
          </a:prstGeom>
          <a:noFill/>
        </p:spPr>
        <p:txBody>
          <a:bodyPr wrap="square" rtlCol="0">
            <a:spAutoFit/>
          </a:bodyPr>
          <a:lstStyle/>
          <a:p>
            <a:r>
              <a:rPr lang="pt-BR" sz="2200" b="1" dirty="0"/>
              <a:t>DEFINIÇÕES</a:t>
            </a:r>
          </a:p>
        </p:txBody>
      </p:sp>
    </p:spTree>
    <p:extLst>
      <p:ext uri="{BB962C8B-B14F-4D97-AF65-F5344CB8AC3E}">
        <p14:creationId xmlns:p14="http://schemas.microsoft.com/office/powerpoint/2010/main" val="160266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randombar(horizontal)">
                                      <p:cBhvr>
                                        <p:cTn id="29" dur="500"/>
                                        <p:tgtEl>
                                          <p:spTgt spid="5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p:bldP spid="18" grpId="0"/>
      <p:bldP spid="19"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93446" y="1848697"/>
            <a:ext cx="4062529" cy="1218026"/>
          </a:xfrm>
          <a:prstGeom prst="rect">
            <a:avLst/>
          </a:prstGeom>
          <a:noFill/>
          <a:ln w="19050">
            <a:noFill/>
          </a:ln>
        </p:spPr>
        <p:txBody>
          <a:bodyPr wrap="square" rtlCol="0">
            <a:spAutoFit/>
          </a:bodyPr>
          <a:lstStyle/>
          <a:p>
            <a:pPr>
              <a:lnSpc>
                <a:spcPts val="3000"/>
              </a:lnSpc>
            </a:pPr>
            <a:r>
              <a:rPr lang="pt-BR" sz="2000" dirty="0"/>
              <a:t>Transporte de carga FRACIONADA de substância </a:t>
            </a:r>
            <a:r>
              <a:rPr lang="pt-BR" sz="2000" dirty="0">
                <a:solidFill>
                  <a:srgbClr val="00B050"/>
                </a:solidFill>
              </a:rPr>
              <a:t>perigosa ao meio ambiente</a:t>
            </a:r>
            <a:r>
              <a:rPr lang="pt-BR" sz="2000" dirty="0">
                <a:solidFill>
                  <a:srgbClr val="7030A0"/>
                </a:solidFill>
              </a:rPr>
              <a:t> </a:t>
            </a:r>
            <a:r>
              <a:rPr lang="pt-BR" sz="2000" dirty="0"/>
              <a:t>–</a:t>
            </a:r>
            <a:r>
              <a:rPr lang="pt-BR" sz="2000" dirty="0">
                <a:solidFill>
                  <a:srgbClr val="7030A0"/>
                </a:solidFill>
              </a:rPr>
              <a:t> </a:t>
            </a:r>
            <a:r>
              <a:rPr lang="pt-BR" sz="2000" dirty="0">
                <a:solidFill>
                  <a:srgbClr val="FE612C"/>
                </a:solidFill>
              </a:rPr>
              <a:t>ONU 3077 ou 3082.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506" y="977893"/>
            <a:ext cx="3509382" cy="3786678"/>
          </a:xfrm>
          <a:prstGeom prst="rect">
            <a:avLst/>
          </a:prstGeom>
        </p:spPr>
      </p:pic>
      <p:sp>
        <p:nvSpPr>
          <p:cNvPr id="5" name="Retângulo 4">
            <a:extLst>
              <a:ext uri="{FF2B5EF4-FFF2-40B4-BE49-F238E27FC236}">
                <a16:creationId xmlns:a16="http://schemas.microsoft.com/office/drawing/2014/main" id="{849FE940-9F7A-4F7F-A68F-58B99EE25B01}"/>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EDEBF56A-A90C-4853-84F4-CE306ABF010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C2854D2C-A437-4647-BEC0-DBE16D6491FC}"/>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90445724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8" y="1695997"/>
            <a:ext cx="4464496" cy="2372188"/>
          </a:xfrm>
          <a:prstGeom prst="rect">
            <a:avLst/>
          </a:prstGeom>
          <a:noFill/>
          <a:ln w="19050">
            <a:noFill/>
          </a:ln>
        </p:spPr>
        <p:txBody>
          <a:bodyPr wrap="square" rtlCol="0">
            <a:spAutoFit/>
          </a:bodyPr>
          <a:lstStyle/>
          <a:p>
            <a:pPr>
              <a:lnSpc>
                <a:spcPts val="3000"/>
              </a:lnSpc>
            </a:pPr>
            <a:r>
              <a:rPr lang="pt-BR" sz="2000" dirty="0"/>
              <a:t>Transporte de carga FRACIONADA de substâncias </a:t>
            </a:r>
            <a:r>
              <a:rPr lang="pt-BR" sz="2000" dirty="0">
                <a:solidFill>
                  <a:srgbClr val="00B050"/>
                </a:solidFill>
              </a:rPr>
              <a:t>perigosas ao meio ambiente</a:t>
            </a:r>
            <a:r>
              <a:rPr lang="pt-BR" sz="2000" dirty="0">
                <a:solidFill>
                  <a:srgbClr val="7030A0"/>
                </a:solidFill>
              </a:rPr>
              <a:t> </a:t>
            </a:r>
            <a:r>
              <a:rPr lang="pt-BR" sz="2000" dirty="0"/>
              <a:t>de número </a:t>
            </a:r>
            <a:r>
              <a:rPr lang="pt-BR" sz="2000" u="sng" dirty="0"/>
              <a:t>ONU 3077 </a:t>
            </a:r>
            <a:r>
              <a:rPr lang="pt-BR" sz="2000" dirty="0"/>
              <a:t>juntamente com número </a:t>
            </a:r>
            <a:r>
              <a:rPr lang="pt-BR" sz="2000" u="sng" dirty="0"/>
              <a:t>ONU 3082</a:t>
            </a:r>
            <a:r>
              <a:rPr lang="pt-BR" sz="2000" dirty="0"/>
              <a:t>, ou qualquer um dos produtos citados ou ambos, </a:t>
            </a:r>
            <a:r>
              <a:rPr lang="pt-BR" sz="2000" dirty="0">
                <a:solidFill>
                  <a:srgbClr val="FE612C"/>
                </a:solidFill>
              </a:rPr>
              <a:t>com um ou mais produtos da classe 9.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059582"/>
            <a:ext cx="3457930" cy="3744416"/>
          </a:xfrm>
          <a:prstGeom prst="rect">
            <a:avLst/>
          </a:prstGeom>
        </p:spPr>
      </p:pic>
      <p:sp>
        <p:nvSpPr>
          <p:cNvPr id="5" name="Retângulo 4">
            <a:extLst>
              <a:ext uri="{FF2B5EF4-FFF2-40B4-BE49-F238E27FC236}">
                <a16:creationId xmlns:a16="http://schemas.microsoft.com/office/drawing/2014/main" id="{9AEECF46-3665-409D-8C92-CF0D01C4F21D}"/>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E575657B-1906-41C5-93A2-66701D98546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EAFB5B07-9212-4040-BBCC-FE0BDB9E4345}"/>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89545263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6640" y="1736452"/>
            <a:ext cx="4392488" cy="1987467"/>
          </a:xfrm>
          <a:prstGeom prst="rect">
            <a:avLst/>
          </a:prstGeom>
          <a:noFill/>
          <a:ln w="19050">
            <a:noFill/>
          </a:ln>
        </p:spPr>
        <p:txBody>
          <a:bodyPr wrap="square" rtlCol="0">
            <a:spAutoFit/>
          </a:bodyPr>
          <a:lstStyle/>
          <a:p>
            <a:pPr>
              <a:lnSpc>
                <a:spcPts val="3000"/>
              </a:lnSpc>
            </a:pPr>
            <a:r>
              <a:rPr lang="pt-BR" sz="2000" dirty="0"/>
              <a:t>Transporte de carga FRACIONADA de </a:t>
            </a:r>
            <a:r>
              <a:rPr lang="pt-BR" sz="2000" dirty="0">
                <a:solidFill>
                  <a:srgbClr val="00B050"/>
                </a:solidFill>
              </a:rPr>
              <a:t>substâncias perigosas ao meio ambiente</a:t>
            </a:r>
            <a:r>
              <a:rPr lang="pt-BR" sz="2000" dirty="0">
                <a:solidFill>
                  <a:srgbClr val="7030A0"/>
                </a:solidFill>
              </a:rPr>
              <a:t> </a:t>
            </a:r>
            <a:r>
              <a:rPr lang="pt-BR" sz="2000" dirty="0"/>
              <a:t>(número </a:t>
            </a:r>
            <a:r>
              <a:rPr lang="pt-BR" sz="2000" u="sng" dirty="0"/>
              <a:t>ONU 3077 </a:t>
            </a:r>
            <a:r>
              <a:rPr lang="pt-BR" sz="2000" dirty="0"/>
              <a:t>e/ou número </a:t>
            </a:r>
            <a:r>
              <a:rPr lang="pt-BR" sz="2000" u="sng" dirty="0"/>
              <a:t>ONU 3082</a:t>
            </a:r>
            <a:r>
              <a:rPr lang="pt-BR" sz="2000" dirty="0"/>
              <a:t>), </a:t>
            </a:r>
            <a:r>
              <a:rPr lang="pt-BR" sz="2000" dirty="0">
                <a:solidFill>
                  <a:srgbClr val="FE612C"/>
                </a:solidFill>
              </a:rPr>
              <a:t>juntamente com produto(s) de outra(s) classe(s) de risco.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978804"/>
            <a:ext cx="3538223" cy="3826449"/>
          </a:xfrm>
          <a:prstGeom prst="rect">
            <a:avLst/>
          </a:prstGeom>
        </p:spPr>
      </p:pic>
      <p:sp>
        <p:nvSpPr>
          <p:cNvPr id="5" name="Retângulo 4">
            <a:extLst>
              <a:ext uri="{FF2B5EF4-FFF2-40B4-BE49-F238E27FC236}">
                <a16:creationId xmlns:a16="http://schemas.microsoft.com/office/drawing/2014/main" id="{7B11F6FA-6C0C-4BFF-9632-849A2621189E}"/>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16F38843-D5CC-49A2-8B2A-644C4C80444C}"/>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6A7D64D6-09E6-4806-AF5F-48D2C9819EB6}"/>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176344293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9648" y="1753777"/>
            <a:ext cx="3705544" cy="833305"/>
          </a:xfrm>
          <a:prstGeom prst="rect">
            <a:avLst/>
          </a:prstGeom>
          <a:noFill/>
          <a:ln w="19050">
            <a:noFill/>
          </a:ln>
        </p:spPr>
        <p:txBody>
          <a:bodyPr wrap="square" rtlCol="0">
            <a:spAutoFit/>
          </a:bodyPr>
          <a:lstStyle/>
          <a:p>
            <a:pPr>
              <a:lnSpc>
                <a:spcPts val="3000"/>
              </a:lnSpc>
            </a:pPr>
            <a:r>
              <a:rPr lang="pt-BR" sz="2000" dirty="0"/>
              <a:t>Transporte de carga a GRANEL e FRACIONADA no mesmo veículo.</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792741"/>
            <a:ext cx="3423245" cy="3815032"/>
          </a:xfrm>
          <a:prstGeom prst="rect">
            <a:avLst/>
          </a:prstGeom>
        </p:spPr>
      </p:pic>
      <p:sp>
        <p:nvSpPr>
          <p:cNvPr id="5" name="Retângulo 4">
            <a:extLst>
              <a:ext uri="{FF2B5EF4-FFF2-40B4-BE49-F238E27FC236}">
                <a16:creationId xmlns:a16="http://schemas.microsoft.com/office/drawing/2014/main" id="{3E35EBD4-A591-49FE-8AF3-B3E0D1733AAD}"/>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0F576FAD-4167-4F1D-A303-F7DA97AD7B24}"/>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FD1C238C-CC76-4CD0-A4AA-B5C26EB46534}"/>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4235121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8" y="1707654"/>
            <a:ext cx="3420774" cy="1218026"/>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a GRANEL com um</a:t>
            </a:r>
            <a:r>
              <a:rPr lang="pt-BR" sz="2000" dirty="0">
                <a:solidFill>
                  <a:srgbClr val="7030A0"/>
                </a:solidFill>
              </a:rPr>
              <a:t> </a:t>
            </a:r>
            <a:r>
              <a:rPr lang="pt-BR" sz="2000" dirty="0">
                <a:solidFill>
                  <a:srgbClr val="FE612C"/>
                </a:solidFill>
              </a:rPr>
              <a:t>único produto de mesmo risco.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458987"/>
            <a:ext cx="5140785" cy="3128987"/>
          </a:xfrm>
          <a:prstGeom prst="rect">
            <a:avLst/>
          </a:prstGeom>
        </p:spPr>
      </p:pic>
      <p:sp>
        <p:nvSpPr>
          <p:cNvPr id="5" name="Retângulo 4">
            <a:extLst>
              <a:ext uri="{FF2B5EF4-FFF2-40B4-BE49-F238E27FC236}">
                <a16:creationId xmlns:a16="http://schemas.microsoft.com/office/drawing/2014/main" id="{79E03928-7D54-49FC-8EAF-F33C10C8FF89}"/>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64B7A933-FC14-4F64-9E47-AA399B5372D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B8C5E6CD-C129-4206-AF23-3BE9F74D7074}"/>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84689585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8" y="1635646"/>
            <a:ext cx="2972800" cy="1987467"/>
          </a:xfrm>
          <a:prstGeom prst="rect">
            <a:avLst/>
          </a:prstGeom>
          <a:noFill/>
          <a:ln w="19050">
            <a:noFill/>
          </a:ln>
        </p:spPr>
        <p:txBody>
          <a:bodyPr wrap="square" rtlCol="0">
            <a:spAutoFit/>
          </a:bodyPr>
          <a:lstStyle/>
          <a:p>
            <a:pPr>
              <a:lnSpc>
                <a:spcPts val="3000"/>
              </a:lnSpc>
            </a:pPr>
            <a:r>
              <a:rPr lang="pt-BR" sz="2000" dirty="0"/>
              <a:t>Unidade de transporte a GRANEL com </a:t>
            </a:r>
            <a:r>
              <a:rPr lang="pt-BR" sz="2000" dirty="0">
                <a:solidFill>
                  <a:srgbClr val="00B050"/>
                </a:solidFill>
              </a:rPr>
              <a:t>reboque ou semirreboque</a:t>
            </a:r>
            <a:r>
              <a:rPr lang="pt-BR" sz="2000" dirty="0">
                <a:solidFill>
                  <a:srgbClr val="7030A0"/>
                </a:solidFill>
              </a:rPr>
              <a:t> </a:t>
            </a:r>
            <a:r>
              <a:rPr lang="pt-BR" sz="2000" dirty="0"/>
              <a:t>com </a:t>
            </a:r>
            <a:r>
              <a:rPr lang="pt-BR" sz="2000" u="sng" dirty="0"/>
              <a:t>dois produtos</a:t>
            </a:r>
            <a:r>
              <a:rPr lang="pt-BR" sz="2000" dirty="0"/>
              <a:t> perigosos </a:t>
            </a:r>
            <a:r>
              <a:rPr lang="pt-BR" sz="2000" dirty="0">
                <a:solidFill>
                  <a:srgbClr val="FE612C"/>
                </a:solidFill>
              </a:rPr>
              <a:t>de diferentes classes de risco.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454019"/>
            <a:ext cx="5231857" cy="3133955"/>
          </a:xfrm>
          <a:prstGeom prst="rect">
            <a:avLst/>
          </a:prstGeom>
        </p:spPr>
      </p:pic>
      <p:sp>
        <p:nvSpPr>
          <p:cNvPr id="5" name="Retângulo 4">
            <a:extLst>
              <a:ext uri="{FF2B5EF4-FFF2-40B4-BE49-F238E27FC236}">
                <a16:creationId xmlns:a16="http://schemas.microsoft.com/office/drawing/2014/main" id="{7E787D4E-5329-4017-946B-BFD1DEC1AE5C}"/>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34D585AE-EED2-42BA-A991-5CCB2C7A42BE}"/>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AED32933-1C79-4A58-B763-6E63F15A5DE5}"/>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88110433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11962" y="1707654"/>
            <a:ext cx="3451926" cy="1602746"/>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com carga FRACIONADA de </a:t>
            </a:r>
            <a:r>
              <a:rPr lang="pt-BR" sz="2000" u="sng" dirty="0"/>
              <a:t>um risco</a:t>
            </a:r>
            <a:r>
              <a:rPr lang="pt-BR" sz="2000" dirty="0"/>
              <a:t> e </a:t>
            </a:r>
            <a:r>
              <a:rPr lang="pt-BR" sz="2000" dirty="0">
                <a:solidFill>
                  <a:srgbClr val="FE612C"/>
                </a:solidFill>
              </a:rPr>
              <a:t>carga a granel de diferentes riscos.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10" y="1419582"/>
            <a:ext cx="5084972" cy="3376053"/>
          </a:xfrm>
          <a:prstGeom prst="rect">
            <a:avLst/>
          </a:prstGeom>
        </p:spPr>
      </p:pic>
      <p:sp>
        <p:nvSpPr>
          <p:cNvPr id="5" name="Retângulo 4">
            <a:extLst>
              <a:ext uri="{FF2B5EF4-FFF2-40B4-BE49-F238E27FC236}">
                <a16:creationId xmlns:a16="http://schemas.microsoft.com/office/drawing/2014/main" id="{6162905A-8337-4824-A057-1FDDE26B6226}"/>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7D0DAA11-3981-4ED7-A57D-D7A2937387B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FAB598EE-89B1-4FDF-9905-5163ABED24B5}"/>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12049076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7032" y="1635646"/>
            <a:ext cx="3182839" cy="1987467"/>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com carga FRACIONADA com </a:t>
            </a:r>
            <a:r>
              <a:rPr lang="pt-BR" sz="2000" u="sng" dirty="0"/>
              <a:t>vários produtos</a:t>
            </a:r>
            <a:r>
              <a:rPr lang="pt-BR" sz="2000" dirty="0"/>
              <a:t> com </a:t>
            </a:r>
            <a:r>
              <a:rPr lang="pt-BR" sz="2000" dirty="0">
                <a:solidFill>
                  <a:srgbClr val="FE612C"/>
                </a:solidFill>
              </a:rPr>
              <a:t>número ONU diferentes</a:t>
            </a:r>
            <a:r>
              <a:rPr lang="pt-BR" sz="2000" dirty="0">
                <a:solidFill>
                  <a:srgbClr val="7030A0"/>
                </a:solidFill>
              </a:rPr>
              <a:t> </a:t>
            </a:r>
            <a:r>
              <a:rPr lang="pt-BR" sz="2000" dirty="0"/>
              <a:t>e de </a:t>
            </a:r>
            <a:r>
              <a:rPr lang="pt-BR" sz="2000" dirty="0">
                <a:solidFill>
                  <a:srgbClr val="0070C0"/>
                </a:solidFill>
              </a:rPr>
              <a:t>riscos diferentes.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694" y="1275606"/>
            <a:ext cx="5061786" cy="3524347"/>
          </a:xfrm>
          <a:prstGeom prst="rect">
            <a:avLst/>
          </a:prstGeom>
        </p:spPr>
      </p:pic>
      <p:sp>
        <p:nvSpPr>
          <p:cNvPr id="5" name="Retângulo 4">
            <a:extLst>
              <a:ext uri="{FF2B5EF4-FFF2-40B4-BE49-F238E27FC236}">
                <a16:creationId xmlns:a16="http://schemas.microsoft.com/office/drawing/2014/main" id="{570C2283-671C-42F2-915C-69BA3FC22F12}"/>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AF8D249F-8ABB-491B-9539-3348A41B286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618BA7B5-5CA1-4C5D-AA10-C8E21AAB1A27}"/>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13948256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1520" y="1707654"/>
            <a:ext cx="3024336" cy="1987467"/>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com carga FRACIONADA com </a:t>
            </a:r>
            <a:r>
              <a:rPr lang="pt-BR" sz="2000" u="sng" dirty="0"/>
              <a:t>diferentes produtos</a:t>
            </a:r>
            <a:r>
              <a:rPr lang="pt-BR" sz="2000" dirty="0"/>
              <a:t> de </a:t>
            </a:r>
            <a:r>
              <a:rPr lang="pt-BR" sz="2000" dirty="0">
                <a:solidFill>
                  <a:srgbClr val="FE612C"/>
                </a:solidFill>
              </a:rPr>
              <a:t>mesmo risco </a:t>
            </a:r>
            <a:r>
              <a:rPr lang="pt-BR" sz="2000" dirty="0"/>
              <a:t>e</a:t>
            </a:r>
            <a:r>
              <a:rPr lang="pt-BR" sz="2000" dirty="0">
                <a:solidFill>
                  <a:srgbClr val="7030A0"/>
                </a:solidFill>
              </a:rPr>
              <a:t> </a:t>
            </a:r>
            <a:r>
              <a:rPr lang="pt-BR" sz="2000" dirty="0">
                <a:solidFill>
                  <a:srgbClr val="0070C0"/>
                </a:solidFill>
              </a:rPr>
              <a:t>carga a granel de riscos diferentes.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418" y="1275606"/>
            <a:ext cx="5205296" cy="3437375"/>
          </a:xfrm>
          <a:prstGeom prst="rect">
            <a:avLst/>
          </a:prstGeom>
        </p:spPr>
      </p:pic>
      <p:sp>
        <p:nvSpPr>
          <p:cNvPr id="5" name="Retângulo 4">
            <a:extLst>
              <a:ext uri="{FF2B5EF4-FFF2-40B4-BE49-F238E27FC236}">
                <a16:creationId xmlns:a16="http://schemas.microsoft.com/office/drawing/2014/main" id="{C383E3F1-8AF7-4ED0-AB9F-AFA583621421}"/>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53B994C9-BD89-4399-AD45-8C7F16210A0B}"/>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0BAC6CB4-664E-4262-92AA-78EF6C1AC1DC}"/>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185301314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22992" y="1586145"/>
            <a:ext cx="3600400" cy="2756909"/>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com carga a GRANEL e</a:t>
            </a:r>
            <a:r>
              <a:rPr lang="pt-BR" sz="2000" dirty="0">
                <a:solidFill>
                  <a:srgbClr val="7030A0"/>
                </a:solidFill>
              </a:rPr>
              <a:t> </a:t>
            </a:r>
            <a:r>
              <a:rPr lang="pt-BR" sz="2000" dirty="0">
                <a:solidFill>
                  <a:srgbClr val="00B0F0"/>
                </a:solidFill>
              </a:rPr>
              <a:t>embalagens/volumes</a:t>
            </a:r>
            <a:r>
              <a:rPr lang="pt-BR" sz="2000" dirty="0">
                <a:solidFill>
                  <a:srgbClr val="7030A0"/>
                </a:solidFill>
              </a:rPr>
              <a:t>, </a:t>
            </a:r>
            <a:r>
              <a:rPr lang="pt-BR" sz="2000" dirty="0"/>
              <a:t>de </a:t>
            </a:r>
            <a:r>
              <a:rPr lang="pt-BR" sz="2000" u="sng" dirty="0"/>
              <a:t>diferentes riscos</a:t>
            </a:r>
            <a:r>
              <a:rPr lang="pt-BR" sz="2000" dirty="0"/>
              <a:t>, </a:t>
            </a:r>
            <a:r>
              <a:rPr lang="pt-BR" sz="2000" dirty="0">
                <a:solidFill>
                  <a:srgbClr val="00B0F0"/>
                </a:solidFill>
              </a:rPr>
              <a:t>no primeiro semirreboque</a:t>
            </a:r>
            <a:r>
              <a:rPr lang="pt-BR" sz="2000" dirty="0"/>
              <a:t>, e carga FRACIONADA com </a:t>
            </a:r>
            <a:r>
              <a:rPr lang="pt-BR" sz="2000" dirty="0">
                <a:solidFill>
                  <a:srgbClr val="00B050"/>
                </a:solidFill>
              </a:rPr>
              <a:t>diferentes produtos</a:t>
            </a:r>
            <a:r>
              <a:rPr lang="pt-BR" sz="2000" dirty="0">
                <a:solidFill>
                  <a:srgbClr val="7030A0"/>
                </a:solidFill>
              </a:rPr>
              <a:t> </a:t>
            </a:r>
            <a:r>
              <a:rPr lang="pt-BR" sz="2000" dirty="0"/>
              <a:t>de </a:t>
            </a:r>
            <a:r>
              <a:rPr lang="pt-BR" sz="2000" u="sng" dirty="0"/>
              <a:t>riscos diferentes</a:t>
            </a:r>
            <a:r>
              <a:rPr lang="pt-BR" sz="2000" dirty="0"/>
              <a:t> </a:t>
            </a:r>
            <a:r>
              <a:rPr lang="pt-BR" sz="2000" dirty="0">
                <a:solidFill>
                  <a:srgbClr val="00B050"/>
                </a:solidFill>
              </a:rPr>
              <a:t>no outro reboque ou semirreboque.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114" y="1419582"/>
            <a:ext cx="4973894" cy="3090037"/>
          </a:xfrm>
          <a:prstGeom prst="rect">
            <a:avLst/>
          </a:prstGeom>
        </p:spPr>
      </p:pic>
      <p:sp>
        <p:nvSpPr>
          <p:cNvPr id="5" name="Retângulo 4">
            <a:extLst>
              <a:ext uri="{FF2B5EF4-FFF2-40B4-BE49-F238E27FC236}">
                <a16:creationId xmlns:a16="http://schemas.microsoft.com/office/drawing/2014/main" id="{5B4F372C-971F-4180-BC4B-3E52D228955D}"/>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EF279E25-82D1-4DF7-B016-6D3E2C1D823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46D4FA52-3964-41F2-9DFF-44DC7311D23B}"/>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416702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no Mesmo Canto Lateral 2"/>
          <p:cNvSpPr/>
          <p:nvPr/>
        </p:nvSpPr>
        <p:spPr>
          <a:xfrm rot="5400000">
            <a:off x="2141984" y="-1082402"/>
            <a:ext cx="576064" cy="4860032"/>
          </a:xfrm>
          <a:prstGeom prst="round2SameRect">
            <a:avLst>
              <a:gd name="adj1" fmla="val 38144"/>
              <a:gd name="adj2" fmla="val 0"/>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pt-BR" sz="3000" b="1" dirty="0">
                <a:solidFill>
                  <a:schemeClr val="tx2"/>
                </a:solidFill>
              </a:rPr>
              <a:t>APRESENTAÇÃO</a:t>
            </a:r>
          </a:p>
        </p:txBody>
      </p:sp>
      <p:sp>
        <p:nvSpPr>
          <p:cNvPr id="4" name="CaixaDeTexto 3"/>
          <p:cNvSpPr txBox="1"/>
          <p:nvPr/>
        </p:nvSpPr>
        <p:spPr>
          <a:xfrm>
            <a:off x="971600" y="2139702"/>
            <a:ext cx="7344816" cy="2071208"/>
          </a:xfrm>
          <a:prstGeom prst="rect">
            <a:avLst/>
          </a:prstGeom>
          <a:noFill/>
          <a:ln w="19050">
            <a:noFill/>
          </a:ln>
        </p:spPr>
        <p:txBody>
          <a:bodyPr wrap="square" rtlCol="0">
            <a:spAutoFit/>
          </a:bodyPr>
          <a:lstStyle/>
          <a:p>
            <a:pPr algn="just">
              <a:lnSpc>
                <a:spcPct val="150000"/>
              </a:lnSpc>
            </a:pPr>
            <a:r>
              <a:rPr lang="pt-BR" sz="2200" dirty="0"/>
              <a:t>Para começar o curso, vamos conhecer a legislação de trânsito, especialmente quanto às normas de circulação. Essas regras são importantes para aumentar a segurança e para organizar o tráfego de veículos, pedestres e demais usuários das vias.</a:t>
            </a:r>
          </a:p>
        </p:txBody>
      </p:sp>
    </p:spTree>
    <p:extLst>
      <p:ext uri="{BB962C8B-B14F-4D97-AF65-F5344CB8AC3E}">
        <p14:creationId xmlns:p14="http://schemas.microsoft.com/office/powerpoint/2010/main" val="18568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edondar Retângulo no Mesmo Canto Lateral 19"/>
          <p:cNvSpPr/>
          <p:nvPr/>
        </p:nvSpPr>
        <p:spPr>
          <a:xfrm rot="5400000">
            <a:off x="1564556" y="-435733"/>
            <a:ext cx="360000" cy="3494647"/>
          </a:xfrm>
          <a:prstGeom prst="round2SameRect">
            <a:avLst>
              <a:gd name="adj1" fmla="val 31097"/>
              <a:gd name="adj2" fmla="val 0"/>
            </a:avLst>
          </a:prstGeom>
          <a:solidFill>
            <a:schemeClr val="tx2">
              <a:lumMod val="75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Resolução 465/13 do Contran</a:t>
            </a:r>
          </a:p>
        </p:txBody>
      </p:sp>
      <p:pic>
        <p:nvPicPr>
          <p:cNvPr id="2" name="Imagem 1"/>
          <p:cNvPicPr>
            <a:picLocks noChangeAspect="1"/>
          </p:cNvPicPr>
          <p:nvPr/>
        </p:nvPicPr>
        <p:blipFill rotWithShape="1">
          <a:blip r:embed="rId3" cstate="print">
            <a:extLst>
              <a:ext uri="{28A0092B-C50C-407E-A947-70E740481C1C}">
                <a14:useLocalDpi xmlns:a14="http://schemas.microsoft.com/office/drawing/2010/main" val="0"/>
              </a:ext>
            </a:extLst>
          </a:blip>
          <a:srcRect l="6513" t="6513" r="2327" b="2327"/>
          <a:stretch/>
        </p:blipFill>
        <p:spPr>
          <a:xfrm>
            <a:off x="5796136" y="976288"/>
            <a:ext cx="3024336" cy="2016224"/>
          </a:xfrm>
          <a:prstGeom prst="rect">
            <a:avLst/>
          </a:prstGeom>
        </p:spPr>
      </p:pic>
      <p:sp>
        <p:nvSpPr>
          <p:cNvPr id="3" name="CaixaDeTexto 2"/>
          <p:cNvSpPr txBox="1"/>
          <p:nvPr/>
        </p:nvSpPr>
        <p:spPr>
          <a:xfrm>
            <a:off x="395536" y="2093429"/>
            <a:ext cx="6984776" cy="240065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ct val="150000"/>
              </a:lnSpc>
            </a:pPr>
            <a:r>
              <a:rPr lang="pt-BR" sz="2500" dirty="0"/>
              <a:t>► Potência máxima de até </a:t>
            </a:r>
            <a:r>
              <a:rPr lang="pt-BR" sz="2500" dirty="0">
                <a:solidFill>
                  <a:srgbClr val="FF6600"/>
                </a:solidFill>
              </a:rPr>
              <a:t>350 Watts</a:t>
            </a:r>
            <a:r>
              <a:rPr lang="pt-BR" sz="2500" dirty="0"/>
              <a:t>;</a:t>
            </a:r>
          </a:p>
          <a:p>
            <a:pPr algn="just">
              <a:lnSpc>
                <a:spcPct val="150000"/>
              </a:lnSpc>
            </a:pPr>
            <a:r>
              <a:rPr lang="pt-BR" sz="2500" dirty="0"/>
              <a:t>► Velocidade máxima de </a:t>
            </a:r>
            <a:r>
              <a:rPr lang="pt-BR" sz="2500" dirty="0">
                <a:solidFill>
                  <a:srgbClr val="FF6600"/>
                </a:solidFill>
              </a:rPr>
              <a:t>25 km/h</a:t>
            </a:r>
            <a:r>
              <a:rPr lang="pt-BR" sz="2500" dirty="0"/>
              <a:t>;</a:t>
            </a:r>
          </a:p>
          <a:p>
            <a:pPr algn="just">
              <a:lnSpc>
                <a:spcPct val="150000"/>
              </a:lnSpc>
            </a:pPr>
            <a:r>
              <a:rPr lang="pt-BR" sz="2500" dirty="0"/>
              <a:t>► Funcionamento do motor somente ao pedalar;</a:t>
            </a:r>
          </a:p>
          <a:p>
            <a:pPr algn="just">
              <a:lnSpc>
                <a:spcPct val="150000"/>
              </a:lnSpc>
            </a:pPr>
            <a:r>
              <a:rPr lang="pt-BR" sz="2500" dirty="0"/>
              <a:t>► Não possuir acelerador;</a:t>
            </a:r>
            <a:endParaRPr lang="pt-BR" sz="2500" dirty="0">
              <a:solidFill>
                <a:schemeClr val="tx1"/>
              </a:solidFill>
              <a:latin typeface="Calibri" pitchFamily="34" charset="0"/>
              <a:cs typeface="Calibri" pitchFamily="34" charset="0"/>
            </a:endParaRPr>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BICICLETA ELÉTRICA - DEFINIÇÃO</a:t>
            </a:r>
          </a:p>
        </p:txBody>
      </p:sp>
    </p:spTree>
    <p:extLst>
      <p:ext uri="{BB962C8B-B14F-4D97-AF65-F5344CB8AC3E}">
        <p14:creationId xmlns:p14="http://schemas.microsoft.com/office/powerpoint/2010/main" val="228248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8" y="1646275"/>
            <a:ext cx="3548864" cy="2756909"/>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com carga a GRANEL e</a:t>
            </a:r>
            <a:r>
              <a:rPr lang="pt-BR" sz="2000" dirty="0">
                <a:solidFill>
                  <a:srgbClr val="7030A0"/>
                </a:solidFill>
              </a:rPr>
              <a:t> </a:t>
            </a:r>
            <a:r>
              <a:rPr lang="pt-BR" sz="2000" dirty="0">
                <a:solidFill>
                  <a:srgbClr val="00B0F0"/>
                </a:solidFill>
              </a:rPr>
              <a:t>embalagens/volumes</a:t>
            </a:r>
            <a:r>
              <a:rPr lang="pt-BR" sz="2000" dirty="0">
                <a:solidFill>
                  <a:srgbClr val="7030A0"/>
                </a:solidFill>
              </a:rPr>
              <a:t>, </a:t>
            </a:r>
            <a:r>
              <a:rPr lang="pt-BR" sz="2000" dirty="0"/>
              <a:t>de </a:t>
            </a:r>
            <a:r>
              <a:rPr lang="pt-BR" sz="2000" u="sng" dirty="0"/>
              <a:t>diferentes riscos</a:t>
            </a:r>
            <a:r>
              <a:rPr lang="pt-BR" sz="2000" dirty="0"/>
              <a:t>, </a:t>
            </a:r>
            <a:r>
              <a:rPr lang="pt-BR" sz="2000" dirty="0">
                <a:solidFill>
                  <a:srgbClr val="00B0F0"/>
                </a:solidFill>
              </a:rPr>
              <a:t>no primeiro semirreboque</a:t>
            </a:r>
            <a:r>
              <a:rPr lang="pt-BR" sz="2000" dirty="0"/>
              <a:t>, e carga GRANEL com</a:t>
            </a:r>
            <a:r>
              <a:rPr lang="pt-BR" sz="2000" dirty="0">
                <a:solidFill>
                  <a:srgbClr val="7030A0"/>
                </a:solidFill>
              </a:rPr>
              <a:t> </a:t>
            </a:r>
            <a:r>
              <a:rPr lang="pt-BR" sz="2000" dirty="0">
                <a:solidFill>
                  <a:srgbClr val="00B050"/>
                </a:solidFill>
              </a:rPr>
              <a:t>diferentes produtos</a:t>
            </a:r>
            <a:r>
              <a:rPr lang="pt-BR" sz="2000" dirty="0">
                <a:solidFill>
                  <a:srgbClr val="7030A0"/>
                </a:solidFill>
              </a:rPr>
              <a:t> </a:t>
            </a:r>
            <a:r>
              <a:rPr lang="pt-BR" sz="2000" dirty="0"/>
              <a:t>de </a:t>
            </a:r>
            <a:r>
              <a:rPr lang="pt-BR" sz="2000" u="sng" dirty="0"/>
              <a:t>riscos diferentes</a:t>
            </a:r>
            <a:r>
              <a:rPr lang="pt-BR" sz="2000" dirty="0"/>
              <a:t> no</a:t>
            </a:r>
            <a:r>
              <a:rPr lang="pt-BR" sz="2000" dirty="0">
                <a:solidFill>
                  <a:srgbClr val="7030A0"/>
                </a:solidFill>
              </a:rPr>
              <a:t> </a:t>
            </a:r>
            <a:r>
              <a:rPr lang="pt-BR" sz="2000" dirty="0">
                <a:solidFill>
                  <a:srgbClr val="00B050"/>
                </a:solidFill>
              </a:rPr>
              <a:t>outro reboque ou semirreboque.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275606"/>
            <a:ext cx="5269884" cy="3473541"/>
          </a:xfrm>
          <a:prstGeom prst="rect">
            <a:avLst/>
          </a:prstGeom>
        </p:spPr>
      </p:pic>
      <p:sp>
        <p:nvSpPr>
          <p:cNvPr id="5" name="Retângulo 4">
            <a:extLst>
              <a:ext uri="{FF2B5EF4-FFF2-40B4-BE49-F238E27FC236}">
                <a16:creationId xmlns:a16="http://schemas.microsoft.com/office/drawing/2014/main" id="{E0021169-345A-4096-A832-750B25CEEF94}"/>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222B45CA-EB21-487E-A08D-EB37CBBE6D15}"/>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5F7C78A4-C3E7-4B25-9703-C2F1DF815742}"/>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02477489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8" y="1635646"/>
            <a:ext cx="3407116" cy="2372188"/>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a:t>
            </a:r>
            <a:r>
              <a:rPr lang="pt-BR" sz="2000" dirty="0">
                <a:solidFill>
                  <a:srgbClr val="7030A0"/>
                </a:solidFill>
              </a:rPr>
              <a:t> </a:t>
            </a:r>
            <a:r>
              <a:rPr lang="pt-BR" sz="2000" dirty="0"/>
              <a:t>a GRANEL com</a:t>
            </a:r>
            <a:r>
              <a:rPr lang="pt-BR" sz="2000" dirty="0">
                <a:solidFill>
                  <a:srgbClr val="7030A0"/>
                </a:solidFill>
              </a:rPr>
              <a:t> </a:t>
            </a:r>
            <a:r>
              <a:rPr lang="pt-BR" sz="2000" dirty="0">
                <a:solidFill>
                  <a:srgbClr val="00B0F0"/>
                </a:solidFill>
              </a:rPr>
              <a:t>um único produto</a:t>
            </a:r>
            <a:r>
              <a:rPr lang="pt-BR" sz="2000" dirty="0">
                <a:solidFill>
                  <a:srgbClr val="7030A0"/>
                </a:solidFill>
              </a:rPr>
              <a:t> </a:t>
            </a:r>
            <a:r>
              <a:rPr lang="pt-BR" sz="2000" dirty="0"/>
              <a:t>no </a:t>
            </a:r>
            <a:r>
              <a:rPr lang="pt-BR" sz="2000" u="sng" dirty="0"/>
              <a:t>primeiro tanque</a:t>
            </a:r>
            <a:r>
              <a:rPr lang="pt-BR" sz="2000" dirty="0">
                <a:solidFill>
                  <a:srgbClr val="7030A0"/>
                </a:solidFill>
              </a:rPr>
              <a:t> </a:t>
            </a:r>
            <a:r>
              <a:rPr lang="pt-BR" sz="2000" dirty="0">
                <a:solidFill>
                  <a:srgbClr val="FE612C"/>
                </a:solidFill>
              </a:rPr>
              <a:t>e com produtos diferentes </a:t>
            </a:r>
            <a:r>
              <a:rPr lang="pt-BR" sz="2000" dirty="0"/>
              <a:t>de</a:t>
            </a:r>
            <a:r>
              <a:rPr lang="pt-BR" sz="2000" dirty="0">
                <a:solidFill>
                  <a:srgbClr val="7030A0"/>
                </a:solidFill>
              </a:rPr>
              <a:t> </a:t>
            </a:r>
            <a:r>
              <a:rPr lang="pt-BR" sz="2000" dirty="0">
                <a:solidFill>
                  <a:srgbClr val="00B050"/>
                </a:solidFill>
              </a:rPr>
              <a:t>mesmo risco</a:t>
            </a:r>
            <a:r>
              <a:rPr lang="pt-BR" sz="2000" dirty="0">
                <a:solidFill>
                  <a:srgbClr val="7030A0"/>
                </a:solidFill>
              </a:rPr>
              <a:t> </a:t>
            </a:r>
            <a:r>
              <a:rPr lang="pt-BR" sz="2000" u="sng" dirty="0"/>
              <a:t>e com riscos subsidiários</a:t>
            </a:r>
            <a:r>
              <a:rPr lang="pt-BR" sz="2000" dirty="0"/>
              <a:t> </a:t>
            </a:r>
            <a:r>
              <a:rPr lang="pt-BR" sz="2000" dirty="0">
                <a:solidFill>
                  <a:srgbClr val="00B0F0"/>
                </a:solidFill>
              </a:rPr>
              <a:t>no segundo tanque.</a:t>
            </a:r>
            <a:r>
              <a:rPr lang="pt-BR" sz="2000" dirty="0">
                <a:solidFill>
                  <a:srgbClr val="7030A0"/>
                </a:solidFill>
              </a:rPr>
              <a:t> </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563638"/>
            <a:ext cx="5265853" cy="3141736"/>
          </a:xfrm>
          <a:prstGeom prst="rect">
            <a:avLst/>
          </a:prstGeom>
        </p:spPr>
      </p:pic>
      <p:sp>
        <p:nvSpPr>
          <p:cNvPr id="5" name="Retângulo 4">
            <a:extLst>
              <a:ext uri="{FF2B5EF4-FFF2-40B4-BE49-F238E27FC236}">
                <a16:creationId xmlns:a16="http://schemas.microsoft.com/office/drawing/2014/main" id="{D45587AA-57C6-4B71-AC46-8F98108B2DA0}"/>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B4350FC7-A987-4AA5-87D3-14F9787FA34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09A2A110-0441-4C44-854F-9ED75538C41F}"/>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20013354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51520" y="1713001"/>
            <a:ext cx="3168352" cy="1987467"/>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 </a:t>
            </a:r>
            <a:r>
              <a:rPr lang="pt-BR" sz="2000" dirty="0"/>
              <a:t>com carga a GRANEL de substância</a:t>
            </a:r>
            <a:r>
              <a:rPr lang="pt-BR" sz="2000" dirty="0">
                <a:solidFill>
                  <a:srgbClr val="7030A0"/>
                </a:solidFill>
              </a:rPr>
              <a:t> </a:t>
            </a:r>
            <a:r>
              <a:rPr lang="pt-BR" sz="2000" dirty="0">
                <a:solidFill>
                  <a:srgbClr val="00B0F0"/>
                </a:solidFill>
              </a:rPr>
              <a:t>perigosa ao meio ambiente </a:t>
            </a:r>
            <a:r>
              <a:rPr lang="pt-BR" sz="2000" dirty="0"/>
              <a:t>com produto número </a:t>
            </a:r>
            <a:r>
              <a:rPr lang="pt-BR" sz="2000" dirty="0">
                <a:solidFill>
                  <a:srgbClr val="FE612C"/>
                </a:solidFill>
              </a:rPr>
              <a:t>ONU 3082.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970" y="1347614"/>
            <a:ext cx="5427518" cy="3337586"/>
          </a:xfrm>
          <a:prstGeom prst="rect">
            <a:avLst/>
          </a:prstGeom>
        </p:spPr>
      </p:pic>
      <p:sp>
        <p:nvSpPr>
          <p:cNvPr id="5" name="Retângulo 4">
            <a:extLst>
              <a:ext uri="{FF2B5EF4-FFF2-40B4-BE49-F238E27FC236}">
                <a16:creationId xmlns:a16="http://schemas.microsoft.com/office/drawing/2014/main" id="{873079A5-8F96-465F-8831-68DF2743F5E2}"/>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1E62D7F0-F761-4F43-BB10-ADD1283A0A3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2E00B86D-0EDF-4D68-B4DC-911E9BE8138E}"/>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77406886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43142" y="1779662"/>
            <a:ext cx="3176730" cy="1987467"/>
          </a:xfrm>
          <a:prstGeom prst="rect">
            <a:avLst/>
          </a:prstGeom>
          <a:noFill/>
          <a:ln w="19050">
            <a:noFill/>
          </a:ln>
        </p:spPr>
        <p:txBody>
          <a:bodyPr wrap="square" rtlCol="0">
            <a:spAutoFit/>
          </a:bodyPr>
          <a:lstStyle/>
          <a:p>
            <a:pPr>
              <a:lnSpc>
                <a:spcPts val="3000"/>
              </a:lnSpc>
            </a:pPr>
            <a:r>
              <a:rPr lang="pt-BR" sz="2000" dirty="0">
                <a:solidFill>
                  <a:srgbClr val="00B050"/>
                </a:solidFill>
              </a:rPr>
              <a:t>Veículo combinado </a:t>
            </a:r>
            <a:r>
              <a:rPr lang="pt-BR" sz="2000" dirty="0"/>
              <a:t>com carga FRACIONADA de substância</a:t>
            </a:r>
            <a:r>
              <a:rPr lang="pt-BR" sz="2000" dirty="0">
                <a:solidFill>
                  <a:srgbClr val="7030A0"/>
                </a:solidFill>
              </a:rPr>
              <a:t> </a:t>
            </a:r>
            <a:r>
              <a:rPr lang="pt-BR" sz="2000" dirty="0">
                <a:solidFill>
                  <a:srgbClr val="00B0F0"/>
                </a:solidFill>
              </a:rPr>
              <a:t>perigosa ao meio ambiente</a:t>
            </a:r>
            <a:r>
              <a:rPr lang="pt-BR" sz="2000" dirty="0">
                <a:solidFill>
                  <a:srgbClr val="7030A0"/>
                </a:solidFill>
              </a:rPr>
              <a:t> </a:t>
            </a:r>
            <a:r>
              <a:rPr lang="pt-BR" sz="2000" dirty="0"/>
              <a:t>com produto número </a:t>
            </a:r>
            <a:r>
              <a:rPr lang="pt-BR" sz="2000" dirty="0">
                <a:solidFill>
                  <a:srgbClr val="FE612C"/>
                </a:solidFill>
              </a:rPr>
              <a:t>ONU 3077.</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745" y="1131590"/>
            <a:ext cx="5299860" cy="3696077"/>
          </a:xfrm>
          <a:prstGeom prst="rect">
            <a:avLst/>
          </a:prstGeom>
        </p:spPr>
      </p:pic>
      <p:sp>
        <p:nvSpPr>
          <p:cNvPr id="5" name="Retângulo 4">
            <a:extLst>
              <a:ext uri="{FF2B5EF4-FFF2-40B4-BE49-F238E27FC236}">
                <a16:creationId xmlns:a16="http://schemas.microsoft.com/office/drawing/2014/main" id="{C7A2F369-5A94-4F40-ADDB-78ED72BD517B}"/>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9C06B060-AC44-4D10-9CC8-220D3133D2A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D381785A-72C3-40E1-A60B-35B93DFB61C4}"/>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14011185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31048" y="1707654"/>
            <a:ext cx="3168352" cy="1218026"/>
          </a:xfrm>
          <a:prstGeom prst="rect">
            <a:avLst/>
          </a:prstGeom>
          <a:noFill/>
          <a:ln w="19050">
            <a:noFill/>
          </a:ln>
        </p:spPr>
        <p:txBody>
          <a:bodyPr wrap="square" rtlCol="0">
            <a:spAutoFit/>
          </a:bodyPr>
          <a:lstStyle/>
          <a:p>
            <a:pPr>
              <a:lnSpc>
                <a:spcPts val="3000"/>
              </a:lnSpc>
            </a:pPr>
            <a:r>
              <a:rPr lang="pt-BR" sz="2000" dirty="0">
                <a:solidFill>
                  <a:srgbClr val="00B050"/>
                </a:solidFill>
              </a:rPr>
              <a:t>Unidade de transporte</a:t>
            </a:r>
            <a:r>
              <a:rPr lang="pt-BR" sz="2000" dirty="0">
                <a:solidFill>
                  <a:srgbClr val="7030A0"/>
                </a:solidFill>
              </a:rPr>
              <a:t> </a:t>
            </a:r>
            <a:r>
              <a:rPr lang="pt-BR" sz="2000" dirty="0"/>
              <a:t>carregada com substância à TEMPERATURA ELEVADA.</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834691"/>
            <a:ext cx="3597166" cy="3888471"/>
          </a:xfrm>
          <a:prstGeom prst="rect">
            <a:avLst/>
          </a:prstGeom>
        </p:spPr>
      </p:pic>
      <p:sp>
        <p:nvSpPr>
          <p:cNvPr id="5" name="Retângulo 4">
            <a:extLst>
              <a:ext uri="{FF2B5EF4-FFF2-40B4-BE49-F238E27FC236}">
                <a16:creationId xmlns:a16="http://schemas.microsoft.com/office/drawing/2014/main" id="{5F65AAE9-DA40-4AB7-9032-90DA69529870}"/>
              </a:ext>
            </a:extLst>
          </p:cNvPr>
          <p:cNvSpPr/>
          <p:nvPr/>
        </p:nvSpPr>
        <p:spPr>
          <a:xfrm>
            <a:off x="0" y="1059582"/>
            <a:ext cx="3059832"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Sinalização em Veículos</a:t>
            </a:r>
          </a:p>
        </p:txBody>
      </p:sp>
      <p:pic>
        <p:nvPicPr>
          <p:cNvPr id="8" name="Imagem 7">
            <a:extLst>
              <a:ext uri="{FF2B5EF4-FFF2-40B4-BE49-F238E27FC236}">
                <a16:creationId xmlns:a16="http://schemas.microsoft.com/office/drawing/2014/main" id="{89DEE85F-C6B1-4C36-8B13-1CC213A55C0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8B368118-E5CB-4BD1-8390-D222193D995A}"/>
              </a:ext>
            </a:extLst>
          </p:cNvPr>
          <p:cNvSpPr txBox="1"/>
          <p:nvPr/>
        </p:nvSpPr>
        <p:spPr>
          <a:xfrm>
            <a:off x="231048" y="577298"/>
            <a:ext cx="4032448" cy="430887"/>
          </a:xfrm>
          <a:prstGeom prst="rect">
            <a:avLst/>
          </a:prstGeom>
          <a:noFill/>
        </p:spPr>
        <p:txBody>
          <a:bodyPr wrap="square" rtlCol="0">
            <a:spAutoFit/>
          </a:bodyPr>
          <a:lstStyle/>
          <a:p>
            <a:r>
              <a:rPr lang="pt-BR" sz="2200" b="1" dirty="0"/>
              <a:t>DOCUMENTAÇÃO E SIMBOLOGIA</a:t>
            </a:r>
            <a:endParaRPr lang="pt-BR" sz="2200" dirty="0"/>
          </a:p>
        </p:txBody>
      </p:sp>
    </p:spTree>
    <p:extLst>
      <p:ext uri="{BB962C8B-B14F-4D97-AF65-F5344CB8AC3E}">
        <p14:creationId xmlns:p14="http://schemas.microsoft.com/office/powerpoint/2010/main" val="309291791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1059582"/>
            <a:ext cx="1691680"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Definição</a:t>
            </a:r>
          </a:p>
        </p:txBody>
      </p:sp>
      <p:sp>
        <p:nvSpPr>
          <p:cNvPr id="2" name="CaixaDeTexto 1"/>
          <p:cNvSpPr txBox="1"/>
          <p:nvPr/>
        </p:nvSpPr>
        <p:spPr>
          <a:xfrm>
            <a:off x="0" y="1622305"/>
            <a:ext cx="4499992" cy="2461613"/>
          </a:xfrm>
          <a:prstGeom prst="rect">
            <a:avLst/>
          </a:prstGeom>
          <a:noFill/>
          <a:ln w="19050">
            <a:noFill/>
          </a:ln>
        </p:spPr>
        <p:txBody>
          <a:bodyPr wrap="square" lIns="180000" tIns="90000" rIns="180000" bIns="90000" rtlCol="0">
            <a:spAutoFit/>
          </a:bodyPr>
          <a:lstStyle/>
          <a:p>
            <a:pPr>
              <a:lnSpc>
                <a:spcPts val="3000"/>
              </a:lnSpc>
            </a:pPr>
            <a:r>
              <a:rPr lang="pt-BR" sz="2000" dirty="0"/>
              <a:t>Instrumento instalado em veículos automotores para REGISTRO </a:t>
            </a:r>
            <a:r>
              <a:rPr lang="pt-BR" sz="2000" dirty="0">
                <a:solidFill>
                  <a:srgbClr val="FE612C"/>
                </a:solidFill>
              </a:rPr>
              <a:t>contínuo</a:t>
            </a:r>
            <a:r>
              <a:rPr lang="pt-BR" sz="2000" dirty="0"/>
              <a:t>, </a:t>
            </a:r>
            <a:r>
              <a:rPr lang="pt-BR" sz="2000" dirty="0">
                <a:solidFill>
                  <a:srgbClr val="FE612C"/>
                </a:solidFill>
              </a:rPr>
              <a:t>instantâneo</a:t>
            </a:r>
            <a:r>
              <a:rPr lang="pt-BR" sz="2000" dirty="0"/>
              <a:t>, simultâneo e  </a:t>
            </a:r>
            <a:r>
              <a:rPr lang="pt-BR" sz="2000" dirty="0">
                <a:solidFill>
                  <a:srgbClr val="FE612C"/>
                </a:solidFill>
              </a:rPr>
              <a:t>inalterável</a:t>
            </a:r>
            <a:r>
              <a:rPr lang="pt-BR" sz="2000" dirty="0"/>
              <a:t>, em </a:t>
            </a:r>
            <a:r>
              <a:rPr lang="pt-BR" sz="2000" b="1" dirty="0"/>
              <a:t>disco diagrama</a:t>
            </a:r>
            <a:r>
              <a:rPr lang="pt-BR" sz="2000" dirty="0"/>
              <a:t>,  de dados </a:t>
            </a:r>
            <a:r>
              <a:rPr lang="pt-BR" sz="2000" dirty="0">
                <a:solidFill>
                  <a:srgbClr val="008000"/>
                </a:solidFill>
              </a:rPr>
              <a:t>sobre a operação desses veículos e de seus condutores</a:t>
            </a:r>
            <a:r>
              <a:rPr lang="pt-BR" sz="2000" dirty="0"/>
              <a:t>.</a:t>
            </a:r>
          </a:p>
        </p:txBody>
      </p:sp>
      <p:sp>
        <p:nvSpPr>
          <p:cNvPr id="5" name="Retângulo 4"/>
          <p:cNvSpPr/>
          <p:nvPr/>
        </p:nvSpPr>
        <p:spPr>
          <a:xfrm>
            <a:off x="1619672" y="3710537"/>
            <a:ext cx="2232248" cy="23732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rPr>
              <a:t> </a:t>
            </a:r>
            <a:r>
              <a:rPr lang="pt-BR" sz="1000" b="1" dirty="0">
                <a:solidFill>
                  <a:schemeClr val="bg1"/>
                </a:solidFill>
              </a:rPr>
              <a:t>Resolução 92/99 CONTRAN – ANEXO I</a:t>
            </a:r>
          </a:p>
        </p:txBody>
      </p:sp>
      <p:pic>
        <p:nvPicPr>
          <p:cNvPr id="10" name="Imagem 9">
            <a:extLst>
              <a:ext uri="{FF2B5EF4-FFF2-40B4-BE49-F238E27FC236}">
                <a16:creationId xmlns:a16="http://schemas.microsoft.com/office/drawing/2014/main" id="{3345BAFD-0B7A-4E0E-966F-661BF04C763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1" name="CaixaDeTexto 10">
            <a:extLst>
              <a:ext uri="{FF2B5EF4-FFF2-40B4-BE49-F238E27FC236}">
                <a16:creationId xmlns:a16="http://schemas.microsoft.com/office/drawing/2014/main" id="{4AAC8459-CAF6-424B-A517-4BC1EC03301F}"/>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pic>
        <p:nvPicPr>
          <p:cNvPr id="1028" name="Picture 4" descr="FIQUE ATENTO AO PRAZO DE VALIDADE DE AFERIÇÃO DE SEU TACÓGRAFO ...">
            <a:extLst>
              <a:ext uri="{FF2B5EF4-FFF2-40B4-BE49-F238E27FC236}">
                <a16:creationId xmlns:a16="http://schemas.microsoft.com/office/drawing/2014/main" id="{60AD1C11-3115-4F50-97E4-A90B3A2EA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91630"/>
            <a:ext cx="3717032" cy="2787774"/>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4" name="Imagem 13">
            <a:extLst>
              <a:ext uri="{FF2B5EF4-FFF2-40B4-BE49-F238E27FC236}">
                <a16:creationId xmlns:a16="http://schemas.microsoft.com/office/drawing/2014/main" id="{111506E5-24D1-4ED4-9920-F605EDD794F7}"/>
              </a:ext>
            </a:extLst>
          </p:cNvPr>
          <p:cNvPicPr>
            <a:picLocks noChangeAspect="1"/>
          </p:cNvPicPr>
          <p:nvPr/>
        </p:nvPicPr>
        <p:blipFill>
          <a:blip r:embed="rId5"/>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87232929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65364" y="1317381"/>
            <a:ext cx="4071569" cy="2003497"/>
          </a:xfrm>
          <a:prstGeom prst="rect">
            <a:avLst/>
          </a:prstGeom>
          <a:noFill/>
          <a:ln w="19050">
            <a:noFill/>
          </a:ln>
        </p:spPr>
        <p:txBody>
          <a:bodyPr wrap="square" rtlCol="0">
            <a:spAutoFit/>
          </a:bodyPr>
          <a:lstStyle/>
          <a:p>
            <a:pPr>
              <a:lnSpc>
                <a:spcPts val="2500"/>
              </a:lnSpc>
            </a:pPr>
            <a:r>
              <a:rPr lang="pt-BR" sz="2000" dirty="0"/>
              <a:t>É um </a:t>
            </a:r>
            <a:r>
              <a:rPr lang="pt-BR" sz="2000" dirty="0">
                <a:solidFill>
                  <a:srgbClr val="FF6600"/>
                </a:solidFill>
              </a:rPr>
              <a:t>registrador, instantâneo e inalterável,</a:t>
            </a:r>
            <a:r>
              <a:rPr lang="pt-BR" sz="2000" dirty="0"/>
              <a:t> de </a:t>
            </a:r>
            <a:r>
              <a:rPr lang="pt-BR" sz="2000" dirty="0">
                <a:solidFill>
                  <a:srgbClr val="00B0F0"/>
                </a:solidFill>
              </a:rPr>
              <a:t>velocidade</a:t>
            </a:r>
            <a:r>
              <a:rPr lang="pt-BR" sz="2000" dirty="0"/>
              <a:t>, </a:t>
            </a:r>
            <a:r>
              <a:rPr lang="pt-BR" sz="2000" dirty="0">
                <a:solidFill>
                  <a:srgbClr val="00B0F0"/>
                </a:solidFill>
              </a:rPr>
              <a:t>tempo</a:t>
            </a:r>
            <a:r>
              <a:rPr lang="pt-BR" sz="2000" dirty="0"/>
              <a:t> e </a:t>
            </a:r>
            <a:r>
              <a:rPr lang="pt-BR" sz="2000" dirty="0">
                <a:solidFill>
                  <a:srgbClr val="00B0F0"/>
                </a:solidFill>
              </a:rPr>
              <a:t>distância</a:t>
            </a:r>
            <a:r>
              <a:rPr lang="pt-BR" sz="2000" dirty="0"/>
              <a:t> percorrida. </a:t>
            </a:r>
          </a:p>
          <a:p>
            <a:pPr>
              <a:lnSpc>
                <a:spcPts val="2500"/>
              </a:lnSpc>
            </a:pPr>
            <a:endParaRPr lang="pt-BR" sz="2000" dirty="0"/>
          </a:p>
          <a:p>
            <a:pPr>
              <a:lnSpc>
                <a:spcPts val="2500"/>
              </a:lnSpc>
            </a:pPr>
            <a:r>
              <a:rPr lang="pt-BR" sz="2000" dirty="0"/>
              <a:t>Grava as informações em </a:t>
            </a:r>
            <a:r>
              <a:rPr lang="pt-BR" sz="2000" dirty="0">
                <a:solidFill>
                  <a:srgbClr val="C00000"/>
                </a:solidFill>
              </a:rPr>
              <a:t>discos diagrama</a:t>
            </a:r>
            <a:r>
              <a:rPr lang="pt-BR" sz="2000" dirty="0"/>
              <a:t>. </a:t>
            </a:r>
          </a:p>
        </p:txBody>
      </p:sp>
      <p:pic>
        <p:nvPicPr>
          <p:cNvPr id="10" name="Imagem 9">
            <a:extLst>
              <a:ext uri="{FF2B5EF4-FFF2-40B4-BE49-F238E27FC236}">
                <a16:creationId xmlns:a16="http://schemas.microsoft.com/office/drawing/2014/main" id="{3345BAFD-0B7A-4E0E-966F-661BF04C763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1" name="CaixaDeTexto 10">
            <a:extLst>
              <a:ext uri="{FF2B5EF4-FFF2-40B4-BE49-F238E27FC236}">
                <a16:creationId xmlns:a16="http://schemas.microsoft.com/office/drawing/2014/main" id="{4AAC8459-CAF6-424B-A517-4BC1EC03301F}"/>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pic>
        <p:nvPicPr>
          <p:cNvPr id="1026" name="Picture 2">
            <a:extLst>
              <a:ext uri="{FF2B5EF4-FFF2-40B4-BE49-F238E27FC236}">
                <a16:creationId xmlns:a16="http://schemas.microsoft.com/office/drawing/2014/main" id="{F393C7AB-931E-4132-A517-B50A74F9B9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343109"/>
            <a:ext cx="3912886" cy="2160240"/>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32177B6F-ED54-48E1-AEB3-BB32FAFB8DE6}"/>
              </a:ext>
            </a:extLst>
          </p:cNvPr>
          <p:cNvSpPr txBox="1"/>
          <p:nvPr/>
        </p:nvSpPr>
        <p:spPr>
          <a:xfrm>
            <a:off x="231959" y="3723878"/>
            <a:ext cx="8588513" cy="707886"/>
          </a:xfrm>
          <a:prstGeom prst="rect">
            <a:avLst/>
          </a:prstGeom>
          <a:noFill/>
          <a:ln w="19050">
            <a:noFill/>
          </a:ln>
        </p:spPr>
        <p:txBody>
          <a:bodyPr wrap="square" rtlCol="0">
            <a:spAutoFit/>
          </a:bodyPr>
          <a:lstStyle/>
          <a:p>
            <a:r>
              <a:rPr lang="pt-BR" sz="2000" dirty="0"/>
              <a:t>Todas essas funções são realizadas instantaneamente e em período integral, pois </a:t>
            </a:r>
            <a:r>
              <a:rPr lang="pt-BR" sz="2000" dirty="0">
                <a:solidFill>
                  <a:srgbClr val="00B050"/>
                </a:solidFill>
              </a:rPr>
              <a:t>o tempo parado durante a operação também é registrado</a:t>
            </a:r>
            <a:r>
              <a:rPr lang="pt-BR" sz="2000" dirty="0"/>
              <a:t>.</a:t>
            </a:r>
          </a:p>
        </p:txBody>
      </p:sp>
      <p:pic>
        <p:nvPicPr>
          <p:cNvPr id="12" name="Imagem 11">
            <a:extLst>
              <a:ext uri="{FF2B5EF4-FFF2-40B4-BE49-F238E27FC236}">
                <a16:creationId xmlns:a16="http://schemas.microsoft.com/office/drawing/2014/main" id="{1A252687-7BCB-49C0-AA0D-24E51800BF43}"/>
              </a:ext>
            </a:extLst>
          </p:cNvPr>
          <p:cNvPicPr>
            <a:picLocks noChangeAspect="1"/>
          </p:cNvPicPr>
          <p:nvPr/>
        </p:nvPicPr>
        <p:blipFill>
          <a:blip r:embed="rId5"/>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6216582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isco_V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38851"/>
            <a:ext cx="1080120" cy="108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147205" y="2828604"/>
            <a:ext cx="1096591" cy="222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ângulo 10">
            <a:extLst>
              <a:ext uri="{FF2B5EF4-FFF2-40B4-BE49-F238E27FC236}">
                <a16:creationId xmlns:a16="http://schemas.microsoft.com/office/drawing/2014/main" id="{0F8C789C-0A8E-4FE9-8905-43D623442B9C}"/>
              </a:ext>
            </a:extLst>
          </p:cNvPr>
          <p:cNvSpPr/>
          <p:nvPr/>
        </p:nvSpPr>
        <p:spPr>
          <a:xfrm>
            <a:off x="0" y="1059582"/>
            <a:ext cx="2699792"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Período de Registro</a:t>
            </a:r>
          </a:p>
        </p:txBody>
      </p:sp>
      <p:pic>
        <p:nvPicPr>
          <p:cNvPr id="12" name="Imagem 11">
            <a:extLst>
              <a:ext uri="{FF2B5EF4-FFF2-40B4-BE49-F238E27FC236}">
                <a16:creationId xmlns:a16="http://schemas.microsoft.com/office/drawing/2014/main" id="{39F85958-CB72-4F31-9676-05C578C70D9C}"/>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3" name="CaixaDeTexto 12">
            <a:extLst>
              <a:ext uri="{FF2B5EF4-FFF2-40B4-BE49-F238E27FC236}">
                <a16:creationId xmlns:a16="http://schemas.microsoft.com/office/drawing/2014/main" id="{59548BAC-AF90-4E17-9EA5-06B726BF562D}"/>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
        <p:nvSpPr>
          <p:cNvPr id="3" name="Retângulo: Cantos Arredondados 2">
            <a:extLst>
              <a:ext uri="{FF2B5EF4-FFF2-40B4-BE49-F238E27FC236}">
                <a16:creationId xmlns:a16="http://schemas.microsoft.com/office/drawing/2014/main" id="{752AFF0D-280F-4E66-9728-541C67E9F64D}"/>
              </a:ext>
            </a:extLst>
          </p:cNvPr>
          <p:cNvSpPr/>
          <p:nvPr/>
        </p:nvSpPr>
        <p:spPr>
          <a:xfrm>
            <a:off x="231048" y="1563638"/>
            <a:ext cx="5061032" cy="1440160"/>
          </a:xfrm>
          <a:prstGeom prst="roundRect">
            <a:avLst>
              <a:gd name="adj" fmla="val 7664"/>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48000" tIns="45720" rIns="91440" bIns="45720" numCol="1" spcCol="0" rtlCol="0" fromWordArt="0" anchor="ctr" anchorCtr="0" forceAA="0" compatLnSpc="1">
            <a:prstTxWarp prst="textNoShape">
              <a:avLst/>
            </a:prstTxWarp>
            <a:noAutofit/>
          </a:bodyPr>
          <a:lstStyle/>
          <a:p>
            <a:r>
              <a:rPr lang="pt-BR" sz="2000" dirty="0">
                <a:solidFill>
                  <a:schemeClr val="tx1"/>
                </a:solidFill>
              </a:rPr>
              <a:t>O instrumento pode ter períodos de registro de </a:t>
            </a:r>
            <a:r>
              <a:rPr lang="pt-BR" sz="2000" b="1" u="sng" dirty="0">
                <a:solidFill>
                  <a:schemeClr val="tx1"/>
                </a:solidFill>
              </a:rPr>
              <a:t>24 horas</a:t>
            </a:r>
            <a:r>
              <a:rPr lang="pt-BR" sz="2000" dirty="0">
                <a:solidFill>
                  <a:schemeClr val="tx1"/>
                </a:solidFill>
              </a:rPr>
              <a:t> (em um único disco) ...</a:t>
            </a:r>
          </a:p>
        </p:txBody>
      </p:sp>
      <p:sp>
        <p:nvSpPr>
          <p:cNvPr id="14" name="Retângulo: Cantos Arredondados 13">
            <a:extLst>
              <a:ext uri="{FF2B5EF4-FFF2-40B4-BE49-F238E27FC236}">
                <a16:creationId xmlns:a16="http://schemas.microsoft.com/office/drawing/2014/main" id="{DDA25D67-BCDF-4C98-BA87-485A035562DB}"/>
              </a:ext>
            </a:extLst>
          </p:cNvPr>
          <p:cNvSpPr/>
          <p:nvPr/>
        </p:nvSpPr>
        <p:spPr>
          <a:xfrm>
            <a:off x="2483768" y="3219821"/>
            <a:ext cx="5976665" cy="1440160"/>
          </a:xfrm>
          <a:prstGeom prst="roundRect">
            <a:avLst>
              <a:gd name="adj" fmla="val 7664"/>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28000" tIns="45720" rIns="91440" bIns="45720" numCol="1" spcCol="0" rtlCol="0" fromWordArt="0" anchor="ctr" anchorCtr="0" forceAA="0" compatLnSpc="1">
            <a:prstTxWarp prst="textNoShape">
              <a:avLst/>
            </a:prstTxWarp>
            <a:noAutofit/>
          </a:bodyPr>
          <a:lstStyle/>
          <a:p>
            <a:r>
              <a:rPr lang="pt-BR" sz="2000" dirty="0">
                <a:solidFill>
                  <a:schemeClr val="tx1"/>
                </a:solidFill>
              </a:rPr>
              <a:t>... ou de </a:t>
            </a:r>
            <a:r>
              <a:rPr lang="pt-BR" sz="2000" b="1" u="sng" dirty="0">
                <a:solidFill>
                  <a:schemeClr val="tx1"/>
                </a:solidFill>
              </a:rPr>
              <a:t>7 ou 8 dias</a:t>
            </a:r>
            <a:r>
              <a:rPr lang="pt-BR" sz="2000" dirty="0">
                <a:solidFill>
                  <a:schemeClr val="tx1"/>
                </a:solidFill>
              </a:rPr>
              <a:t> em um conjunto de 7 ou 8 discos de 24 horas cada um.</a:t>
            </a:r>
          </a:p>
        </p:txBody>
      </p:sp>
      <p:sp>
        <p:nvSpPr>
          <p:cNvPr id="15" name="Retângulo 14">
            <a:extLst>
              <a:ext uri="{FF2B5EF4-FFF2-40B4-BE49-F238E27FC236}">
                <a16:creationId xmlns:a16="http://schemas.microsoft.com/office/drawing/2014/main" id="{306DFDCD-5CC8-4565-B9EA-647A315B1F34}"/>
              </a:ext>
            </a:extLst>
          </p:cNvPr>
          <p:cNvSpPr/>
          <p:nvPr/>
        </p:nvSpPr>
        <p:spPr>
          <a:xfrm>
            <a:off x="5752556" y="4488196"/>
            <a:ext cx="2808312" cy="287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rPr>
              <a:t> Resolução 92/99 CONTRAN – ANEXO I</a:t>
            </a:r>
          </a:p>
        </p:txBody>
      </p:sp>
    </p:spTree>
    <p:extLst>
      <p:ext uri="{BB962C8B-B14F-4D97-AF65-F5344CB8AC3E}">
        <p14:creationId xmlns:p14="http://schemas.microsoft.com/office/powerpoint/2010/main" val="428290825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1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2394001"/>
            <a:ext cx="1944216" cy="221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213186" y="1540187"/>
            <a:ext cx="2376264" cy="707886"/>
          </a:xfrm>
          <a:prstGeom prst="rect">
            <a:avLst/>
          </a:prstGeom>
          <a:noFill/>
          <a:ln w="19050">
            <a:noFill/>
          </a:ln>
        </p:spPr>
        <p:txBody>
          <a:bodyPr wrap="square" rtlCol="0">
            <a:spAutoFit/>
          </a:bodyPr>
          <a:lstStyle/>
          <a:p>
            <a:pPr algn="just"/>
            <a:r>
              <a:rPr lang="pt-BR" altLang="pt-BR" sz="2000" dirty="0">
                <a:latin typeface="Arial" panose="020B0604020202020204" pitchFamily="34" charset="0"/>
              </a:rPr>
              <a:t>Modelo</a:t>
            </a:r>
          </a:p>
          <a:p>
            <a:pPr algn="just"/>
            <a:r>
              <a:rPr lang="pt-BR" altLang="pt-BR" sz="2000" b="1" dirty="0">
                <a:latin typeface="Arial" panose="020B0604020202020204" pitchFamily="34" charset="0"/>
              </a:rPr>
              <a:t>MECÂNICO</a:t>
            </a:r>
            <a:endParaRPr lang="pt-BR" sz="2000" b="1" dirty="0"/>
          </a:p>
        </p:txBody>
      </p:sp>
      <p:sp>
        <p:nvSpPr>
          <p:cNvPr id="12" name="CaixaDeTexto 11"/>
          <p:cNvSpPr txBox="1"/>
          <p:nvPr/>
        </p:nvSpPr>
        <p:spPr>
          <a:xfrm>
            <a:off x="2843807" y="1540187"/>
            <a:ext cx="5904656" cy="3203762"/>
          </a:xfrm>
          <a:prstGeom prst="rect">
            <a:avLst/>
          </a:prstGeom>
          <a:noFill/>
          <a:ln w="19050">
            <a:noFill/>
          </a:ln>
        </p:spPr>
        <p:txBody>
          <a:bodyPr wrap="square" rtlCol="0">
            <a:spAutoFit/>
          </a:bodyPr>
          <a:lstStyle/>
          <a:p>
            <a:pPr>
              <a:lnSpc>
                <a:spcPts val="2600"/>
              </a:lnSpc>
              <a:spcAft>
                <a:spcPts val="1200"/>
              </a:spcAft>
            </a:pPr>
            <a:r>
              <a:rPr lang="pt-BR" altLang="pt-BR" sz="2000" b="1" u="sng" dirty="0">
                <a:latin typeface="Arial" panose="020B0604020202020204" pitchFamily="34" charset="0"/>
              </a:rPr>
              <a:t>CARACTERÍSTICAS</a:t>
            </a:r>
          </a:p>
          <a:p>
            <a:pPr>
              <a:lnSpc>
                <a:spcPts val="2600"/>
              </a:lnSpc>
              <a:spcAft>
                <a:spcPts val="1200"/>
              </a:spcAft>
            </a:pPr>
            <a:r>
              <a:rPr lang="pt-BR" sz="2000" dirty="0"/>
              <a:t>►Possui um </a:t>
            </a:r>
            <a:r>
              <a:rPr lang="pt-BR" sz="2000" dirty="0">
                <a:solidFill>
                  <a:srgbClr val="00B050"/>
                </a:solidFill>
              </a:rPr>
              <a:t>conjunto de três agulhas</a:t>
            </a:r>
            <a:r>
              <a:rPr lang="pt-BR" sz="2000" dirty="0"/>
              <a:t> ou sondas metálicas;</a:t>
            </a:r>
          </a:p>
          <a:p>
            <a:pPr>
              <a:lnSpc>
                <a:spcPts val="2600"/>
              </a:lnSpc>
              <a:spcAft>
                <a:spcPts val="1200"/>
              </a:spcAft>
            </a:pPr>
            <a:r>
              <a:rPr lang="pt-BR" sz="2000" dirty="0"/>
              <a:t>►</a:t>
            </a:r>
            <a:r>
              <a:rPr lang="pt-BR" sz="2000" dirty="0">
                <a:solidFill>
                  <a:srgbClr val="00B050"/>
                </a:solidFill>
              </a:rPr>
              <a:t>Registram</a:t>
            </a:r>
            <a:r>
              <a:rPr lang="pt-BR" sz="2000" dirty="0"/>
              <a:t> por pressão e de forma contínua todas as leituras </a:t>
            </a:r>
            <a:r>
              <a:rPr lang="pt-BR" sz="2000" dirty="0">
                <a:solidFill>
                  <a:srgbClr val="00B050"/>
                </a:solidFill>
              </a:rPr>
              <a:t>sobre o disco diagrama</a:t>
            </a:r>
            <a:r>
              <a:rPr lang="pt-BR" sz="2000" dirty="0"/>
              <a:t>;</a:t>
            </a:r>
          </a:p>
          <a:p>
            <a:pPr>
              <a:lnSpc>
                <a:spcPts val="2600"/>
              </a:lnSpc>
              <a:spcAft>
                <a:spcPts val="1200"/>
              </a:spcAft>
            </a:pPr>
            <a:r>
              <a:rPr lang="pt-BR" sz="2000" dirty="0"/>
              <a:t>►Característica básica: seu </a:t>
            </a:r>
            <a:r>
              <a:rPr lang="pt-BR" sz="2000" dirty="0">
                <a:solidFill>
                  <a:srgbClr val="00B050"/>
                </a:solidFill>
              </a:rPr>
              <a:t>funcionamento</a:t>
            </a:r>
            <a:r>
              <a:rPr lang="pt-BR" sz="2000" dirty="0"/>
              <a:t> é ocasionado por um cabo mecânico que é acoplado na saída da caixa de cambio.</a:t>
            </a:r>
            <a:endParaRPr lang="pt-BR" altLang="pt-BR" sz="2000" dirty="0">
              <a:solidFill>
                <a:srgbClr val="006600"/>
              </a:solidFill>
              <a:latin typeface="Arial" panose="020B0604020202020204" pitchFamily="34" charset="0"/>
            </a:endParaRPr>
          </a:p>
        </p:txBody>
      </p:sp>
      <p:sp>
        <p:nvSpPr>
          <p:cNvPr id="7" name="Retângulo 6">
            <a:extLst>
              <a:ext uri="{FF2B5EF4-FFF2-40B4-BE49-F238E27FC236}">
                <a16:creationId xmlns:a16="http://schemas.microsoft.com/office/drawing/2014/main" id="{FABCCE2F-D24C-4198-9F47-5E417E29F24A}"/>
              </a:ext>
            </a:extLst>
          </p:cNvPr>
          <p:cNvSpPr/>
          <p:nvPr/>
        </p:nvSpPr>
        <p:spPr>
          <a:xfrm>
            <a:off x="0" y="1059582"/>
            <a:ext cx="2555776"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Modelos Diversos</a:t>
            </a:r>
          </a:p>
        </p:txBody>
      </p:sp>
      <p:pic>
        <p:nvPicPr>
          <p:cNvPr id="9" name="Imagem 8">
            <a:extLst>
              <a:ext uri="{FF2B5EF4-FFF2-40B4-BE49-F238E27FC236}">
                <a16:creationId xmlns:a16="http://schemas.microsoft.com/office/drawing/2014/main" id="{6D22B903-688F-4BCB-A26A-52865CDFD2A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0" name="CaixaDeTexto 9">
            <a:extLst>
              <a:ext uri="{FF2B5EF4-FFF2-40B4-BE49-F238E27FC236}">
                <a16:creationId xmlns:a16="http://schemas.microsoft.com/office/drawing/2014/main" id="{8B8C7EA5-A8C2-413D-9A26-2C6613103B95}"/>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Tree>
    <p:extLst>
      <p:ext uri="{BB962C8B-B14F-4D97-AF65-F5344CB8AC3E}">
        <p14:creationId xmlns:p14="http://schemas.microsoft.com/office/powerpoint/2010/main" val="27482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3203848" y="1894130"/>
            <a:ext cx="5688632" cy="2580194"/>
          </a:xfrm>
          <a:prstGeom prst="rect">
            <a:avLst/>
          </a:prstGeom>
          <a:noFill/>
          <a:ln w="19050">
            <a:noFill/>
          </a:ln>
        </p:spPr>
        <p:txBody>
          <a:bodyPr wrap="square" rtlCol="0">
            <a:spAutoFit/>
          </a:bodyPr>
          <a:lstStyle/>
          <a:p>
            <a:pPr>
              <a:lnSpc>
                <a:spcPts val="2600"/>
              </a:lnSpc>
              <a:spcAft>
                <a:spcPts val="1200"/>
              </a:spcAft>
            </a:pPr>
            <a:r>
              <a:rPr lang="pt-BR" altLang="pt-BR" sz="2000" b="1" u="sng" dirty="0">
                <a:latin typeface="Arial" panose="020B0604020202020204" pitchFamily="34" charset="0"/>
              </a:rPr>
              <a:t>CARACTERÍSTICAS</a:t>
            </a:r>
          </a:p>
          <a:p>
            <a:pPr>
              <a:spcAft>
                <a:spcPts val="1200"/>
              </a:spcAft>
            </a:pPr>
            <a:r>
              <a:rPr lang="pt-BR" sz="2000" dirty="0"/>
              <a:t>►Realiza as </a:t>
            </a:r>
            <a:r>
              <a:rPr lang="pt-BR" sz="2000" dirty="0">
                <a:solidFill>
                  <a:srgbClr val="00B050"/>
                </a:solidFill>
              </a:rPr>
              <a:t>mesmas medidas</a:t>
            </a:r>
            <a:r>
              <a:rPr lang="pt-BR" sz="2000" dirty="0"/>
              <a:t> do modelo mecânico;</a:t>
            </a:r>
          </a:p>
          <a:p>
            <a:pPr>
              <a:spcAft>
                <a:spcPts val="1200"/>
              </a:spcAft>
            </a:pPr>
            <a:r>
              <a:rPr lang="pt-BR" sz="2000" dirty="0"/>
              <a:t>►Pode incorporar </a:t>
            </a:r>
            <a:r>
              <a:rPr lang="pt-BR" sz="2000" dirty="0">
                <a:solidFill>
                  <a:srgbClr val="00B050"/>
                </a:solidFill>
              </a:rPr>
              <a:t>mais controles</a:t>
            </a:r>
            <a:r>
              <a:rPr lang="pt-BR" sz="2000" dirty="0"/>
              <a:t>;</a:t>
            </a:r>
          </a:p>
          <a:p>
            <a:pPr>
              <a:spcAft>
                <a:spcPts val="1200"/>
              </a:spcAft>
            </a:pPr>
            <a:r>
              <a:rPr lang="pt-BR" sz="2000" dirty="0"/>
              <a:t>►Ligado </a:t>
            </a:r>
            <a:r>
              <a:rPr lang="pt-BR" sz="2000" dirty="0">
                <a:solidFill>
                  <a:srgbClr val="00B050"/>
                </a:solidFill>
              </a:rPr>
              <a:t>eletronicamente</a:t>
            </a:r>
            <a:r>
              <a:rPr lang="pt-BR" sz="2000" dirty="0"/>
              <a:t> ao veículo;</a:t>
            </a:r>
          </a:p>
          <a:p>
            <a:pPr>
              <a:spcAft>
                <a:spcPts val="1200"/>
              </a:spcAft>
            </a:pPr>
            <a:r>
              <a:rPr lang="pt-BR" sz="2000" dirty="0"/>
              <a:t>►Sua característica fundamental é a </a:t>
            </a:r>
            <a:r>
              <a:rPr lang="pt-BR" sz="2000" dirty="0">
                <a:solidFill>
                  <a:srgbClr val="00B050"/>
                </a:solidFill>
              </a:rPr>
              <a:t>utilização de um cabo elétrico</a:t>
            </a:r>
            <a:r>
              <a:rPr lang="pt-BR" sz="2000" dirty="0"/>
              <a:t> em substituição ao cabo mecânico.</a:t>
            </a:r>
            <a:endParaRPr lang="pt-BR" altLang="pt-BR" sz="2000" dirty="0">
              <a:solidFill>
                <a:srgbClr val="006600"/>
              </a:solidFill>
              <a:latin typeface="Arial" panose="020B0604020202020204" pitchFamily="34" charset="0"/>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 y="2876925"/>
            <a:ext cx="2638425" cy="1733550"/>
          </a:xfrm>
          <a:prstGeom prst="rect">
            <a:avLst/>
          </a:prstGeom>
        </p:spPr>
      </p:pic>
      <p:sp>
        <p:nvSpPr>
          <p:cNvPr id="7" name="CaixaDeTexto 6">
            <a:extLst>
              <a:ext uri="{FF2B5EF4-FFF2-40B4-BE49-F238E27FC236}">
                <a16:creationId xmlns:a16="http://schemas.microsoft.com/office/drawing/2014/main" id="{5F1C1F80-70D8-4822-A6B9-9F6DBB20B604}"/>
              </a:ext>
            </a:extLst>
          </p:cNvPr>
          <p:cNvSpPr txBox="1"/>
          <p:nvPr/>
        </p:nvSpPr>
        <p:spPr>
          <a:xfrm>
            <a:off x="213186" y="1540187"/>
            <a:ext cx="2376264" cy="707886"/>
          </a:xfrm>
          <a:prstGeom prst="rect">
            <a:avLst/>
          </a:prstGeom>
          <a:noFill/>
          <a:ln w="19050">
            <a:noFill/>
          </a:ln>
        </p:spPr>
        <p:txBody>
          <a:bodyPr wrap="square" rtlCol="0">
            <a:spAutoFit/>
          </a:bodyPr>
          <a:lstStyle/>
          <a:p>
            <a:pPr algn="just"/>
            <a:r>
              <a:rPr lang="pt-BR" altLang="pt-BR" sz="2000" dirty="0">
                <a:latin typeface="Arial" panose="020B0604020202020204" pitchFamily="34" charset="0"/>
              </a:rPr>
              <a:t>Modelo</a:t>
            </a:r>
          </a:p>
          <a:p>
            <a:pPr algn="just"/>
            <a:r>
              <a:rPr lang="pt-BR" altLang="pt-BR" sz="2000" b="1" dirty="0">
                <a:latin typeface="Arial" panose="020B0604020202020204" pitchFamily="34" charset="0"/>
              </a:rPr>
              <a:t>ELETRÔNICO</a:t>
            </a:r>
            <a:endParaRPr lang="pt-BR" sz="2000" b="1" dirty="0"/>
          </a:p>
        </p:txBody>
      </p:sp>
      <p:sp>
        <p:nvSpPr>
          <p:cNvPr id="9" name="Retângulo 8">
            <a:extLst>
              <a:ext uri="{FF2B5EF4-FFF2-40B4-BE49-F238E27FC236}">
                <a16:creationId xmlns:a16="http://schemas.microsoft.com/office/drawing/2014/main" id="{71D4B514-1016-46EB-B4C2-0430AF9DEEF9}"/>
              </a:ext>
            </a:extLst>
          </p:cNvPr>
          <p:cNvSpPr/>
          <p:nvPr/>
        </p:nvSpPr>
        <p:spPr>
          <a:xfrm>
            <a:off x="0" y="1059582"/>
            <a:ext cx="2555776"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Modelos Diversos</a:t>
            </a:r>
          </a:p>
        </p:txBody>
      </p:sp>
      <p:pic>
        <p:nvPicPr>
          <p:cNvPr id="10" name="Imagem 9">
            <a:extLst>
              <a:ext uri="{FF2B5EF4-FFF2-40B4-BE49-F238E27FC236}">
                <a16:creationId xmlns:a16="http://schemas.microsoft.com/office/drawing/2014/main" id="{8384C20C-9E4A-4E6F-A708-F8E26550F2F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1" name="CaixaDeTexto 10">
            <a:extLst>
              <a:ext uri="{FF2B5EF4-FFF2-40B4-BE49-F238E27FC236}">
                <a16:creationId xmlns:a16="http://schemas.microsoft.com/office/drawing/2014/main" id="{6BE62883-C2E0-476D-A0BD-35214FC1398A}"/>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Tree>
    <p:extLst>
      <p:ext uri="{BB962C8B-B14F-4D97-AF65-F5344CB8AC3E}">
        <p14:creationId xmlns:p14="http://schemas.microsoft.com/office/powerpoint/2010/main" val="40578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edondar Retângulo no Mesmo Canto Lateral 19"/>
          <p:cNvSpPr/>
          <p:nvPr/>
        </p:nvSpPr>
        <p:spPr>
          <a:xfrm rot="5400000">
            <a:off x="2032609" y="-903786"/>
            <a:ext cx="360000" cy="4430753"/>
          </a:xfrm>
          <a:prstGeom prst="round2SameRect">
            <a:avLst>
              <a:gd name="adj1" fmla="val 31097"/>
              <a:gd name="adj2" fmla="val 0"/>
            </a:avLst>
          </a:prstGeom>
          <a:solidFill>
            <a:schemeClr val="tx2">
              <a:lumMod val="75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Resolução 465/13 do Contran</a:t>
            </a:r>
          </a:p>
        </p:txBody>
      </p:sp>
      <p:sp>
        <p:nvSpPr>
          <p:cNvPr id="3" name="CaixaDeTexto 2"/>
          <p:cNvSpPr txBox="1"/>
          <p:nvPr/>
        </p:nvSpPr>
        <p:spPr>
          <a:xfrm>
            <a:off x="214282" y="3200522"/>
            <a:ext cx="8606190" cy="163121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ts val="3000"/>
              </a:lnSpc>
            </a:pPr>
            <a:r>
              <a:rPr lang="pt-BR" sz="2000" i="1" dirty="0"/>
              <a:t>►Velocidade </a:t>
            </a:r>
            <a:r>
              <a:rPr lang="pt-BR" sz="2000" i="1" dirty="0">
                <a:solidFill>
                  <a:srgbClr val="FF6600"/>
                </a:solidFill>
              </a:rPr>
              <a:t>máxima de 6 km/h</a:t>
            </a:r>
            <a:r>
              <a:rPr lang="pt-BR" sz="2000" i="1" dirty="0"/>
              <a:t> em áreas de circulação de </a:t>
            </a:r>
            <a:r>
              <a:rPr lang="pt-BR" sz="2000" i="1" dirty="0">
                <a:solidFill>
                  <a:srgbClr val="FF6600"/>
                </a:solidFill>
              </a:rPr>
              <a:t>pedestres</a:t>
            </a:r>
            <a:r>
              <a:rPr lang="pt-BR" sz="2000" i="1" dirty="0"/>
              <a:t>;</a:t>
            </a:r>
          </a:p>
          <a:p>
            <a:pPr algn="just">
              <a:lnSpc>
                <a:spcPts val="3000"/>
              </a:lnSpc>
            </a:pPr>
            <a:r>
              <a:rPr lang="pt-BR" sz="2000" i="1" dirty="0"/>
              <a:t>► Velocidade </a:t>
            </a:r>
            <a:r>
              <a:rPr lang="pt-BR" sz="2000" i="1" dirty="0">
                <a:solidFill>
                  <a:srgbClr val="00B0F0"/>
                </a:solidFill>
              </a:rPr>
              <a:t>máxima de 20 km/h</a:t>
            </a:r>
            <a:r>
              <a:rPr lang="pt-BR" sz="2000" i="1" dirty="0"/>
              <a:t> em ciclovias e </a:t>
            </a:r>
            <a:r>
              <a:rPr lang="pt-BR" sz="2000" i="1" dirty="0">
                <a:solidFill>
                  <a:srgbClr val="00B0F0"/>
                </a:solidFill>
              </a:rPr>
              <a:t>ciclofaixas</a:t>
            </a:r>
            <a:r>
              <a:rPr lang="pt-BR" sz="2000" i="1" dirty="0"/>
              <a:t>;</a:t>
            </a:r>
          </a:p>
          <a:p>
            <a:pPr algn="just">
              <a:lnSpc>
                <a:spcPts val="3000"/>
              </a:lnSpc>
            </a:pPr>
            <a:r>
              <a:rPr lang="pt-BR" sz="2000" i="1" dirty="0"/>
              <a:t>►Equipado com </a:t>
            </a:r>
            <a:r>
              <a:rPr lang="pt-BR" sz="2000" i="1" baseline="30000" dirty="0"/>
              <a:t>1</a:t>
            </a:r>
            <a:r>
              <a:rPr lang="pt-BR" sz="2000" b="1" i="1" dirty="0"/>
              <a:t>velocímetro</a:t>
            </a:r>
            <a:r>
              <a:rPr lang="pt-BR" sz="2000" i="1" dirty="0"/>
              <a:t>, </a:t>
            </a:r>
            <a:r>
              <a:rPr lang="pt-BR" sz="2000" i="1" baseline="30000" dirty="0"/>
              <a:t>2</a:t>
            </a:r>
            <a:r>
              <a:rPr lang="pt-BR" sz="2000" b="1" i="1" dirty="0"/>
              <a:t>campainha</a:t>
            </a:r>
            <a:r>
              <a:rPr lang="pt-BR" sz="2000" i="1" dirty="0"/>
              <a:t> e </a:t>
            </a:r>
            <a:r>
              <a:rPr lang="pt-BR" sz="2000" i="1" baseline="30000" dirty="0"/>
              <a:t>3</a:t>
            </a:r>
            <a:r>
              <a:rPr lang="pt-BR" sz="2000" b="1" i="1" dirty="0"/>
              <a:t>sinalização noturna</a:t>
            </a:r>
            <a:r>
              <a:rPr lang="pt-BR" sz="2000" i="1" dirty="0"/>
              <a:t>;</a:t>
            </a:r>
          </a:p>
          <a:p>
            <a:pPr algn="just">
              <a:lnSpc>
                <a:spcPts val="3000"/>
              </a:lnSpc>
            </a:pPr>
            <a:r>
              <a:rPr lang="pt-BR" sz="2000" i="1" dirty="0"/>
              <a:t>►</a:t>
            </a:r>
            <a:r>
              <a:rPr lang="pt-BR" sz="2000" b="1" i="1" dirty="0"/>
              <a:t>Dimensões</a:t>
            </a:r>
            <a:r>
              <a:rPr lang="pt-BR" sz="2000" i="1" dirty="0"/>
              <a:t> NÃO superiores a de uma </a:t>
            </a:r>
            <a:r>
              <a:rPr lang="pt-BR" sz="2000" b="1" i="1" dirty="0">
                <a:solidFill>
                  <a:srgbClr val="7030A0"/>
                </a:solidFill>
              </a:rPr>
              <a:t>cadeira de rodas</a:t>
            </a:r>
            <a:r>
              <a:rPr lang="pt-BR" sz="2000" i="1" dirty="0"/>
              <a:t>.</a:t>
            </a:r>
            <a:endParaRPr lang="pt-BR" sz="2200" i="1" dirty="0">
              <a:solidFill>
                <a:schemeClr val="tx1"/>
              </a:solidFill>
              <a:latin typeface="Calibri" pitchFamily="34" charset="0"/>
              <a:cs typeface="Calibri" pitchFamily="34" charset="0"/>
            </a:endParaRPr>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VEÍCULO AUTOPROPELIDO</a:t>
            </a:r>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576" y="577298"/>
            <a:ext cx="2492896" cy="1869672"/>
          </a:xfrm>
          <a:prstGeom prst="rect">
            <a:avLst/>
          </a:prstGeom>
          <a:ln>
            <a:noFill/>
          </a:ln>
          <a:effectLst>
            <a:softEdge rad="112500"/>
          </a:effectLst>
        </p:spPr>
      </p:pic>
      <p:sp>
        <p:nvSpPr>
          <p:cNvPr id="8" name="CaixaDeTexto 7"/>
          <p:cNvSpPr txBox="1"/>
          <p:nvPr/>
        </p:nvSpPr>
        <p:spPr>
          <a:xfrm>
            <a:off x="214282" y="1582839"/>
            <a:ext cx="5941894" cy="86177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ts val="3000"/>
              </a:lnSpc>
            </a:pPr>
            <a:r>
              <a:rPr lang="pt-BR" sz="2000" i="1" dirty="0"/>
              <a:t>Equipamento de mobilidade individual </a:t>
            </a:r>
            <a:r>
              <a:rPr lang="pt-BR" sz="2000" i="1" dirty="0">
                <a:solidFill>
                  <a:srgbClr val="FF6600"/>
                </a:solidFill>
              </a:rPr>
              <a:t>autopropelido</a:t>
            </a:r>
            <a:r>
              <a:rPr lang="pt-BR" sz="2000" i="1" dirty="0"/>
              <a:t>, </a:t>
            </a:r>
            <a:r>
              <a:rPr lang="pt-BR" sz="2000" b="1" i="1" dirty="0"/>
              <a:t>NÃO equiparado</a:t>
            </a:r>
            <a:r>
              <a:rPr lang="pt-BR" sz="2000" i="1" dirty="0"/>
              <a:t> ao ciclomotor ou bicicleta elétrica. </a:t>
            </a:r>
            <a:endParaRPr lang="pt-BR" sz="2000" i="1" dirty="0">
              <a:solidFill>
                <a:schemeClr val="tx1"/>
              </a:solidFill>
              <a:latin typeface="Calibri" pitchFamily="34" charset="0"/>
              <a:cs typeface="Calibri" pitchFamily="34" charset="0"/>
            </a:endParaRPr>
          </a:p>
        </p:txBody>
      </p:sp>
      <p:sp>
        <p:nvSpPr>
          <p:cNvPr id="9" name="CaixaDeTexto 8"/>
          <p:cNvSpPr txBox="1"/>
          <p:nvPr/>
        </p:nvSpPr>
        <p:spPr>
          <a:xfrm>
            <a:off x="827584" y="2625034"/>
            <a:ext cx="7651467" cy="477054"/>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lnSpc>
                <a:spcPts val="3000"/>
              </a:lnSpc>
            </a:pPr>
            <a:r>
              <a:rPr lang="pt-BR" sz="2000" b="1" i="1" dirty="0">
                <a:solidFill>
                  <a:schemeClr val="tx1"/>
                </a:solidFill>
              </a:rPr>
              <a:t>Permitida</a:t>
            </a:r>
            <a:r>
              <a:rPr lang="pt-BR" sz="2000" i="1" dirty="0">
                <a:solidFill>
                  <a:srgbClr val="00B0F0"/>
                </a:solidFill>
              </a:rPr>
              <a:t> </a:t>
            </a:r>
            <a:r>
              <a:rPr lang="pt-BR" sz="2000" i="1" dirty="0">
                <a:solidFill>
                  <a:schemeClr val="tx1"/>
                </a:solidFill>
              </a:rPr>
              <a:t>a sua </a:t>
            </a:r>
            <a:r>
              <a:rPr lang="pt-BR" sz="2000" i="1" dirty="0">
                <a:solidFill>
                  <a:srgbClr val="00B050"/>
                </a:solidFill>
              </a:rPr>
              <a:t>circulação entre pedestres e ciclistas</a:t>
            </a:r>
            <a:r>
              <a:rPr lang="pt-BR" sz="2000" i="1" dirty="0"/>
              <a:t> </a:t>
            </a:r>
            <a:r>
              <a:rPr lang="pt-BR" sz="2000" b="1" i="1" dirty="0"/>
              <a:t>quando</a:t>
            </a:r>
            <a:r>
              <a:rPr lang="pt-BR" sz="2000" i="1" dirty="0"/>
              <a:t>:</a:t>
            </a:r>
            <a:endParaRPr lang="pt-BR" sz="2000" i="1" dirty="0">
              <a:solidFill>
                <a:schemeClr val="tx1"/>
              </a:solidFill>
              <a:latin typeface="Calibri" pitchFamily="34" charset="0"/>
              <a:cs typeface="Calibri" pitchFamily="34" charset="0"/>
            </a:endParaRPr>
          </a:p>
        </p:txBody>
      </p:sp>
      <p:sp>
        <p:nvSpPr>
          <p:cNvPr id="10" name="Seta para baixo 9"/>
          <p:cNvSpPr/>
          <p:nvPr/>
        </p:nvSpPr>
        <p:spPr>
          <a:xfrm>
            <a:off x="323528" y="2625034"/>
            <a:ext cx="432048" cy="450941"/>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solidFill>
                <a:srgbClr val="006600"/>
              </a:solidFill>
              <a:latin typeface="Calibri" pitchFamily="34" charset="0"/>
              <a:cs typeface="Calibri" pitchFamily="34" charset="0"/>
            </a:endParaRPr>
          </a:p>
        </p:txBody>
      </p:sp>
      <p:sp>
        <p:nvSpPr>
          <p:cNvPr id="12" name="Seta para baixo 11"/>
          <p:cNvSpPr/>
          <p:nvPr/>
        </p:nvSpPr>
        <p:spPr>
          <a:xfrm>
            <a:off x="8534020" y="2622677"/>
            <a:ext cx="432048" cy="450941"/>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solidFill>
                <a:srgbClr val="006600"/>
              </a:solidFill>
              <a:latin typeface="Calibri" pitchFamily="34" charset="0"/>
              <a:cs typeface="Calibri" pitchFamily="34" charset="0"/>
            </a:endParaRPr>
          </a:p>
        </p:txBody>
      </p:sp>
    </p:spTree>
    <p:extLst>
      <p:ext uri="{BB962C8B-B14F-4D97-AF65-F5344CB8AC3E}">
        <p14:creationId xmlns:p14="http://schemas.microsoft.com/office/powerpoint/2010/main" val="208462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3419872" y="1714035"/>
            <a:ext cx="5510942" cy="2887970"/>
          </a:xfrm>
          <a:prstGeom prst="rect">
            <a:avLst/>
          </a:prstGeom>
          <a:noFill/>
          <a:ln w="19050">
            <a:noFill/>
          </a:ln>
        </p:spPr>
        <p:txBody>
          <a:bodyPr wrap="square" rtlCol="0">
            <a:spAutoFit/>
          </a:bodyPr>
          <a:lstStyle/>
          <a:p>
            <a:pPr>
              <a:lnSpc>
                <a:spcPts val="2600"/>
              </a:lnSpc>
              <a:spcAft>
                <a:spcPts val="1200"/>
              </a:spcAft>
            </a:pPr>
            <a:r>
              <a:rPr lang="pt-BR" altLang="pt-BR" sz="2000" b="1" u="sng" dirty="0">
                <a:latin typeface="Arial" panose="020B0604020202020204" pitchFamily="34" charset="0"/>
              </a:rPr>
              <a:t>CARACTERÍSTICAS</a:t>
            </a:r>
          </a:p>
          <a:p>
            <a:pPr>
              <a:spcAft>
                <a:spcPts val="1200"/>
              </a:spcAft>
            </a:pPr>
            <a:r>
              <a:rPr lang="pt-BR" sz="2000" dirty="0"/>
              <a:t>►</a:t>
            </a:r>
            <a:r>
              <a:rPr lang="pt-BR" sz="2000" dirty="0">
                <a:solidFill>
                  <a:srgbClr val="00B050"/>
                </a:solidFill>
              </a:rPr>
              <a:t>Não utilizar</a:t>
            </a:r>
            <a:r>
              <a:rPr lang="pt-BR" sz="2000" dirty="0"/>
              <a:t> disco diagrama;</a:t>
            </a:r>
          </a:p>
          <a:p>
            <a:pPr>
              <a:spcAft>
                <a:spcPts val="1200"/>
              </a:spcAft>
            </a:pPr>
            <a:r>
              <a:rPr lang="pt-BR" sz="2000" dirty="0"/>
              <a:t>►Guarda as informações em </a:t>
            </a:r>
            <a:r>
              <a:rPr lang="pt-BR" sz="2000" dirty="0">
                <a:solidFill>
                  <a:srgbClr val="00B050"/>
                </a:solidFill>
              </a:rPr>
              <a:t>memória eletrônica</a:t>
            </a:r>
            <a:r>
              <a:rPr lang="pt-BR" sz="2000" dirty="0"/>
              <a:t>;</a:t>
            </a:r>
          </a:p>
          <a:p>
            <a:pPr>
              <a:spcAft>
                <a:spcPts val="1200"/>
              </a:spcAft>
            </a:pPr>
            <a:r>
              <a:rPr lang="pt-BR" sz="2000" dirty="0"/>
              <a:t>►Possibilita a </a:t>
            </a:r>
            <a:r>
              <a:rPr lang="pt-BR" sz="2000" dirty="0">
                <a:solidFill>
                  <a:srgbClr val="00B050"/>
                </a:solidFill>
              </a:rPr>
              <a:t>transferência das informações</a:t>
            </a:r>
            <a:r>
              <a:rPr lang="pt-BR" sz="2000" dirty="0"/>
              <a:t> para outros tipos de mídia eletrônica;</a:t>
            </a:r>
          </a:p>
          <a:p>
            <a:pPr>
              <a:spcAft>
                <a:spcPts val="1200"/>
              </a:spcAft>
            </a:pPr>
            <a:r>
              <a:rPr lang="pt-BR" sz="2000" dirty="0"/>
              <a:t>►Os discos diagrama foram substituídos por </a:t>
            </a:r>
            <a:r>
              <a:rPr lang="pt-BR" sz="2000" dirty="0">
                <a:solidFill>
                  <a:srgbClr val="00B050"/>
                </a:solidFill>
              </a:rPr>
              <a:t>cartões inteligentes</a:t>
            </a:r>
            <a:r>
              <a:rPr lang="pt-BR" sz="2000" dirty="0"/>
              <a:t> (</a:t>
            </a:r>
            <a:r>
              <a:rPr lang="pt-BR" sz="2000" i="1" dirty="0"/>
              <a:t>chip</a:t>
            </a:r>
            <a:r>
              <a:rPr lang="pt-BR" sz="2000" dirty="0"/>
              <a:t>).</a:t>
            </a:r>
            <a:endParaRPr lang="pt-BR" altLang="pt-BR" sz="2000" dirty="0">
              <a:solidFill>
                <a:srgbClr val="006600"/>
              </a:solidFill>
              <a:latin typeface="Arial" panose="020B0604020202020204" pitchFamily="34" charset="0"/>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31790"/>
            <a:ext cx="3068420" cy="1321080"/>
          </a:xfrm>
          <a:prstGeom prst="rect">
            <a:avLst/>
          </a:prstGeom>
        </p:spPr>
      </p:pic>
      <p:sp>
        <p:nvSpPr>
          <p:cNvPr id="7" name="CaixaDeTexto 6">
            <a:extLst>
              <a:ext uri="{FF2B5EF4-FFF2-40B4-BE49-F238E27FC236}">
                <a16:creationId xmlns:a16="http://schemas.microsoft.com/office/drawing/2014/main" id="{5470A9FE-E619-4416-A83D-6A0A9E886F16}"/>
              </a:ext>
            </a:extLst>
          </p:cNvPr>
          <p:cNvSpPr txBox="1"/>
          <p:nvPr/>
        </p:nvSpPr>
        <p:spPr>
          <a:xfrm>
            <a:off x="213186" y="1540187"/>
            <a:ext cx="2376264" cy="707886"/>
          </a:xfrm>
          <a:prstGeom prst="rect">
            <a:avLst/>
          </a:prstGeom>
          <a:noFill/>
          <a:ln w="19050">
            <a:noFill/>
          </a:ln>
        </p:spPr>
        <p:txBody>
          <a:bodyPr wrap="square" rtlCol="0">
            <a:spAutoFit/>
          </a:bodyPr>
          <a:lstStyle/>
          <a:p>
            <a:pPr algn="just"/>
            <a:r>
              <a:rPr lang="pt-BR" altLang="pt-BR" sz="2000" dirty="0">
                <a:latin typeface="Arial" panose="020B0604020202020204" pitchFamily="34" charset="0"/>
              </a:rPr>
              <a:t>Modelo</a:t>
            </a:r>
          </a:p>
          <a:p>
            <a:pPr algn="just"/>
            <a:r>
              <a:rPr lang="pt-BR" altLang="pt-BR" sz="2000" b="1" dirty="0">
                <a:latin typeface="Arial" panose="020B0604020202020204" pitchFamily="34" charset="0"/>
              </a:rPr>
              <a:t>DIGITAL</a:t>
            </a:r>
            <a:endParaRPr lang="pt-BR" sz="2000" b="1" dirty="0"/>
          </a:p>
        </p:txBody>
      </p:sp>
      <p:sp>
        <p:nvSpPr>
          <p:cNvPr id="9" name="Retângulo 8">
            <a:extLst>
              <a:ext uri="{FF2B5EF4-FFF2-40B4-BE49-F238E27FC236}">
                <a16:creationId xmlns:a16="http://schemas.microsoft.com/office/drawing/2014/main" id="{FB99245F-DF6E-4A18-A6B8-A952F4DFD016}"/>
              </a:ext>
            </a:extLst>
          </p:cNvPr>
          <p:cNvSpPr/>
          <p:nvPr/>
        </p:nvSpPr>
        <p:spPr>
          <a:xfrm>
            <a:off x="0" y="1059582"/>
            <a:ext cx="2555776"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Modelos Diversos</a:t>
            </a:r>
          </a:p>
        </p:txBody>
      </p:sp>
      <p:pic>
        <p:nvPicPr>
          <p:cNvPr id="10" name="Imagem 9">
            <a:extLst>
              <a:ext uri="{FF2B5EF4-FFF2-40B4-BE49-F238E27FC236}">
                <a16:creationId xmlns:a16="http://schemas.microsoft.com/office/drawing/2014/main" id="{DAF1EF4A-C749-47C4-AB29-89EA84F93C1E}"/>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1" name="CaixaDeTexto 10">
            <a:extLst>
              <a:ext uri="{FF2B5EF4-FFF2-40B4-BE49-F238E27FC236}">
                <a16:creationId xmlns:a16="http://schemas.microsoft.com/office/drawing/2014/main" id="{8DFFD966-C4D6-4E46-8A73-609313DEDC44}"/>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Tree>
    <p:extLst>
      <p:ext uri="{BB962C8B-B14F-4D97-AF65-F5344CB8AC3E}">
        <p14:creationId xmlns:p14="http://schemas.microsoft.com/office/powerpoint/2010/main" val="274097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410" y="627534"/>
            <a:ext cx="3134250" cy="360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FUNCIONAMENTO</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59582"/>
            <a:ext cx="7264673" cy="3791386"/>
          </a:xfrm>
          <a:prstGeom prst="rect">
            <a:avLst/>
          </a:prstGeom>
        </p:spPr>
      </p:pic>
      <p:sp>
        <p:nvSpPr>
          <p:cNvPr id="4" name="Retângulo 3"/>
          <p:cNvSpPr/>
          <p:nvPr/>
        </p:nvSpPr>
        <p:spPr>
          <a:xfrm>
            <a:off x="6024170" y="627534"/>
            <a:ext cx="3134250"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Preenchimento do Disco</a:t>
            </a:r>
          </a:p>
        </p:txBody>
      </p:sp>
    </p:spTree>
    <p:extLst>
      <p:ext uri="{BB962C8B-B14F-4D97-AF65-F5344CB8AC3E}">
        <p14:creationId xmlns:p14="http://schemas.microsoft.com/office/powerpoint/2010/main" val="393372799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603728"/>
            <a:ext cx="5911328" cy="3240360"/>
          </a:xfrm>
          <a:prstGeom prst="rect">
            <a:avLst/>
          </a:prstGeom>
        </p:spPr>
      </p:pic>
      <p:sp>
        <p:nvSpPr>
          <p:cNvPr id="6" name="CaixaDeTexto 5"/>
          <p:cNvSpPr txBox="1"/>
          <p:nvPr/>
        </p:nvSpPr>
        <p:spPr>
          <a:xfrm>
            <a:off x="200573" y="1779662"/>
            <a:ext cx="2595985" cy="1323439"/>
          </a:xfrm>
          <a:prstGeom prst="rect">
            <a:avLst/>
          </a:prstGeom>
          <a:noFill/>
          <a:ln w="19050">
            <a:noFill/>
          </a:ln>
        </p:spPr>
        <p:txBody>
          <a:bodyPr wrap="square" rtlCol="0">
            <a:spAutoFit/>
          </a:bodyPr>
          <a:lstStyle/>
          <a:p>
            <a:r>
              <a:rPr lang="pt-BR" sz="2000" dirty="0"/>
              <a:t>Após o preenchimento e ajuste do horário, </a:t>
            </a:r>
            <a:r>
              <a:rPr lang="pt-BR" sz="2000" dirty="0">
                <a:solidFill>
                  <a:srgbClr val="FE612C"/>
                </a:solidFill>
              </a:rPr>
              <a:t>trave o disco</a:t>
            </a:r>
            <a:r>
              <a:rPr lang="pt-BR" sz="2000" dirty="0"/>
              <a:t> no tacógrafo e </a:t>
            </a:r>
            <a:r>
              <a:rPr lang="pt-BR" sz="2000" dirty="0">
                <a:solidFill>
                  <a:srgbClr val="FE612C"/>
                </a:solidFill>
              </a:rPr>
              <a:t>feche-o</a:t>
            </a:r>
            <a:r>
              <a:rPr lang="pt-BR" sz="2000" dirty="0"/>
              <a:t>.</a:t>
            </a:r>
          </a:p>
        </p:txBody>
      </p:sp>
      <p:sp>
        <p:nvSpPr>
          <p:cNvPr id="7" name="Retângulo 6">
            <a:extLst>
              <a:ext uri="{FF2B5EF4-FFF2-40B4-BE49-F238E27FC236}">
                <a16:creationId xmlns:a16="http://schemas.microsoft.com/office/drawing/2014/main" id="{091EBFC2-3C81-4862-B802-C7052A22ED86}"/>
              </a:ext>
            </a:extLst>
          </p:cNvPr>
          <p:cNvSpPr/>
          <p:nvPr/>
        </p:nvSpPr>
        <p:spPr>
          <a:xfrm>
            <a:off x="0" y="1059582"/>
            <a:ext cx="2267744"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Funcionamento</a:t>
            </a:r>
          </a:p>
        </p:txBody>
      </p:sp>
      <p:pic>
        <p:nvPicPr>
          <p:cNvPr id="8" name="Imagem 7">
            <a:extLst>
              <a:ext uri="{FF2B5EF4-FFF2-40B4-BE49-F238E27FC236}">
                <a16:creationId xmlns:a16="http://schemas.microsoft.com/office/drawing/2014/main" id="{B58AEB7C-1CCB-42FD-AB9B-A08D69D8881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9" name="CaixaDeTexto 8">
            <a:extLst>
              <a:ext uri="{FF2B5EF4-FFF2-40B4-BE49-F238E27FC236}">
                <a16:creationId xmlns:a16="http://schemas.microsoft.com/office/drawing/2014/main" id="{1278B574-DCAD-4F83-A7D9-37DEAEA05309}"/>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
        <p:nvSpPr>
          <p:cNvPr id="4" name="Retângulo 3"/>
          <p:cNvSpPr/>
          <p:nvPr/>
        </p:nvSpPr>
        <p:spPr>
          <a:xfrm>
            <a:off x="5745211" y="973105"/>
            <a:ext cx="2376264" cy="532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dirty="0">
                <a:solidFill>
                  <a:schemeClr val="tx1"/>
                </a:solidFill>
              </a:rPr>
              <a:t>Acerto de Horas e Colocação do Disco</a:t>
            </a:r>
          </a:p>
        </p:txBody>
      </p:sp>
      <p:sp>
        <p:nvSpPr>
          <p:cNvPr id="2" name="Seta: para Baixo 1">
            <a:extLst>
              <a:ext uri="{FF2B5EF4-FFF2-40B4-BE49-F238E27FC236}">
                <a16:creationId xmlns:a16="http://schemas.microsoft.com/office/drawing/2014/main" id="{C2DBCCB0-C9E0-4934-92BB-298A7CBAC532}"/>
              </a:ext>
            </a:extLst>
          </p:cNvPr>
          <p:cNvSpPr/>
          <p:nvPr/>
        </p:nvSpPr>
        <p:spPr>
          <a:xfrm>
            <a:off x="5239617" y="979394"/>
            <a:ext cx="488016" cy="590533"/>
          </a:xfrm>
          <a:prstGeom prst="downArrow">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n>
                <a:solidFill>
                  <a:schemeClr val="tx1"/>
                </a:solidFill>
              </a:ln>
              <a:solidFill>
                <a:srgbClr val="FF0000"/>
              </a:solidFill>
            </a:endParaRPr>
          </a:p>
        </p:txBody>
      </p:sp>
      <p:sp>
        <p:nvSpPr>
          <p:cNvPr id="10" name="Seta: para Baixo 9">
            <a:extLst>
              <a:ext uri="{FF2B5EF4-FFF2-40B4-BE49-F238E27FC236}">
                <a16:creationId xmlns:a16="http://schemas.microsoft.com/office/drawing/2014/main" id="{25537B98-D576-457E-81A5-479E876BB40D}"/>
              </a:ext>
            </a:extLst>
          </p:cNvPr>
          <p:cNvSpPr/>
          <p:nvPr/>
        </p:nvSpPr>
        <p:spPr>
          <a:xfrm>
            <a:off x="7956376" y="973105"/>
            <a:ext cx="488016" cy="590533"/>
          </a:xfrm>
          <a:prstGeom prst="downArrow">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n>
                <a:solidFill>
                  <a:schemeClr val="tx1"/>
                </a:solidFill>
              </a:ln>
              <a:solidFill>
                <a:srgbClr val="FF0000"/>
              </a:solidFill>
            </a:endParaRPr>
          </a:p>
        </p:txBody>
      </p:sp>
    </p:spTree>
    <p:extLst>
      <p:ext uri="{BB962C8B-B14F-4D97-AF65-F5344CB8AC3E}">
        <p14:creationId xmlns:p14="http://schemas.microsoft.com/office/powerpoint/2010/main" val="411113590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31048" y="1578016"/>
            <a:ext cx="4123409" cy="1987467"/>
          </a:xfrm>
          <a:prstGeom prst="rect">
            <a:avLst/>
          </a:prstGeom>
          <a:noFill/>
          <a:ln w="19050">
            <a:noFill/>
          </a:ln>
        </p:spPr>
        <p:txBody>
          <a:bodyPr wrap="square" rtlCol="0">
            <a:spAutoFit/>
          </a:bodyPr>
          <a:lstStyle/>
          <a:p>
            <a:pPr fontAlgn="base">
              <a:lnSpc>
                <a:spcPts val="3000"/>
              </a:lnSpc>
              <a:spcAft>
                <a:spcPts val="1000"/>
              </a:spcAft>
            </a:pPr>
            <a:r>
              <a:rPr lang="pt-BR" sz="2000" dirty="0"/>
              <a:t>Realizar a </a:t>
            </a:r>
            <a:r>
              <a:rPr lang="pt-BR" sz="2000" b="1" dirty="0"/>
              <a:t>leitura e interpretação</a:t>
            </a:r>
            <a:r>
              <a:rPr lang="pt-BR" sz="2000" dirty="0"/>
              <a:t> dos dados contidos nos discos diagramas é função </a:t>
            </a:r>
            <a:r>
              <a:rPr lang="pt-BR" sz="2000" dirty="0">
                <a:solidFill>
                  <a:srgbClr val="FE612C"/>
                </a:solidFill>
              </a:rPr>
              <a:t>indispensável para os profissionais</a:t>
            </a:r>
            <a:r>
              <a:rPr lang="pt-BR" sz="2000" dirty="0"/>
              <a:t> da área do transporte rodoviário.</a:t>
            </a:r>
          </a:p>
        </p:txBody>
      </p:sp>
      <p:pic>
        <p:nvPicPr>
          <p:cNvPr id="7" name="Picture 3" descr="di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469467" y="1874083"/>
            <a:ext cx="4233074" cy="17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ta para a esquerda 1"/>
          <p:cNvSpPr/>
          <p:nvPr/>
        </p:nvSpPr>
        <p:spPr>
          <a:xfrm>
            <a:off x="6372200" y="976975"/>
            <a:ext cx="2664296" cy="504056"/>
          </a:xfrm>
          <a:prstGeom prst="lef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rgbClr val="FF0000"/>
                </a:solidFill>
              </a:rPr>
              <a:t>Velocidade Desenvolvida</a:t>
            </a:r>
          </a:p>
        </p:txBody>
      </p:sp>
      <p:sp>
        <p:nvSpPr>
          <p:cNvPr id="8" name="Seta para a esquerda 7"/>
          <p:cNvSpPr/>
          <p:nvPr/>
        </p:nvSpPr>
        <p:spPr>
          <a:xfrm>
            <a:off x="6455992" y="1830473"/>
            <a:ext cx="2580504" cy="504056"/>
          </a:xfrm>
          <a:prstGeom prst="lef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rgbClr val="FF0000"/>
                </a:solidFill>
              </a:rPr>
              <a:t>Distância Percorrida</a:t>
            </a:r>
          </a:p>
        </p:txBody>
      </p:sp>
      <p:sp>
        <p:nvSpPr>
          <p:cNvPr id="9" name="Seta para a esquerda 8"/>
          <p:cNvSpPr/>
          <p:nvPr/>
        </p:nvSpPr>
        <p:spPr>
          <a:xfrm>
            <a:off x="6485601" y="3617235"/>
            <a:ext cx="2520280" cy="504056"/>
          </a:xfrm>
          <a:prstGeom prst="lef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rgbClr val="FF0000"/>
                </a:solidFill>
              </a:rPr>
              <a:t>Tempo Trabalhado</a:t>
            </a:r>
          </a:p>
        </p:txBody>
      </p:sp>
      <p:sp>
        <p:nvSpPr>
          <p:cNvPr id="10" name="Retângulo 9">
            <a:extLst>
              <a:ext uri="{FF2B5EF4-FFF2-40B4-BE49-F238E27FC236}">
                <a16:creationId xmlns:a16="http://schemas.microsoft.com/office/drawing/2014/main" id="{43C7290F-D13C-480C-A6AD-CB9AABE1CA57}"/>
              </a:ext>
            </a:extLst>
          </p:cNvPr>
          <p:cNvSpPr/>
          <p:nvPr/>
        </p:nvSpPr>
        <p:spPr>
          <a:xfrm>
            <a:off x="0" y="1059582"/>
            <a:ext cx="2267744"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Funcionamento</a:t>
            </a:r>
          </a:p>
        </p:txBody>
      </p:sp>
      <p:pic>
        <p:nvPicPr>
          <p:cNvPr id="11" name="Imagem 10">
            <a:extLst>
              <a:ext uri="{FF2B5EF4-FFF2-40B4-BE49-F238E27FC236}">
                <a16:creationId xmlns:a16="http://schemas.microsoft.com/office/drawing/2014/main" id="{FC5D7CA2-86BE-4D6A-9994-6261F493E1F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2" name="CaixaDeTexto 11">
            <a:extLst>
              <a:ext uri="{FF2B5EF4-FFF2-40B4-BE49-F238E27FC236}">
                <a16:creationId xmlns:a16="http://schemas.microsoft.com/office/drawing/2014/main" id="{5F9A07F4-C828-4E79-B316-E0CEB7804DE7}"/>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Tree>
    <p:extLst>
      <p:ext uri="{BB962C8B-B14F-4D97-AF65-F5344CB8AC3E}">
        <p14:creationId xmlns:p14="http://schemas.microsoft.com/office/powerpoint/2010/main" val="176241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7504" y="1624424"/>
            <a:ext cx="5184576" cy="707886"/>
          </a:xfrm>
          <a:prstGeom prst="rect">
            <a:avLst/>
          </a:prstGeom>
          <a:noFill/>
          <a:ln w="19050">
            <a:noFill/>
          </a:ln>
        </p:spPr>
        <p:txBody>
          <a:bodyPr wrap="square" rtlCol="0">
            <a:spAutoFit/>
          </a:bodyPr>
          <a:lstStyle/>
          <a:p>
            <a:pPr fontAlgn="base">
              <a:spcAft>
                <a:spcPts val="1000"/>
              </a:spcAft>
            </a:pPr>
            <a:r>
              <a:rPr lang="pt-BR" sz="2000" dirty="0">
                <a:solidFill>
                  <a:srgbClr val="FF3300"/>
                </a:solidFill>
              </a:rPr>
              <a:t>►O tacógrafo permite uma avaliação detalhada da viagem ao final de cada período de trabalho.</a:t>
            </a:r>
            <a:endParaRPr lang="pt-BR" sz="2000" dirty="0"/>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21" y="1485133"/>
            <a:ext cx="3268683" cy="2228152"/>
          </a:xfrm>
          <a:prstGeom prst="rect">
            <a:avLst/>
          </a:prstGeom>
          <a:ln>
            <a:noFill/>
          </a:ln>
          <a:effectLst>
            <a:softEdge rad="63500"/>
          </a:effectLst>
        </p:spPr>
      </p:pic>
      <p:sp>
        <p:nvSpPr>
          <p:cNvPr id="5" name="CaixaDeTexto 4">
            <a:extLst>
              <a:ext uri="{FF2B5EF4-FFF2-40B4-BE49-F238E27FC236}">
                <a16:creationId xmlns:a16="http://schemas.microsoft.com/office/drawing/2014/main" id="{E7133BA4-42E8-4359-AECD-5AA489F017E0}"/>
              </a:ext>
            </a:extLst>
          </p:cNvPr>
          <p:cNvSpPr txBox="1"/>
          <p:nvPr/>
        </p:nvSpPr>
        <p:spPr>
          <a:xfrm>
            <a:off x="107504" y="3839157"/>
            <a:ext cx="8630564" cy="707886"/>
          </a:xfrm>
          <a:prstGeom prst="rect">
            <a:avLst/>
          </a:prstGeom>
          <a:noFill/>
          <a:ln w="19050">
            <a:noFill/>
          </a:ln>
        </p:spPr>
        <p:txBody>
          <a:bodyPr wrap="square" rtlCol="0">
            <a:spAutoFit/>
          </a:bodyPr>
          <a:lstStyle/>
          <a:p>
            <a:pPr fontAlgn="base">
              <a:spcAft>
                <a:spcPts val="1000"/>
              </a:spcAft>
            </a:pPr>
            <a:r>
              <a:rPr lang="pt-BR" sz="2000" dirty="0">
                <a:solidFill>
                  <a:srgbClr val="00B0F0"/>
                </a:solidFill>
              </a:rPr>
              <a:t>►Ferramenta adequada para apoiar o gerenciamento da operação no transporte rodoviário de passageiros e carga.</a:t>
            </a:r>
            <a:endParaRPr lang="pt-BR" sz="2000" dirty="0"/>
          </a:p>
        </p:txBody>
      </p:sp>
      <p:sp>
        <p:nvSpPr>
          <p:cNvPr id="6" name="CaixaDeTexto 5">
            <a:extLst>
              <a:ext uri="{FF2B5EF4-FFF2-40B4-BE49-F238E27FC236}">
                <a16:creationId xmlns:a16="http://schemas.microsoft.com/office/drawing/2014/main" id="{7917888F-2C18-420E-9875-257FC1B7FAB8}"/>
              </a:ext>
            </a:extLst>
          </p:cNvPr>
          <p:cNvSpPr txBox="1"/>
          <p:nvPr/>
        </p:nvSpPr>
        <p:spPr>
          <a:xfrm>
            <a:off x="107504" y="2571750"/>
            <a:ext cx="5318196" cy="1015663"/>
          </a:xfrm>
          <a:prstGeom prst="rect">
            <a:avLst/>
          </a:prstGeom>
          <a:noFill/>
          <a:ln w="19050">
            <a:noFill/>
          </a:ln>
        </p:spPr>
        <p:txBody>
          <a:bodyPr wrap="square" rtlCol="0">
            <a:spAutoFit/>
          </a:bodyPr>
          <a:lstStyle/>
          <a:p>
            <a:pPr fontAlgn="base">
              <a:spcAft>
                <a:spcPts val="1000"/>
              </a:spcAft>
            </a:pPr>
            <a:r>
              <a:rPr lang="pt-BR" sz="2000" dirty="0">
                <a:solidFill>
                  <a:srgbClr val="006600"/>
                </a:solidFill>
              </a:rPr>
              <a:t>►É equipamento eficiente e confiável na obtenção de dados e com baixo custo operacional</a:t>
            </a:r>
            <a:endParaRPr lang="pt-BR" sz="2000" dirty="0"/>
          </a:p>
        </p:txBody>
      </p:sp>
      <p:sp>
        <p:nvSpPr>
          <p:cNvPr id="8" name="Retângulo 7">
            <a:extLst>
              <a:ext uri="{FF2B5EF4-FFF2-40B4-BE49-F238E27FC236}">
                <a16:creationId xmlns:a16="http://schemas.microsoft.com/office/drawing/2014/main" id="{0CE2750F-8B4F-4C16-9630-924A0E9DD880}"/>
              </a:ext>
            </a:extLst>
          </p:cNvPr>
          <p:cNvSpPr/>
          <p:nvPr/>
        </p:nvSpPr>
        <p:spPr>
          <a:xfrm>
            <a:off x="0" y="1059582"/>
            <a:ext cx="3851920"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Importância e Obrigatoriedade</a:t>
            </a:r>
          </a:p>
        </p:txBody>
      </p:sp>
      <p:pic>
        <p:nvPicPr>
          <p:cNvPr id="9" name="Imagem 8">
            <a:extLst>
              <a:ext uri="{FF2B5EF4-FFF2-40B4-BE49-F238E27FC236}">
                <a16:creationId xmlns:a16="http://schemas.microsoft.com/office/drawing/2014/main" id="{192B92CF-1248-47FE-A8A3-CB9BFABC661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10" name="CaixaDeTexto 9">
            <a:extLst>
              <a:ext uri="{FF2B5EF4-FFF2-40B4-BE49-F238E27FC236}">
                <a16:creationId xmlns:a16="http://schemas.microsoft.com/office/drawing/2014/main" id="{FADB3E57-1835-4A03-A05B-DE3722D106E5}"/>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Tree>
    <p:extLst>
      <p:ext uri="{BB962C8B-B14F-4D97-AF65-F5344CB8AC3E}">
        <p14:creationId xmlns:p14="http://schemas.microsoft.com/office/powerpoint/2010/main" val="58983470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8626" y="1563638"/>
            <a:ext cx="8765862" cy="3145603"/>
          </a:xfrm>
          <a:prstGeom prst="rect">
            <a:avLst/>
          </a:prstGeom>
          <a:noFill/>
          <a:ln w="19050">
            <a:noFill/>
          </a:ln>
        </p:spPr>
        <p:txBody>
          <a:bodyPr wrap="square" lIns="180000" tIns="90000" rIns="180000" bIns="180000" rtlCol="0">
            <a:spAutoFit/>
          </a:bodyPr>
          <a:lstStyle/>
          <a:p>
            <a:pPr>
              <a:lnSpc>
                <a:spcPts val="2500"/>
              </a:lnSpc>
            </a:pPr>
            <a:r>
              <a:rPr lang="pt-BR" sz="1000" dirty="0">
                <a:solidFill>
                  <a:srgbClr val="006600"/>
                </a:solidFill>
              </a:rPr>
              <a:t>Art. 8</a:t>
            </a:r>
            <a:r>
              <a:rPr lang="pt-BR" sz="1000" u="words" baseline="30000" dirty="0">
                <a:solidFill>
                  <a:srgbClr val="006600"/>
                </a:solidFill>
              </a:rPr>
              <a:t>o</a:t>
            </a:r>
            <a:r>
              <a:rPr lang="pt-BR" sz="2000" dirty="0">
                <a:solidFill>
                  <a:srgbClr val="006600"/>
                </a:solidFill>
              </a:rPr>
              <a:t> A inobservância do disciplinado nesta Resolução constitui-se em infração de trânsito previstas nos  arts. 238 e  230, incisos, IX , X, XIV, com as penalidades constantes dos arts. 258 , inciso II, 259,  inciso II, 262  e 266, e as medidas administrativas disciplinadas nos arts. 270, 271 e 279 do Código de Trânsito Brasileiro,  não excluindo-se  outras estabelecidas em legislação específica.</a:t>
            </a:r>
          </a:p>
          <a:p>
            <a:pPr>
              <a:lnSpc>
                <a:spcPts val="2500"/>
              </a:lnSpc>
            </a:pPr>
            <a:r>
              <a:rPr lang="pt-BR" sz="2000" dirty="0"/>
              <a:t> </a:t>
            </a:r>
          </a:p>
          <a:p>
            <a:pPr>
              <a:lnSpc>
                <a:spcPts val="2500"/>
              </a:lnSpc>
            </a:pPr>
            <a:r>
              <a:rPr lang="pt-BR" sz="1000" dirty="0"/>
              <a:t>Art.  9</a:t>
            </a:r>
            <a:r>
              <a:rPr lang="pt-BR" sz="1000" u="words" baseline="30000" dirty="0"/>
              <a:t>o</a:t>
            </a:r>
            <a:r>
              <a:rPr lang="pt-BR" sz="2000" dirty="0"/>
              <a:t> A violação ou adulteração do registrador instantâneo e inalterável de velocidade e tempo sujeitará o infrator às cominações da legislação penal aplicável.</a:t>
            </a:r>
          </a:p>
        </p:txBody>
      </p:sp>
      <p:sp>
        <p:nvSpPr>
          <p:cNvPr id="5" name="Retângulo 4"/>
          <p:cNvSpPr/>
          <p:nvPr/>
        </p:nvSpPr>
        <p:spPr>
          <a:xfrm>
            <a:off x="6228184" y="4528507"/>
            <a:ext cx="2520280" cy="28799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rPr>
              <a:t>Resolução 92 CONTRAN</a:t>
            </a:r>
          </a:p>
        </p:txBody>
      </p:sp>
      <p:sp>
        <p:nvSpPr>
          <p:cNvPr id="6" name="Retângulo 5">
            <a:extLst>
              <a:ext uri="{FF2B5EF4-FFF2-40B4-BE49-F238E27FC236}">
                <a16:creationId xmlns:a16="http://schemas.microsoft.com/office/drawing/2014/main" id="{07D4ACEA-075A-4AB5-AC23-62B559F531EA}"/>
              </a:ext>
            </a:extLst>
          </p:cNvPr>
          <p:cNvSpPr/>
          <p:nvPr/>
        </p:nvSpPr>
        <p:spPr>
          <a:xfrm>
            <a:off x="0" y="1059582"/>
            <a:ext cx="3851920"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Importância e Obrigatoriedade</a:t>
            </a:r>
          </a:p>
        </p:txBody>
      </p:sp>
      <p:pic>
        <p:nvPicPr>
          <p:cNvPr id="7" name="Imagem 6">
            <a:extLst>
              <a:ext uri="{FF2B5EF4-FFF2-40B4-BE49-F238E27FC236}">
                <a16:creationId xmlns:a16="http://schemas.microsoft.com/office/drawing/2014/main" id="{D2BE32DD-A2EB-42F0-BCD3-113CB39ABE7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452659"/>
          </a:xfrm>
          <a:prstGeom prst="rect">
            <a:avLst/>
          </a:prstGeom>
        </p:spPr>
      </p:pic>
      <p:sp>
        <p:nvSpPr>
          <p:cNvPr id="8" name="CaixaDeTexto 7">
            <a:extLst>
              <a:ext uri="{FF2B5EF4-FFF2-40B4-BE49-F238E27FC236}">
                <a16:creationId xmlns:a16="http://schemas.microsoft.com/office/drawing/2014/main" id="{B2B68081-806F-4747-B220-44E103E23483}"/>
              </a:ext>
            </a:extLst>
          </p:cNvPr>
          <p:cNvSpPr txBox="1"/>
          <p:nvPr/>
        </p:nvSpPr>
        <p:spPr>
          <a:xfrm>
            <a:off x="231048" y="577298"/>
            <a:ext cx="4032448" cy="430887"/>
          </a:xfrm>
          <a:prstGeom prst="rect">
            <a:avLst/>
          </a:prstGeom>
          <a:noFill/>
        </p:spPr>
        <p:txBody>
          <a:bodyPr wrap="square" rtlCol="0">
            <a:spAutoFit/>
          </a:bodyPr>
          <a:lstStyle/>
          <a:p>
            <a:r>
              <a:rPr lang="pt-BR" sz="2200" b="1" dirty="0"/>
              <a:t>TACÓGRAFO</a:t>
            </a:r>
            <a:endParaRPr lang="pt-BR" sz="2200" dirty="0"/>
          </a:p>
        </p:txBody>
      </p:sp>
    </p:spTree>
    <p:extLst>
      <p:ext uri="{BB962C8B-B14F-4D97-AF65-F5344CB8AC3E}">
        <p14:creationId xmlns:p14="http://schemas.microsoft.com/office/powerpoint/2010/main" val="6760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2067694"/>
            <a:ext cx="6571306" cy="1602746"/>
          </a:xfrm>
          <a:prstGeom prst="rect">
            <a:avLst/>
          </a:prstGeom>
          <a:noFill/>
          <a:ln w="19050">
            <a:noFill/>
          </a:ln>
        </p:spPr>
        <p:txBody>
          <a:bodyPr wrap="square" rtlCol="0">
            <a:spAutoFit/>
          </a:bodyPr>
          <a:lstStyle/>
          <a:p>
            <a:pPr>
              <a:lnSpc>
                <a:spcPts val="3000"/>
              </a:lnSpc>
            </a:pPr>
            <a:r>
              <a:rPr lang="pt-BR" sz="1000" dirty="0"/>
              <a:t>Art. 39.</a:t>
            </a:r>
            <a:r>
              <a:rPr lang="pt-BR" sz="2000" dirty="0"/>
              <a:t> As infrações a este Regulamento que configurem situação de GRAVE e </a:t>
            </a:r>
            <a:r>
              <a:rPr lang="pt-BR" sz="2000" dirty="0">
                <a:solidFill>
                  <a:srgbClr val="FE612C"/>
                </a:solidFill>
              </a:rPr>
              <a:t>iminente risco</a:t>
            </a:r>
            <a:r>
              <a:rPr lang="pt-BR" sz="2000" dirty="0"/>
              <a:t> à integridade física de pessoas, à segurança pública ou ao meio ambiente </a:t>
            </a:r>
            <a:r>
              <a:rPr lang="pt-BR" sz="2000" b="1" dirty="0"/>
              <a:t>podem</a:t>
            </a:r>
            <a:r>
              <a:rPr lang="pt-BR" sz="2000" dirty="0"/>
              <a:t> ensejar os </a:t>
            </a:r>
            <a:r>
              <a:rPr lang="pt-BR" sz="2000" dirty="0">
                <a:solidFill>
                  <a:srgbClr val="00B0F0"/>
                </a:solidFill>
              </a:rPr>
              <a:t>seguintes procedimentos</a:t>
            </a:r>
            <a:r>
              <a:rPr lang="pt-BR" sz="2000" dirty="0"/>
              <a:t>:</a:t>
            </a:r>
          </a:p>
        </p:txBody>
      </p:sp>
      <p:pic>
        <p:nvPicPr>
          <p:cNvPr id="7" name="Imagem 6">
            <a:extLst>
              <a:ext uri="{FF2B5EF4-FFF2-40B4-BE49-F238E27FC236}">
                <a16:creationId xmlns:a16="http://schemas.microsoft.com/office/drawing/2014/main" id="{BAD4CCA8-418D-479C-A415-E60F8E80A24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722C72AE-12C1-47AB-82B3-C01D915CFEFB}"/>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79E10470-85B4-4171-A1B6-A4F982F49D74}"/>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6" name="Imagem 5">
            <a:extLst>
              <a:ext uri="{FF2B5EF4-FFF2-40B4-BE49-F238E27FC236}">
                <a16:creationId xmlns:a16="http://schemas.microsoft.com/office/drawing/2014/main" id="{522F9377-8940-4F25-9408-682456C748D3}"/>
              </a:ext>
            </a:extLst>
          </p:cNvPr>
          <p:cNvPicPr>
            <a:picLocks noChangeAspect="1"/>
          </p:cNvPicPr>
          <p:nvPr/>
        </p:nvPicPr>
        <p:blipFill>
          <a:blip r:embed="rId4"/>
          <a:stretch>
            <a:fillRect/>
          </a:stretch>
        </p:blipFill>
        <p:spPr>
          <a:xfrm>
            <a:off x="8417950" y="4339594"/>
            <a:ext cx="629388" cy="568084"/>
          </a:xfrm>
          <a:prstGeom prst="rect">
            <a:avLst/>
          </a:prstGeom>
        </p:spPr>
      </p:pic>
      <p:pic>
        <p:nvPicPr>
          <p:cNvPr id="1026" name="Picture 2" descr="O perigo mora a um click de distância – Jornal Gazeta Informativa">
            <a:extLst>
              <a:ext uri="{FF2B5EF4-FFF2-40B4-BE49-F238E27FC236}">
                <a16:creationId xmlns:a16="http://schemas.microsoft.com/office/drawing/2014/main" id="{063B6038-96A9-45CD-93CA-B58EA3EB4E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32" t="9135" r="30345" b="11301"/>
          <a:stretch/>
        </p:blipFill>
        <p:spPr bwMode="auto">
          <a:xfrm>
            <a:off x="6823271" y="1887674"/>
            <a:ext cx="1944216" cy="196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84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95686"/>
            <a:ext cx="5133040" cy="1987467"/>
          </a:xfrm>
          <a:prstGeom prst="rect">
            <a:avLst/>
          </a:prstGeom>
          <a:noFill/>
          <a:ln w="19050">
            <a:noFill/>
          </a:ln>
        </p:spPr>
        <p:txBody>
          <a:bodyPr wrap="square" rtlCol="0">
            <a:spAutoFit/>
          </a:bodyPr>
          <a:lstStyle/>
          <a:p>
            <a:pPr>
              <a:lnSpc>
                <a:spcPts val="3000"/>
              </a:lnSpc>
              <a:spcAft>
                <a:spcPts val="1800"/>
              </a:spcAft>
            </a:pPr>
            <a:r>
              <a:rPr lang="pt-BR" sz="2000" dirty="0"/>
              <a:t>I - a </a:t>
            </a:r>
            <a:r>
              <a:rPr lang="pt-BR" sz="2000" b="1" dirty="0"/>
              <a:t>Retenção</a:t>
            </a:r>
            <a:r>
              <a:rPr lang="pt-BR" sz="2000" dirty="0"/>
              <a:t> do veículo, podendo ser autorizada sua </a:t>
            </a:r>
            <a:r>
              <a:rPr lang="pt-BR" sz="2000" b="1" dirty="0"/>
              <a:t>Remoção</a:t>
            </a:r>
            <a:r>
              <a:rPr lang="pt-BR" sz="2000" dirty="0"/>
              <a:t> para local seguro e em condições mais adequadas de regularização, </a:t>
            </a:r>
            <a:r>
              <a:rPr lang="pt-BR" sz="2000" dirty="0">
                <a:solidFill>
                  <a:srgbClr val="00B0F0"/>
                </a:solidFill>
              </a:rPr>
              <a:t>até sanada a irregularidade</a:t>
            </a:r>
            <a:r>
              <a:rPr lang="pt-BR" sz="2000" dirty="0"/>
              <a:t> pelo infrator, se aplicável;</a:t>
            </a:r>
          </a:p>
        </p:txBody>
      </p:sp>
      <p:pic>
        <p:nvPicPr>
          <p:cNvPr id="11" name="Imagem 10">
            <a:extLst>
              <a:ext uri="{FF2B5EF4-FFF2-40B4-BE49-F238E27FC236}">
                <a16:creationId xmlns:a16="http://schemas.microsoft.com/office/drawing/2014/main" id="{69AA3061-70FF-4B21-AB4E-19B581FEEBC5}"/>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2" name="CaixaDeTexto 11">
            <a:extLst>
              <a:ext uri="{FF2B5EF4-FFF2-40B4-BE49-F238E27FC236}">
                <a16:creationId xmlns:a16="http://schemas.microsoft.com/office/drawing/2014/main" id="{B27038F8-42C5-4A60-AFB8-ECD22C1F175C}"/>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3" name="Retângulo 12">
            <a:extLst>
              <a:ext uri="{FF2B5EF4-FFF2-40B4-BE49-F238E27FC236}">
                <a16:creationId xmlns:a16="http://schemas.microsoft.com/office/drawing/2014/main" id="{4F3A4D3F-E0D6-4935-8943-B65FC5345BD8}"/>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6" name="Imagem 5">
            <a:extLst>
              <a:ext uri="{FF2B5EF4-FFF2-40B4-BE49-F238E27FC236}">
                <a16:creationId xmlns:a16="http://schemas.microsoft.com/office/drawing/2014/main" id="{0F26E734-9490-49DC-945B-B7EFDFA0C65D}"/>
              </a:ext>
            </a:extLst>
          </p:cNvPr>
          <p:cNvPicPr>
            <a:picLocks noChangeAspect="1"/>
          </p:cNvPicPr>
          <p:nvPr/>
        </p:nvPicPr>
        <p:blipFill>
          <a:blip r:embed="rId4"/>
          <a:stretch>
            <a:fillRect/>
          </a:stretch>
        </p:blipFill>
        <p:spPr>
          <a:xfrm>
            <a:off x="8417950" y="4339594"/>
            <a:ext cx="629388" cy="568084"/>
          </a:xfrm>
          <a:prstGeom prst="rect">
            <a:avLst/>
          </a:prstGeom>
        </p:spPr>
      </p:pic>
      <p:pic>
        <p:nvPicPr>
          <p:cNvPr id="2050" name="Picture 2" descr="Decreto em Minas regulamenta o transporte de produtos perigosos ...">
            <a:extLst>
              <a:ext uri="{FF2B5EF4-FFF2-40B4-BE49-F238E27FC236}">
                <a16:creationId xmlns:a16="http://schemas.microsoft.com/office/drawing/2014/main" id="{394886E6-571A-48CE-AE4A-BF9A1A6772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01" r="5586"/>
          <a:stretch/>
        </p:blipFill>
        <p:spPr bwMode="auto">
          <a:xfrm>
            <a:off x="5724128" y="1756687"/>
            <a:ext cx="3096344" cy="2353879"/>
          </a:xfrm>
          <a:prstGeom prst="rect">
            <a:avLst/>
          </a:prstGeom>
          <a:ln>
            <a:noFill/>
          </a:ln>
          <a:effectLst>
            <a:softEdge rad="571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41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95686"/>
            <a:ext cx="8679180" cy="1913729"/>
          </a:xfrm>
          <a:prstGeom prst="rect">
            <a:avLst/>
          </a:prstGeom>
          <a:noFill/>
          <a:ln w="19050">
            <a:noFill/>
          </a:ln>
        </p:spPr>
        <p:txBody>
          <a:bodyPr wrap="square" rtlCol="0">
            <a:spAutoFit/>
          </a:bodyPr>
          <a:lstStyle/>
          <a:p>
            <a:pPr>
              <a:lnSpc>
                <a:spcPts val="2500"/>
              </a:lnSpc>
              <a:spcAft>
                <a:spcPts val="1800"/>
              </a:spcAft>
            </a:pPr>
            <a:r>
              <a:rPr lang="pt-BR" sz="2000" dirty="0"/>
              <a:t>II - o transbordo, sob responsabilidade do infrator, dos produtos para outro veículo ou equipamento de transporte adequado, observados o Art. 21 e o Art. 26;</a:t>
            </a:r>
          </a:p>
          <a:p>
            <a:pPr>
              <a:lnSpc>
                <a:spcPts val="2500"/>
              </a:lnSpc>
              <a:spcAft>
                <a:spcPts val="1800"/>
              </a:spcAft>
            </a:pPr>
            <a:r>
              <a:rPr lang="pt-BR" sz="2000" dirty="0"/>
              <a:t>III - o encaminhamento da ocorrência às demais autoridades competentes, conforme o caso;</a:t>
            </a:r>
          </a:p>
        </p:txBody>
      </p:sp>
      <p:pic>
        <p:nvPicPr>
          <p:cNvPr id="11" name="Imagem 10">
            <a:extLst>
              <a:ext uri="{FF2B5EF4-FFF2-40B4-BE49-F238E27FC236}">
                <a16:creationId xmlns:a16="http://schemas.microsoft.com/office/drawing/2014/main" id="{69AA3061-70FF-4B21-AB4E-19B581FEEBC5}"/>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2" name="CaixaDeTexto 11">
            <a:extLst>
              <a:ext uri="{FF2B5EF4-FFF2-40B4-BE49-F238E27FC236}">
                <a16:creationId xmlns:a16="http://schemas.microsoft.com/office/drawing/2014/main" id="{B27038F8-42C5-4A60-AFB8-ECD22C1F175C}"/>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3" name="Retângulo 12">
            <a:extLst>
              <a:ext uri="{FF2B5EF4-FFF2-40B4-BE49-F238E27FC236}">
                <a16:creationId xmlns:a16="http://schemas.microsoft.com/office/drawing/2014/main" id="{4F3A4D3F-E0D6-4935-8943-B65FC5345BD8}"/>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4" name="Imagem 13">
            <a:extLst>
              <a:ext uri="{FF2B5EF4-FFF2-40B4-BE49-F238E27FC236}">
                <a16:creationId xmlns:a16="http://schemas.microsoft.com/office/drawing/2014/main" id="{B83BCDBF-5313-46F2-8ADC-92A6048D5381}"/>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6039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786520"/>
            <a:ext cx="8589424" cy="3055067"/>
          </a:xfrm>
          <a:prstGeom prst="rect">
            <a:avLst/>
          </a:prstGeom>
          <a:noFill/>
          <a:ln w="19050">
            <a:noFill/>
          </a:ln>
        </p:spPr>
        <p:txBody>
          <a:bodyPr wrap="square" rtlCol="0">
            <a:spAutoFit/>
          </a:bodyPr>
          <a:lstStyle/>
          <a:p>
            <a:pPr>
              <a:lnSpc>
                <a:spcPts val="2500"/>
              </a:lnSpc>
              <a:spcAft>
                <a:spcPts val="800"/>
              </a:spcAft>
            </a:pPr>
            <a:r>
              <a:rPr lang="pt-BR" sz="2000" dirty="0"/>
              <a:t>IV - o recolhimento do CTPP ou CIPP para encaminhamento ao Inmetro e sua baixa no sistema até regularização, no caso de utilização do formato eletrônico, quando:</a:t>
            </a:r>
          </a:p>
          <a:p>
            <a:pPr>
              <a:lnSpc>
                <a:spcPts val="2500"/>
              </a:lnSpc>
              <a:spcAft>
                <a:spcPts val="800"/>
              </a:spcAft>
            </a:pPr>
            <a:r>
              <a:rPr lang="pt-BR" sz="2000" b="1" dirty="0">
                <a:solidFill>
                  <a:schemeClr val="tx2"/>
                </a:solidFill>
              </a:rPr>
              <a:t>1.</a:t>
            </a:r>
            <a:r>
              <a:rPr lang="pt-BR" sz="2000" dirty="0">
                <a:solidFill>
                  <a:schemeClr val="tx2"/>
                </a:solidFill>
              </a:rPr>
              <a:t> apresentar adulteração;</a:t>
            </a:r>
          </a:p>
          <a:p>
            <a:pPr>
              <a:lnSpc>
                <a:spcPts val="2500"/>
              </a:lnSpc>
              <a:spcAft>
                <a:spcPts val="800"/>
              </a:spcAft>
            </a:pPr>
            <a:r>
              <a:rPr lang="pt-BR" sz="2000" b="1" dirty="0">
                <a:solidFill>
                  <a:schemeClr val="tx2"/>
                </a:solidFill>
              </a:rPr>
              <a:t>2.</a:t>
            </a:r>
            <a:r>
              <a:rPr lang="pt-BR" sz="2000" dirty="0">
                <a:solidFill>
                  <a:schemeClr val="tx2"/>
                </a:solidFill>
              </a:rPr>
              <a:t> estiver vencido; </a:t>
            </a:r>
          </a:p>
          <a:p>
            <a:pPr>
              <a:lnSpc>
                <a:spcPts val="2500"/>
              </a:lnSpc>
              <a:spcAft>
                <a:spcPts val="800"/>
              </a:spcAft>
            </a:pPr>
            <a:r>
              <a:rPr lang="pt-BR" sz="2000" b="1" dirty="0">
                <a:solidFill>
                  <a:schemeClr val="tx2"/>
                </a:solidFill>
              </a:rPr>
              <a:t>3.</a:t>
            </a:r>
            <a:r>
              <a:rPr lang="pt-BR" sz="2000" dirty="0">
                <a:solidFill>
                  <a:schemeClr val="tx2"/>
                </a:solidFill>
              </a:rPr>
              <a:t> apresentar rasuras; </a:t>
            </a:r>
          </a:p>
          <a:p>
            <a:pPr>
              <a:lnSpc>
                <a:spcPts val="2500"/>
              </a:lnSpc>
              <a:spcAft>
                <a:spcPts val="800"/>
              </a:spcAft>
            </a:pPr>
            <a:r>
              <a:rPr lang="pt-BR" sz="2000" b="1" dirty="0">
                <a:solidFill>
                  <a:schemeClr val="tx2"/>
                </a:solidFill>
              </a:rPr>
              <a:t>4.</a:t>
            </a:r>
            <a:r>
              <a:rPr lang="pt-BR" sz="2000" dirty="0">
                <a:solidFill>
                  <a:schemeClr val="tx2"/>
                </a:solidFill>
              </a:rPr>
              <a:t> apresentar informações divergentes com o Certificado de Registro e Licenciamento do Veículo - CRLV;</a:t>
            </a:r>
          </a:p>
        </p:txBody>
      </p:sp>
      <p:pic>
        <p:nvPicPr>
          <p:cNvPr id="7" name="Imagem 6">
            <a:extLst>
              <a:ext uri="{FF2B5EF4-FFF2-40B4-BE49-F238E27FC236}">
                <a16:creationId xmlns:a16="http://schemas.microsoft.com/office/drawing/2014/main" id="{2306E120-74CC-4633-A67E-4943BA97224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199C69C5-B2AB-4143-A85D-0BC1A008CDDC}"/>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73786758-BA36-49FF-B077-F187D4B71514}"/>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28E3D4FE-A988-4E7B-A305-BD085F9F9C3C}"/>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9819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4325" y="1662360"/>
            <a:ext cx="4632219" cy="276704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ts val="3000"/>
              </a:lnSpc>
            </a:pPr>
            <a:r>
              <a:rPr lang="pt-BR" sz="2300" dirty="0"/>
              <a:t>Veículo com estrutura mecânica </a:t>
            </a:r>
            <a:r>
              <a:rPr lang="pt-BR" sz="2300" dirty="0">
                <a:solidFill>
                  <a:srgbClr val="00B050"/>
                </a:solidFill>
              </a:rPr>
              <a:t>similar às motocicletas</a:t>
            </a:r>
            <a:r>
              <a:rPr lang="pt-BR" sz="2300" dirty="0"/>
              <a:t>, dotado de </a:t>
            </a:r>
            <a:r>
              <a:rPr lang="pt-BR" sz="2300" dirty="0">
                <a:solidFill>
                  <a:srgbClr val="FF6600"/>
                </a:solidFill>
              </a:rPr>
              <a:t>três rodas</a:t>
            </a:r>
            <a:r>
              <a:rPr lang="pt-BR" sz="2300" dirty="0"/>
              <a:t> dispostas simetricamente, com motor de propulsão com cilindrada </a:t>
            </a:r>
            <a:r>
              <a:rPr lang="pt-BR" sz="2300" dirty="0">
                <a:solidFill>
                  <a:srgbClr val="00B0F0"/>
                </a:solidFill>
              </a:rPr>
              <a:t>superior a 50 cm</a:t>
            </a:r>
            <a:r>
              <a:rPr lang="pt-BR" sz="2300" baseline="30000" dirty="0">
                <a:solidFill>
                  <a:srgbClr val="00B0F0"/>
                </a:solidFill>
              </a:rPr>
              <a:t>3</a:t>
            </a:r>
            <a:r>
              <a:rPr lang="pt-BR" sz="2300" dirty="0"/>
              <a:t>, conduzido por condutor em posição </a:t>
            </a:r>
            <a:r>
              <a:rPr lang="pt-BR" sz="2300" b="1" dirty="0"/>
              <a:t>montada</a:t>
            </a:r>
            <a:r>
              <a:rPr lang="pt-BR" sz="2300" dirty="0"/>
              <a:t> ou </a:t>
            </a:r>
            <a:r>
              <a:rPr lang="pt-BR" sz="2300" b="1" dirty="0"/>
              <a:t>sentada</a:t>
            </a:r>
            <a:r>
              <a:rPr lang="pt-BR" sz="2300" dirty="0"/>
              <a:t>.</a:t>
            </a:r>
            <a:endParaRPr lang="pt-BR" sz="2300" dirty="0">
              <a:solidFill>
                <a:schemeClr val="tx1"/>
              </a:solidFill>
              <a:latin typeface="Calibri" pitchFamily="34" charset="0"/>
              <a:cs typeface="Calibri" pitchFamily="34"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31678" y="2739675"/>
            <a:ext cx="3347864" cy="2136331"/>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3997678" cy="430887"/>
          </a:xfrm>
          <a:prstGeom prst="rect">
            <a:avLst/>
          </a:prstGeom>
          <a:noFill/>
        </p:spPr>
        <p:txBody>
          <a:bodyPr wrap="square" rtlCol="0">
            <a:spAutoFit/>
          </a:bodyPr>
          <a:lstStyle/>
          <a:p>
            <a:r>
              <a:rPr lang="pt-BR" sz="2200" b="1" dirty="0"/>
              <a:t>TRICICLO- DEFINIÇÃO</a:t>
            </a:r>
          </a:p>
        </p:txBody>
      </p:sp>
      <p:sp>
        <p:nvSpPr>
          <p:cNvPr id="10" name="Divisa 9"/>
          <p:cNvSpPr/>
          <p:nvPr/>
        </p:nvSpPr>
        <p:spPr>
          <a:xfrm>
            <a:off x="5372812" y="827877"/>
            <a:ext cx="1113419" cy="1668967"/>
          </a:xfrm>
          <a:prstGeom prst="chevron">
            <a:avLst/>
          </a:prstGeom>
          <a:solidFill>
            <a:srgbClr val="008000">
              <a:alpha val="5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dirty="0">
              <a:solidFill>
                <a:srgbClr val="006600"/>
              </a:solidFill>
              <a:latin typeface="Calibri" pitchFamily="34" charset="0"/>
              <a:cs typeface="Calibri" pitchFamily="34" charset="0"/>
            </a:endParaRPr>
          </a:p>
        </p:txBody>
      </p:sp>
      <p:sp>
        <p:nvSpPr>
          <p:cNvPr id="11" name="CaixaDeTexto 10"/>
          <p:cNvSpPr txBox="1"/>
          <p:nvPr/>
        </p:nvSpPr>
        <p:spPr>
          <a:xfrm>
            <a:off x="6533216" y="123478"/>
            <a:ext cx="1711192" cy="307776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tIns="0" bIns="0" rtlCol="0">
            <a:spAutoFit/>
          </a:bodyPr>
          <a:lstStyle/>
          <a:p>
            <a:pPr algn="just"/>
            <a:r>
              <a:rPr lang="en-US" sz="20000" b="1" dirty="0">
                <a:solidFill>
                  <a:schemeClr val="tx1"/>
                </a:solidFill>
                <a:latin typeface="Calibri" pitchFamily="34" charset="0"/>
                <a:cs typeface="Calibri" pitchFamily="34" charset="0"/>
              </a:rPr>
              <a:t>A</a:t>
            </a:r>
          </a:p>
        </p:txBody>
      </p:sp>
      <p:sp>
        <p:nvSpPr>
          <p:cNvPr id="12" name="Arredondar Retângulo no Mesmo Canto Lateral 19">
            <a:extLst>
              <a:ext uri="{FF2B5EF4-FFF2-40B4-BE49-F238E27FC236}">
                <a16:creationId xmlns:a16="http://schemas.microsoft.com/office/drawing/2014/main" id="{05AFEBC7-86FC-4291-BE7A-539C4DDC5868}"/>
              </a:ext>
            </a:extLst>
          </p:cNvPr>
          <p:cNvSpPr/>
          <p:nvPr/>
        </p:nvSpPr>
        <p:spPr>
          <a:xfrm rot="5400000">
            <a:off x="1492548" y="-363725"/>
            <a:ext cx="360000" cy="3350631"/>
          </a:xfrm>
          <a:prstGeom prst="round2SameRect">
            <a:avLst>
              <a:gd name="adj1" fmla="val 31097"/>
              <a:gd name="adj2" fmla="val 0"/>
            </a:avLst>
          </a:prstGeom>
          <a:solidFill>
            <a:schemeClr val="tx2">
              <a:lumMod val="75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CTB </a:t>
            </a:r>
            <a:r>
              <a:rPr lang="pt-BR" b="1">
                <a:solidFill>
                  <a:schemeClr val="bg1"/>
                </a:solidFill>
                <a:latin typeface="Calibri" pitchFamily="34" charset="0"/>
                <a:cs typeface="Calibri" pitchFamily="34" charset="0"/>
              </a:rPr>
              <a:t>/ Contran</a:t>
            </a:r>
            <a:endParaRPr lang="pt-BR"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50658268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41841"/>
            <a:ext cx="8589424" cy="2939651"/>
          </a:xfrm>
          <a:prstGeom prst="rect">
            <a:avLst/>
          </a:prstGeom>
          <a:noFill/>
          <a:ln w="19050">
            <a:noFill/>
          </a:ln>
        </p:spPr>
        <p:txBody>
          <a:bodyPr wrap="square" rtlCol="0">
            <a:spAutoFit/>
          </a:bodyPr>
          <a:lstStyle/>
          <a:p>
            <a:pPr>
              <a:lnSpc>
                <a:spcPts val="2500"/>
              </a:lnSpc>
              <a:spcAft>
                <a:spcPts val="2400"/>
              </a:spcAft>
            </a:pPr>
            <a:r>
              <a:rPr lang="pt-BR" sz="2000" b="1" dirty="0">
                <a:solidFill>
                  <a:schemeClr val="tx2"/>
                </a:solidFill>
              </a:rPr>
              <a:t>5.</a:t>
            </a:r>
            <a:r>
              <a:rPr lang="pt-BR" sz="2000" dirty="0">
                <a:solidFill>
                  <a:schemeClr val="tx2"/>
                </a:solidFill>
              </a:rPr>
              <a:t> a placa do fabricante do equipamento, o Selo de Identificação da Conformidade do Inmetro, ou as placas de identificação e/ou inspeção, quando exigidas nos termos das Portarias do Inmetro, estiverem ausentes ou apresentarem qualquer irregularidade; </a:t>
            </a:r>
          </a:p>
          <a:p>
            <a:pPr>
              <a:lnSpc>
                <a:spcPts val="2500"/>
              </a:lnSpc>
              <a:spcAft>
                <a:spcPts val="2400"/>
              </a:spcAft>
            </a:pPr>
            <a:r>
              <a:rPr lang="pt-BR" sz="2000" b="1" dirty="0">
                <a:solidFill>
                  <a:schemeClr val="tx2"/>
                </a:solidFill>
              </a:rPr>
              <a:t>6.</a:t>
            </a:r>
            <a:r>
              <a:rPr lang="pt-BR" sz="2000" dirty="0">
                <a:solidFill>
                  <a:schemeClr val="tx2"/>
                </a:solidFill>
              </a:rPr>
              <a:t> o equipamento de transporte a granel apresentar vazamento; </a:t>
            </a:r>
          </a:p>
          <a:p>
            <a:pPr>
              <a:lnSpc>
                <a:spcPts val="2500"/>
              </a:lnSpc>
              <a:spcAft>
                <a:spcPts val="2400"/>
              </a:spcAft>
            </a:pPr>
            <a:r>
              <a:rPr lang="pt-BR" sz="2000" b="1" dirty="0">
                <a:solidFill>
                  <a:schemeClr val="tx2"/>
                </a:solidFill>
              </a:rPr>
              <a:t>7.</a:t>
            </a:r>
            <a:r>
              <a:rPr lang="pt-BR" sz="2000" dirty="0">
                <a:solidFill>
                  <a:schemeClr val="tx2"/>
                </a:solidFill>
              </a:rPr>
              <a:t> ou o equipamento estiver transportando produto perigoso divergente do permitido no certificado.</a:t>
            </a:r>
          </a:p>
        </p:txBody>
      </p:sp>
      <p:pic>
        <p:nvPicPr>
          <p:cNvPr id="7" name="Imagem 6">
            <a:extLst>
              <a:ext uri="{FF2B5EF4-FFF2-40B4-BE49-F238E27FC236}">
                <a16:creationId xmlns:a16="http://schemas.microsoft.com/office/drawing/2014/main" id="{2306E120-74CC-4633-A67E-4943BA97224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199C69C5-B2AB-4143-A85D-0BC1A008CDDC}"/>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73786758-BA36-49FF-B077-F187D4B71514}"/>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6" name="Imagem 5">
            <a:extLst>
              <a:ext uri="{FF2B5EF4-FFF2-40B4-BE49-F238E27FC236}">
                <a16:creationId xmlns:a16="http://schemas.microsoft.com/office/drawing/2014/main" id="{44349156-AD33-4CEC-9254-99337E497B96}"/>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65414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5211" y="1995686"/>
            <a:ext cx="8712968" cy="2324098"/>
          </a:xfrm>
          <a:prstGeom prst="rect">
            <a:avLst/>
          </a:prstGeom>
          <a:noFill/>
          <a:ln w="19050">
            <a:noFill/>
          </a:ln>
        </p:spPr>
        <p:txBody>
          <a:bodyPr wrap="square" rtlCol="0">
            <a:spAutoFit/>
          </a:bodyPr>
          <a:lstStyle/>
          <a:p>
            <a:pPr>
              <a:lnSpc>
                <a:spcPts val="2500"/>
              </a:lnSpc>
            </a:pPr>
            <a:r>
              <a:rPr lang="pt-BR" sz="2000" dirty="0"/>
              <a:t>V - o recolhimento do CIV para encaminhamento ao INMETRO e sua baixa no sistema no caso de utilização de formato eletrônico, quando:</a:t>
            </a:r>
          </a:p>
          <a:p>
            <a:pPr>
              <a:lnSpc>
                <a:spcPts val="2500"/>
              </a:lnSpc>
            </a:pPr>
            <a:endParaRPr lang="pt-BR" sz="2000" dirty="0"/>
          </a:p>
          <a:p>
            <a:pPr>
              <a:lnSpc>
                <a:spcPts val="2500"/>
              </a:lnSpc>
            </a:pPr>
            <a:r>
              <a:rPr lang="pt-BR" sz="2000" dirty="0"/>
              <a:t>a) apresentar adulteração;</a:t>
            </a:r>
          </a:p>
          <a:p>
            <a:pPr>
              <a:lnSpc>
                <a:spcPts val="2500"/>
              </a:lnSpc>
            </a:pPr>
            <a:r>
              <a:rPr lang="pt-BR" sz="2000" dirty="0"/>
              <a:t>b) estiver vencido;</a:t>
            </a:r>
          </a:p>
          <a:p>
            <a:pPr>
              <a:lnSpc>
                <a:spcPts val="2500"/>
              </a:lnSpc>
            </a:pPr>
            <a:r>
              <a:rPr lang="pt-BR" sz="2000" dirty="0"/>
              <a:t>c) apresentar rasuras; ou</a:t>
            </a:r>
          </a:p>
          <a:p>
            <a:pPr>
              <a:lnSpc>
                <a:spcPts val="2500"/>
              </a:lnSpc>
            </a:pPr>
            <a:r>
              <a:rPr lang="pt-BR" sz="2000" dirty="0"/>
              <a:t>d) apresentar informações divergentes com o CRLV.</a:t>
            </a:r>
          </a:p>
        </p:txBody>
      </p:sp>
      <p:pic>
        <p:nvPicPr>
          <p:cNvPr id="7" name="Imagem 6">
            <a:extLst>
              <a:ext uri="{FF2B5EF4-FFF2-40B4-BE49-F238E27FC236}">
                <a16:creationId xmlns:a16="http://schemas.microsoft.com/office/drawing/2014/main" id="{BAD4CCA8-418D-479C-A415-E60F8E80A24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722C72AE-12C1-47AB-82B3-C01D915CFEFB}"/>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79E10470-85B4-4171-A1B6-A4F982F49D74}"/>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spTree>
    <p:extLst>
      <p:ext uri="{BB962C8B-B14F-4D97-AF65-F5344CB8AC3E}">
        <p14:creationId xmlns:p14="http://schemas.microsoft.com/office/powerpoint/2010/main" val="32580186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2017410"/>
            <a:ext cx="8517416" cy="2606226"/>
          </a:xfrm>
          <a:prstGeom prst="rect">
            <a:avLst/>
          </a:prstGeom>
          <a:noFill/>
          <a:ln w="19050">
            <a:noFill/>
          </a:ln>
        </p:spPr>
        <p:txBody>
          <a:bodyPr wrap="square" rtlCol="0">
            <a:spAutoFit/>
          </a:bodyPr>
          <a:lstStyle/>
          <a:p>
            <a:pPr>
              <a:lnSpc>
                <a:spcPts val="2500"/>
              </a:lnSpc>
              <a:spcAft>
                <a:spcPts val="1800"/>
              </a:spcAft>
            </a:pPr>
            <a:r>
              <a:rPr lang="pt-BR" sz="1000" dirty="0"/>
              <a:t>Art. 41. </a:t>
            </a:r>
            <a:r>
              <a:rPr lang="pt-BR" sz="2000" b="1" dirty="0"/>
              <a:t>As infrações classificam-se, de acordo com a sua gravidade, em 4 grupos:</a:t>
            </a:r>
          </a:p>
          <a:p>
            <a:pPr>
              <a:lnSpc>
                <a:spcPts val="2500"/>
              </a:lnSpc>
              <a:spcAft>
                <a:spcPts val="1800"/>
              </a:spcAft>
            </a:pPr>
            <a:r>
              <a:rPr lang="pt-BR" sz="2000" dirty="0">
                <a:solidFill>
                  <a:srgbClr val="C00000"/>
                </a:solidFill>
              </a:rPr>
              <a:t>I - Primeiro Grupo</a:t>
            </a:r>
            <a:r>
              <a:rPr lang="pt-BR" sz="2000" dirty="0"/>
              <a:t>: punidas com multa no valor de </a:t>
            </a:r>
            <a:r>
              <a:rPr lang="pt-BR" sz="2000" dirty="0">
                <a:solidFill>
                  <a:srgbClr val="C00000"/>
                </a:solidFill>
              </a:rPr>
              <a:t>R$5.000,00;</a:t>
            </a:r>
          </a:p>
          <a:p>
            <a:pPr>
              <a:lnSpc>
                <a:spcPts val="2500"/>
              </a:lnSpc>
              <a:spcAft>
                <a:spcPts val="1800"/>
              </a:spcAft>
            </a:pPr>
            <a:r>
              <a:rPr lang="pt-BR" sz="2000" dirty="0">
                <a:solidFill>
                  <a:srgbClr val="C00000"/>
                </a:solidFill>
              </a:rPr>
              <a:t>II - Segundo Grupo</a:t>
            </a:r>
            <a:r>
              <a:rPr lang="pt-BR" sz="2000" dirty="0"/>
              <a:t>: punidas com multa no valor de </a:t>
            </a:r>
            <a:r>
              <a:rPr lang="pt-BR" sz="2000" dirty="0">
                <a:solidFill>
                  <a:srgbClr val="C00000"/>
                </a:solidFill>
              </a:rPr>
              <a:t>R$</a:t>
            </a:r>
            <a:r>
              <a:rPr lang="pt-BR" sz="2000" dirty="0"/>
              <a:t> </a:t>
            </a:r>
            <a:r>
              <a:rPr lang="pt-BR" sz="2000" dirty="0">
                <a:solidFill>
                  <a:srgbClr val="C00000"/>
                </a:solidFill>
              </a:rPr>
              <a:t>1.400,00;</a:t>
            </a:r>
          </a:p>
          <a:p>
            <a:pPr>
              <a:lnSpc>
                <a:spcPts val="2500"/>
              </a:lnSpc>
              <a:spcAft>
                <a:spcPts val="1800"/>
              </a:spcAft>
            </a:pPr>
            <a:r>
              <a:rPr lang="pt-BR" sz="2000" dirty="0">
                <a:solidFill>
                  <a:srgbClr val="C00000"/>
                </a:solidFill>
              </a:rPr>
              <a:t>III - Terceiro Grupo</a:t>
            </a:r>
            <a:r>
              <a:rPr lang="pt-BR" sz="2000" dirty="0"/>
              <a:t>: punidas com multa no valor de </a:t>
            </a:r>
            <a:r>
              <a:rPr lang="pt-BR" sz="2000" dirty="0">
                <a:solidFill>
                  <a:srgbClr val="C00000"/>
                </a:solidFill>
              </a:rPr>
              <a:t>R$ 1.000,00;</a:t>
            </a:r>
          </a:p>
          <a:p>
            <a:pPr>
              <a:lnSpc>
                <a:spcPts val="2500"/>
              </a:lnSpc>
              <a:spcAft>
                <a:spcPts val="1800"/>
              </a:spcAft>
            </a:pPr>
            <a:r>
              <a:rPr lang="pt-BR" sz="2000" dirty="0">
                <a:solidFill>
                  <a:srgbClr val="C00000"/>
                </a:solidFill>
              </a:rPr>
              <a:t>IV - Quarto Grupo</a:t>
            </a:r>
            <a:r>
              <a:rPr lang="pt-BR" sz="2000" dirty="0"/>
              <a:t>: punidas com multa no valor de </a:t>
            </a:r>
            <a:r>
              <a:rPr lang="pt-BR" sz="2000" dirty="0">
                <a:solidFill>
                  <a:srgbClr val="C00000"/>
                </a:solidFill>
              </a:rPr>
              <a:t>R$ 600,00;</a:t>
            </a:r>
          </a:p>
        </p:txBody>
      </p:sp>
      <p:pic>
        <p:nvPicPr>
          <p:cNvPr id="11" name="Imagem 10">
            <a:extLst>
              <a:ext uri="{FF2B5EF4-FFF2-40B4-BE49-F238E27FC236}">
                <a16:creationId xmlns:a16="http://schemas.microsoft.com/office/drawing/2014/main" id="{756B2204-F628-40FB-A946-B21CE1A5A0F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2" name="CaixaDeTexto 11">
            <a:extLst>
              <a:ext uri="{FF2B5EF4-FFF2-40B4-BE49-F238E27FC236}">
                <a16:creationId xmlns:a16="http://schemas.microsoft.com/office/drawing/2014/main" id="{734D572A-0D62-4024-ACAE-6E2A20EC49CA}"/>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3" name="Retângulo 12">
            <a:extLst>
              <a:ext uri="{FF2B5EF4-FFF2-40B4-BE49-F238E27FC236}">
                <a16:creationId xmlns:a16="http://schemas.microsoft.com/office/drawing/2014/main" id="{7599BF48-4820-4231-BD54-830645D1215A}"/>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4" name="Imagem 13">
            <a:extLst>
              <a:ext uri="{FF2B5EF4-FFF2-40B4-BE49-F238E27FC236}">
                <a16:creationId xmlns:a16="http://schemas.microsoft.com/office/drawing/2014/main" id="{AD62A651-6D24-4355-82A5-A8533947AA3D}"/>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59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5460" y="1995686"/>
            <a:ext cx="8589424" cy="2311274"/>
          </a:xfrm>
          <a:prstGeom prst="rect">
            <a:avLst/>
          </a:prstGeom>
          <a:noFill/>
          <a:ln w="19050">
            <a:noFill/>
          </a:ln>
        </p:spPr>
        <p:txBody>
          <a:bodyPr wrap="square" rtlCol="0">
            <a:spAutoFit/>
          </a:bodyPr>
          <a:lstStyle/>
          <a:p>
            <a:pPr>
              <a:lnSpc>
                <a:spcPts val="2500"/>
              </a:lnSpc>
              <a:spcAft>
                <a:spcPts val="2400"/>
              </a:spcAft>
            </a:pPr>
            <a:r>
              <a:rPr lang="pt-BR" sz="2000" dirty="0"/>
              <a:t>§ 1º Na reincidência de infrações com idêntica tipificação, no prazo de 12 meses, a contar do trânsito em julgado da primeira infração cometida, a multa deverá ser aplicada com acréscimo de 25% em relação aos valores estabelecidos neste Artigo.</a:t>
            </a:r>
          </a:p>
          <a:p>
            <a:pPr>
              <a:lnSpc>
                <a:spcPts val="2500"/>
              </a:lnSpc>
              <a:spcAft>
                <a:spcPts val="2400"/>
              </a:spcAft>
            </a:pPr>
            <a:r>
              <a:rPr lang="pt-BR" sz="2000" dirty="0"/>
              <a:t>§ 2º Quando cometidas simultaneamente 2 ou mais infrações de diferentes tipificações serão aplicadas as penalidades correspondentes a cada uma delas.</a:t>
            </a:r>
          </a:p>
        </p:txBody>
      </p:sp>
      <p:pic>
        <p:nvPicPr>
          <p:cNvPr id="11" name="Imagem 10">
            <a:extLst>
              <a:ext uri="{FF2B5EF4-FFF2-40B4-BE49-F238E27FC236}">
                <a16:creationId xmlns:a16="http://schemas.microsoft.com/office/drawing/2014/main" id="{756B2204-F628-40FB-A946-B21CE1A5A0F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2" name="CaixaDeTexto 11">
            <a:extLst>
              <a:ext uri="{FF2B5EF4-FFF2-40B4-BE49-F238E27FC236}">
                <a16:creationId xmlns:a16="http://schemas.microsoft.com/office/drawing/2014/main" id="{734D572A-0D62-4024-ACAE-6E2A20EC49CA}"/>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3" name="Retângulo 12">
            <a:extLst>
              <a:ext uri="{FF2B5EF4-FFF2-40B4-BE49-F238E27FC236}">
                <a16:creationId xmlns:a16="http://schemas.microsoft.com/office/drawing/2014/main" id="{7599BF48-4820-4231-BD54-830645D1215A}"/>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spTree>
    <p:extLst>
      <p:ext uri="{BB962C8B-B14F-4D97-AF65-F5344CB8AC3E}">
        <p14:creationId xmlns:p14="http://schemas.microsoft.com/office/powerpoint/2010/main" val="50231316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2579" y="1831904"/>
            <a:ext cx="8125846" cy="3016210"/>
          </a:xfrm>
          <a:prstGeom prst="rect">
            <a:avLst/>
          </a:prstGeom>
          <a:noFill/>
          <a:ln w="19050">
            <a:noFill/>
          </a:ln>
        </p:spPr>
        <p:txBody>
          <a:bodyPr wrap="square" rtlCol="0">
            <a:spAutoFit/>
          </a:bodyPr>
          <a:lstStyle/>
          <a:p>
            <a:r>
              <a:rPr lang="pt-BR" sz="1000" dirty="0"/>
              <a:t>Art. 42.</a:t>
            </a:r>
            <a:r>
              <a:rPr lang="pt-BR" sz="2000" dirty="0"/>
              <a:t> </a:t>
            </a:r>
            <a:r>
              <a:rPr lang="pt-BR" sz="2000" b="1" dirty="0"/>
              <a:t>As infrações podem ser atribuídas ao transportador e ao expedidor:</a:t>
            </a:r>
          </a:p>
          <a:p>
            <a:r>
              <a:rPr lang="pt-BR" sz="2000" dirty="0"/>
              <a:t>I - São infrações atribuíveis ao TRANSPORTADOR:</a:t>
            </a:r>
          </a:p>
          <a:p>
            <a:endParaRPr lang="pt-BR" sz="2000" dirty="0"/>
          </a:p>
          <a:p>
            <a:pPr>
              <a:spcAft>
                <a:spcPts val="1800"/>
              </a:spcAft>
            </a:pPr>
            <a:r>
              <a:rPr lang="pt-BR" sz="2000" dirty="0">
                <a:highlight>
                  <a:srgbClr val="00FFFF"/>
                </a:highlight>
              </a:rPr>
              <a:t>a) puníveis com a </a:t>
            </a:r>
            <a:r>
              <a:rPr lang="pt-BR" sz="2000" b="1" dirty="0">
                <a:highlight>
                  <a:srgbClr val="00FFFF"/>
                </a:highlight>
              </a:rPr>
              <a:t>Multa</a:t>
            </a:r>
            <a:r>
              <a:rPr lang="pt-BR" sz="2000" dirty="0">
                <a:highlight>
                  <a:srgbClr val="00FFFF"/>
                </a:highlight>
              </a:rPr>
              <a:t> prevista para o</a:t>
            </a:r>
            <a:r>
              <a:rPr lang="pt-BR" sz="2000" dirty="0"/>
              <a:t> </a:t>
            </a:r>
            <a:r>
              <a:rPr lang="pt-BR" sz="2000" u="sng" dirty="0">
                <a:solidFill>
                  <a:srgbClr val="FE612C"/>
                </a:solidFill>
              </a:rPr>
              <a:t>Primeiro</a:t>
            </a:r>
            <a:r>
              <a:rPr lang="pt-BR" sz="2000" dirty="0">
                <a:solidFill>
                  <a:srgbClr val="FE612C"/>
                </a:solidFill>
              </a:rPr>
              <a:t> Grupo quando</a:t>
            </a:r>
            <a:r>
              <a:rPr lang="pt-BR" sz="2000" dirty="0"/>
              <a:t>:</a:t>
            </a:r>
          </a:p>
          <a:p>
            <a:pPr>
              <a:spcAft>
                <a:spcPts val="1800"/>
              </a:spcAft>
            </a:pPr>
            <a:r>
              <a:rPr lang="pt-BR" sz="2000" b="1" dirty="0"/>
              <a:t>1.</a:t>
            </a:r>
            <a:r>
              <a:rPr lang="pt-BR" sz="2000" dirty="0"/>
              <a:t> impedir ou dificultar a fiscalização do transporte rodoviário de produtos perigosos;</a:t>
            </a:r>
          </a:p>
          <a:p>
            <a:pPr>
              <a:spcAft>
                <a:spcPts val="1800"/>
              </a:spcAft>
            </a:pPr>
            <a:r>
              <a:rPr lang="pt-BR" sz="2000" b="1" dirty="0"/>
              <a:t>2.</a:t>
            </a:r>
            <a:r>
              <a:rPr lang="pt-BR" sz="2000" dirty="0"/>
              <a:t> transportar produtos perigosos cujo transporte rodoviário seja proibido pela ANTT.</a:t>
            </a:r>
            <a:endParaRPr lang="pt-BR" sz="2000" dirty="0">
              <a:solidFill>
                <a:srgbClr val="C00000"/>
              </a:solidFill>
            </a:endParaRPr>
          </a:p>
        </p:txBody>
      </p:sp>
      <p:pic>
        <p:nvPicPr>
          <p:cNvPr id="7" name="Imagem 6">
            <a:extLst>
              <a:ext uri="{FF2B5EF4-FFF2-40B4-BE49-F238E27FC236}">
                <a16:creationId xmlns:a16="http://schemas.microsoft.com/office/drawing/2014/main" id="{2B569122-087A-4E4C-9AAC-32B9FD445FD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EE38C309-6550-47CA-83F7-198247D48B9A}"/>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9DD804C3-DDA9-4BB7-8AD8-AD03F77CE2C1}"/>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A0E3EC43-D800-4251-873A-03C031CAF686}"/>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421356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42821" y="1831904"/>
            <a:ext cx="8514887" cy="3080715"/>
          </a:xfrm>
          <a:prstGeom prst="rect">
            <a:avLst/>
          </a:prstGeom>
          <a:noFill/>
          <a:ln w="19050">
            <a:noFill/>
          </a:ln>
        </p:spPr>
        <p:txBody>
          <a:bodyPr wrap="square" rtlCol="0">
            <a:spAutoFit/>
          </a:bodyPr>
          <a:lstStyle/>
          <a:p>
            <a:r>
              <a:rPr lang="pt-BR" sz="2000" dirty="0">
                <a:highlight>
                  <a:srgbClr val="00FFFF"/>
                </a:highlight>
              </a:rPr>
              <a:t>b) puníveis com a </a:t>
            </a:r>
            <a:r>
              <a:rPr lang="pt-BR" sz="2000" b="1" dirty="0">
                <a:highlight>
                  <a:srgbClr val="00FFFF"/>
                </a:highlight>
              </a:rPr>
              <a:t>Multa</a:t>
            </a:r>
            <a:r>
              <a:rPr lang="pt-BR" sz="2000" dirty="0">
                <a:highlight>
                  <a:srgbClr val="00FFFF"/>
                </a:highlight>
              </a:rPr>
              <a:t> prevista para o</a:t>
            </a:r>
            <a:r>
              <a:rPr lang="pt-BR" sz="2000" dirty="0"/>
              <a:t> </a:t>
            </a:r>
            <a:r>
              <a:rPr lang="pt-BR" sz="2000" u="sng" dirty="0">
                <a:solidFill>
                  <a:srgbClr val="FE612C"/>
                </a:solidFill>
              </a:rPr>
              <a:t>Segundo</a:t>
            </a:r>
            <a:r>
              <a:rPr lang="pt-BR" sz="2000" dirty="0">
                <a:solidFill>
                  <a:srgbClr val="FE612C"/>
                </a:solidFill>
              </a:rPr>
              <a:t> Grupo quando</a:t>
            </a:r>
            <a:r>
              <a:rPr lang="pt-BR" sz="2000" dirty="0"/>
              <a:t>:</a:t>
            </a:r>
          </a:p>
          <a:p>
            <a:endParaRPr lang="pt-BR" sz="2000" dirty="0">
              <a:solidFill>
                <a:srgbClr val="C00000"/>
              </a:solidFill>
            </a:endParaRPr>
          </a:p>
          <a:p>
            <a:pPr>
              <a:lnSpc>
                <a:spcPts val="2500"/>
              </a:lnSpc>
              <a:spcAft>
                <a:spcPts val="1800"/>
              </a:spcAft>
            </a:pPr>
            <a:r>
              <a:rPr lang="pt-BR" sz="2000" b="1" dirty="0"/>
              <a:t>1.</a:t>
            </a:r>
            <a:r>
              <a:rPr lang="pt-BR" sz="2000" dirty="0"/>
              <a:t> transportar produtos perigosos em veículo ou equipamento sem nenhuma sinalização, em desacordo ao Art. 6º;</a:t>
            </a:r>
          </a:p>
          <a:p>
            <a:pPr>
              <a:lnSpc>
                <a:spcPts val="2500"/>
              </a:lnSpc>
              <a:spcAft>
                <a:spcPts val="1800"/>
              </a:spcAft>
            </a:pPr>
            <a:r>
              <a:rPr lang="pt-BR" sz="2000" b="1" dirty="0"/>
              <a:t>2.</a:t>
            </a:r>
            <a:r>
              <a:rPr lang="pt-BR" sz="2000" dirty="0"/>
              <a:t> transportar produtos perigosos em veículo ou equipamento com sinalização incorreta ou ilegível, em desacordo ao Art. 6º;</a:t>
            </a:r>
          </a:p>
          <a:p>
            <a:pPr>
              <a:lnSpc>
                <a:spcPts val="2500"/>
              </a:lnSpc>
              <a:spcAft>
                <a:spcPts val="1800"/>
              </a:spcAft>
            </a:pPr>
            <a:r>
              <a:rPr lang="pt-BR" sz="2000" b="1" dirty="0"/>
              <a:t>3.</a:t>
            </a:r>
            <a:r>
              <a:rPr lang="pt-BR" sz="2000" dirty="0"/>
              <a:t> transportar produtos perigosos em veículo com características técnicas ou operacionais inadequadas, em desacordo ao Art. 7º;</a:t>
            </a:r>
          </a:p>
        </p:txBody>
      </p:sp>
      <p:pic>
        <p:nvPicPr>
          <p:cNvPr id="7" name="Imagem 6">
            <a:extLst>
              <a:ext uri="{FF2B5EF4-FFF2-40B4-BE49-F238E27FC236}">
                <a16:creationId xmlns:a16="http://schemas.microsoft.com/office/drawing/2014/main" id="{B52C0BB2-AEC9-4567-89EA-24747ADDC50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3F09EB20-8860-4D64-91AC-7C4ABDC4C7BC}"/>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A18AA119-C625-4B14-B44B-D6FF493D9945}"/>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47D19EC5-94F2-42BD-ADDA-FC898C1186E7}"/>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34550496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23678"/>
            <a:ext cx="8445408" cy="2465162"/>
          </a:xfrm>
          <a:prstGeom prst="rect">
            <a:avLst/>
          </a:prstGeom>
          <a:noFill/>
          <a:ln w="19050">
            <a:noFill/>
          </a:ln>
        </p:spPr>
        <p:txBody>
          <a:bodyPr wrap="square" rtlCol="0">
            <a:spAutoFit/>
          </a:bodyPr>
          <a:lstStyle/>
          <a:p>
            <a:pPr>
              <a:lnSpc>
                <a:spcPts val="2500"/>
              </a:lnSpc>
              <a:spcAft>
                <a:spcPts val="1800"/>
              </a:spcAft>
            </a:pPr>
            <a:r>
              <a:rPr lang="pt-BR" sz="2000" b="1" dirty="0"/>
              <a:t>4.</a:t>
            </a:r>
            <a:r>
              <a:rPr lang="pt-BR" sz="2000" dirty="0"/>
              <a:t> transportar produtos perigosos em equipamento de transporte com características técnicas ou operacionais inadequadas, em desacordo ao Art. 7º;</a:t>
            </a:r>
          </a:p>
          <a:p>
            <a:pPr>
              <a:lnSpc>
                <a:spcPts val="2500"/>
              </a:lnSpc>
              <a:spcAft>
                <a:spcPts val="1800"/>
              </a:spcAft>
            </a:pPr>
            <a:r>
              <a:rPr lang="pt-BR" sz="2000" b="1" dirty="0"/>
              <a:t>5.</a:t>
            </a:r>
            <a:r>
              <a:rPr lang="pt-BR" sz="2000" dirty="0"/>
              <a:t> transportar produtos perigosos em veículos que não sejam classificados como de "carga", "misto" ou "especial", em desacordo ao Art. 12;</a:t>
            </a:r>
          </a:p>
          <a:p>
            <a:pPr>
              <a:lnSpc>
                <a:spcPts val="2500"/>
              </a:lnSpc>
              <a:spcAft>
                <a:spcPts val="1800"/>
              </a:spcAft>
            </a:pPr>
            <a:r>
              <a:rPr lang="pt-BR" sz="2000" b="1" dirty="0"/>
              <a:t>6.</a:t>
            </a:r>
            <a:r>
              <a:rPr lang="pt-BR" sz="2000" dirty="0"/>
              <a:t> transportar produtos perigosos a granel em veículo não inspecionado pelo Inmetro, em desacordo ao Art. 11;</a:t>
            </a:r>
            <a:endParaRPr lang="pt-BR" sz="2000" dirty="0">
              <a:solidFill>
                <a:srgbClr val="C00000"/>
              </a:solidFill>
            </a:endParaRPr>
          </a:p>
        </p:txBody>
      </p:sp>
      <p:pic>
        <p:nvPicPr>
          <p:cNvPr id="7" name="Imagem 6">
            <a:extLst>
              <a:ext uri="{FF2B5EF4-FFF2-40B4-BE49-F238E27FC236}">
                <a16:creationId xmlns:a16="http://schemas.microsoft.com/office/drawing/2014/main" id="{B90C0C36-F9C9-484A-85BB-960589C088D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43F07985-56AA-4F55-8590-4C265E931C58}"/>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EE497813-B91D-41B2-A190-769324D81C1C}"/>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3DF3A140-1624-457C-BB75-9979D0C5CE97}"/>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28191578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8467" y="2067694"/>
            <a:ext cx="8487066" cy="1593128"/>
          </a:xfrm>
          <a:prstGeom prst="rect">
            <a:avLst/>
          </a:prstGeom>
          <a:noFill/>
          <a:ln w="19050">
            <a:noFill/>
          </a:ln>
        </p:spPr>
        <p:txBody>
          <a:bodyPr wrap="square" rtlCol="0">
            <a:spAutoFit/>
          </a:bodyPr>
          <a:lstStyle/>
          <a:p>
            <a:pPr>
              <a:lnSpc>
                <a:spcPts val="2500"/>
              </a:lnSpc>
              <a:spcAft>
                <a:spcPts val="1800"/>
              </a:spcAft>
            </a:pPr>
            <a:r>
              <a:rPr lang="pt-BR" sz="2000" b="1" dirty="0"/>
              <a:t>7.</a:t>
            </a:r>
            <a:r>
              <a:rPr lang="pt-BR" sz="2000" dirty="0"/>
              <a:t> transportar produtos perigosos a granel em veículo cujo CIV esteja vencido, em desacordo ao inciso I do Art. 23;</a:t>
            </a:r>
          </a:p>
          <a:p>
            <a:pPr>
              <a:lnSpc>
                <a:spcPts val="2500"/>
              </a:lnSpc>
              <a:spcAft>
                <a:spcPts val="1800"/>
              </a:spcAft>
            </a:pPr>
            <a:r>
              <a:rPr lang="pt-BR" sz="2000" b="1" dirty="0"/>
              <a:t>8.</a:t>
            </a:r>
            <a:r>
              <a:rPr lang="pt-BR" sz="2000" dirty="0"/>
              <a:t> transportar produtos perigosos a granel em veículo cujo CIV esteja preenchido incorretamente ou ilegível, em desacordo ao Art. 23;</a:t>
            </a:r>
            <a:endParaRPr lang="pt-BR" sz="2000" dirty="0">
              <a:solidFill>
                <a:srgbClr val="C00000"/>
              </a:solidFill>
            </a:endParaRPr>
          </a:p>
        </p:txBody>
      </p:sp>
      <p:pic>
        <p:nvPicPr>
          <p:cNvPr id="7" name="Imagem 6">
            <a:extLst>
              <a:ext uri="{FF2B5EF4-FFF2-40B4-BE49-F238E27FC236}">
                <a16:creationId xmlns:a16="http://schemas.microsoft.com/office/drawing/2014/main" id="{30C80641-2AC3-4272-90FA-814B786DB07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D1D6B866-0287-4634-8A02-3211A73A7CC7}"/>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A3EAE748-26E8-43C4-B751-1C89FA726A5D}"/>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0D10363F-770B-4492-8A9B-D64924C9C629}"/>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415072173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1398" y="1970971"/>
            <a:ext cx="8156552" cy="2372188"/>
          </a:xfrm>
          <a:prstGeom prst="rect">
            <a:avLst/>
          </a:prstGeom>
          <a:noFill/>
          <a:ln w="19050">
            <a:noFill/>
          </a:ln>
        </p:spPr>
        <p:txBody>
          <a:bodyPr wrap="square" rtlCol="0">
            <a:spAutoFit/>
          </a:bodyPr>
          <a:lstStyle/>
          <a:p>
            <a:pPr>
              <a:lnSpc>
                <a:spcPts val="3000"/>
              </a:lnSpc>
              <a:spcAft>
                <a:spcPts val="1800"/>
              </a:spcAft>
            </a:pPr>
            <a:r>
              <a:rPr lang="pt-BR" sz="2000" b="1" dirty="0"/>
              <a:t>9.</a:t>
            </a:r>
            <a:r>
              <a:rPr lang="pt-BR" sz="2000" dirty="0"/>
              <a:t> Transportar produtos perigosos a granel em equipamento de transporte não certificado ou inspecionado pelo Inmetro, sem o documento comprobatório original da certificação (CTPP) ou da inspeção (CIPP) ou sem a placa do fabricante ou sem o Selo de Identificação da Conformidade do Inmetro ou sem as placas de identificação e/ou de inspeção do Inmetro, quando exigidas, em desacordo ao Art. 11 ou Art. 23;</a:t>
            </a:r>
            <a:endParaRPr lang="pt-BR" sz="2000" dirty="0">
              <a:solidFill>
                <a:srgbClr val="C00000"/>
              </a:solidFill>
            </a:endParaRPr>
          </a:p>
        </p:txBody>
      </p:sp>
      <p:pic>
        <p:nvPicPr>
          <p:cNvPr id="7" name="Imagem 6">
            <a:extLst>
              <a:ext uri="{FF2B5EF4-FFF2-40B4-BE49-F238E27FC236}">
                <a16:creationId xmlns:a16="http://schemas.microsoft.com/office/drawing/2014/main" id="{30C80641-2AC3-4272-90FA-814B786DB07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D1D6B866-0287-4634-8A02-3211A73A7CC7}"/>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A3EAE748-26E8-43C4-B751-1C89FA726A5D}"/>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0D10363F-770B-4492-8A9B-D64924C9C629}"/>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10097404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23678"/>
            <a:ext cx="8517416" cy="2785763"/>
          </a:xfrm>
          <a:prstGeom prst="rect">
            <a:avLst/>
          </a:prstGeom>
          <a:noFill/>
          <a:ln w="19050">
            <a:noFill/>
          </a:ln>
        </p:spPr>
        <p:txBody>
          <a:bodyPr wrap="square" rtlCol="0">
            <a:spAutoFit/>
          </a:bodyPr>
          <a:lstStyle/>
          <a:p>
            <a:pPr>
              <a:lnSpc>
                <a:spcPts val="2500"/>
              </a:lnSpc>
              <a:spcAft>
                <a:spcPts val="1800"/>
              </a:spcAft>
            </a:pPr>
            <a:r>
              <a:rPr lang="pt-BR" sz="2000" b="1" dirty="0"/>
              <a:t>10.</a:t>
            </a:r>
            <a:r>
              <a:rPr lang="pt-BR" sz="2000" dirty="0"/>
              <a:t> transportar produtos perigosos a granel em equipamento de transporte cujo CTPP ou CIPP esteja vencido, em desacordo ao inciso I do Art. 23;</a:t>
            </a:r>
          </a:p>
          <a:p>
            <a:pPr>
              <a:lnSpc>
                <a:spcPts val="2500"/>
              </a:lnSpc>
              <a:spcAft>
                <a:spcPts val="1800"/>
              </a:spcAft>
            </a:pPr>
            <a:r>
              <a:rPr lang="pt-BR" sz="2000" b="1" dirty="0"/>
              <a:t>11.</a:t>
            </a:r>
            <a:r>
              <a:rPr lang="pt-BR" sz="2000" dirty="0"/>
              <a:t> transportar produtos perigosos a granel em equipamento de transporte cujo CTPP ou CIPP esteja preenchido incorretamente ou ilegível, em desacordo ao Art. 23;</a:t>
            </a:r>
          </a:p>
          <a:p>
            <a:pPr>
              <a:lnSpc>
                <a:spcPts val="2500"/>
              </a:lnSpc>
              <a:spcAft>
                <a:spcPts val="1800"/>
              </a:spcAft>
            </a:pPr>
            <a:r>
              <a:rPr lang="pt-BR" sz="2000" b="1" dirty="0"/>
              <a:t>12.</a:t>
            </a:r>
            <a:r>
              <a:rPr lang="pt-BR" sz="2000" dirty="0"/>
              <a:t> transportar produtos perigosos a granel que não constem no CTPP ou CIPP, em desacordo ao inciso VI do Art. 35;</a:t>
            </a:r>
          </a:p>
        </p:txBody>
      </p:sp>
      <p:pic>
        <p:nvPicPr>
          <p:cNvPr id="7" name="Imagem 6">
            <a:extLst>
              <a:ext uri="{FF2B5EF4-FFF2-40B4-BE49-F238E27FC236}">
                <a16:creationId xmlns:a16="http://schemas.microsoft.com/office/drawing/2014/main" id="{5F5045C7-8594-4D25-A120-0154FEC70EA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87D491BE-344B-4A66-BD1F-D72968144B0C}"/>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9B870B56-1FCC-4C98-89B8-EC248F362674}"/>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353BD508-8150-467F-A9AA-D7478B45F03F}"/>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535304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77194" y="1541594"/>
            <a:ext cx="8301580" cy="122815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ts val="3000"/>
              </a:lnSpc>
            </a:pPr>
            <a:r>
              <a:rPr lang="pt-BR" sz="2300" dirty="0"/>
              <a:t>Veículo </a:t>
            </a:r>
            <a:r>
              <a:rPr lang="pt-BR" sz="2300" dirty="0">
                <a:solidFill>
                  <a:srgbClr val="FF6600"/>
                </a:solidFill>
              </a:rPr>
              <a:t>automotor</a:t>
            </a:r>
            <a:r>
              <a:rPr lang="pt-BR" sz="2300" dirty="0"/>
              <a:t> com estrutura mecânica </a:t>
            </a:r>
            <a:r>
              <a:rPr lang="pt-BR" sz="2300" b="1" dirty="0"/>
              <a:t>similar às motocicletas</a:t>
            </a:r>
            <a:r>
              <a:rPr lang="pt-BR" sz="2300" dirty="0"/>
              <a:t>, dotado de </a:t>
            </a:r>
            <a:r>
              <a:rPr lang="pt-BR" sz="2300" dirty="0">
                <a:solidFill>
                  <a:srgbClr val="00B0F0"/>
                </a:solidFill>
              </a:rPr>
              <a:t>4 rodas</a:t>
            </a:r>
            <a:r>
              <a:rPr lang="pt-BR" sz="2300" dirty="0"/>
              <a:t>, com peso máximo de </a:t>
            </a:r>
            <a:r>
              <a:rPr lang="pt-BR" sz="2300" dirty="0">
                <a:solidFill>
                  <a:srgbClr val="00B050"/>
                </a:solidFill>
              </a:rPr>
              <a:t>400kg </a:t>
            </a:r>
            <a:r>
              <a:rPr lang="pt-BR" sz="2300" dirty="0"/>
              <a:t>(550kg quando para carga)  ou </a:t>
            </a:r>
            <a:r>
              <a:rPr lang="pt-BR" sz="2300" dirty="0">
                <a:solidFill>
                  <a:srgbClr val="FF6600"/>
                </a:solidFill>
              </a:rPr>
              <a:t>elétrico</a:t>
            </a:r>
            <a:r>
              <a:rPr lang="pt-BR" sz="2300" dirty="0"/>
              <a:t> com potência máxima </a:t>
            </a:r>
            <a:r>
              <a:rPr lang="pt-BR" sz="2300" dirty="0">
                <a:solidFill>
                  <a:srgbClr val="00B050"/>
                </a:solidFill>
              </a:rPr>
              <a:t>15kW</a:t>
            </a:r>
            <a:r>
              <a:rPr lang="pt-BR" sz="2300" dirty="0"/>
              <a:t>. </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43655" y="2959664"/>
            <a:ext cx="2784329" cy="1858770"/>
          </a:xfrm>
          <a:prstGeom prst="rect">
            <a:avLst/>
          </a:prstGeom>
        </p:spPr>
      </p:pic>
      <p:pic>
        <p:nvPicPr>
          <p:cNvPr id="9" name="Imagem 8"/>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0" name="CaixaDeTexto 9"/>
          <p:cNvSpPr txBox="1"/>
          <p:nvPr/>
        </p:nvSpPr>
        <p:spPr>
          <a:xfrm>
            <a:off x="214282" y="577298"/>
            <a:ext cx="3997678" cy="430887"/>
          </a:xfrm>
          <a:prstGeom prst="rect">
            <a:avLst/>
          </a:prstGeom>
          <a:noFill/>
        </p:spPr>
        <p:txBody>
          <a:bodyPr wrap="square" rtlCol="0">
            <a:spAutoFit/>
          </a:bodyPr>
          <a:lstStyle/>
          <a:p>
            <a:r>
              <a:rPr lang="pt-BR" sz="2200" b="1" dirty="0"/>
              <a:t>QUADRICICLO - DEFINIÇÃO</a:t>
            </a:r>
          </a:p>
        </p:txBody>
      </p:sp>
      <p:sp>
        <p:nvSpPr>
          <p:cNvPr id="11" name="Divisa 10"/>
          <p:cNvSpPr/>
          <p:nvPr/>
        </p:nvSpPr>
        <p:spPr>
          <a:xfrm>
            <a:off x="4788024" y="3187347"/>
            <a:ext cx="864096" cy="1403403"/>
          </a:xfrm>
          <a:prstGeom prst="chevron">
            <a:avLst/>
          </a:prstGeom>
          <a:solidFill>
            <a:srgbClr val="008000">
              <a:alpha val="5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dirty="0">
              <a:solidFill>
                <a:srgbClr val="006600"/>
              </a:solidFill>
              <a:latin typeface="Calibri" pitchFamily="34" charset="0"/>
              <a:cs typeface="Calibri" pitchFamily="34" charset="0"/>
            </a:endParaRPr>
          </a:p>
        </p:txBody>
      </p:sp>
      <p:sp>
        <p:nvSpPr>
          <p:cNvPr id="12" name="CaixaDeTexto 11"/>
          <p:cNvSpPr txBox="1"/>
          <p:nvPr/>
        </p:nvSpPr>
        <p:spPr>
          <a:xfrm>
            <a:off x="5796136" y="2980730"/>
            <a:ext cx="1437894" cy="163108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ctr" anchorCtr="1">
            <a:noAutofit/>
          </a:bodyPr>
          <a:lstStyle/>
          <a:p>
            <a:pPr algn="just"/>
            <a:r>
              <a:rPr lang="en-US" sz="18000" b="1" dirty="0">
                <a:solidFill>
                  <a:schemeClr val="tx1"/>
                </a:solidFill>
                <a:latin typeface="Calibri" pitchFamily="34" charset="0"/>
                <a:cs typeface="Calibri" pitchFamily="34" charset="0"/>
              </a:rPr>
              <a:t>B</a:t>
            </a:r>
          </a:p>
        </p:txBody>
      </p:sp>
      <p:sp>
        <p:nvSpPr>
          <p:cNvPr id="8" name="Arredondar Retângulo no Mesmo Canto Lateral 19">
            <a:extLst>
              <a:ext uri="{FF2B5EF4-FFF2-40B4-BE49-F238E27FC236}">
                <a16:creationId xmlns:a16="http://schemas.microsoft.com/office/drawing/2014/main" id="{65A13C92-FAA1-41CF-89DA-E217B93DDD83}"/>
              </a:ext>
            </a:extLst>
          </p:cNvPr>
          <p:cNvSpPr/>
          <p:nvPr/>
        </p:nvSpPr>
        <p:spPr>
          <a:xfrm rot="5400000">
            <a:off x="1564556" y="-435733"/>
            <a:ext cx="360000" cy="3494647"/>
          </a:xfrm>
          <a:prstGeom prst="round2SameRect">
            <a:avLst>
              <a:gd name="adj1" fmla="val 31097"/>
              <a:gd name="adj2" fmla="val 0"/>
            </a:avLst>
          </a:prstGeom>
          <a:solidFill>
            <a:schemeClr val="tx2">
              <a:lumMod val="75000"/>
            </a:schemeClr>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Resolução 573/15 do Contran</a:t>
            </a:r>
          </a:p>
        </p:txBody>
      </p:sp>
    </p:spTree>
    <p:extLst>
      <p:ext uri="{BB962C8B-B14F-4D97-AF65-F5344CB8AC3E}">
        <p14:creationId xmlns:p14="http://schemas.microsoft.com/office/powerpoint/2010/main" val="243259596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29619" y="1980005"/>
            <a:ext cx="8590853" cy="2311274"/>
          </a:xfrm>
          <a:prstGeom prst="rect">
            <a:avLst/>
          </a:prstGeom>
          <a:noFill/>
          <a:ln w="19050">
            <a:noFill/>
          </a:ln>
        </p:spPr>
        <p:txBody>
          <a:bodyPr wrap="square" rtlCol="0">
            <a:spAutoFit/>
          </a:bodyPr>
          <a:lstStyle/>
          <a:p>
            <a:pPr>
              <a:lnSpc>
                <a:spcPts val="2500"/>
              </a:lnSpc>
              <a:spcAft>
                <a:spcPts val="2400"/>
              </a:spcAft>
            </a:pPr>
            <a:r>
              <a:rPr lang="pt-BR" sz="2000" b="1" dirty="0"/>
              <a:t>13.</a:t>
            </a:r>
            <a:r>
              <a:rPr lang="pt-BR" sz="2000" dirty="0"/>
              <a:t> utilizar equipamentos de transporte certificados para o transporte de produtos perigosos a granel para transportar alimentos, medicamentos, produtos de higiene pessoal, cosméticos, perfumaria, farmacêuticos, veterinários ou seus insumos, aditivos ou suas matérias primas, em desacordo ao Art. 13;</a:t>
            </a:r>
          </a:p>
          <a:p>
            <a:pPr>
              <a:lnSpc>
                <a:spcPts val="2500"/>
              </a:lnSpc>
              <a:spcAft>
                <a:spcPts val="2400"/>
              </a:spcAft>
            </a:pPr>
            <a:r>
              <a:rPr lang="pt-BR" sz="2000" b="1" dirty="0"/>
              <a:t>14.</a:t>
            </a:r>
            <a:r>
              <a:rPr lang="pt-BR" sz="2000" dirty="0"/>
              <a:t> transportar, simultaneamente, no mesmo veículo ou equipamento de transporte, diferentes produtos perigosos, em desacordo ao inciso II do Art. 17;</a:t>
            </a:r>
          </a:p>
        </p:txBody>
      </p:sp>
      <p:pic>
        <p:nvPicPr>
          <p:cNvPr id="7" name="Imagem 6">
            <a:extLst>
              <a:ext uri="{FF2B5EF4-FFF2-40B4-BE49-F238E27FC236}">
                <a16:creationId xmlns:a16="http://schemas.microsoft.com/office/drawing/2014/main" id="{8E40C0B6-87E0-49C9-A64C-CAC8E1165F0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6DF2CD33-CE67-4D4C-A88D-5D23346D808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5E74BC98-9224-424C-92A6-5A1A8717819A}"/>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6E15C8FB-72A4-428B-A10E-CB967723A787}"/>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58434711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15971" y="1923678"/>
            <a:ext cx="8532493" cy="1987467"/>
          </a:xfrm>
          <a:prstGeom prst="rect">
            <a:avLst/>
          </a:prstGeom>
          <a:noFill/>
          <a:ln w="19050">
            <a:noFill/>
          </a:ln>
        </p:spPr>
        <p:txBody>
          <a:bodyPr wrap="square" rtlCol="0">
            <a:spAutoFit/>
          </a:bodyPr>
          <a:lstStyle/>
          <a:p>
            <a:pPr>
              <a:lnSpc>
                <a:spcPts val="3000"/>
              </a:lnSpc>
            </a:pPr>
            <a:r>
              <a:rPr lang="pt-BR" sz="2000" b="1" dirty="0"/>
              <a:t>15. </a:t>
            </a:r>
            <a:r>
              <a:rPr lang="pt-BR" sz="2000" dirty="0"/>
              <a:t>transportar produtos perigosos juntamente com alimentos, medicamentos, insumos, aditivos e matérias primas alimentícios, cosméticos, farmacêuticos ou veterinários ou objetos ou produtos já acabados destinados a uso ou consumo humano ou animal de uso direto ou, ainda, com embalagens de mercadorias destinadas ao mesmo fim, em desacordo ao inciso III do Art. 17;</a:t>
            </a:r>
          </a:p>
        </p:txBody>
      </p:sp>
      <p:pic>
        <p:nvPicPr>
          <p:cNvPr id="7" name="Imagem 6">
            <a:extLst>
              <a:ext uri="{FF2B5EF4-FFF2-40B4-BE49-F238E27FC236}">
                <a16:creationId xmlns:a16="http://schemas.microsoft.com/office/drawing/2014/main" id="{D760C357-496E-4645-9CE0-532D750DEAC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780180FC-F664-418F-A26D-9DE40FF870C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431F2E65-2F7F-4132-BFB8-D34BBF1DF477}"/>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D91BCA4C-2AB1-4DE4-B7B0-58AC8AEE3898}"/>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36165030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15971" y="1923678"/>
            <a:ext cx="8532493" cy="1670073"/>
          </a:xfrm>
          <a:prstGeom prst="rect">
            <a:avLst/>
          </a:prstGeom>
          <a:noFill/>
          <a:ln w="19050">
            <a:noFill/>
          </a:ln>
        </p:spPr>
        <p:txBody>
          <a:bodyPr wrap="square" rtlCol="0">
            <a:spAutoFit/>
          </a:bodyPr>
          <a:lstStyle/>
          <a:p>
            <a:pPr>
              <a:lnSpc>
                <a:spcPts val="2500"/>
              </a:lnSpc>
              <a:spcAft>
                <a:spcPts val="2400"/>
              </a:spcAft>
            </a:pPr>
            <a:r>
              <a:rPr lang="pt-BR" sz="2000" b="1" dirty="0"/>
              <a:t>16.</a:t>
            </a:r>
            <a:r>
              <a:rPr lang="pt-BR" sz="2000" dirty="0"/>
              <a:t> transportar, simultaneamente, animais e produtos perigosos em veículos ou equipamentos de transporte, em desacordo ao inciso V do Art. 17;</a:t>
            </a:r>
          </a:p>
          <a:p>
            <a:pPr>
              <a:lnSpc>
                <a:spcPts val="2500"/>
              </a:lnSpc>
              <a:spcAft>
                <a:spcPts val="2400"/>
              </a:spcAft>
            </a:pPr>
            <a:r>
              <a:rPr lang="pt-BR" sz="2000" b="1" dirty="0"/>
              <a:t>17.</a:t>
            </a:r>
            <a:r>
              <a:rPr lang="pt-BR" sz="2000" dirty="0"/>
              <a:t> abrir volumes contendo produtos perigosos durante as etapas da operação de transporte, em desacordo ao inciso VI do Art. 17;</a:t>
            </a:r>
          </a:p>
        </p:txBody>
      </p:sp>
      <p:pic>
        <p:nvPicPr>
          <p:cNvPr id="7" name="Imagem 6">
            <a:extLst>
              <a:ext uri="{FF2B5EF4-FFF2-40B4-BE49-F238E27FC236}">
                <a16:creationId xmlns:a16="http://schemas.microsoft.com/office/drawing/2014/main" id="{D760C357-496E-4645-9CE0-532D750DEAC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780180FC-F664-418F-A26D-9DE40FF870C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431F2E65-2F7F-4132-BFB8-D34BBF1DF477}"/>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D91BCA4C-2AB1-4DE4-B7B0-58AC8AEE3898}"/>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55882977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23678"/>
            <a:ext cx="8517416" cy="2756909"/>
          </a:xfrm>
          <a:prstGeom prst="rect">
            <a:avLst/>
          </a:prstGeom>
          <a:noFill/>
          <a:ln w="19050">
            <a:noFill/>
          </a:ln>
        </p:spPr>
        <p:txBody>
          <a:bodyPr wrap="square" rtlCol="0">
            <a:spAutoFit/>
          </a:bodyPr>
          <a:lstStyle/>
          <a:p>
            <a:pPr>
              <a:lnSpc>
                <a:spcPts val="3000"/>
              </a:lnSpc>
            </a:pPr>
            <a:r>
              <a:rPr lang="pt-BR" sz="2000" b="1" dirty="0"/>
              <a:t>18. </a:t>
            </a:r>
            <a:r>
              <a:rPr lang="pt-BR" sz="2000" dirty="0"/>
              <a:t>instalar ou manter, nos veículos transportando produtos perigosos, aparelho ou equipamento de aquecimento sujeito à combustão, a gás ou elétrico (fogão, fogareiro ou semelhantes), assim como os produtos combustíveis necessários ao seu funcionamento, ou quaisquer recipientes ou dispositivos capazes de produzir ignição dos produtos, seus gases ou vapores, bem como reservatório extra de combustível, exceto se permitido pela legislação de trânsito, em desacordo ao inciso VII do Art. 17;</a:t>
            </a:r>
          </a:p>
        </p:txBody>
      </p:sp>
      <p:pic>
        <p:nvPicPr>
          <p:cNvPr id="7" name="Imagem 6">
            <a:extLst>
              <a:ext uri="{FF2B5EF4-FFF2-40B4-BE49-F238E27FC236}">
                <a16:creationId xmlns:a16="http://schemas.microsoft.com/office/drawing/2014/main" id="{0C234EE3-3802-46E7-9F0B-E734DFCA162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A41EA922-5F5E-44F7-9DC6-292AFB918173}"/>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9FECB7EC-AA3A-4034-8E4A-4E14385C00BA}"/>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DA4310A1-7942-46DB-9257-07CDF835D66D}"/>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33239287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23678"/>
            <a:ext cx="8589424" cy="2631874"/>
          </a:xfrm>
          <a:prstGeom prst="rect">
            <a:avLst/>
          </a:prstGeom>
          <a:noFill/>
          <a:ln w="19050">
            <a:noFill/>
          </a:ln>
        </p:spPr>
        <p:txBody>
          <a:bodyPr wrap="square" rtlCol="0">
            <a:spAutoFit/>
          </a:bodyPr>
          <a:lstStyle/>
          <a:p>
            <a:pPr>
              <a:lnSpc>
                <a:spcPts val="2500"/>
              </a:lnSpc>
              <a:spcAft>
                <a:spcPts val="2400"/>
              </a:spcAft>
            </a:pPr>
            <a:r>
              <a:rPr lang="pt-BR" sz="2000" b="1" dirty="0"/>
              <a:t>19. </a:t>
            </a:r>
            <a:r>
              <a:rPr lang="pt-BR" sz="2000" dirty="0"/>
              <a:t>transportar produtos perigosos em veículo cujo condutor não apresente comprovação de aprovação em curso específico para o transporte de produtos perigosos, em desacordo ao Art. 20;</a:t>
            </a:r>
          </a:p>
          <a:p>
            <a:pPr>
              <a:lnSpc>
                <a:spcPts val="2500"/>
              </a:lnSpc>
              <a:spcAft>
                <a:spcPts val="2400"/>
              </a:spcAft>
            </a:pPr>
            <a:r>
              <a:rPr lang="pt-BR" sz="2000" b="1" dirty="0"/>
              <a:t>20. </a:t>
            </a:r>
            <a:r>
              <a:rPr lang="pt-BR" sz="2000" dirty="0"/>
              <a:t>transportar produtos perigosos em veículo cujo condutor apresente comprovação de aprovação em curso específico para o transporte de produtos perigosos preenchida de forma incorreta, ilegível ou que esteja vencida, em desacordo ao Art. 20;</a:t>
            </a:r>
          </a:p>
        </p:txBody>
      </p:sp>
      <p:pic>
        <p:nvPicPr>
          <p:cNvPr id="7" name="Imagem 6">
            <a:extLst>
              <a:ext uri="{FF2B5EF4-FFF2-40B4-BE49-F238E27FC236}">
                <a16:creationId xmlns:a16="http://schemas.microsoft.com/office/drawing/2014/main" id="{0C234EE3-3802-46E7-9F0B-E734DFCA162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A41EA922-5F5E-44F7-9DC6-292AFB918173}"/>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9FECB7EC-AA3A-4034-8E4A-4E14385C00BA}"/>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3" name="Imagem 12">
            <a:extLst>
              <a:ext uri="{FF2B5EF4-FFF2-40B4-BE49-F238E27FC236}">
                <a16:creationId xmlns:a16="http://schemas.microsoft.com/office/drawing/2014/main" id="{DA4310A1-7942-46DB-9257-07CDF835D66D}"/>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58042455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66993"/>
            <a:ext cx="8589424" cy="1990673"/>
          </a:xfrm>
          <a:prstGeom prst="rect">
            <a:avLst/>
          </a:prstGeom>
          <a:noFill/>
          <a:ln w="19050">
            <a:noFill/>
          </a:ln>
        </p:spPr>
        <p:txBody>
          <a:bodyPr wrap="square" rtlCol="0">
            <a:spAutoFit/>
          </a:bodyPr>
          <a:lstStyle/>
          <a:p>
            <a:pPr>
              <a:lnSpc>
                <a:spcPts val="2500"/>
              </a:lnSpc>
              <a:spcAft>
                <a:spcPts val="2400"/>
              </a:spcAft>
            </a:pPr>
            <a:r>
              <a:rPr lang="pt-BR" sz="2000" b="1" dirty="0"/>
              <a:t>21. </a:t>
            </a:r>
            <a:r>
              <a:rPr lang="pt-BR" sz="2000" dirty="0"/>
              <a:t>transportar produtos perigosos sem portar ou disponibilizar, no caso de utilização de documento eletrônico, documento para o transporte de produtos perigosos, em desacordo ao inciso II do Art. 23;</a:t>
            </a:r>
          </a:p>
          <a:p>
            <a:pPr>
              <a:lnSpc>
                <a:spcPts val="2500"/>
              </a:lnSpc>
              <a:spcAft>
                <a:spcPts val="2400"/>
              </a:spcAft>
            </a:pPr>
            <a:r>
              <a:rPr lang="pt-BR" sz="2000" b="1" dirty="0"/>
              <a:t>22. </a:t>
            </a:r>
            <a:r>
              <a:rPr lang="pt-BR" sz="2000" dirty="0"/>
              <a:t>deixar de apresentar as informações solicitadas em caso de emergência ou acidentes, em desacordo ao Art. 25.</a:t>
            </a:r>
          </a:p>
        </p:txBody>
      </p:sp>
      <p:pic>
        <p:nvPicPr>
          <p:cNvPr id="7" name="Imagem 6">
            <a:extLst>
              <a:ext uri="{FF2B5EF4-FFF2-40B4-BE49-F238E27FC236}">
                <a16:creationId xmlns:a16="http://schemas.microsoft.com/office/drawing/2014/main" id="{AB65CD0D-C12C-425F-A6EA-5ED690915F5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11" name="CaixaDeTexto 10">
            <a:extLst>
              <a:ext uri="{FF2B5EF4-FFF2-40B4-BE49-F238E27FC236}">
                <a16:creationId xmlns:a16="http://schemas.microsoft.com/office/drawing/2014/main" id="{38ABBB0B-2019-4A18-BD2B-55D635909CCB}"/>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12" name="Retângulo 11">
            <a:extLst>
              <a:ext uri="{FF2B5EF4-FFF2-40B4-BE49-F238E27FC236}">
                <a16:creationId xmlns:a16="http://schemas.microsoft.com/office/drawing/2014/main" id="{20C15327-0DC0-4775-8B1B-5F6CC8B7281E}"/>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spTree>
    <p:extLst>
      <p:ext uri="{BB962C8B-B14F-4D97-AF65-F5344CB8AC3E}">
        <p14:creationId xmlns:p14="http://schemas.microsoft.com/office/powerpoint/2010/main" val="379781130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2064217"/>
            <a:ext cx="8517416" cy="2619050"/>
          </a:xfrm>
          <a:prstGeom prst="rect">
            <a:avLst/>
          </a:prstGeom>
          <a:noFill/>
          <a:ln w="19050">
            <a:noFill/>
          </a:ln>
        </p:spPr>
        <p:txBody>
          <a:bodyPr wrap="square" rtlCol="0">
            <a:spAutoFit/>
          </a:bodyPr>
          <a:lstStyle/>
          <a:p>
            <a:pPr>
              <a:lnSpc>
                <a:spcPts val="2500"/>
              </a:lnSpc>
              <a:spcAft>
                <a:spcPts val="2400"/>
              </a:spcAft>
            </a:pPr>
            <a:r>
              <a:rPr lang="pt-BR" sz="2000" dirty="0">
                <a:highlight>
                  <a:srgbClr val="00FFFF"/>
                </a:highlight>
              </a:rPr>
              <a:t>c) puníveis com a multa prevista para o</a:t>
            </a:r>
            <a:r>
              <a:rPr lang="pt-BR" sz="2000" dirty="0"/>
              <a:t> </a:t>
            </a:r>
            <a:r>
              <a:rPr lang="pt-BR" sz="2000" u="sng" dirty="0">
                <a:solidFill>
                  <a:srgbClr val="FE612C"/>
                </a:solidFill>
              </a:rPr>
              <a:t>Terceiro</a:t>
            </a:r>
            <a:r>
              <a:rPr lang="pt-BR" sz="2000" dirty="0">
                <a:solidFill>
                  <a:srgbClr val="FE612C"/>
                </a:solidFill>
              </a:rPr>
              <a:t> Grupo quando</a:t>
            </a:r>
            <a:r>
              <a:rPr lang="pt-BR" sz="2000" dirty="0"/>
              <a:t>:</a:t>
            </a:r>
          </a:p>
          <a:p>
            <a:pPr>
              <a:lnSpc>
                <a:spcPts val="2500"/>
              </a:lnSpc>
              <a:spcAft>
                <a:spcPts val="2400"/>
              </a:spcAft>
            </a:pPr>
            <a:r>
              <a:rPr lang="pt-BR" sz="2000" b="1" dirty="0"/>
              <a:t>1. </a:t>
            </a:r>
            <a:r>
              <a:rPr lang="pt-BR" sz="2000" dirty="0"/>
              <a:t>transportar produtos perigosos em veículo ou equipamento com a sinalização incompleta, ou afixada de forma inadequada, em desacordo ao Art. 6º;</a:t>
            </a:r>
          </a:p>
          <a:p>
            <a:pPr>
              <a:lnSpc>
                <a:spcPts val="2500"/>
              </a:lnSpc>
              <a:spcAft>
                <a:spcPts val="2400"/>
              </a:spcAft>
            </a:pPr>
            <a:r>
              <a:rPr lang="pt-BR" sz="2000" b="1" dirty="0"/>
              <a:t>2. </a:t>
            </a:r>
            <a:r>
              <a:rPr lang="pt-BR" sz="2000" dirty="0"/>
              <a:t>transportar produtos perigosos em veículo ou equipamento de transporte que apresentem resíduos de produtos perigosos em seu exterior, em desacordo ao Art. 7º;</a:t>
            </a:r>
          </a:p>
        </p:txBody>
      </p:sp>
      <p:pic>
        <p:nvPicPr>
          <p:cNvPr id="3" name="Imagem 2">
            <a:extLst>
              <a:ext uri="{FF2B5EF4-FFF2-40B4-BE49-F238E27FC236}">
                <a16:creationId xmlns:a16="http://schemas.microsoft.com/office/drawing/2014/main" id="{9A7C2332-C5E9-4813-9F41-05FA0C7751F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6414D8A6-DBB9-43B4-96AA-7E456374A2A7}"/>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CC995194-CE62-4911-B5AE-9EAD69A39E8C}"/>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AABD480B-2076-4554-8518-349440C9E04F}"/>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412304353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60169"/>
            <a:ext cx="8661432" cy="2939651"/>
          </a:xfrm>
          <a:prstGeom prst="rect">
            <a:avLst/>
          </a:prstGeom>
          <a:noFill/>
          <a:ln w="19050">
            <a:noFill/>
          </a:ln>
        </p:spPr>
        <p:txBody>
          <a:bodyPr wrap="square" rtlCol="0">
            <a:spAutoFit/>
          </a:bodyPr>
          <a:lstStyle/>
          <a:p>
            <a:pPr>
              <a:lnSpc>
                <a:spcPts val="2500"/>
              </a:lnSpc>
              <a:spcAft>
                <a:spcPts val="2400"/>
              </a:spcAft>
            </a:pPr>
            <a:r>
              <a:rPr lang="pt-BR" sz="2000" b="1" dirty="0"/>
              <a:t>3. </a:t>
            </a:r>
            <a:r>
              <a:rPr lang="pt-BR" sz="2000" dirty="0"/>
              <a:t>transportar produtos perigosos em veículo desprovido dos conjunto de equipamentos para situação de emergência, em desacordo ao Art. 8º;</a:t>
            </a:r>
          </a:p>
          <a:p>
            <a:pPr>
              <a:lnSpc>
                <a:spcPts val="2500"/>
              </a:lnSpc>
              <a:spcAft>
                <a:spcPts val="2400"/>
              </a:spcAft>
            </a:pPr>
            <a:r>
              <a:rPr lang="pt-BR" sz="2000" b="1" dirty="0"/>
              <a:t>4. </a:t>
            </a:r>
            <a:r>
              <a:rPr lang="pt-BR" sz="2000" dirty="0"/>
              <a:t>transportar produtos perigosos em veículo com conjunto de equipamentos para situação de emergência inadequados ao uso ou ao produto transportado, em desacordo ao Art. 8º;</a:t>
            </a:r>
          </a:p>
          <a:p>
            <a:pPr>
              <a:lnSpc>
                <a:spcPts val="2500"/>
              </a:lnSpc>
              <a:spcAft>
                <a:spcPts val="2400"/>
              </a:spcAft>
            </a:pPr>
            <a:r>
              <a:rPr lang="pt-BR" sz="2000" b="1" dirty="0"/>
              <a:t>5. </a:t>
            </a:r>
            <a:r>
              <a:rPr lang="pt-BR" sz="2000" dirty="0"/>
              <a:t>transportar produtos perigosos em veículo desprovido dos conjuntos de EPIs necessários, em desacordo ao Art. 9º;</a:t>
            </a:r>
            <a:endParaRPr lang="pt-BR" sz="2000" dirty="0">
              <a:solidFill>
                <a:srgbClr val="C00000"/>
              </a:solidFill>
            </a:endParaRPr>
          </a:p>
        </p:txBody>
      </p:sp>
      <p:pic>
        <p:nvPicPr>
          <p:cNvPr id="3" name="Imagem 2">
            <a:extLst>
              <a:ext uri="{FF2B5EF4-FFF2-40B4-BE49-F238E27FC236}">
                <a16:creationId xmlns:a16="http://schemas.microsoft.com/office/drawing/2014/main" id="{72501A88-72D2-46AE-AAD4-DA2B709E461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EAD8246D-FBE5-4D73-B3DC-FB4F3D81083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C022DE53-767C-49E6-A8C4-2BAF2CA6F687}"/>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A03EABAB-08FC-4AA4-8D0D-B1F480A6F2D9}"/>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89255798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3192" y="1903916"/>
            <a:ext cx="8517416" cy="2939651"/>
          </a:xfrm>
          <a:prstGeom prst="rect">
            <a:avLst/>
          </a:prstGeom>
          <a:noFill/>
          <a:ln w="19050">
            <a:noFill/>
          </a:ln>
        </p:spPr>
        <p:txBody>
          <a:bodyPr wrap="square" rtlCol="0">
            <a:spAutoFit/>
          </a:bodyPr>
          <a:lstStyle/>
          <a:p>
            <a:pPr>
              <a:lnSpc>
                <a:spcPts val="2500"/>
              </a:lnSpc>
              <a:spcAft>
                <a:spcPts val="2400"/>
              </a:spcAft>
            </a:pPr>
            <a:r>
              <a:rPr lang="pt-BR" sz="2000" b="1" dirty="0"/>
              <a:t>6. </a:t>
            </a:r>
            <a:r>
              <a:rPr lang="pt-BR" sz="2000" dirty="0"/>
              <a:t>transportar produtos perigosos em veículo com conjuntos de EPIs inadequados ao uso ou ao produto transportado, em desacordo ao Art. 9º;</a:t>
            </a:r>
          </a:p>
          <a:p>
            <a:pPr>
              <a:lnSpc>
                <a:spcPts val="2500"/>
              </a:lnSpc>
              <a:spcAft>
                <a:spcPts val="2400"/>
              </a:spcAft>
            </a:pPr>
            <a:r>
              <a:rPr lang="pt-BR" sz="2000" b="1" dirty="0"/>
              <a:t>7. </a:t>
            </a:r>
            <a:r>
              <a:rPr lang="pt-BR" sz="2000" dirty="0"/>
              <a:t>transportar, em veículos classificados como "misto" ou "especial", produtos perigosos em compartimento não segregado do condutor e auxiliares, em desacordo ao §2º do Art. 12;</a:t>
            </a:r>
            <a:endParaRPr lang="pt-BR" sz="2000" dirty="0">
              <a:solidFill>
                <a:srgbClr val="C00000"/>
              </a:solidFill>
            </a:endParaRPr>
          </a:p>
          <a:p>
            <a:pPr>
              <a:lnSpc>
                <a:spcPts val="2500"/>
              </a:lnSpc>
              <a:spcAft>
                <a:spcPts val="2400"/>
              </a:spcAft>
            </a:pPr>
            <a:r>
              <a:rPr lang="pt-BR" sz="2000" b="1" dirty="0"/>
              <a:t>8. </a:t>
            </a:r>
            <a:r>
              <a:rPr lang="pt-BR" sz="2000" dirty="0"/>
              <a:t>transportar produtos perigosos em embalagens não permitidas, em desacordo ao Art. 14;</a:t>
            </a:r>
            <a:endParaRPr lang="pt-BR" sz="2000" dirty="0">
              <a:solidFill>
                <a:srgbClr val="C00000"/>
              </a:solidFill>
            </a:endParaRPr>
          </a:p>
        </p:txBody>
      </p:sp>
      <p:pic>
        <p:nvPicPr>
          <p:cNvPr id="3" name="Imagem 2">
            <a:extLst>
              <a:ext uri="{FF2B5EF4-FFF2-40B4-BE49-F238E27FC236}">
                <a16:creationId xmlns:a16="http://schemas.microsoft.com/office/drawing/2014/main" id="{65A6492C-751F-4A93-B510-1955716235F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30A45E9C-3742-4A20-A2AC-6E2B5FC1BFA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06EB6841-5968-4F01-A12A-16A341DAFF26}"/>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210EB798-853D-4EA4-836F-CD38DDA41384}"/>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82105566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01809"/>
            <a:ext cx="8589424" cy="3106363"/>
          </a:xfrm>
          <a:prstGeom prst="rect">
            <a:avLst/>
          </a:prstGeom>
          <a:noFill/>
          <a:ln w="19050">
            <a:noFill/>
          </a:ln>
        </p:spPr>
        <p:txBody>
          <a:bodyPr wrap="square" rtlCol="0">
            <a:spAutoFit/>
          </a:bodyPr>
          <a:lstStyle/>
          <a:p>
            <a:pPr>
              <a:lnSpc>
                <a:spcPts val="2500"/>
              </a:lnSpc>
              <a:spcAft>
                <a:spcPts val="1800"/>
              </a:spcAft>
            </a:pPr>
            <a:r>
              <a:rPr lang="pt-BR" sz="2000" b="1" dirty="0"/>
              <a:t>9. </a:t>
            </a:r>
            <a:r>
              <a:rPr lang="pt-BR" sz="2000" dirty="0"/>
              <a:t>transportar produtos perigosos em embalagens que apresentem sinais de violação, deterioração, mau estado de conservação, em desacordo ao inciso VIII do Art. 17;</a:t>
            </a:r>
          </a:p>
          <a:p>
            <a:pPr>
              <a:lnSpc>
                <a:spcPts val="2500"/>
              </a:lnSpc>
              <a:spcAft>
                <a:spcPts val="1800"/>
              </a:spcAft>
            </a:pPr>
            <a:r>
              <a:rPr lang="pt-BR" sz="2000" b="1" dirty="0"/>
              <a:t>10. </a:t>
            </a:r>
            <a:r>
              <a:rPr lang="pt-BR" sz="2000" dirty="0"/>
              <a:t>transportar produtos perigosos em volumes que possuam identificação relativa aos produtos e seus riscos incompleta, em desacordo ao Art. 15;</a:t>
            </a:r>
          </a:p>
          <a:p>
            <a:pPr>
              <a:lnSpc>
                <a:spcPts val="2500"/>
              </a:lnSpc>
              <a:spcAft>
                <a:spcPts val="1800"/>
              </a:spcAft>
            </a:pPr>
            <a:r>
              <a:rPr lang="pt-BR" sz="2000" b="1" dirty="0"/>
              <a:t>11. </a:t>
            </a:r>
            <a:r>
              <a:rPr lang="pt-BR" sz="2000" dirty="0"/>
              <a:t>transportar produtos perigosos em volumes que possuam a identificação relativa aos produtos e seus riscos incorreta, ilegível ou disposta de forma inadequada, em desacordo ao Art. 15;</a:t>
            </a:r>
            <a:endParaRPr lang="pt-BR" sz="2000" dirty="0">
              <a:solidFill>
                <a:srgbClr val="C00000"/>
              </a:solidFill>
            </a:endParaRPr>
          </a:p>
        </p:txBody>
      </p:sp>
      <p:pic>
        <p:nvPicPr>
          <p:cNvPr id="3" name="Imagem 2">
            <a:extLst>
              <a:ext uri="{FF2B5EF4-FFF2-40B4-BE49-F238E27FC236}">
                <a16:creationId xmlns:a16="http://schemas.microsoft.com/office/drawing/2014/main" id="{65A6492C-751F-4A93-B510-1955716235F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30A45E9C-3742-4A20-A2AC-6E2B5FC1BFA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06EB6841-5968-4F01-A12A-16A341DAFF26}"/>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805060DD-F699-4C88-9A29-38A38AA4B4D6}"/>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996942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m 23"/>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9" name="CaixaDeTexto 28"/>
          <p:cNvSpPr txBox="1"/>
          <p:nvPr/>
        </p:nvSpPr>
        <p:spPr>
          <a:xfrm>
            <a:off x="214282" y="577298"/>
            <a:ext cx="4141694" cy="430887"/>
          </a:xfrm>
          <a:prstGeom prst="rect">
            <a:avLst/>
          </a:prstGeom>
          <a:noFill/>
        </p:spPr>
        <p:txBody>
          <a:bodyPr wrap="square" rtlCol="0">
            <a:spAutoFit/>
          </a:bodyPr>
          <a:lstStyle/>
          <a:p>
            <a:r>
              <a:rPr lang="pt-BR" sz="2200" b="1" dirty="0"/>
              <a:t>VEÍCULO - Placas de Identificação</a:t>
            </a:r>
          </a:p>
        </p:txBody>
      </p:sp>
      <p:pic>
        <p:nvPicPr>
          <p:cNvPr id="83" name="Imagem 82"/>
          <p:cNvPicPr>
            <a:picLocks noChangeAspect="1"/>
          </p:cNvPicPr>
          <p:nvPr/>
        </p:nvPicPr>
        <p:blipFill>
          <a:blip r:embed="rId4">
            <a:extLst>
              <a:ext uri="{28A0092B-C50C-407E-A947-70E740481C1C}">
                <a14:useLocalDpi xmlns:a14="http://schemas.microsoft.com/office/drawing/2010/main" val="0"/>
              </a:ext>
            </a:extLst>
          </a:blip>
          <a:srcRect l="8076" t="2849" r="53943" b="73058"/>
          <a:stretch>
            <a:fillRect/>
          </a:stretch>
        </p:blipFill>
        <p:spPr>
          <a:xfrm>
            <a:off x="363524" y="2276745"/>
            <a:ext cx="1440160" cy="462832"/>
          </a:xfrm>
          <a:custGeom>
            <a:avLst/>
            <a:gdLst>
              <a:gd name="connsiteX0" fmla="*/ 29524 w 1764000"/>
              <a:gd name="connsiteY0" fmla="*/ 0 h 566906"/>
              <a:gd name="connsiteX1" fmla="*/ 1734476 w 1764000"/>
              <a:gd name="connsiteY1" fmla="*/ 0 h 566906"/>
              <a:gd name="connsiteX2" fmla="*/ 1764000 w 1764000"/>
              <a:gd name="connsiteY2" fmla="*/ 29524 h 566906"/>
              <a:gd name="connsiteX3" fmla="*/ 1764000 w 1764000"/>
              <a:gd name="connsiteY3" fmla="*/ 537382 h 566906"/>
              <a:gd name="connsiteX4" fmla="*/ 1734476 w 1764000"/>
              <a:gd name="connsiteY4" fmla="*/ 566906 h 566906"/>
              <a:gd name="connsiteX5" fmla="*/ 29524 w 1764000"/>
              <a:gd name="connsiteY5" fmla="*/ 566906 h 566906"/>
              <a:gd name="connsiteX6" fmla="*/ 0 w 1764000"/>
              <a:gd name="connsiteY6" fmla="*/ 537382 h 566906"/>
              <a:gd name="connsiteX7" fmla="*/ 0 w 1764000"/>
              <a:gd name="connsiteY7" fmla="*/ 29524 h 566906"/>
              <a:gd name="connsiteX8" fmla="*/ 29524 w 1764000"/>
              <a:gd name="connsiteY8" fmla="*/ 0 h 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000" h="566906">
                <a:moveTo>
                  <a:pt x="29524" y="0"/>
                </a:moveTo>
                <a:lnTo>
                  <a:pt x="1734476" y="0"/>
                </a:lnTo>
                <a:cubicBezTo>
                  <a:pt x="1750782" y="0"/>
                  <a:pt x="1764000" y="13218"/>
                  <a:pt x="1764000" y="29524"/>
                </a:cubicBezTo>
                <a:lnTo>
                  <a:pt x="1764000" y="537382"/>
                </a:lnTo>
                <a:cubicBezTo>
                  <a:pt x="1764000" y="553688"/>
                  <a:pt x="1750782" y="566906"/>
                  <a:pt x="1734476" y="566906"/>
                </a:cubicBezTo>
                <a:lnTo>
                  <a:pt x="29524" y="566906"/>
                </a:lnTo>
                <a:cubicBezTo>
                  <a:pt x="13218" y="566906"/>
                  <a:pt x="0" y="553688"/>
                  <a:pt x="0" y="537382"/>
                </a:cubicBezTo>
                <a:lnTo>
                  <a:pt x="0" y="29524"/>
                </a:lnTo>
                <a:cubicBezTo>
                  <a:pt x="0" y="13218"/>
                  <a:pt x="13218" y="0"/>
                  <a:pt x="29524" y="0"/>
                </a:cubicBezTo>
                <a:close/>
              </a:path>
            </a:pathLst>
          </a:custGeom>
        </p:spPr>
      </p:pic>
      <p:pic>
        <p:nvPicPr>
          <p:cNvPr id="82" name="Imagem 81"/>
          <p:cNvPicPr>
            <a:picLocks noChangeAspect="1"/>
          </p:cNvPicPr>
          <p:nvPr/>
        </p:nvPicPr>
        <p:blipFill>
          <a:blip r:embed="rId4">
            <a:extLst>
              <a:ext uri="{28A0092B-C50C-407E-A947-70E740481C1C}">
                <a14:useLocalDpi xmlns:a14="http://schemas.microsoft.com/office/drawing/2010/main" val="0"/>
              </a:ext>
            </a:extLst>
          </a:blip>
          <a:srcRect l="53488" t="2849" r="8531" b="73058"/>
          <a:stretch>
            <a:fillRect/>
          </a:stretch>
        </p:blipFill>
        <p:spPr>
          <a:xfrm>
            <a:off x="2741811" y="2255303"/>
            <a:ext cx="1440160" cy="462832"/>
          </a:xfrm>
          <a:custGeom>
            <a:avLst/>
            <a:gdLst>
              <a:gd name="connsiteX0" fmla="*/ 29524 w 1764000"/>
              <a:gd name="connsiteY0" fmla="*/ 0 h 566906"/>
              <a:gd name="connsiteX1" fmla="*/ 1734476 w 1764000"/>
              <a:gd name="connsiteY1" fmla="*/ 0 h 566906"/>
              <a:gd name="connsiteX2" fmla="*/ 1764000 w 1764000"/>
              <a:gd name="connsiteY2" fmla="*/ 29524 h 566906"/>
              <a:gd name="connsiteX3" fmla="*/ 1764000 w 1764000"/>
              <a:gd name="connsiteY3" fmla="*/ 537382 h 566906"/>
              <a:gd name="connsiteX4" fmla="*/ 1734476 w 1764000"/>
              <a:gd name="connsiteY4" fmla="*/ 566906 h 566906"/>
              <a:gd name="connsiteX5" fmla="*/ 29524 w 1764000"/>
              <a:gd name="connsiteY5" fmla="*/ 566906 h 566906"/>
              <a:gd name="connsiteX6" fmla="*/ 0 w 1764000"/>
              <a:gd name="connsiteY6" fmla="*/ 537382 h 566906"/>
              <a:gd name="connsiteX7" fmla="*/ 0 w 1764000"/>
              <a:gd name="connsiteY7" fmla="*/ 29524 h 566906"/>
              <a:gd name="connsiteX8" fmla="*/ 29524 w 1764000"/>
              <a:gd name="connsiteY8" fmla="*/ 0 h 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000" h="566906">
                <a:moveTo>
                  <a:pt x="29524" y="0"/>
                </a:moveTo>
                <a:lnTo>
                  <a:pt x="1734476" y="0"/>
                </a:lnTo>
                <a:cubicBezTo>
                  <a:pt x="1750782" y="0"/>
                  <a:pt x="1764000" y="13218"/>
                  <a:pt x="1764000" y="29524"/>
                </a:cubicBezTo>
                <a:lnTo>
                  <a:pt x="1764000" y="537382"/>
                </a:lnTo>
                <a:cubicBezTo>
                  <a:pt x="1764000" y="553688"/>
                  <a:pt x="1750782" y="566906"/>
                  <a:pt x="1734476" y="566906"/>
                </a:cubicBezTo>
                <a:lnTo>
                  <a:pt x="29524" y="566906"/>
                </a:lnTo>
                <a:cubicBezTo>
                  <a:pt x="13218" y="566906"/>
                  <a:pt x="0" y="553688"/>
                  <a:pt x="0" y="537382"/>
                </a:cubicBezTo>
                <a:lnTo>
                  <a:pt x="0" y="29524"/>
                </a:lnTo>
                <a:cubicBezTo>
                  <a:pt x="0" y="13218"/>
                  <a:pt x="13218" y="0"/>
                  <a:pt x="29524" y="0"/>
                </a:cubicBezTo>
                <a:close/>
              </a:path>
            </a:pathLst>
          </a:custGeom>
        </p:spPr>
      </p:pic>
      <p:pic>
        <p:nvPicPr>
          <p:cNvPr id="81" name="Imagem 80"/>
          <p:cNvPicPr>
            <a:picLocks noChangeAspect="1"/>
          </p:cNvPicPr>
          <p:nvPr/>
        </p:nvPicPr>
        <p:blipFill>
          <a:blip r:embed="rId4">
            <a:extLst>
              <a:ext uri="{28A0092B-C50C-407E-A947-70E740481C1C}">
                <a14:useLocalDpi xmlns:a14="http://schemas.microsoft.com/office/drawing/2010/main" val="0"/>
              </a:ext>
            </a:extLst>
          </a:blip>
          <a:srcRect l="8076" t="35082" r="53943" b="40825"/>
          <a:stretch>
            <a:fillRect/>
          </a:stretch>
        </p:blipFill>
        <p:spPr>
          <a:xfrm>
            <a:off x="6217692" y="2260552"/>
            <a:ext cx="1440160" cy="462832"/>
          </a:xfrm>
          <a:custGeom>
            <a:avLst/>
            <a:gdLst>
              <a:gd name="connsiteX0" fmla="*/ 29524 w 1764000"/>
              <a:gd name="connsiteY0" fmla="*/ 0 h 566906"/>
              <a:gd name="connsiteX1" fmla="*/ 1734476 w 1764000"/>
              <a:gd name="connsiteY1" fmla="*/ 0 h 566906"/>
              <a:gd name="connsiteX2" fmla="*/ 1764000 w 1764000"/>
              <a:gd name="connsiteY2" fmla="*/ 29524 h 566906"/>
              <a:gd name="connsiteX3" fmla="*/ 1764000 w 1764000"/>
              <a:gd name="connsiteY3" fmla="*/ 537382 h 566906"/>
              <a:gd name="connsiteX4" fmla="*/ 1734476 w 1764000"/>
              <a:gd name="connsiteY4" fmla="*/ 566906 h 566906"/>
              <a:gd name="connsiteX5" fmla="*/ 29524 w 1764000"/>
              <a:gd name="connsiteY5" fmla="*/ 566906 h 566906"/>
              <a:gd name="connsiteX6" fmla="*/ 0 w 1764000"/>
              <a:gd name="connsiteY6" fmla="*/ 537382 h 566906"/>
              <a:gd name="connsiteX7" fmla="*/ 0 w 1764000"/>
              <a:gd name="connsiteY7" fmla="*/ 29524 h 566906"/>
              <a:gd name="connsiteX8" fmla="*/ 29524 w 1764000"/>
              <a:gd name="connsiteY8" fmla="*/ 0 h 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000" h="566906">
                <a:moveTo>
                  <a:pt x="29524" y="0"/>
                </a:moveTo>
                <a:lnTo>
                  <a:pt x="1734476" y="0"/>
                </a:lnTo>
                <a:cubicBezTo>
                  <a:pt x="1750782" y="0"/>
                  <a:pt x="1764000" y="13218"/>
                  <a:pt x="1764000" y="29524"/>
                </a:cubicBezTo>
                <a:lnTo>
                  <a:pt x="1764000" y="537382"/>
                </a:lnTo>
                <a:cubicBezTo>
                  <a:pt x="1764000" y="553688"/>
                  <a:pt x="1750782" y="566906"/>
                  <a:pt x="1734476" y="566906"/>
                </a:cubicBezTo>
                <a:lnTo>
                  <a:pt x="29524" y="566906"/>
                </a:lnTo>
                <a:cubicBezTo>
                  <a:pt x="13218" y="566906"/>
                  <a:pt x="0" y="553688"/>
                  <a:pt x="0" y="537382"/>
                </a:cubicBezTo>
                <a:lnTo>
                  <a:pt x="0" y="29524"/>
                </a:lnTo>
                <a:cubicBezTo>
                  <a:pt x="0" y="13218"/>
                  <a:pt x="13218" y="0"/>
                  <a:pt x="29524" y="0"/>
                </a:cubicBezTo>
                <a:close/>
              </a:path>
            </a:pathLst>
          </a:custGeom>
        </p:spPr>
      </p:pic>
      <p:pic>
        <p:nvPicPr>
          <p:cNvPr id="80" name="Imagem 79"/>
          <p:cNvPicPr>
            <a:picLocks noChangeAspect="1"/>
          </p:cNvPicPr>
          <p:nvPr/>
        </p:nvPicPr>
        <p:blipFill>
          <a:blip r:embed="rId4">
            <a:extLst>
              <a:ext uri="{28A0092B-C50C-407E-A947-70E740481C1C}">
                <a14:useLocalDpi xmlns:a14="http://schemas.microsoft.com/office/drawing/2010/main" val="0"/>
              </a:ext>
            </a:extLst>
          </a:blip>
          <a:srcRect l="53488" t="35530" r="8531" b="40377"/>
          <a:stretch>
            <a:fillRect/>
          </a:stretch>
        </p:blipFill>
        <p:spPr>
          <a:xfrm>
            <a:off x="5045499" y="4336860"/>
            <a:ext cx="1440160" cy="462832"/>
          </a:xfrm>
          <a:custGeom>
            <a:avLst/>
            <a:gdLst>
              <a:gd name="connsiteX0" fmla="*/ 29524 w 1764000"/>
              <a:gd name="connsiteY0" fmla="*/ 0 h 566906"/>
              <a:gd name="connsiteX1" fmla="*/ 1734476 w 1764000"/>
              <a:gd name="connsiteY1" fmla="*/ 0 h 566906"/>
              <a:gd name="connsiteX2" fmla="*/ 1764000 w 1764000"/>
              <a:gd name="connsiteY2" fmla="*/ 29524 h 566906"/>
              <a:gd name="connsiteX3" fmla="*/ 1764000 w 1764000"/>
              <a:gd name="connsiteY3" fmla="*/ 537382 h 566906"/>
              <a:gd name="connsiteX4" fmla="*/ 1734476 w 1764000"/>
              <a:gd name="connsiteY4" fmla="*/ 566906 h 566906"/>
              <a:gd name="connsiteX5" fmla="*/ 29524 w 1764000"/>
              <a:gd name="connsiteY5" fmla="*/ 566906 h 566906"/>
              <a:gd name="connsiteX6" fmla="*/ 0 w 1764000"/>
              <a:gd name="connsiteY6" fmla="*/ 537382 h 566906"/>
              <a:gd name="connsiteX7" fmla="*/ 0 w 1764000"/>
              <a:gd name="connsiteY7" fmla="*/ 29524 h 566906"/>
              <a:gd name="connsiteX8" fmla="*/ 29524 w 1764000"/>
              <a:gd name="connsiteY8" fmla="*/ 0 h 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000" h="566906">
                <a:moveTo>
                  <a:pt x="29524" y="0"/>
                </a:moveTo>
                <a:lnTo>
                  <a:pt x="1734476" y="0"/>
                </a:lnTo>
                <a:cubicBezTo>
                  <a:pt x="1750782" y="0"/>
                  <a:pt x="1764000" y="13218"/>
                  <a:pt x="1764000" y="29524"/>
                </a:cubicBezTo>
                <a:lnTo>
                  <a:pt x="1764000" y="537382"/>
                </a:lnTo>
                <a:cubicBezTo>
                  <a:pt x="1764000" y="553688"/>
                  <a:pt x="1750782" y="566906"/>
                  <a:pt x="1734476" y="566906"/>
                </a:cubicBezTo>
                <a:lnTo>
                  <a:pt x="29524" y="566906"/>
                </a:lnTo>
                <a:cubicBezTo>
                  <a:pt x="13218" y="566906"/>
                  <a:pt x="0" y="553688"/>
                  <a:pt x="0" y="537382"/>
                </a:cubicBezTo>
                <a:lnTo>
                  <a:pt x="0" y="29524"/>
                </a:lnTo>
                <a:cubicBezTo>
                  <a:pt x="0" y="13218"/>
                  <a:pt x="13218" y="0"/>
                  <a:pt x="29524" y="0"/>
                </a:cubicBezTo>
                <a:close/>
              </a:path>
            </a:pathLst>
          </a:custGeom>
        </p:spPr>
      </p:pic>
      <p:pic>
        <p:nvPicPr>
          <p:cNvPr id="79" name="Imagem 78"/>
          <p:cNvPicPr>
            <a:picLocks noChangeAspect="1"/>
          </p:cNvPicPr>
          <p:nvPr/>
        </p:nvPicPr>
        <p:blipFill>
          <a:blip r:embed="rId4">
            <a:extLst>
              <a:ext uri="{28A0092B-C50C-407E-A947-70E740481C1C}">
                <a14:useLocalDpi xmlns:a14="http://schemas.microsoft.com/office/drawing/2010/main" val="0"/>
              </a:ext>
            </a:extLst>
          </a:blip>
          <a:srcRect l="8076" t="66714" r="53943" b="9193"/>
          <a:stretch>
            <a:fillRect/>
          </a:stretch>
        </p:blipFill>
        <p:spPr>
          <a:xfrm>
            <a:off x="360133" y="4336860"/>
            <a:ext cx="1440160" cy="462832"/>
          </a:xfrm>
          <a:custGeom>
            <a:avLst/>
            <a:gdLst>
              <a:gd name="connsiteX0" fmla="*/ 29524 w 1764000"/>
              <a:gd name="connsiteY0" fmla="*/ 0 h 566906"/>
              <a:gd name="connsiteX1" fmla="*/ 1734476 w 1764000"/>
              <a:gd name="connsiteY1" fmla="*/ 0 h 566906"/>
              <a:gd name="connsiteX2" fmla="*/ 1764000 w 1764000"/>
              <a:gd name="connsiteY2" fmla="*/ 29524 h 566906"/>
              <a:gd name="connsiteX3" fmla="*/ 1764000 w 1764000"/>
              <a:gd name="connsiteY3" fmla="*/ 537382 h 566906"/>
              <a:gd name="connsiteX4" fmla="*/ 1734476 w 1764000"/>
              <a:gd name="connsiteY4" fmla="*/ 566906 h 566906"/>
              <a:gd name="connsiteX5" fmla="*/ 29524 w 1764000"/>
              <a:gd name="connsiteY5" fmla="*/ 566906 h 566906"/>
              <a:gd name="connsiteX6" fmla="*/ 0 w 1764000"/>
              <a:gd name="connsiteY6" fmla="*/ 537382 h 566906"/>
              <a:gd name="connsiteX7" fmla="*/ 0 w 1764000"/>
              <a:gd name="connsiteY7" fmla="*/ 29524 h 566906"/>
              <a:gd name="connsiteX8" fmla="*/ 29524 w 1764000"/>
              <a:gd name="connsiteY8" fmla="*/ 0 h 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000" h="566906">
                <a:moveTo>
                  <a:pt x="29524" y="0"/>
                </a:moveTo>
                <a:lnTo>
                  <a:pt x="1734476" y="0"/>
                </a:lnTo>
                <a:cubicBezTo>
                  <a:pt x="1750782" y="0"/>
                  <a:pt x="1764000" y="13218"/>
                  <a:pt x="1764000" y="29524"/>
                </a:cubicBezTo>
                <a:lnTo>
                  <a:pt x="1764000" y="537382"/>
                </a:lnTo>
                <a:cubicBezTo>
                  <a:pt x="1764000" y="553688"/>
                  <a:pt x="1750782" y="566906"/>
                  <a:pt x="1734476" y="566906"/>
                </a:cubicBezTo>
                <a:lnTo>
                  <a:pt x="29524" y="566906"/>
                </a:lnTo>
                <a:cubicBezTo>
                  <a:pt x="13218" y="566906"/>
                  <a:pt x="0" y="553688"/>
                  <a:pt x="0" y="537382"/>
                </a:cubicBezTo>
                <a:lnTo>
                  <a:pt x="0" y="29524"/>
                </a:lnTo>
                <a:cubicBezTo>
                  <a:pt x="0" y="13218"/>
                  <a:pt x="13218" y="0"/>
                  <a:pt x="29524" y="0"/>
                </a:cubicBezTo>
                <a:close/>
              </a:path>
            </a:pathLst>
          </a:custGeom>
        </p:spPr>
      </p:pic>
      <p:pic>
        <p:nvPicPr>
          <p:cNvPr id="78" name="Imagem 77"/>
          <p:cNvPicPr>
            <a:picLocks noChangeAspect="1"/>
          </p:cNvPicPr>
          <p:nvPr/>
        </p:nvPicPr>
        <p:blipFill>
          <a:blip r:embed="rId4">
            <a:extLst>
              <a:ext uri="{28A0092B-C50C-407E-A947-70E740481C1C}">
                <a14:useLocalDpi xmlns:a14="http://schemas.microsoft.com/office/drawing/2010/main" val="0"/>
              </a:ext>
            </a:extLst>
          </a:blip>
          <a:srcRect l="53338" t="66962" r="8682" b="8945"/>
          <a:stretch>
            <a:fillRect/>
          </a:stretch>
        </p:blipFill>
        <p:spPr>
          <a:xfrm>
            <a:off x="2735748" y="4334769"/>
            <a:ext cx="1440160" cy="462832"/>
          </a:xfrm>
          <a:custGeom>
            <a:avLst/>
            <a:gdLst>
              <a:gd name="connsiteX0" fmla="*/ 29524 w 1764000"/>
              <a:gd name="connsiteY0" fmla="*/ 0 h 566906"/>
              <a:gd name="connsiteX1" fmla="*/ 1734476 w 1764000"/>
              <a:gd name="connsiteY1" fmla="*/ 0 h 566906"/>
              <a:gd name="connsiteX2" fmla="*/ 1764000 w 1764000"/>
              <a:gd name="connsiteY2" fmla="*/ 29524 h 566906"/>
              <a:gd name="connsiteX3" fmla="*/ 1764000 w 1764000"/>
              <a:gd name="connsiteY3" fmla="*/ 537382 h 566906"/>
              <a:gd name="connsiteX4" fmla="*/ 1734476 w 1764000"/>
              <a:gd name="connsiteY4" fmla="*/ 566906 h 566906"/>
              <a:gd name="connsiteX5" fmla="*/ 29524 w 1764000"/>
              <a:gd name="connsiteY5" fmla="*/ 566906 h 566906"/>
              <a:gd name="connsiteX6" fmla="*/ 0 w 1764000"/>
              <a:gd name="connsiteY6" fmla="*/ 537382 h 566906"/>
              <a:gd name="connsiteX7" fmla="*/ 0 w 1764000"/>
              <a:gd name="connsiteY7" fmla="*/ 29524 h 566906"/>
              <a:gd name="connsiteX8" fmla="*/ 29524 w 1764000"/>
              <a:gd name="connsiteY8" fmla="*/ 0 h 5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000" h="566906">
                <a:moveTo>
                  <a:pt x="29524" y="0"/>
                </a:moveTo>
                <a:lnTo>
                  <a:pt x="1734476" y="0"/>
                </a:lnTo>
                <a:cubicBezTo>
                  <a:pt x="1750782" y="0"/>
                  <a:pt x="1764000" y="13218"/>
                  <a:pt x="1764000" y="29524"/>
                </a:cubicBezTo>
                <a:lnTo>
                  <a:pt x="1764000" y="537382"/>
                </a:lnTo>
                <a:cubicBezTo>
                  <a:pt x="1764000" y="553688"/>
                  <a:pt x="1750782" y="566906"/>
                  <a:pt x="1734476" y="566906"/>
                </a:cubicBezTo>
                <a:lnTo>
                  <a:pt x="29524" y="566906"/>
                </a:lnTo>
                <a:cubicBezTo>
                  <a:pt x="13218" y="566906"/>
                  <a:pt x="0" y="553688"/>
                  <a:pt x="0" y="537382"/>
                </a:cubicBezTo>
                <a:lnTo>
                  <a:pt x="0" y="29524"/>
                </a:lnTo>
                <a:cubicBezTo>
                  <a:pt x="0" y="13218"/>
                  <a:pt x="13218" y="0"/>
                  <a:pt x="29524" y="0"/>
                </a:cubicBezTo>
                <a:close/>
              </a:path>
            </a:pathLst>
          </a:custGeom>
        </p:spPr>
      </p:pic>
      <p:pic>
        <p:nvPicPr>
          <p:cNvPr id="84" name="Imagem 83" descr="placapretodourado.gif"/>
          <p:cNvPicPr>
            <a:picLocks noChangeAspect="1"/>
          </p:cNvPicPr>
          <p:nvPr/>
        </p:nvPicPr>
        <p:blipFill>
          <a:blip r:embed="rId5"/>
          <a:stretch>
            <a:fillRect/>
          </a:stretch>
        </p:blipFill>
        <p:spPr>
          <a:xfrm>
            <a:off x="7329250" y="3461997"/>
            <a:ext cx="1490730" cy="541632"/>
          </a:xfrm>
          <a:prstGeom prst="rect">
            <a:avLst/>
          </a:prstGeom>
        </p:spPr>
      </p:pic>
      <p:pic>
        <p:nvPicPr>
          <p:cNvPr id="85" name="Imagem 84" descr="placacinzapreto.gif"/>
          <p:cNvPicPr>
            <a:picLocks noChangeAspect="1"/>
          </p:cNvPicPr>
          <p:nvPr/>
        </p:nvPicPr>
        <p:blipFill>
          <a:blip r:embed="rId6"/>
          <a:stretch>
            <a:fillRect/>
          </a:stretch>
        </p:blipFill>
        <p:spPr>
          <a:xfrm>
            <a:off x="323528" y="1366803"/>
            <a:ext cx="1490730" cy="541632"/>
          </a:xfrm>
          <a:prstGeom prst="rect">
            <a:avLst/>
          </a:prstGeom>
        </p:spPr>
      </p:pic>
      <p:pic>
        <p:nvPicPr>
          <p:cNvPr id="86" name="Imagem 85" descr="placapretocinza.gif"/>
          <p:cNvPicPr>
            <a:picLocks noChangeAspect="1"/>
          </p:cNvPicPr>
          <p:nvPr/>
        </p:nvPicPr>
        <p:blipFill>
          <a:blip r:embed="rId7"/>
          <a:stretch>
            <a:fillRect/>
          </a:stretch>
        </p:blipFill>
        <p:spPr>
          <a:xfrm>
            <a:off x="2691694" y="3461997"/>
            <a:ext cx="1490730" cy="541632"/>
          </a:xfrm>
          <a:prstGeom prst="rect">
            <a:avLst/>
          </a:prstGeom>
        </p:spPr>
      </p:pic>
      <p:pic>
        <p:nvPicPr>
          <p:cNvPr id="87" name="Imagem 86" descr="PLACA OFICIAL.jpg"/>
          <p:cNvPicPr>
            <a:picLocks noChangeAspect="1"/>
          </p:cNvPicPr>
          <p:nvPr/>
        </p:nvPicPr>
        <p:blipFill>
          <a:blip r:embed="rId8"/>
          <a:stretch>
            <a:fillRect/>
          </a:stretch>
        </p:blipFill>
        <p:spPr>
          <a:xfrm>
            <a:off x="2714207" y="1395088"/>
            <a:ext cx="1443844" cy="469502"/>
          </a:xfrm>
          <a:prstGeom prst="rect">
            <a:avLst/>
          </a:prstGeom>
        </p:spPr>
      </p:pic>
      <p:pic>
        <p:nvPicPr>
          <p:cNvPr id="88" name="Imagem 87" descr="placabrancovermelho.gif"/>
          <p:cNvPicPr>
            <a:picLocks noChangeAspect="1"/>
          </p:cNvPicPr>
          <p:nvPr/>
        </p:nvPicPr>
        <p:blipFill>
          <a:blip r:embed="rId9"/>
          <a:stretch>
            <a:fillRect/>
          </a:stretch>
        </p:blipFill>
        <p:spPr>
          <a:xfrm>
            <a:off x="7326656" y="1364272"/>
            <a:ext cx="1490730" cy="541632"/>
          </a:xfrm>
          <a:prstGeom prst="rect">
            <a:avLst/>
          </a:prstGeom>
        </p:spPr>
      </p:pic>
      <p:pic>
        <p:nvPicPr>
          <p:cNvPr id="89" name="Imagem 88" descr="placaverdebranco.gif"/>
          <p:cNvPicPr>
            <a:picLocks noChangeAspect="1"/>
          </p:cNvPicPr>
          <p:nvPr/>
        </p:nvPicPr>
        <p:blipFill>
          <a:blip r:embed="rId10"/>
          <a:stretch>
            <a:fillRect/>
          </a:stretch>
        </p:blipFill>
        <p:spPr>
          <a:xfrm>
            <a:off x="334765" y="3461997"/>
            <a:ext cx="1490897" cy="541692"/>
          </a:xfrm>
          <a:prstGeom prst="rect">
            <a:avLst/>
          </a:prstGeom>
        </p:spPr>
      </p:pic>
      <p:pic>
        <p:nvPicPr>
          <p:cNvPr id="90" name="Imagem 89" descr="placaazulbranco.gif"/>
          <p:cNvPicPr>
            <a:picLocks noChangeAspect="1"/>
          </p:cNvPicPr>
          <p:nvPr/>
        </p:nvPicPr>
        <p:blipFill>
          <a:blip r:embed="rId11"/>
          <a:stretch>
            <a:fillRect/>
          </a:stretch>
        </p:blipFill>
        <p:spPr>
          <a:xfrm>
            <a:off x="5015170" y="3461997"/>
            <a:ext cx="1490730" cy="541632"/>
          </a:xfrm>
          <a:prstGeom prst="rect">
            <a:avLst/>
          </a:prstGeom>
        </p:spPr>
      </p:pic>
      <p:pic>
        <p:nvPicPr>
          <p:cNvPr id="91" name="Imagem 90" descr="placavermelhobranco.gif"/>
          <p:cNvPicPr>
            <a:picLocks noChangeAspect="1"/>
          </p:cNvPicPr>
          <p:nvPr/>
        </p:nvPicPr>
        <p:blipFill>
          <a:blip r:embed="rId12"/>
          <a:stretch>
            <a:fillRect/>
          </a:stretch>
        </p:blipFill>
        <p:spPr>
          <a:xfrm>
            <a:off x="4970489" y="1366803"/>
            <a:ext cx="1490730" cy="541632"/>
          </a:xfrm>
          <a:prstGeom prst="rect">
            <a:avLst/>
          </a:prstGeom>
        </p:spPr>
      </p:pic>
      <p:sp>
        <p:nvSpPr>
          <p:cNvPr id="92" name="Retângulo 91"/>
          <p:cNvSpPr/>
          <p:nvPr/>
        </p:nvSpPr>
        <p:spPr>
          <a:xfrm>
            <a:off x="368437" y="1142001"/>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PARTICULAR</a:t>
            </a:r>
          </a:p>
        </p:txBody>
      </p:sp>
      <p:sp>
        <p:nvSpPr>
          <p:cNvPr id="93" name="Retângulo 92"/>
          <p:cNvSpPr/>
          <p:nvPr/>
        </p:nvSpPr>
        <p:spPr>
          <a:xfrm>
            <a:off x="2739836" y="1149598"/>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OFICIAL</a:t>
            </a:r>
          </a:p>
        </p:txBody>
      </p:sp>
      <p:sp>
        <p:nvSpPr>
          <p:cNvPr id="94" name="Retângulo 93"/>
          <p:cNvSpPr/>
          <p:nvPr/>
        </p:nvSpPr>
        <p:spPr>
          <a:xfrm>
            <a:off x="7374548" y="1142001"/>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APRENDIZAGEM</a:t>
            </a:r>
          </a:p>
        </p:txBody>
      </p:sp>
      <p:sp>
        <p:nvSpPr>
          <p:cNvPr id="96" name="Retângulo 95"/>
          <p:cNvSpPr/>
          <p:nvPr/>
        </p:nvSpPr>
        <p:spPr>
          <a:xfrm>
            <a:off x="5018760" y="1149598"/>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ALUGUEL</a:t>
            </a:r>
          </a:p>
        </p:txBody>
      </p:sp>
      <p:sp>
        <p:nvSpPr>
          <p:cNvPr id="99" name="Retângulo 98"/>
          <p:cNvSpPr/>
          <p:nvPr/>
        </p:nvSpPr>
        <p:spPr>
          <a:xfrm>
            <a:off x="386011" y="3242443"/>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EXPER/FABRICAN</a:t>
            </a:r>
          </a:p>
        </p:txBody>
      </p:sp>
      <p:sp>
        <p:nvSpPr>
          <p:cNvPr id="100" name="Retângulo 99"/>
          <p:cNvSpPr/>
          <p:nvPr/>
        </p:nvSpPr>
        <p:spPr>
          <a:xfrm>
            <a:off x="2739208" y="3242443"/>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COLEÇÃO</a:t>
            </a:r>
          </a:p>
        </p:txBody>
      </p:sp>
      <p:sp>
        <p:nvSpPr>
          <p:cNvPr id="101" name="Retângulo 100"/>
          <p:cNvSpPr/>
          <p:nvPr/>
        </p:nvSpPr>
        <p:spPr>
          <a:xfrm>
            <a:off x="5060551" y="3248896"/>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DIPLOMÁTICO</a:t>
            </a:r>
          </a:p>
        </p:txBody>
      </p:sp>
      <p:sp>
        <p:nvSpPr>
          <p:cNvPr id="102" name="Retângulo 101"/>
          <p:cNvSpPr/>
          <p:nvPr/>
        </p:nvSpPr>
        <p:spPr>
          <a:xfrm>
            <a:off x="7373766" y="3248896"/>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AUTORIDADES</a:t>
            </a:r>
          </a:p>
        </p:txBody>
      </p:sp>
      <p:sp>
        <p:nvSpPr>
          <p:cNvPr id="105" name="Retângulo 104"/>
          <p:cNvSpPr/>
          <p:nvPr/>
        </p:nvSpPr>
        <p:spPr>
          <a:xfrm>
            <a:off x="6231040" y="2007628"/>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COMERCIAL</a:t>
            </a:r>
          </a:p>
        </p:txBody>
      </p:sp>
      <p:sp>
        <p:nvSpPr>
          <p:cNvPr id="106" name="Retângulo 105"/>
          <p:cNvSpPr/>
          <p:nvPr/>
        </p:nvSpPr>
        <p:spPr>
          <a:xfrm>
            <a:off x="380612" y="4101207"/>
            <a:ext cx="1394945" cy="214314"/>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7030A0"/>
                </a:solidFill>
                <a:latin typeface="Calibri" pitchFamily="34" charset="0"/>
                <a:cs typeface="Calibri" pitchFamily="34" charset="0"/>
              </a:rPr>
              <a:t>ESPECIAL</a:t>
            </a:r>
          </a:p>
        </p:txBody>
      </p:sp>
      <p:sp>
        <p:nvSpPr>
          <p:cNvPr id="5" name="Retângulo de cantos arredondados 4"/>
          <p:cNvSpPr/>
          <p:nvPr/>
        </p:nvSpPr>
        <p:spPr>
          <a:xfrm>
            <a:off x="282083" y="1076145"/>
            <a:ext cx="1584176" cy="1711629"/>
          </a:xfrm>
          <a:prstGeom prst="roundRect">
            <a:avLst>
              <a:gd name="adj" fmla="val 3744"/>
            </a:avLst>
          </a:prstGeom>
          <a:noFill/>
          <a:ln w="25400">
            <a:solidFill>
              <a:schemeClr val="tx1">
                <a:lumMod val="75000"/>
                <a:lumOff val="2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07" name="Retângulo de cantos arredondados 106"/>
          <p:cNvSpPr/>
          <p:nvPr/>
        </p:nvSpPr>
        <p:spPr>
          <a:xfrm>
            <a:off x="2644041" y="1076145"/>
            <a:ext cx="1584176" cy="1711629"/>
          </a:xfrm>
          <a:prstGeom prst="roundRect">
            <a:avLst>
              <a:gd name="adj" fmla="val 3744"/>
            </a:avLst>
          </a:prstGeom>
          <a:noFill/>
          <a:ln w="25400">
            <a:solidFill>
              <a:schemeClr val="tx1">
                <a:lumMod val="75000"/>
                <a:lumOff val="2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08" name="Retângulo de cantos arredondados 107"/>
          <p:cNvSpPr/>
          <p:nvPr/>
        </p:nvSpPr>
        <p:spPr>
          <a:xfrm>
            <a:off x="4932040" y="1076145"/>
            <a:ext cx="3949948" cy="1711629"/>
          </a:xfrm>
          <a:prstGeom prst="roundRect">
            <a:avLst>
              <a:gd name="adj" fmla="val 3744"/>
            </a:avLst>
          </a:prstGeom>
          <a:noFill/>
          <a:ln w="25400">
            <a:solidFill>
              <a:schemeClr val="tx1">
                <a:lumMod val="75000"/>
                <a:lumOff val="2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09" name="Retângulo de cantos arredondados 108"/>
          <p:cNvSpPr/>
          <p:nvPr/>
        </p:nvSpPr>
        <p:spPr>
          <a:xfrm>
            <a:off x="273821" y="3147814"/>
            <a:ext cx="1584176" cy="1711629"/>
          </a:xfrm>
          <a:prstGeom prst="roundRect">
            <a:avLst>
              <a:gd name="adj" fmla="val 3744"/>
            </a:avLst>
          </a:prstGeom>
          <a:noFill/>
          <a:ln w="25400">
            <a:solidFill>
              <a:schemeClr val="tx1">
                <a:lumMod val="75000"/>
                <a:lumOff val="2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10" name="Retângulo de cantos arredondados 109"/>
          <p:cNvSpPr/>
          <p:nvPr/>
        </p:nvSpPr>
        <p:spPr>
          <a:xfrm>
            <a:off x="2639192" y="3147814"/>
            <a:ext cx="1584176" cy="1711629"/>
          </a:xfrm>
          <a:prstGeom prst="roundRect">
            <a:avLst>
              <a:gd name="adj" fmla="val 3744"/>
            </a:avLst>
          </a:prstGeom>
          <a:noFill/>
          <a:ln w="25400">
            <a:solidFill>
              <a:schemeClr val="tx1">
                <a:lumMod val="75000"/>
                <a:lumOff val="2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
        <p:nvSpPr>
          <p:cNvPr id="111" name="Retângulo de cantos arredondados 110"/>
          <p:cNvSpPr/>
          <p:nvPr/>
        </p:nvSpPr>
        <p:spPr>
          <a:xfrm>
            <a:off x="4970489" y="3160536"/>
            <a:ext cx="1584176" cy="1711629"/>
          </a:xfrm>
          <a:prstGeom prst="roundRect">
            <a:avLst>
              <a:gd name="adj" fmla="val 3744"/>
            </a:avLst>
          </a:prstGeom>
          <a:noFill/>
          <a:ln w="25400">
            <a:solidFill>
              <a:schemeClr val="tx1">
                <a:lumMod val="85000"/>
                <a:lumOff val="1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b="1" dirty="0">
              <a:solidFill>
                <a:srgbClr val="006600"/>
              </a:solidFill>
              <a:latin typeface="Calibri" pitchFamily="34" charset="0"/>
              <a:cs typeface="Calibri" pitchFamily="34" charset="0"/>
            </a:endParaRPr>
          </a:p>
        </p:txBody>
      </p:sp>
    </p:spTree>
    <p:extLst>
      <p:ext uri="{BB962C8B-B14F-4D97-AF65-F5344CB8AC3E}">
        <p14:creationId xmlns:p14="http://schemas.microsoft.com/office/powerpoint/2010/main" val="25037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randombar(horizontal)">
                                      <p:cBhvr>
                                        <p:cTn id="7" dur="500"/>
                                        <p:tgtEl>
                                          <p:spTgt spid="8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randombar(horizontal)">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randombar(horizontal)">
                                      <p:cBhvr>
                                        <p:cTn id="15" dur="500"/>
                                        <p:tgtEl>
                                          <p:spTgt spid="8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randombar(horizontal)">
                                      <p:cBhvr>
                                        <p:cTn id="18" dur="500"/>
                                        <p:tgtEl>
                                          <p:spTgt spid="9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randombar(horizontal)">
                                      <p:cBhvr>
                                        <p:cTn id="23" dur="500"/>
                                        <p:tgtEl>
                                          <p:spTgt spid="9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randombar(horizontal)">
                                      <p:cBhvr>
                                        <p:cTn id="26" dur="500"/>
                                        <p:tgtEl>
                                          <p:spTgt spid="9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randombar(horizontal)">
                                      <p:cBhvr>
                                        <p:cTn id="31" dur="500"/>
                                        <p:tgtEl>
                                          <p:spTgt spid="8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randombar(horizontal)">
                                      <p:cBhvr>
                                        <p:cTn id="34" dur="500"/>
                                        <p:tgtEl>
                                          <p:spTgt spid="9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randombar(horizontal)">
                                      <p:cBhvr>
                                        <p:cTn id="39" dur="500"/>
                                        <p:tgtEl>
                                          <p:spTgt spid="8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randombar(horizontal)">
                                      <p:cBhvr>
                                        <p:cTn id="42" dur="500"/>
                                        <p:tgtEl>
                                          <p:spTgt spid="9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randombar(horizontal)">
                                      <p:cBhvr>
                                        <p:cTn id="47" dur="500"/>
                                        <p:tgtEl>
                                          <p:spTgt spid="100"/>
                                        </p:tgtEl>
                                      </p:cBhvr>
                                    </p:animEffect>
                                  </p:childTnLst>
                                </p:cTn>
                              </p:par>
                              <p:par>
                                <p:cTn id="48" presetID="14" presetClass="entr" presetSubtype="1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randombar(horizontal)">
                                      <p:cBhvr>
                                        <p:cTn id="50" dur="500"/>
                                        <p:tgtEl>
                                          <p:spTgt spid="8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randombar(horizontal)">
                                      <p:cBhvr>
                                        <p:cTn id="55" dur="500"/>
                                        <p:tgtEl>
                                          <p:spTgt spid="101"/>
                                        </p:tgtEl>
                                      </p:cBhvr>
                                    </p:animEffect>
                                  </p:childTnLst>
                                </p:cTn>
                              </p:par>
                              <p:par>
                                <p:cTn id="56" presetID="14" presetClass="entr" presetSubtype="10" fill="hold"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randombar(horizontal)">
                                      <p:cBhvr>
                                        <p:cTn id="58" dur="500"/>
                                        <p:tgtEl>
                                          <p:spTgt spid="9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randombar(horizontal)">
                                      <p:cBhvr>
                                        <p:cTn id="63" dur="500"/>
                                        <p:tgtEl>
                                          <p:spTgt spid="102"/>
                                        </p:tgtEl>
                                      </p:cBhvr>
                                    </p:animEffect>
                                  </p:childTnLst>
                                </p:cTn>
                              </p:par>
                              <p:par>
                                <p:cTn id="64" presetID="14" presetClass="entr" presetSubtype="10" fill="hold"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randombar(horizontal)">
                                      <p:cBhvr>
                                        <p:cTn id="66" dur="500"/>
                                        <p:tgtEl>
                                          <p:spTgt spid="84"/>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randombar(horizontal)">
                                      <p:cBhvr>
                                        <p:cTn id="71" dur="500"/>
                                        <p:tgtEl>
                                          <p:spTgt spid="5"/>
                                        </p:tgtEl>
                                      </p:cBhvr>
                                    </p:animEffect>
                                  </p:childTnLst>
                                </p:cTn>
                              </p:par>
                              <p:par>
                                <p:cTn id="72" presetID="14" presetClass="entr" presetSubtype="10" fill="hold" nodeType="withEffect">
                                  <p:stCondLst>
                                    <p:cond delay="0"/>
                                  </p:stCondLst>
                                  <p:childTnLst>
                                    <p:set>
                                      <p:cBhvr>
                                        <p:cTn id="73" dur="1" fill="hold">
                                          <p:stCondLst>
                                            <p:cond delay="0"/>
                                          </p:stCondLst>
                                        </p:cTn>
                                        <p:tgtEl>
                                          <p:spTgt spid="83"/>
                                        </p:tgtEl>
                                        <p:attrNameLst>
                                          <p:attrName>style.visibility</p:attrName>
                                        </p:attrNameLst>
                                      </p:cBhvr>
                                      <p:to>
                                        <p:strVal val="visible"/>
                                      </p:to>
                                    </p:set>
                                    <p:animEffect transition="in" filter="randombar(horizontal)">
                                      <p:cBhvr>
                                        <p:cTn id="74" dur="500"/>
                                        <p:tgtEl>
                                          <p:spTgt spid="83"/>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randombar(horizontal)">
                                      <p:cBhvr>
                                        <p:cTn id="79" dur="500"/>
                                        <p:tgtEl>
                                          <p:spTgt spid="107"/>
                                        </p:tgtEl>
                                      </p:cBhvr>
                                    </p:animEffect>
                                  </p:childTnLst>
                                </p:cTn>
                              </p:par>
                              <p:par>
                                <p:cTn id="80" presetID="14" presetClass="entr" presetSubtype="10" fill="hold" nodeType="with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randombar(horizontal)">
                                      <p:cBhvr>
                                        <p:cTn id="82" dur="500"/>
                                        <p:tgtEl>
                                          <p:spTgt spid="8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randombar(horizontal)">
                                      <p:cBhvr>
                                        <p:cTn id="87" dur="500"/>
                                        <p:tgtEl>
                                          <p:spTgt spid="108"/>
                                        </p:tgtEl>
                                      </p:cBhvr>
                                    </p:animEffect>
                                  </p:childTnLst>
                                </p:cTn>
                              </p:par>
                              <p:par>
                                <p:cTn id="88" presetID="14" presetClass="entr" presetSubtype="10" fill="hold" nodeType="with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randombar(horizontal)">
                                      <p:cBhvr>
                                        <p:cTn id="90" dur="500"/>
                                        <p:tgtEl>
                                          <p:spTgt spid="81"/>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500"/>
                                        <p:tgtEl>
                                          <p:spTgt spid="105"/>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109"/>
                                        </p:tgtEl>
                                        <p:attrNameLst>
                                          <p:attrName>style.visibility</p:attrName>
                                        </p:attrNameLst>
                                      </p:cBhvr>
                                      <p:to>
                                        <p:strVal val="visible"/>
                                      </p:to>
                                    </p:set>
                                    <p:animEffect transition="in" filter="randombar(horizontal)">
                                      <p:cBhvr>
                                        <p:cTn id="98" dur="500"/>
                                        <p:tgtEl>
                                          <p:spTgt spid="109"/>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Effect transition="in" filter="randombar(horizontal)">
                                      <p:cBhvr>
                                        <p:cTn id="101" dur="500"/>
                                        <p:tgtEl>
                                          <p:spTgt spid="106"/>
                                        </p:tgtEl>
                                      </p:cBhvr>
                                    </p:animEffect>
                                  </p:childTnLst>
                                </p:cTn>
                              </p:par>
                              <p:par>
                                <p:cTn id="102" presetID="14" presetClass="entr" presetSubtype="1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randombar(horizontal)">
                                      <p:cBhvr>
                                        <p:cTn id="104" dur="500"/>
                                        <p:tgtEl>
                                          <p:spTgt spid="79"/>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110"/>
                                        </p:tgtEl>
                                        <p:attrNameLst>
                                          <p:attrName>style.visibility</p:attrName>
                                        </p:attrNameLst>
                                      </p:cBhvr>
                                      <p:to>
                                        <p:strVal val="visible"/>
                                      </p:to>
                                    </p:set>
                                    <p:animEffect transition="in" filter="randombar(horizontal)">
                                      <p:cBhvr>
                                        <p:cTn id="109" dur="500"/>
                                        <p:tgtEl>
                                          <p:spTgt spid="110"/>
                                        </p:tgtEl>
                                      </p:cBhvr>
                                    </p:animEffect>
                                  </p:childTnLst>
                                </p:cTn>
                              </p:par>
                              <p:par>
                                <p:cTn id="110" presetID="14" presetClass="entr" presetSubtype="10" fill="hold" nodeType="with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randombar(horizontal)">
                                      <p:cBhvr>
                                        <p:cTn id="112" dur="500"/>
                                        <p:tgtEl>
                                          <p:spTgt spid="78"/>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111"/>
                                        </p:tgtEl>
                                        <p:attrNameLst>
                                          <p:attrName>style.visibility</p:attrName>
                                        </p:attrNameLst>
                                      </p:cBhvr>
                                      <p:to>
                                        <p:strVal val="visible"/>
                                      </p:to>
                                    </p:set>
                                    <p:animEffect transition="in" filter="randombar(horizontal)">
                                      <p:cBhvr>
                                        <p:cTn id="117" dur="500"/>
                                        <p:tgtEl>
                                          <p:spTgt spid="111"/>
                                        </p:tgtEl>
                                      </p:cBhvr>
                                    </p:animEffect>
                                  </p:childTnLst>
                                </p:cTn>
                              </p:par>
                              <p:par>
                                <p:cTn id="118" presetID="14" presetClass="entr" presetSubtype="10" fill="hold" nodeType="with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randombar(horizontal)">
                                      <p:cBhvr>
                                        <p:cTn id="12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6" grpId="0" animBg="1"/>
      <p:bldP spid="99" grpId="0" animBg="1"/>
      <p:bldP spid="100" grpId="0" animBg="1"/>
      <p:bldP spid="101" grpId="0" animBg="1"/>
      <p:bldP spid="102" grpId="0" animBg="1"/>
      <p:bldP spid="105" grpId="0" animBg="1"/>
      <p:bldP spid="106" grpId="0" animBg="1"/>
      <p:bldP spid="5" grpId="0" animBg="1"/>
      <p:bldP spid="107" grpId="0" animBg="1"/>
      <p:bldP spid="108" grpId="0" animBg="1"/>
      <p:bldP spid="109" grpId="0" animBg="1"/>
      <p:bldP spid="110" grpId="0" animBg="1"/>
      <p:bldP spid="111"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51670"/>
            <a:ext cx="8517416" cy="3106363"/>
          </a:xfrm>
          <a:prstGeom prst="rect">
            <a:avLst/>
          </a:prstGeom>
          <a:noFill/>
          <a:ln w="19050">
            <a:noFill/>
          </a:ln>
        </p:spPr>
        <p:txBody>
          <a:bodyPr wrap="square" rtlCol="0">
            <a:spAutoFit/>
          </a:bodyPr>
          <a:lstStyle/>
          <a:p>
            <a:pPr>
              <a:lnSpc>
                <a:spcPts val="2500"/>
              </a:lnSpc>
              <a:spcAft>
                <a:spcPts val="1800"/>
              </a:spcAft>
            </a:pPr>
            <a:r>
              <a:rPr lang="pt-BR" sz="2000" b="1" dirty="0"/>
              <a:t>12. </a:t>
            </a:r>
            <a:r>
              <a:rPr lang="pt-BR" sz="2000" dirty="0"/>
              <a:t>transportar produtos perigosos em volumes que não possuam nenhuma identificação relativa aos produtos e seus riscos, em desacordo ao Art. 15;</a:t>
            </a:r>
          </a:p>
          <a:p>
            <a:pPr>
              <a:lnSpc>
                <a:spcPts val="2500"/>
              </a:lnSpc>
              <a:spcAft>
                <a:spcPts val="1800"/>
              </a:spcAft>
            </a:pPr>
            <a:r>
              <a:rPr lang="pt-BR" sz="2000" b="1" dirty="0"/>
              <a:t>13. </a:t>
            </a:r>
            <a:r>
              <a:rPr lang="pt-BR" sz="2000" dirty="0"/>
              <a:t>transportar produtos perigosos em volumes que não possuam a marcação ou a comprovação de sua adequação a programa de avaliação da conformidade da autoridade competente, em desacordo ao Art. 15;</a:t>
            </a:r>
          </a:p>
          <a:p>
            <a:pPr>
              <a:lnSpc>
                <a:spcPts val="2500"/>
              </a:lnSpc>
              <a:spcAft>
                <a:spcPts val="1800"/>
              </a:spcAft>
            </a:pPr>
            <a:r>
              <a:rPr lang="pt-BR" sz="2000" b="1" dirty="0"/>
              <a:t>14. </a:t>
            </a:r>
            <a:r>
              <a:rPr lang="pt-BR" sz="2000" dirty="0"/>
              <a:t>transportar produtos perigosos fora do compartimento de carga, mal estivados nos veículos ou presos por meios não-apropriados, em desacordo ao Art. 16;</a:t>
            </a:r>
          </a:p>
        </p:txBody>
      </p:sp>
      <p:pic>
        <p:nvPicPr>
          <p:cNvPr id="3" name="Imagem 2">
            <a:extLst>
              <a:ext uri="{FF2B5EF4-FFF2-40B4-BE49-F238E27FC236}">
                <a16:creationId xmlns:a16="http://schemas.microsoft.com/office/drawing/2014/main" id="{74047A25-7868-42EF-A0BB-FD290772D74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CBECF470-D664-4C2C-95DF-062554FD9405}"/>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11F36022-C829-4B7F-97E5-264B4C9F03B5}"/>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C804091D-F9D8-4BE5-899F-7A4CE1AA1D18}"/>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882496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31904"/>
            <a:ext cx="8517416" cy="2939651"/>
          </a:xfrm>
          <a:prstGeom prst="rect">
            <a:avLst/>
          </a:prstGeom>
          <a:noFill/>
          <a:ln w="19050">
            <a:noFill/>
          </a:ln>
        </p:spPr>
        <p:txBody>
          <a:bodyPr wrap="square" rtlCol="0">
            <a:spAutoFit/>
          </a:bodyPr>
          <a:lstStyle/>
          <a:p>
            <a:pPr>
              <a:lnSpc>
                <a:spcPts val="2500"/>
              </a:lnSpc>
              <a:spcAft>
                <a:spcPts val="2400"/>
              </a:spcAft>
            </a:pPr>
            <a:r>
              <a:rPr lang="pt-BR" sz="2000" b="1" dirty="0"/>
              <a:t>15. </a:t>
            </a:r>
            <a:r>
              <a:rPr lang="pt-BR" sz="2000" dirty="0"/>
              <a:t>conduzir pessoas em veículos que transportem produtos perigosos, em desacordo ao inciso I do Art. 17;</a:t>
            </a:r>
          </a:p>
          <a:p>
            <a:pPr>
              <a:lnSpc>
                <a:spcPts val="2500"/>
              </a:lnSpc>
              <a:spcAft>
                <a:spcPts val="2400"/>
              </a:spcAft>
            </a:pPr>
            <a:r>
              <a:rPr lang="pt-BR" sz="2000" b="1" dirty="0"/>
              <a:t>16. </a:t>
            </a:r>
            <a:r>
              <a:rPr lang="pt-BR" sz="2000" dirty="0"/>
              <a:t>transportar alimentos, medicamentos ou quaisquer objetos ou produtos destinados ao uso ou consumo humano ou animal em embalagens que tenham contido produtos perigosos, em desacordo ao inciso IV do Art. 17;</a:t>
            </a:r>
          </a:p>
          <a:p>
            <a:pPr>
              <a:lnSpc>
                <a:spcPts val="2500"/>
              </a:lnSpc>
              <a:spcAft>
                <a:spcPts val="2400"/>
              </a:spcAft>
            </a:pPr>
            <a:r>
              <a:rPr lang="pt-BR" sz="2000" b="1" dirty="0"/>
              <a:t>17. </a:t>
            </a:r>
            <a:r>
              <a:rPr lang="pt-BR" sz="2000" dirty="0"/>
              <a:t>o condutor ou auxiliar fumarem durante as etapas da operação de transporte, em desacordo ao inciso VI do Art. 17;</a:t>
            </a:r>
            <a:endParaRPr lang="pt-BR" sz="2000" dirty="0">
              <a:solidFill>
                <a:srgbClr val="C00000"/>
              </a:solidFill>
            </a:endParaRPr>
          </a:p>
        </p:txBody>
      </p:sp>
      <p:pic>
        <p:nvPicPr>
          <p:cNvPr id="3" name="Imagem 2">
            <a:extLst>
              <a:ext uri="{FF2B5EF4-FFF2-40B4-BE49-F238E27FC236}">
                <a16:creationId xmlns:a16="http://schemas.microsoft.com/office/drawing/2014/main" id="{700439C1-7345-46DD-B70B-831C4CBD0DF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CC78CABC-CFD8-467D-8D6F-1098DD6D7AEB}"/>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A5E2D2C4-8298-4FC4-A37C-CCCDED0C5833}"/>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84FF6775-F13C-4538-AE4A-DAB37A060E7C}"/>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04475026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20560"/>
            <a:ext cx="8517416" cy="3106363"/>
          </a:xfrm>
          <a:prstGeom prst="rect">
            <a:avLst/>
          </a:prstGeom>
          <a:noFill/>
          <a:ln w="19050">
            <a:noFill/>
          </a:ln>
        </p:spPr>
        <p:txBody>
          <a:bodyPr wrap="square" rtlCol="0">
            <a:spAutoFit/>
          </a:bodyPr>
          <a:lstStyle/>
          <a:p>
            <a:pPr>
              <a:lnSpc>
                <a:spcPts val="2500"/>
              </a:lnSpc>
              <a:spcAft>
                <a:spcPts val="1800"/>
              </a:spcAft>
            </a:pPr>
            <a:r>
              <a:rPr lang="pt-BR" sz="2000" b="1" dirty="0"/>
              <a:t>18. </a:t>
            </a:r>
            <a:r>
              <a:rPr lang="pt-BR" sz="2000" dirty="0"/>
              <a:t>o condutor ou auxiliar adentrarem as áreas de carga do veículo ou equipamentos de transporte com dispositivos capazes de produzir ignição dos produtos, seus gases ou vapores, durante as etapas da operação de transporte, em desacordo ao inciso VI do Art. 17;</a:t>
            </a:r>
            <a:endParaRPr lang="pt-BR" sz="2000" dirty="0">
              <a:solidFill>
                <a:srgbClr val="C00000"/>
              </a:solidFill>
            </a:endParaRPr>
          </a:p>
          <a:p>
            <a:pPr>
              <a:lnSpc>
                <a:spcPts val="2500"/>
              </a:lnSpc>
              <a:spcAft>
                <a:spcPts val="1800"/>
              </a:spcAft>
            </a:pPr>
            <a:r>
              <a:rPr lang="pt-BR" sz="2000" b="1" dirty="0"/>
              <a:t>19. </a:t>
            </a:r>
            <a:r>
              <a:rPr lang="pt-BR" sz="2000" dirty="0"/>
              <a:t>transportar produtos perigosos utilizando cofre de carga inadequado, em desacordo ao Art. 18;</a:t>
            </a:r>
          </a:p>
          <a:p>
            <a:pPr>
              <a:lnSpc>
                <a:spcPts val="2500"/>
              </a:lnSpc>
              <a:spcAft>
                <a:spcPts val="1800"/>
              </a:spcAft>
            </a:pPr>
            <a:r>
              <a:rPr lang="pt-BR" sz="2000" b="1" dirty="0"/>
              <a:t>20. </a:t>
            </a:r>
            <a:r>
              <a:rPr lang="pt-BR" sz="2000" dirty="0"/>
              <a:t>transportar produtos perigosos portando documento para o transporte de produtos perigosos ilegível, em desacordo ao Art. 23;</a:t>
            </a:r>
            <a:endParaRPr lang="pt-BR" sz="2000" dirty="0">
              <a:solidFill>
                <a:srgbClr val="C00000"/>
              </a:solidFill>
            </a:endParaRPr>
          </a:p>
        </p:txBody>
      </p:sp>
      <p:pic>
        <p:nvPicPr>
          <p:cNvPr id="3" name="Imagem 2">
            <a:extLst>
              <a:ext uri="{FF2B5EF4-FFF2-40B4-BE49-F238E27FC236}">
                <a16:creationId xmlns:a16="http://schemas.microsoft.com/office/drawing/2014/main" id="{B2A23EA7-5ED9-4073-BCA9-BD34CB5EE99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A4C3F379-B611-4805-8628-85EDBA244992}"/>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B0E24265-D7D0-44F0-AB41-214C368CE939}"/>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F61A177D-BD0D-4299-AA44-92A5883785CD}"/>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06429730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7426" y="1995686"/>
            <a:ext cx="8517416" cy="2311274"/>
          </a:xfrm>
          <a:prstGeom prst="rect">
            <a:avLst/>
          </a:prstGeom>
          <a:noFill/>
          <a:ln w="19050">
            <a:noFill/>
          </a:ln>
        </p:spPr>
        <p:txBody>
          <a:bodyPr wrap="square" rtlCol="0">
            <a:spAutoFit/>
          </a:bodyPr>
          <a:lstStyle/>
          <a:p>
            <a:pPr>
              <a:lnSpc>
                <a:spcPts val="2500"/>
              </a:lnSpc>
              <a:spcAft>
                <a:spcPts val="2400"/>
              </a:spcAft>
            </a:pPr>
            <a:r>
              <a:rPr lang="pt-BR" sz="2000" b="1" dirty="0"/>
              <a:t>21. </a:t>
            </a:r>
            <a:r>
              <a:rPr lang="pt-BR" sz="2000" dirty="0"/>
              <a:t>transportar produtos perigosos portando ou disponibilizando, no caso de utilização de documento eletrônico, documento para o transporte de produtos perigosos incorretamente preenchido, em desacordo ao Art. 23;</a:t>
            </a:r>
          </a:p>
          <a:p>
            <a:pPr>
              <a:lnSpc>
                <a:spcPts val="2500"/>
              </a:lnSpc>
              <a:spcAft>
                <a:spcPts val="2400"/>
              </a:spcAft>
            </a:pPr>
            <a:r>
              <a:rPr lang="pt-BR" sz="2000" b="1" dirty="0"/>
              <a:t>22. </a:t>
            </a:r>
            <a:r>
              <a:rPr lang="pt-BR" sz="2000" dirty="0"/>
              <a:t>transportar produtos perigosos portando ou disponibilizando, no caso de utilização de documento eletrônico, outros documentos ou declarações exigidos incorretamente preenchidos, em desacordo ao Art. 23;</a:t>
            </a:r>
            <a:endParaRPr lang="pt-BR" sz="2000" dirty="0">
              <a:solidFill>
                <a:srgbClr val="C00000"/>
              </a:solidFill>
            </a:endParaRPr>
          </a:p>
        </p:txBody>
      </p:sp>
      <p:pic>
        <p:nvPicPr>
          <p:cNvPr id="3" name="Imagem 2">
            <a:extLst>
              <a:ext uri="{FF2B5EF4-FFF2-40B4-BE49-F238E27FC236}">
                <a16:creationId xmlns:a16="http://schemas.microsoft.com/office/drawing/2014/main" id="{B2A23EA7-5ED9-4073-BCA9-BD34CB5EE99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A4C3F379-B611-4805-8628-85EDBA244992}"/>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B0E24265-D7D0-44F0-AB41-214C368CE939}"/>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47D0E43B-BACD-482B-9207-9CE3EF669298}"/>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91138280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68458"/>
            <a:ext cx="8517416" cy="2939651"/>
          </a:xfrm>
          <a:prstGeom prst="rect">
            <a:avLst/>
          </a:prstGeom>
          <a:noFill/>
          <a:ln w="19050">
            <a:noFill/>
          </a:ln>
        </p:spPr>
        <p:txBody>
          <a:bodyPr wrap="square" rtlCol="0">
            <a:spAutoFit/>
          </a:bodyPr>
          <a:lstStyle/>
          <a:p>
            <a:pPr>
              <a:lnSpc>
                <a:spcPts val="2500"/>
              </a:lnSpc>
              <a:spcAft>
                <a:spcPts val="2400"/>
              </a:spcAft>
            </a:pPr>
            <a:r>
              <a:rPr lang="pt-BR" sz="2000" b="1" dirty="0"/>
              <a:t>23. </a:t>
            </a:r>
            <a:r>
              <a:rPr lang="pt-BR" sz="2000" dirty="0"/>
              <a:t>transportar produtos perigosos portando ou disponibilizando, no caso de utilização de documento eletrônico, outros documentos ou declarações exigidos ilegíveis, em desacordo ao Art. 23;</a:t>
            </a:r>
          </a:p>
          <a:p>
            <a:pPr>
              <a:lnSpc>
                <a:spcPts val="2500"/>
              </a:lnSpc>
              <a:spcAft>
                <a:spcPts val="2400"/>
              </a:spcAft>
            </a:pPr>
            <a:r>
              <a:rPr lang="pt-BR" sz="2000" b="1" dirty="0"/>
              <a:t>24. </a:t>
            </a:r>
            <a:r>
              <a:rPr lang="pt-BR" sz="2000" dirty="0"/>
              <a:t>transportar produtos perigosos a granel sem portar o CIV original, em desacordo ao inciso I do Art. 23;</a:t>
            </a:r>
          </a:p>
          <a:p>
            <a:pPr>
              <a:lnSpc>
                <a:spcPts val="2500"/>
              </a:lnSpc>
              <a:spcAft>
                <a:spcPts val="2400"/>
              </a:spcAft>
            </a:pPr>
            <a:r>
              <a:rPr lang="pt-BR" sz="2000" b="1" dirty="0"/>
              <a:t>25. </a:t>
            </a:r>
            <a:r>
              <a:rPr lang="pt-BR" sz="2000" dirty="0"/>
              <a:t>o condutor não adotar, em caso de acidente, avaria ou outro fato que obrigue a imobilização do veículo, as providências constantes no Art. 24;</a:t>
            </a:r>
            <a:endParaRPr lang="pt-BR" sz="2000" dirty="0">
              <a:solidFill>
                <a:srgbClr val="C00000"/>
              </a:solidFill>
            </a:endParaRPr>
          </a:p>
        </p:txBody>
      </p:sp>
      <p:pic>
        <p:nvPicPr>
          <p:cNvPr id="3" name="Imagem 2">
            <a:extLst>
              <a:ext uri="{FF2B5EF4-FFF2-40B4-BE49-F238E27FC236}">
                <a16:creationId xmlns:a16="http://schemas.microsoft.com/office/drawing/2014/main" id="{355A31AD-AFF8-4A07-B9CD-3BAC58557F0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A7F068A3-7CF5-4BEE-B2E6-13EA518B6F3B}"/>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70993476-18E6-43CB-A8B7-5F30626F6EF8}"/>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95A4FD19-7B61-46F9-8432-CD1EAE29E3E5}"/>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62387355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68458"/>
            <a:ext cx="8517416" cy="1349472"/>
          </a:xfrm>
          <a:prstGeom prst="rect">
            <a:avLst/>
          </a:prstGeom>
          <a:noFill/>
          <a:ln w="19050">
            <a:noFill/>
          </a:ln>
        </p:spPr>
        <p:txBody>
          <a:bodyPr wrap="square" rtlCol="0">
            <a:spAutoFit/>
          </a:bodyPr>
          <a:lstStyle/>
          <a:p>
            <a:pPr>
              <a:lnSpc>
                <a:spcPts val="2500"/>
              </a:lnSpc>
              <a:spcAft>
                <a:spcPts val="2400"/>
              </a:spcAft>
            </a:pPr>
            <a:r>
              <a:rPr lang="pt-BR" sz="2000" b="1" dirty="0"/>
              <a:t>26. </a:t>
            </a:r>
            <a:r>
              <a:rPr lang="pt-BR" sz="2000" dirty="0"/>
              <a:t>realizar transbordo em desacordo ao Art. 26;</a:t>
            </a:r>
          </a:p>
          <a:p>
            <a:pPr>
              <a:lnSpc>
                <a:spcPts val="2500"/>
              </a:lnSpc>
              <a:spcAft>
                <a:spcPts val="2400"/>
              </a:spcAft>
            </a:pPr>
            <a:r>
              <a:rPr lang="pt-BR" sz="2000" b="1" dirty="0"/>
              <a:t>27. </a:t>
            </a:r>
            <a:r>
              <a:rPr lang="pt-BR" sz="2000" dirty="0"/>
              <a:t>manter o veículo parado ou estacionado em local não autorizado sem a vigilância de seu condutor, em desacordo ao Art. 27.</a:t>
            </a:r>
            <a:endParaRPr lang="pt-BR" sz="2000" dirty="0">
              <a:solidFill>
                <a:srgbClr val="C00000"/>
              </a:solidFill>
            </a:endParaRPr>
          </a:p>
        </p:txBody>
      </p:sp>
      <p:pic>
        <p:nvPicPr>
          <p:cNvPr id="3" name="Imagem 2">
            <a:extLst>
              <a:ext uri="{FF2B5EF4-FFF2-40B4-BE49-F238E27FC236}">
                <a16:creationId xmlns:a16="http://schemas.microsoft.com/office/drawing/2014/main" id="{355A31AD-AFF8-4A07-B9CD-3BAC58557F0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A7F068A3-7CF5-4BEE-B2E6-13EA518B6F3B}"/>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70993476-18E6-43CB-A8B7-5F30626F6EF8}"/>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spTree>
    <p:extLst>
      <p:ext uri="{BB962C8B-B14F-4D97-AF65-F5344CB8AC3E}">
        <p14:creationId xmlns:p14="http://schemas.microsoft.com/office/powerpoint/2010/main" val="89946215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47986"/>
            <a:ext cx="8517416" cy="2939651"/>
          </a:xfrm>
          <a:prstGeom prst="rect">
            <a:avLst/>
          </a:prstGeom>
          <a:noFill/>
          <a:ln w="19050">
            <a:noFill/>
          </a:ln>
        </p:spPr>
        <p:txBody>
          <a:bodyPr wrap="square" rtlCol="0">
            <a:spAutoFit/>
          </a:bodyPr>
          <a:lstStyle/>
          <a:p>
            <a:pPr>
              <a:lnSpc>
                <a:spcPts val="2500"/>
              </a:lnSpc>
              <a:spcAft>
                <a:spcPts val="2400"/>
              </a:spcAft>
            </a:pPr>
            <a:r>
              <a:rPr lang="pt-BR" sz="2000" dirty="0">
                <a:highlight>
                  <a:srgbClr val="00FFFF"/>
                </a:highlight>
              </a:rPr>
              <a:t>d) puníveis com a multa prevista para o</a:t>
            </a:r>
            <a:r>
              <a:rPr lang="pt-BR" sz="2000" dirty="0"/>
              <a:t> </a:t>
            </a:r>
            <a:r>
              <a:rPr lang="pt-BR" sz="2000" u="sng" dirty="0">
                <a:solidFill>
                  <a:srgbClr val="FE612C"/>
                </a:solidFill>
              </a:rPr>
              <a:t>Quarto</a:t>
            </a:r>
            <a:r>
              <a:rPr lang="pt-BR" sz="2000" dirty="0">
                <a:solidFill>
                  <a:srgbClr val="FE612C"/>
                </a:solidFill>
              </a:rPr>
              <a:t> Grupo quando:</a:t>
            </a:r>
          </a:p>
          <a:p>
            <a:pPr>
              <a:lnSpc>
                <a:spcPts val="2500"/>
              </a:lnSpc>
              <a:spcAft>
                <a:spcPts val="2400"/>
              </a:spcAft>
            </a:pPr>
            <a:r>
              <a:rPr lang="pt-BR" sz="2000" b="1" dirty="0"/>
              <a:t>1. </a:t>
            </a:r>
            <a:r>
              <a:rPr lang="pt-BR" sz="2000" dirty="0"/>
              <a:t>não providenciar a retirada da sinalização dos veículos ou equipamentos de transporte após as operações de limpeza e descontaminação, ou após o descarregamento quando não restar contaminação ou resíduo dos produtos, em desacordo ao §1º do Art. 6º;</a:t>
            </a:r>
          </a:p>
          <a:p>
            <a:pPr>
              <a:lnSpc>
                <a:spcPts val="2500"/>
              </a:lnSpc>
              <a:spcAft>
                <a:spcPts val="2400"/>
              </a:spcAft>
            </a:pPr>
            <a:r>
              <a:rPr lang="pt-BR" sz="2000" b="1" dirty="0"/>
              <a:t>2. </a:t>
            </a:r>
            <a:r>
              <a:rPr lang="pt-BR" sz="2000" dirty="0"/>
              <a:t>portar no veículo sinalização não relacionada aos produtos perigosos transportados, em desacordo ao §3º do Art. 6º;</a:t>
            </a:r>
          </a:p>
        </p:txBody>
      </p:sp>
      <p:pic>
        <p:nvPicPr>
          <p:cNvPr id="3" name="Imagem 2">
            <a:extLst>
              <a:ext uri="{FF2B5EF4-FFF2-40B4-BE49-F238E27FC236}">
                <a16:creationId xmlns:a16="http://schemas.microsoft.com/office/drawing/2014/main" id="{E1AC747F-2619-48B9-B5C9-8BE4F136AAE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9EBFDEB3-BF05-4C36-ACAF-890307DB0C6A}"/>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B47B8D98-2F13-4532-9E90-67F9E7949D2A}"/>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0C8D9682-44FE-4D32-A52C-84223BF69F79}"/>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5649511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834278"/>
            <a:ext cx="8581169" cy="2939651"/>
          </a:xfrm>
          <a:prstGeom prst="rect">
            <a:avLst/>
          </a:prstGeom>
          <a:noFill/>
          <a:ln w="19050">
            <a:noFill/>
          </a:ln>
        </p:spPr>
        <p:txBody>
          <a:bodyPr wrap="square" rtlCol="0">
            <a:spAutoFit/>
          </a:bodyPr>
          <a:lstStyle/>
          <a:p>
            <a:pPr>
              <a:lnSpc>
                <a:spcPts val="2500"/>
              </a:lnSpc>
              <a:spcAft>
                <a:spcPts val="2400"/>
              </a:spcAft>
            </a:pPr>
            <a:r>
              <a:rPr lang="pt-BR" sz="2000" b="1" dirty="0"/>
              <a:t>3. </a:t>
            </a:r>
            <a:r>
              <a:rPr lang="pt-BR" sz="2000" dirty="0"/>
              <a:t>utilizar a sinalização de que trata este Regulamento e suas Instruções Complementares durante o transporte de produtos não classificados como perigosos, em desacordo ao §4º do Art. 6º;</a:t>
            </a:r>
          </a:p>
          <a:p>
            <a:pPr>
              <a:lnSpc>
                <a:spcPts val="2500"/>
              </a:lnSpc>
              <a:spcAft>
                <a:spcPts val="2400"/>
              </a:spcAft>
            </a:pPr>
            <a:r>
              <a:rPr lang="pt-BR" sz="2000" b="1" dirty="0"/>
              <a:t>4. </a:t>
            </a:r>
            <a:r>
              <a:rPr lang="pt-BR" sz="2000" dirty="0"/>
              <a:t>transportar produtos perigosos em veículo com conjunto de equipamentos para situação de emergência incompletos, em desacordo ao Art. 8º;</a:t>
            </a:r>
            <a:endParaRPr lang="pt-BR" sz="2000" dirty="0">
              <a:solidFill>
                <a:srgbClr val="C00000"/>
              </a:solidFill>
            </a:endParaRPr>
          </a:p>
          <a:p>
            <a:pPr>
              <a:lnSpc>
                <a:spcPts val="2500"/>
              </a:lnSpc>
              <a:spcAft>
                <a:spcPts val="2400"/>
              </a:spcAft>
            </a:pPr>
            <a:r>
              <a:rPr lang="pt-BR" sz="2000" b="1" dirty="0"/>
              <a:t>5. </a:t>
            </a:r>
            <a:r>
              <a:rPr lang="pt-BR" sz="2000" dirty="0"/>
              <a:t>portar, durante o transporte, o conjunto para situação de emergência no compartimento de carga, em desacordo ao Art. 8º;</a:t>
            </a:r>
          </a:p>
        </p:txBody>
      </p:sp>
      <p:pic>
        <p:nvPicPr>
          <p:cNvPr id="3" name="Imagem 2">
            <a:extLst>
              <a:ext uri="{FF2B5EF4-FFF2-40B4-BE49-F238E27FC236}">
                <a16:creationId xmlns:a16="http://schemas.microsoft.com/office/drawing/2014/main" id="{1ABF4AF9-7426-4033-8356-4F755BFA28F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37AE4C8D-5B23-490C-94BC-69A22F67EF57}"/>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E009F2C8-EFB6-42B0-8846-6569C3AF1588}"/>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D6CD24BD-C6EA-43CB-87A1-D6BF6947EE79}"/>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87431207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35903"/>
            <a:ext cx="8581169" cy="2619050"/>
          </a:xfrm>
          <a:prstGeom prst="rect">
            <a:avLst/>
          </a:prstGeom>
          <a:noFill/>
          <a:ln w="19050">
            <a:noFill/>
          </a:ln>
        </p:spPr>
        <p:txBody>
          <a:bodyPr wrap="square" rtlCol="0">
            <a:spAutoFit/>
          </a:bodyPr>
          <a:lstStyle/>
          <a:p>
            <a:pPr>
              <a:lnSpc>
                <a:spcPts val="2500"/>
              </a:lnSpc>
              <a:spcAft>
                <a:spcPts val="2400"/>
              </a:spcAft>
            </a:pPr>
            <a:r>
              <a:rPr lang="pt-BR" sz="2000" b="1" dirty="0"/>
              <a:t>6. </a:t>
            </a:r>
            <a:r>
              <a:rPr lang="pt-BR" sz="2000" dirty="0"/>
              <a:t>transportar produtos perigosos em veículo com conjuntos de EPIs incompletos, em desacordo ao Art. 9º;</a:t>
            </a:r>
          </a:p>
          <a:p>
            <a:pPr>
              <a:lnSpc>
                <a:spcPts val="2500"/>
              </a:lnSpc>
              <a:spcAft>
                <a:spcPts val="2400"/>
              </a:spcAft>
            </a:pPr>
            <a:r>
              <a:rPr lang="pt-BR" sz="2000" b="1" dirty="0"/>
              <a:t>7. </a:t>
            </a:r>
            <a:r>
              <a:rPr lang="pt-BR" sz="2000" dirty="0"/>
              <a:t>portar, durante o transporte, os conjuntos de EPIs fora da cabine do veículo, em desacordo ao Art. 9º;</a:t>
            </a:r>
          </a:p>
          <a:p>
            <a:pPr>
              <a:lnSpc>
                <a:spcPts val="2500"/>
              </a:lnSpc>
              <a:spcAft>
                <a:spcPts val="2400"/>
              </a:spcAft>
            </a:pPr>
            <a:r>
              <a:rPr lang="pt-BR" sz="2000" b="1" dirty="0"/>
              <a:t>8. </a:t>
            </a:r>
            <a:r>
              <a:rPr lang="pt-BR" sz="2000" dirty="0"/>
              <a:t>transportar amostras testemunhas acondicionadas, identificadas ou segregadas em desacordo ao Art. 19;</a:t>
            </a:r>
          </a:p>
        </p:txBody>
      </p:sp>
      <p:pic>
        <p:nvPicPr>
          <p:cNvPr id="3" name="Imagem 2">
            <a:extLst>
              <a:ext uri="{FF2B5EF4-FFF2-40B4-BE49-F238E27FC236}">
                <a16:creationId xmlns:a16="http://schemas.microsoft.com/office/drawing/2014/main" id="{1ABF4AF9-7426-4033-8356-4F755BFA28F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37AE4C8D-5B23-490C-94BC-69A22F67EF57}"/>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E009F2C8-EFB6-42B0-8846-6569C3AF1588}"/>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8F6AD692-2C8E-40CD-892E-AC5027F0271C}"/>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24162432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1002" y="1995686"/>
            <a:ext cx="8517416" cy="2311274"/>
          </a:xfrm>
          <a:prstGeom prst="rect">
            <a:avLst/>
          </a:prstGeom>
          <a:noFill/>
          <a:ln w="19050">
            <a:noFill/>
          </a:ln>
        </p:spPr>
        <p:txBody>
          <a:bodyPr wrap="square" rtlCol="0">
            <a:spAutoFit/>
          </a:bodyPr>
          <a:lstStyle/>
          <a:p>
            <a:pPr>
              <a:lnSpc>
                <a:spcPts val="2500"/>
              </a:lnSpc>
              <a:spcAft>
                <a:spcPts val="2400"/>
              </a:spcAft>
            </a:pPr>
            <a:r>
              <a:rPr lang="pt-BR" sz="2000" b="1" dirty="0"/>
              <a:t>9. </a:t>
            </a:r>
            <a:r>
              <a:rPr lang="pt-BR" sz="2000" dirty="0"/>
              <a:t>transportar produtos perigosos em veículo cujo condutor ou auxiliar não estejam usando calça comprida, camisa ou camiseta, com mangas curtas ou compridas, e calçados fechados, em desacordo ao Art. 22;</a:t>
            </a:r>
          </a:p>
          <a:p>
            <a:pPr>
              <a:lnSpc>
                <a:spcPts val="2500"/>
              </a:lnSpc>
              <a:spcAft>
                <a:spcPts val="2400"/>
              </a:spcAft>
            </a:pPr>
            <a:r>
              <a:rPr lang="pt-BR" sz="2000" b="1" dirty="0"/>
              <a:t>10. </a:t>
            </a:r>
            <a:r>
              <a:rPr lang="pt-BR" sz="2000" dirty="0"/>
              <a:t>transportar produtos perigosos sem portar ou disponibilizar, no caso de utilização de documento eletrônico, a Declaração do Expedidor, em desacordo ao inciso III do Art. 23;</a:t>
            </a:r>
          </a:p>
        </p:txBody>
      </p:sp>
      <p:pic>
        <p:nvPicPr>
          <p:cNvPr id="3" name="Imagem 2">
            <a:extLst>
              <a:ext uri="{FF2B5EF4-FFF2-40B4-BE49-F238E27FC236}">
                <a16:creationId xmlns:a16="http://schemas.microsoft.com/office/drawing/2014/main" id="{F411EABE-4847-4B1D-9336-5128BC5D6E1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53C8B168-4D8D-4B72-9DC2-A85ED7D0A883}"/>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838D99EB-CDCE-43B8-9578-6F3B17764F99}"/>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0046D452-4AEA-40C3-B10C-A1332CFB7231}"/>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537490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p:cNvGrpSpPr/>
          <p:nvPr/>
        </p:nvGrpSpPr>
        <p:grpSpPr>
          <a:xfrm>
            <a:off x="5000628" y="1571618"/>
            <a:ext cx="3571900" cy="428628"/>
            <a:chOff x="5000628" y="1571618"/>
            <a:chExt cx="3571900" cy="428628"/>
          </a:xfrm>
        </p:grpSpPr>
        <p:sp>
          <p:nvSpPr>
            <p:cNvPr id="9" name="Retângulo de cantos arredondados 8"/>
            <p:cNvSpPr/>
            <p:nvPr/>
          </p:nvSpPr>
          <p:spPr>
            <a:xfrm>
              <a:off x="5000628" y="1571618"/>
              <a:ext cx="2214578" cy="428628"/>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latin typeface="Calibri" pitchFamily="34" charset="0"/>
                  <a:cs typeface="Calibri" pitchFamily="34" charset="0"/>
                </a:rPr>
                <a:t>Largura Máxima</a:t>
              </a:r>
            </a:p>
          </p:txBody>
        </p:sp>
        <p:sp>
          <p:nvSpPr>
            <p:cNvPr id="10" name="Retângulo de cantos arredondados 9"/>
            <p:cNvSpPr/>
            <p:nvPr/>
          </p:nvSpPr>
          <p:spPr>
            <a:xfrm>
              <a:off x="7286644" y="1571618"/>
              <a:ext cx="1285884" cy="428628"/>
            </a:xfrm>
            <a:prstGeom prst="roundRect">
              <a:avLst/>
            </a:prstGeom>
            <a:solidFill>
              <a:srgbClr val="006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006600"/>
                  </a:solidFill>
                  <a:latin typeface="Calibri" pitchFamily="34" charset="0"/>
                  <a:cs typeface="Calibri" pitchFamily="34" charset="0"/>
                </a:rPr>
                <a:t>2,60 M</a:t>
              </a:r>
            </a:p>
          </p:txBody>
        </p:sp>
      </p:grpSp>
      <p:grpSp>
        <p:nvGrpSpPr>
          <p:cNvPr id="28" name="Grupo 27"/>
          <p:cNvGrpSpPr/>
          <p:nvPr/>
        </p:nvGrpSpPr>
        <p:grpSpPr>
          <a:xfrm>
            <a:off x="5000630" y="2285999"/>
            <a:ext cx="3574893" cy="428628"/>
            <a:chOff x="5000628" y="2143122"/>
            <a:chExt cx="3574893" cy="428628"/>
          </a:xfrm>
        </p:grpSpPr>
        <p:sp>
          <p:nvSpPr>
            <p:cNvPr id="11" name="Retângulo de cantos arredondados 10"/>
            <p:cNvSpPr/>
            <p:nvPr/>
          </p:nvSpPr>
          <p:spPr>
            <a:xfrm>
              <a:off x="5000628" y="2143122"/>
              <a:ext cx="2214578" cy="428628"/>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latin typeface="Calibri" pitchFamily="34" charset="0"/>
                  <a:cs typeface="Calibri" pitchFamily="34" charset="0"/>
                </a:rPr>
                <a:t>Altura Máxima</a:t>
              </a:r>
            </a:p>
          </p:txBody>
        </p:sp>
        <p:sp>
          <p:nvSpPr>
            <p:cNvPr id="12" name="Retângulo de cantos arredondados 11"/>
            <p:cNvSpPr/>
            <p:nvPr/>
          </p:nvSpPr>
          <p:spPr>
            <a:xfrm>
              <a:off x="7289637" y="2143122"/>
              <a:ext cx="1285884" cy="428628"/>
            </a:xfrm>
            <a:prstGeom prst="roundRect">
              <a:avLst/>
            </a:prstGeom>
            <a:solidFill>
              <a:srgbClr val="006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006600"/>
                  </a:solidFill>
                  <a:latin typeface="Calibri" pitchFamily="34" charset="0"/>
                  <a:cs typeface="Calibri" pitchFamily="34" charset="0"/>
                </a:rPr>
                <a:t>4,40 M</a:t>
              </a:r>
            </a:p>
          </p:txBody>
        </p:sp>
      </p:grpSp>
      <p:sp>
        <p:nvSpPr>
          <p:cNvPr id="13" name="Retângulo de cantos arredondados 12"/>
          <p:cNvSpPr/>
          <p:nvPr/>
        </p:nvSpPr>
        <p:spPr>
          <a:xfrm>
            <a:off x="214282" y="1571618"/>
            <a:ext cx="4143404" cy="42862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latin typeface="Calibri" pitchFamily="34" charset="0"/>
                <a:cs typeface="Calibri" pitchFamily="34" charset="0"/>
              </a:rPr>
              <a:t>Comprimento Máximo </a:t>
            </a:r>
          </a:p>
        </p:txBody>
      </p:sp>
      <p:grpSp>
        <p:nvGrpSpPr>
          <p:cNvPr id="32" name="Grupo 31"/>
          <p:cNvGrpSpPr/>
          <p:nvPr/>
        </p:nvGrpSpPr>
        <p:grpSpPr>
          <a:xfrm>
            <a:off x="214282" y="2143123"/>
            <a:ext cx="4143404" cy="428628"/>
            <a:chOff x="214282" y="2143122"/>
            <a:chExt cx="4143404" cy="428628"/>
          </a:xfrm>
        </p:grpSpPr>
        <p:sp>
          <p:nvSpPr>
            <p:cNvPr id="14" name="Retângulo de cantos arredondados 13"/>
            <p:cNvSpPr/>
            <p:nvPr/>
          </p:nvSpPr>
          <p:spPr>
            <a:xfrm>
              <a:off x="3071802" y="2143122"/>
              <a:ext cx="128588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14,00 M</a:t>
              </a:r>
            </a:p>
          </p:txBody>
        </p:sp>
        <p:sp>
          <p:nvSpPr>
            <p:cNvPr id="15" name="Retângulo de cantos arredondados 14"/>
            <p:cNvSpPr/>
            <p:nvPr/>
          </p:nvSpPr>
          <p:spPr>
            <a:xfrm>
              <a:off x="214282" y="2143122"/>
              <a:ext cx="271464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Veículo Simples</a:t>
              </a:r>
            </a:p>
          </p:txBody>
        </p:sp>
      </p:grpSp>
      <p:grpSp>
        <p:nvGrpSpPr>
          <p:cNvPr id="33" name="Grupo 32"/>
          <p:cNvGrpSpPr/>
          <p:nvPr/>
        </p:nvGrpSpPr>
        <p:grpSpPr>
          <a:xfrm>
            <a:off x="214282" y="2714626"/>
            <a:ext cx="4143404" cy="428628"/>
            <a:chOff x="214282" y="2714626"/>
            <a:chExt cx="4143404" cy="428628"/>
          </a:xfrm>
        </p:grpSpPr>
        <p:sp>
          <p:nvSpPr>
            <p:cNvPr id="19" name="Retângulo de cantos arredondados 18"/>
            <p:cNvSpPr/>
            <p:nvPr/>
          </p:nvSpPr>
          <p:spPr>
            <a:xfrm>
              <a:off x="3071802" y="2714626"/>
              <a:ext cx="128588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18,60 M</a:t>
              </a:r>
            </a:p>
          </p:txBody>
        </p:sp>
        <p:sp>
          <p:nvSpPr>
            <p:cNvPr id="20" name="Retângulo de cantos arredondados 19"/>
            <p:cNvSpPr/>
            <p:nvPr/>
          </p:nvSpPr>
          <p:spPr>
            <a:xfrm>
              <a:off x="214282" y="2714626"/>
              <a:ext cx="271464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Veículo Articulado</a:t>
              </a:r>
            </a:p>
          </p:txBody>
        </p:sp>
      </p:grpSp>
      <p:grpSp>
        <p:nvGrpSpPr>
          <p:cNvPr id="34" name="Grupo 33"/>
          <p:cNvGrpSpPr/>
          <p:nvPr/>
        </p:nvGrpSpPr>
        <p:grpSpPr>
          <a:xfrm>
            <a:off x="214282" y="3286131"/>
            <a:ext cx="4143404" cy="428628"/>
            <a:chOff x="214282" y="3286130"/>
            <a:chExt cx="4143404" cy="428628"/>
          </a:xfrm>
        </p:grpSpPr>
        <p:sp>
          <p:nvSpPr>
            <p:cNvPr id="24" name="Retângulo de cantos arredondados 23"/>
            <p:cNvSpPr/>
            <p:nvPr/>
          </p:nvSpPr>
          <p:spPr>
            <a:xfrm>
              <a:off x="3071802" y="3286130"/>
              <a:ext cx="128588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19,80 M</a:t>
              </a:r>
            </a:p>
          </p:txBody>
        </p:sp>
        <p:sp>
          <p:nvSpPr>
            <p:cNvPr id="25" name="Retângulo de cantos arredondados 24"/>
            <p:cNvSpPr/>
            <p:nvPr/>
          </p:nvSpPr>
          <p:spPr>
            <a:xfrm>
              <a:off x="214282" y="3286130"/>
              <a:ext cx="271464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Veículo c/ Reboque</a:t>
              </a:r>
            </a:p>
          </p:txBody>
        </p:sp>
      </p:grpSp>
      <p:grpSp>
        <p:nvGrpSpPr>
          <p:cNvPr id="35" name="Grupo 34"/>
          <p:cNvGrpSpPr/>
          <p:nvPr/>
        </p:nvGrpSpPr>
        <p:grpSpPr>
          <a:xfrm>
            <a:off x="214282" y="3857634"/>
            <a:ext cx="4143404" cy="428628"/>
            <a:chOff x="214282" y="3857634"/>
            <a:chExt cx="4143404" cy="428628"/>
          </a:xfrm>
        </p:grpSpPr>
        <p:sp>
          <p:nvSpPr>
            <p:cNvPr id="26" name="Retângulo de cantos arredondados 25"/>
            <p:cNvSpPr/>
            <p:nvPr/>
          </p:nvSpPr>
          <p:spPr>
            <a:xfrm>
              <a:off x="3071802" y="3857634"/>
              <a:ext cx="128588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22,40 M</a:t>
              </a:r>
            </a:p>
          </p:txBody>
        </p:sp>
        <p:sp>
          <p:nvSpPr>
            <p:cNvPr id="27" name="Retângulo de cantos arredondados 26"/>
            <p:cNvSpPr/>
            <p:nvPr/>
          </p:nvSpPr>
          <p:spPr>
            <a:xfrm>
              <a:off x="214282" y="3857634"/>
              <a:ext cx="2714644" cy="428628"/>
            </a:xfrm>
            <a:prstGeom prst="round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rgbClr val="7030A0"/>
                  </a:solidFill>
                  <a:latin typeface="Calibri" pitchFamily="34" charset="0"/>
                  <a:cs typeface="Calibri" pitchFamily="34" charset="0"/>
                </a:rPr>
                <a:t>Veículo Cegonha</a:t>
              </a:r>
            </a:p>
          </p:txBody>
        </p:sp>
      </p:grpSp>
      <p:pic>
        <p:nvPicPr>
          <p:cNvPr id="31" name="Imagem 30" descr="caminhao_bau.jpg"/>
          <p:cNvPicPr>
            <a:picLocks noChangeAspect="1"/>
          </p:cNvPicPr>
          <p:nvPr/>
        </p:nvPicPr>
        <p:blipFill>
          <a:blip r:embed="rId3"/>
          <a:stretch>
            <a:fillRect/>
          </a:stretch>
        </p:blipFill>
        <p:spPr>
          <a:xfrm>
            <a:off x="4929190" y="2928940"/>
            <a:ext cx="3143272" cy="1730374"/>
          </a:xfrm>
          <a:prstGeom prst="rect">
            <a:avLst/>
          </a:prstGeom>
        </p:spPr>
      </p:pic>
      <p:pic>
        <p:nvPicPr>
          <p:cNvPr id="23" name="Imagem 22"/>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0" name="CaixaDeTexto 29"/>
          <p:cNvSpPr txBox="1"/>
          <p:nvPr/>
        </p:nvSpPr>
        <p:spPr>
          <a:xfrm>
            <a:off x="214282" y="577298"/>
            <a:ext cx="4141694" cy="430887"/>
          </a:xfrm>
          <a:prstGeom prst="rect">
            <a:avLst/>
          </a:prstGeom>
          <a:noFill/>
        </p:spPr>
        <p:txBody>
          <a:bodyPr wrap="square" rtlCol="0">
            <a:spAutoFit/>
          </a:bodyPr>
          <a:lstStyle/>
          <a:p>
            <a:r>
              <a:rPr lang="pt-BR" sz="2200" b="1" dirty="0"/>
              <a:t>VEÍCULO - DIMENSÕES</a:t>
            </a:r>
          </a:p>
        </p:txBody>
      </p:sp>
    </p:spTree>
    <p:extLst>
      <p:ext uri="{BB962C8B-B14F-4D97-AF65-F5344CB8AC3E}">
        <p14:creationId xmlns:p14="http://schemas.microsoft.com/office/powerpoint/2010/main" val="7501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linds(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par>
                                <p:cTn id="33" presetID="3" presetClass="entr" presetSubtype="1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par>
                                <p:cTn id="36" presetID="3" presetClass="entr" presetSubtype="1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linds(horizont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95686"/>
            <a:ext cx="8514558" cy="2311274"/>
          </a:xfrm>
          <a:prstGeom prst="rect">
            <a:avLst/>
          </a:prstGeom>
          <a:noFill/>
          <a:ln w="19050">
            <a:noFill/>
          </a:ln>
        </p:spPr>
        <p:txBody>
          <a:bodyPr wrap="square" rtlCol="0">
            <a:spAutoFit/>
          </a:bodyPr>
          <a:lstStyle/>
          <a:p>
            <a:pPr>
              <a:lnSpc>
                <a:spcPts val="2500"/>
              </a:lnSpc>
              <a:spcAft>
                <a:spcPts val="2400"/>
              </a:spcAft>
            </a:pPr>
            <a:r>
              <a:rPr lang="pt-BR" sz="2000" b="1" dirty="0"/>
              <a:t>11. </a:t>
            </a:r>
            <a:r>
              <a:rPr lang="pt-BR" sz="2000" dirty="0"/>
              <a:t>transportar produtos perigosos portando ou disponibilizando, no caso de utilização de documento eletrônico, a Declaração do Expedidor ilegível, em desacordo ao Art. 23;</a:t>
            </a:r>
          </a:p>
          <a:p>
            <a:pPr>
              <a:lnSpc>
                <a:spcPts val="2500"/>
              </a:lnSpc>
              <a:spcAft>
                <a:spcPts val="2400"/>
              </a:spcAft>
            </a:pPr>
            <a:r>
              <a:rPr lang="pt-BR" sz="2000" b="1" dirty="0"/>
              <a:t>12. </a:t>
            </a:r>
            <a:r>
              <a:rPr lang="pt-BR" sz="2000" dirty="0"/>
              <a:t>transportar produtos perigosos portando ou disponibilizando, no caso de utilização de documento eletrônico, a Declaração do Expedidor incorretamente preenchida, em desacordo ao Art. 23;</a:t>
            </a:r>
          </a:p>
        </p:txBody>
      </p:sp>
      <p:pic>
        <p:nvPicPr>
          <p:cNvPr id="3" name="Imagem 2">
            <a:extLst>
              <a:ext uri="{FF2B5EF4-FFF2-40B4-BE49-F238E27FC236}">
                <a16:creationId xmlns:a16="http://schemas.microsoft.com/office/drawing/2014/main" id="{2B56682A-4734-408E-BAAB-B05A7C11D15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DF872CA7-2E99-44EA-B690-738C2BF63FE4}"/>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EB07208A-97C0-4E81-9796-8F329C60E732}"/>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7" name="Imagem 6">
            <a:extLst>
              <a:ext uri="{FF2B5EF4-FFF2-40B4-BE49-F238E27FC236}">
                <a16:creationId xmlns:a16="http://schemas.microsoft.com/office/drawing/2014/main" id="{A70BBB3B-9865-4D55-B18A-1ACF99F1F531}"/>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76227234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1048" y="1995686"/>
            <a:ext cx="8519042" cy="1887696"/>
          </a:xfrm>
          <a:prstGeom prst="rect">
            <a:avLst/>
          </a:prstGeom>
          <a:noFill/>
          <a:ln w="19050">
            <a:noFill/>
          </a:ln>
        </p:spPr>
        <p:txBody>
          <a:bodyPr wrap="square" rtlCol="0">
            <a:spAutoFit/>
          </a:bodyPr>
          <a:lstStyle/>
          <a:p>
            <a:pPr>
              <a:lnSpc>
                <a:spcPts val="2500"/>
              </a:lnSpc>
              <a:spcAft>
                <a:spcPts val="1800"/>
              </a:spcAft>
            </a:pPr>
            <a:r>
              <a:rPr lang="pt-BR" sz="2000" b="1" dirty="0"/>
              <a:t>13. </a:t>
            </a:r>
            <a:r>
              <a:rPr lang="pt-BR" sz="2000" dirty="0"/>
              <a:t>manter o veículo parado ou estacionado em local não autorizado sem sinalização, em desacordo ao Art. 27;</a:t>
            </a:r>
          </a:p>
          <a:p>
            <a:r>
              <a:rPr lang="pt-BR" sz="2000" b="1" dirty="0"/>
              <a:t>14. </a:t>
            </a:r>
            <a:r>
              <a:rPr lang="pt-BR" sz="2000" dirty="0"/>
              <a:t>transportar produtos perigosos sem portar ou disponibilizar, no caso de utilização de documento eletrônico, outros documentos ou declarações exigidos, em desacordo ao inciso IV do Art. 23.</a:t>
            </a:r>
          </a:p>
        </p:txBody>
      </p:sp>
      <p:pic>
        <p:nvPicPr>
          <p:cNvPr id="5" name="Imagem 4">
            <a:extLst>
              <a:ext uri="{FF2B5EF4-FFF2-40B4-BE49-F238E27FC236}">
                <a16:creationId xmlns:a16="http://schemas.microsoft.com/office/drawing/2014/main" id="{5102166A-D34B-4F38-A9DA-D1D7ADF4041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6" name="CaixaDeTexto 5">
            <a:extLst>
              <a:ext uri="{FF2B5EF4-FFF2-40B4-BE49-F238E27FC236}">
                <a16:creationId xmlns:a16="http://schemas.microsoft.com/office/drawing/2014/main" id="{75381C96-8208-4297-B26B-3F11BDB10352}"/>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8" name="Retângulo 7">
            <a:extLst>
              <a:ext uri="{FF2B5EF4-FFF2-40B4-BE49-F238E27FC236}">
                <a16:creationId xmlns:a16="http://schemas.microsoft.com/office/drawing/2014/main" id="{00793794-0248-4EE2-9AA9-484509232773}"/>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spTree>
    <p:extLst>
      <p:ext uri="{BB962C8B-B14F-4D97-AF65-F5344CB8AC3E}">
        <p14:creationId xmlns:p14="http://schemas.microsoft.com/office/powerpoint/2010/main" val="314200561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231048" y="1995287"/>
            <a:ext cx="4340952" cy="2372188"/>
          </a:xfrm>
          <a:prstGeom prst="rect">
            <a:avLst/>
          </a:prstGeom>
        </p:spPr>
        <p:txBody>
          <a:bodyPr wrap="square">
            <a:spAutoFit/>
          </a:bodyPr>
          <a:lstStyle/>
          <a:p>
            <a:pPr>
              <a:lnSpc>
                <a:spcPts val="3000"/>
              </a:lnSpc>
            </a:pPr>
            <a:r>
              <a:rPr lang="pt-BR" sz="1000" dirty="0"/>
              <a:t>Art. 43. </a:t>
            </a:r>
            <a:r>
              <a:rPr lang="pt-BR" sz="2000" dirty="0"/>
              <a:t>A aplicação das penalidades estabelecidas neste Regulamento não exime o infrator do cumprimento de outras exigências previstas em legislação específica, nem o exonera das cominações cíveis e penais cabíveis.</a:t>
            </a:r>
          </a:p>
        </p:txBody>
      </p:sp>
      <p:pic>
        <p:nvPicPr>
          <p:cNvPr id="4" name="Imagem 3">
            <a:extLst>
              <a:ext uri="{FF2B5EF4-FFF2-40B4-BE49-F238E27FC236}">
                <a16:creationId xmlns:a16="http://schemas.microsoft.com/office/drawing/2014/main" id="{D336590F-CEB4-43C7-B675-6341FE64CC3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287822" cy="792088"/>
          </a:xfrm>
          <a:prstGeom prst="rect">
            <a:avLst/>
          </a:prstGeom>
        </p:spPr>
      </p:pic>
      <p:sp>
        <p:nvSpPr>
          <p:cNvPr id="5" name="CaixaDeTexto 4">
            <a:extLst>
              <a:ext uri="{FF2B5EF4-FFF2-40B4-BE49-F238E27FC236}">
                <a16:creationId xmlns:a16="http://schemas.microsoft.com/office/drawing/2014/main" id="{A462CF1E-C968-4F5C-A198-636B9EB641DA}"/>
              </a:ext>
            </a:extLst>
          </p:cNvPr>
          <p:cNvSpPr txBox="1"/>
          <p:nvPr/>
        </p:nvSpPr>
        <p:spPr>
          <a:xfrm>
            <a:off x="231048" y="577298"/>
            <a:ext cx="4032448" cy="769441"/>
          </a:xfrm>
          <a:prstGeom prst="rect">
            <a:avLst/>
          </a:prstGeom>
          <a:noFill/>
        </p:spPr>
        <p:txBody>
          <a:bodyPr wrap="square" rtlCol="0">
            <a:spAutoFit/>
          </a:bodyPr>
          <a:lstStyle/>
          <a:p>
            <a:r>
              <a:rPr lang="pt-BR" sz="2200" b="1" dirty="0"/>
              <a:t>INFRAÇÕES E PENALIDADES</a:t>
            </a:r>
          </a:p>
          <a:p>
            <a:r>
              <a:rPr lang="pt-BR" sz="2200" dirty="0"/>
              <a:t>CTB e Legislação Específica</a:t>
            </a:r>
          </a:p>
        </p:txBody>
      </p:sp>
      <p:sp>
        <p:nvSpPr>
          <p:cNvPr id="6" name="Retângulo 5">
            <a:extLst>
              <a:ext uri="{FF2B5EF4-FFF2-40B4-BE49-F238E27FC236}">
                <a16:creationId xmlns:a16="http://schemas.microsoft.com/office/drawing/2014/main" id="{88823F62-1865-47CC-8B9F-6E72C3185DB9}"/>
              </a:ext>
            </a:extLst>
          </p:cNvPr>
          <p:cNvSpPr/>
          <p:nvPr/>
        </p:nvSpPr>
        <p:spPr>
          <a:xfrm>
            <a:off x="231048" y="1409759"/>
            <a:ext cx="3690156" cy="360000"/>
          </a:xfrm>
          <a:prstGeom prst="rect">
            <a:avLst/>
          </a:prstGeom>
          <a:solidFill>
            <a:srgbClr val="FFFF00"/>
          </a:solidFill>
          <a:ln w="158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000" b="1" dirty="0">
                <a:solidFill>
                  <a:schemeClr val="tx1"/>
                </a:solidFill>
              </a:rPr>
              <a:t>Res. ANTT 5848/19 - Tipificações</a:t>
            </a:r>
          </a:p>
        </p:txBody>
      </p:sp>
      <p:pic>
        <p:nvPicPr>
          <p:cNvPr id="1026" name="Picture 2" descr="Fiscalização da ANTT com foco em produtos perigosos é realizada no ...">
            <a:extLst>
              <a:ext uri="{FF2B5EF4-FFF2-40B4-BE49-F238E27FC236}">
                <a16:creationId xmlns:a16="http://schemas.microsoft.com/office/drawing/2014/main" id="{5A63ADFE-14F9-4A4D-8708-B5E363EC14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71" r="4818"/>
          <a:stretch/>
        </p:blipFill>
        <p:spPr bwMode="auto">
          <a:xfrm>
            <a:off x="4877780" y="1586363"/>
            <a:ext cx="3816424" cy="2936291"/>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748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935894" cy="484816"/>
          </a:xfrm>
          <a:prstGeom prst="rect">
            <a:avLst/>
          </a:prstGeom>
        </p:spPr>
      </p:pic>
      <p:sp>
        <p:nvSpPr>
          <p:cNvPr id="33" name="CaixaDeTexto 32"/>
          <p:cNvSpPr txBox="1"/>
          <p:nvPr/>
        </p:nvSpPr>
        <p:spPr>
          <a:xfrm>
            <a:off x="214282" y="577298"/>
            <a:ext cx="4645750" cy="430887"/>
          </a:xfrm>
          <a:prstGeom prst="rect">
            <a:avLst/>
          </a:prstGeom>
          <a:noFill/>
        </p:spPr>
        <p:txBody>
          <a:bodyPr wrap="square" rtlCol="0">
            <a:spAutoFit/>
          </a:bodyPr>
          <a:lstStyle/>
          <a:p>
            <a:r>
              <a:rPr lang="pt-BR" sz="2200" b="1" dirty="0"/>
              <a:t>VEÍCULO – Equipamentos Obrigatórios</a:t>
            </a:r>
          </a:p>
        </p:txBody>
      </p:sp>
      <p:sp>
        <p:nvSpPr>
          <p:cNvPr id="5" name="Retângulo de cantos arredondados 4"/>
          <p:cNvSpPr/>
          <p:nvPr/>
        </p:nvSpPr>
        <p:spPr>
          <a:xfrm>
            <a:off x="110718" y="1062114"/>
            <a:ext cx="2880320" cy="3831832"/>
          </a:xfrm>
          <a:prstGeom prst="roundRect">
            <a:avLst>
              <a:gd name="adj" fmla="val 1244"/>
            </a:avLst>
          </a:prstGeom>
          <a:solidFill>
            <a:schemeClr val="accent1">
              <a:lumMod val="20000"/>
              <a:lumOff val="80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endParaRPr lang="pt-BR" sz="1300" dirty="0">
              <a:solidFill>
                <a:schemeClr val="tx2"/>
              </a:solidFill>
              <a:latin typeface="Calibri" pitchFamily="34" charset="0"/>
              <a:cs typeface="Calibri" pitchFamily="34" charset="0"/>
            </a:endParaRPr>
          </a:p>
          <a:p>
            <a:r>
              <a:rPr lang="pt-BR" sz="1300" dirty="0">
                <a:solidFill>
                  <a:schemeClr val="tx2"/>
                </a:solidFill>
                <a:latin typeface="Calibri" pitchFamily="34" charset="0"/>
                <a:cs typeface="Calibri" pitchFamily="34" charset="0"/>
              </a:rPr>
              <a:t>►Para-choques</a:t>
            </a:r>
          </a:p>
          <a:p>
            <a:r>
              <a:rPr lang="pt-BR" sz="1300" dirty="0">
                <a:solidFill>
                  <a:schemeClr val="tx2"/>
                </a:solidFill>
                <a:latin typeface="Calibri" pitchFamily="34" charset="0"/>
                <a:cs typeface="Calibri" pitchFamily="34" charset="0"/>
              </a:rPr>
              <a:t>►Retrovisores</a:t>
            </a:r>
          </a:p>
          <a:p>
            <a:r>
              <a:rPr lang="pt-BR" sz="1300" dirty="0">
                <a:solidFill>
                  <a:schemeClr val="tx2"/>
                </a:solidFill>
                <a:latin typeface="Calibri" pitchFamily="34" charset="0"/>
                <a:cs typeface="Calibri" pitchFamily="34" charset="0"/>
              </a:rPr>
              <a:t>►Limpador e Lavador de para-brisa</a:t>
            </a:r>
          </a:p>
          <a:p>
            <a:r>
              <a:rPr lang="pt-BR" sz="1300" dirty="0">
                <a:solidFill>
                  <a:schemeClr val="tx2"/>
                </a:solidFill>
                <a:latin typeface="Calibri" pitchFamily="34" charset="0"/>
                <a:cs typeface="Calibri" pitchFamily="34" charset="0"/>
              </a:rPr>
              <a:t>►Para-sol</a:t>
            </a:r>
          </a:p>
          <a:p>
            <a:r>
              <a:rPr lang="pt-BR" sz="1300" dirty="0">
                <a:solidFill>
                  <a:schemeClr val="tx2"/>
                </a:solidFill>
                <a:latin typeface="Calibri" pitchFamily="34" charset="0"/>
                <a:cs typeface="Calibri" pitchFamily="34" charset="0"/>
              </a:rPr>
              <a:t>►Faróis e Faroletes</a:t>
            </a:r>
          </a:p>
          <a:p>
            <a:r>
              <a:rPr lang="pt-BR" sz="1300" dirty="0">
                <a:solidFill>
                  <a:schemeClr val="tx2"/>
                </a:solidFill>
                <a:latin typeface="Calibri" pitchFamily="34" charset="0"/>
                <a:cs typeface="Calibri" pitchFamily="34" charset="0"/>
              </a:rPr>
              <a:t>►Lanterna traseira</a:t>
            </a:r>
          </a:p>
          <a:p>
            <a:r>
              <a:rPr lang="pt-BR" sz="1300" dirty="0">
                <a:solidFill>
                  <a:schemeClr val="tx2"/>
                </a:solidFill>
                <a:latin typeface="Calibri" pitchFamily="34" charset="0"/>
                <a:cs typeface="Calibri" pitchFamily="34" charset="0"/>
              </a:rPr>
              <a:t>►Luz de freio, de ré e de placa</a:t>
            </a:r>
          </a:p>
          <a:p>
            <a:r>
              <a:rPr lang="pt-BR" sz="1300" dirty="0">
                <a:solidFill>
                  <a:schemeClr val="tx2"/>
                </a:solidFill>
                <a:latin typeface="Calibri" pitchFamily="34" charset="0"/>
                <a:cs typeface="Calibri" pitchFamily="34" charset="0"/>
              </a:rPr>
              <a:t>►Luz indicadora de direção (Seta)</a:t>
            </a:r>
          </a:p>
          <a:p>
            <a:r>
              <a:rPr lang="pt-BR" sz="1300" dirty="0">
                <a:solidFill>
                  <a:schemeClr val="tx2"/>
                </a:solidFill>
                <a:latin typeface="Calibri" pitchFamily="34" charset="0"/>
                <a:cs typeface="Calibri" pitchFamily="34" charset="0"/>
              </a:rPr>
              <a:t>►Retrorrefletores traseiros</a:t>
            </a:r>
          </a:p>
          <a:p>
            <a:r>
              <a:rPr lang="pt-BR" sz="1300" dirty="0">
                <a:solidFill>
                  <a:schemeClr val="tx2"/>
                </a:solidFill>
                <a:latin typeface="Calibri" pitchFamily="34" charset="0"/>
                <a:cs typeface="Calibri" pitchFamily="34" charset="0"/>
              </a:rPr>
              <a:t>►Velocímetro</a:t>
            </a:r>
          </a:p>
          <a:p>
            <a:r>
              <a:rPr lang="pt-BR" sz="1300" dirty="0">
                <a:solidFill>
                  <a:schemeClr val="tx2"/>
                </a:solidFill>
                <a:latin typeface="Calibri" pitchFamily="34" charset="0"/>
                <a:cs typeface="Calibri" pitchFamily="34" charset="0"/>
              </a:rPr>
              <a:t>►Buzina</a:t>
            </a:r>
          </a:p>
          <a:p>
            <a:r>
              <a:rPr lang="pt-BR" sz="1300" dirty="0">
                <a:solidFill>
                  <a:schemeClr val="tx2"/>
                </a:solidFill>
                <a:latin typeface="Calibri" pitchFamily="34" charset="0"/>
                <a:cs typeface="Calibri" pitchFamily="34" charset="0"/>
              </a:rPr>
              <a:t>►Freio de serviço / estacionamento</a:t>
            </a:r>
          </a:p>
          <a:p>
            <a:r>
              <a:rPr lang="pt-BR" sz="1300" dirty="0">
                <a:solidFill>
                  <a:schemeClr val="tx2"/>
                </a:solidFill>
                <a:latin typeface="Calibri" pitchFamily="34" charset="0"/>
                <a:cs typeface="Calibri" pitchFamily="34" charset="0"/>
              </a:rPr>
              <a:t>►Cinto de segurança</a:t>
            </a:r>
          </a:p>
          <a:p>
            <a:r>
              <a:rPr lang="pt-BR" sz="1300" dirty="0">
                <a:solidFill>
                  <a:schemeClr val="tx2"/>
                </a:solidFill>
                <a:latin typeface="Calibri" pitchFamily="34" charset="0"/>
                <a:cs typeface="Calibri" pitchFamily="34" charset="0"/>
              </a:rPr>
              <a:t>►Silenciador do motor</a:t>
            </a:r>
          </a:p>
          <a:p>
            <a:r>
              <a:rPr lang="pt-BR" sz="1300" dirty="0">
                <a:solidFill>
                  <a:schemeClr val="tx2"/>
                </a:solidFill>
                <a:latin typeface="Calibri" pitchFamily="34" charset="0"/>
                <a:cs typeface="Calibri" pitchFamily="34" charset="0"/>
              </a:rPr>
              <a:t>►Macaco, chave de roda / fenda</a:t>
            </a:r>
          </a:p>
          <a:p>
            <a:r>
              <a:rPr lang="pt-BR" sz="1300" dirty="0">
                <a:solidFill>
                  <a:schemeClr val="tx2"/>
                </a:solidFill>
                <a:latin typeface="Calibri" pitchFamily="34" charset="0"/>
                <a:cs typeface="Calibri" pitchFamily="34" charset="0"/>
              </a:rPr>
              <a:t>►Roda sobressalente</a:t>
            </a:r>
          </a:p>
          <a:p>
            <a:r>
              <a:rPr lang="pt-BR" sz="1300" dirty="0">
                <a:solidFill>
                  <a:schemeClr val="tx2"/>
                </a:solidFill>
                <a:latin typeface="Calibri" pitchFamily="34" charset="0"/>
                <a:cs typeface="Calibri" pitchFamily="34" charset="0"/>
              </a:rPr>
              <a:t>►Pneus em boas condições</a:t>
            </a:r>
          </a:p>
          <a:p>
            <a:r>
              <a:rPr lang="pt-BR" sz="1300" dirty="0">
                <a:solidFill>
                  <a:schemeClr val="tx2"/>
                </a:solidFill>
                <a:latin typeface="Calibri" pitchFamily="34" charset="0"/>
                <a:cs typeface="Calibri" pitchFamily="34" charset="0"/>
              </a:rPr>
              <a:t>►DRL – Luz de Rodagem Diurna</a:t>
            </a:r>
          </a:p>
        </p:txBody>
      </p:sp>
      <p:sp>
        <p:nvSpPr>
          <p:cNvPr id="34" name="Retângulo de cantos arredondados 33"/>
          <p:cNvSpPr/>
          <p:nvPr/>
        </p:nvSpPr>
        <p:spPr>
          <a:xfrm>
            <a:off x="3152312" y="1131590"/>
            <a:ext cx="2880320" cy="2157708"/>
          </a:xfrm>
          <a:prstGeom prst="roundRect">
            <a:avLst>
              <a:gd name="adj" fmla="val 1244"/>
            </a:avLst>
          </a:prstGeom>
          <a:solidFill>
            <a:schemeClr val="accent3">
              <a:lumMod val="20000"/>
              <a:lumOff val="80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pt-BR" sz="1300" dirty="0">
                <a:solidFill>
                  <a:srgbClr val="006600"/>
                </a:solidFill>
                <a:latin typeface="Calibri" pitchFamily="34" charset="0"/>
                <a:cs typeface="Calibri" pitchFamily="34" charset="0"/>
              </a:rPr>
              <a:t>►Retrovisores</a:t>
            </a:r>
          </a:p>
          <a:p>
            <a:r>
              <a:rPr lang="pt-BR" sz="1300" dirty="0">
                <a:solidFill>
                  <a:srgbClr val="006600"/>
                </a:solidFill>
                <a:latin typeface="Calibri" pitchFamily="34" charset="0"/>
                <a:cs typeface="Calibri" pitchFamily="34" charset="0"/>
              </a:rPr>
              <a:t>►Farol</a:t>
            </a:r>
          </a:p>
          <a:p>
            <a:r>
              <a:rPr lang="pt-BR" sz="1300" dirty="0">
                <a:solidFill>
                  <a:srgbClr val="006600"/>
                </a:solidFill>
                <a:latin typeface="Calibri" pitchFamily="34" charset="0"/>
                <a:cs typeface="Calibri" pitchFamily="34" charset="0"/>
              </a:rPr>
              <a:t>►Lanterna traseira</a:t>
            </a:r>
          </a:p>
          <a:p>
            <a:r>
              <a:rPr lang="pt-BR" sz="1300" dirty="0">
                <a:solidFill>
                  <a:srgbClr val="006600"/>
                </a:solidFill>
                <a:latin typeface="Calibri" pitchFamily="34" charset="0"/>
                <a:cs typeface="Calibri" pitchFamily="34" charset="0"/>
              </a:rPr>
              <a:t>►Luz de freio e de Placa</a:t>
            </a:r>
          </a:p>
          <a:p>
            <a:r>
              <a:rPr lang="pt-BR" sz="1300" dirty="0">
                <a:solidFill>
                  <a:srgbClr val="006600"/>
                </a:solidFill>
                <a:latin typeface="Calibri" pitchFamily="34" charset="0"/>
                <a:cs typeface="Calibri" pitchFamily="34" charset="0"/>
              </a:rPr>
              <a:t>►Luz indicadora de direção (Seta)</a:t>
            </a:r>
          </a:p>
          <a:p>
            <a:r>
              <a:rPr lang="pt-BR" sz="1300" dirty="0">
                <a:solidFill>
                  <a:srgbClr val="006600"/>
                </a:solidFill>
                <a:latin typeface="Calibri" pitchFamily="34" charset="0"/>
                <a:cs typeface="Calibri" pitchFamily="34" charset="0"/>
              </a:rPr>
              <a:t>►Velocímetro</a:t>
            </a:r>
          </a:p>
          <a:p>
            <a:r>
              <a:rPr lang="pt-BR" sz="1300" dirty="0">
                <a:solidFill>
                  <a:srgbClr val="006600"/>
                </a:solidFill>
                <a:latin typeface="Calibri" pitchFamily="34" charset="0"/>
                <a:cs typeface="Calibri" pitchFamily="34" charset="0"/>
              </a:rPr>
              <a:t>►Buzina</a:t>
            </a:r>
          </a:p>
          <a:p>
            <a:r>
              <a:rPr lang="pt-BR" sz="1300" dirty="0">
                <a:solidFill>
                  <a:srgbClr val="006600"/>
                </a:solidFill>
                <a:latin typeface="Calibri" pitchFamily="34" charset="0"/>
                <a:cs typeface="Calibri" pitchFamily="34" charset="0"/>
              </a:rPr>
              <a:t>►Pneus em boas condições</a:t>
            </a:r>
          </a:p>
          <a:p>
            <a:r>
              <a:rPr lang="pt-BR" sz="1300" dirty="0">
                <a:solidFill>
                  <a:srgbClr val="006600"/>
                </a:solidFill>
                <a:latin typeface="Calibri" pitchFamily="34" charset="0"/>
                <a:cs typeface="Calibri" pitchFamily="34" charset="0"/>
              </a:rPr>
              <a:t>►Controle de ruído do motor</a:t>
            </a:r>
          </a:p>
          <a:p>
            <a:r>
              <a:rPr lang="pt-BR" sz="1300" dirty="0">
                <a:solidFill>
                  <a:srgbClr val="006600"/>
                </a:solidFill>
                <a:latin typeface="Calibri" pitchFamily="34" charset="0"/>
                <a:cs typeface="Calibri" pitchFamily="34" charset="0"/>
              </a:rPr>
              <a:t>►Controle de temperatura (escape)</a:t>
            </a:r>
          </a:p>
        </p:txBody>
      </p:sp>
      <p:sp>
        <p:nvSpPr>
          <p:cNvPr id="36" name="Retângulo de cantos arredondados 35"/>
          <p:cNvSpPr/>
          <p:nvPr/>
        </p:nvSpPr>
        <p:spPr>
          <a:xfrm>
            <a:off x="3152312" y="3363838"/>
            <a:ext cx="2880320" cy="1509636"/>
          </a:xfrm>
          <a:prstGeom prst="roundRect">
            <a:avLst>
              <a:gd name="adj" fmla="val 1244"/>
            </a:avLst>
          </a:prstGeom>
          <a:solidFill>
            <a:schemeClr val="accent4">
              <a:lumMod val="20000"/>
              <a:lumOff val="80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pt-BR" sz="1300" dirty="0">
                <a:solidFill>
                  <a:srgbClr val="7030A0"/>
                </a:solidFill>
                <a:latin typeface="Calibri" pitchFamily="34" charset="0"/>
                <a:cs typeface="Calibri" pitchFamily="34" charset="0"/>
              </a:rPr>
              <a:t>►Retrovisores</a:t>
            </a:r>
          </a:p>
          <a:p>
            <a:r>
              <a:rPr lang="pt-BR" sz="1300" dirty="0">
                <a:solidFill>
                  <a:srgbClr val="7030A0"/>
                </a:solidFill>
                <a:latin typeface="Calibri" pitchFamily="34" charset="0"/>
                <a:cs typeface="Calibri" pitchFamily="34" charset="0"/>
              </a:rPr>
              <a:t>►Farol</a:t>
            </a:r>
          </a:p>
          <a:p>
            <a:r>
              <a:rPr lang="pt-BR" sz="1300" dirty="0">
                <a:solidFill>
                  <a:srgbClr val="7030A0"/>
                </a:solidFill>
                <a:latin typeface="Calibri" pitchFamily="34" charset="0"/>
                <a:cs typeface="Calibri" pitchFamily="34" charset="0"/>
              </a:rPr>
              <a:t>►Lanterna traseira</a:t>
            </a:r>
          </a:p>
          <a:p>
            <a:r>
              <a:rPr lang="pt-BR" sz="1300" dirty="0">
                <a:solidFill>
                  <a:srgbClr val="7030A0"/>
                </a:solidFill>
                <a:latin typeface="Calibri" pitchFamily="34" charset="0"/>
                <a:cs typeface="Calibri" pitchFamily="34" charset="0"/>
              </a:rPr>
              <a:t>►Velocímetro</a:t>
            </a:r>
          </a:p>
          <a:p>
            <a:r>
              <a:rPr lang="pt-BR" sz="1300" dirty="0">
                <a:solidFill>
                  <a:srgbClr val="7030A0"/>
                </a:solidFill>
                <a:latin typeface="Calibri" pitchFamily="34" charset="0"/>
                <a:cs typeface="Calibri" pitchFamily="34" charset="0"/>
              </a:rPr>
              <a:t>►Buzina</a:t>
            </a:r>
          </a:p>
          <a:p>
            <a:r>
              <a:rPr lang="pt-BR" sz="1300" dirty="0">
                <a:solidFill>
                  <a:srgbClr val="7030A0"/>
                </a:solidFill>
                <a:latin typeface="Calibri" pitchFamily="34" charset="0"/>
                <a:cs typeface="Calibri" pitchFamily="34" charset="0"/>
              </a:rPr>
              <a:t>►Pneus em boas condições</a:t>
            </a:r>
          </a:p>
          <a:p>
            <a:r>
              <a:rPr lang="pt-BR" sz="1300" dirty="0">
                <a:solidFill>
                  <a:srgbClr val="7030A0"/>
                </a:solidFill>
                <a:latin typeface="Calibri" pitchFamily="34" charset="0"/>
                <a:cs typeface="Calibri" pitchFamily="34" charset="0"/>
              </a:rPr>
              <a:t>►Controle de ruído do motor</a:t>
            </a:r>
          </a:p>
        </p:txBody>
      </p:sp>
      <p:sp>
        <p:nvSpPr>
          <p:cNvPr id="37" name="Retângulo de cantos arredondados 36"/>
          <p:cNvSpPr/>
          <p:nvPr/>
        </p:nvSpPr>
        <p:spPr>
          <a:xfrm>
            <a:off x="6173592" y="776930"/>
            <a:ext cx="2880320" cy="2514900"/>
          </a:xfrm>
          <a:prstGeom prst="roundRect">
            <a:avLst>
              <a:gd name="adj" fmla="val 1244"/>
            </a:avLst>
          </a:prstGeom>
          <a:solidFill>
            <a:schemeClr val="bg1">
              <a:lumMod val="85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pt-BR" sz="1300" dirty="0">
                <a:solidFill>
                  <a:schemeClr val="tx1">
                    <a:lumMod val="75000"/>
                    <a:lumOff val="25000"/>
                  </a:schemeClr>
                </a:solidFill>
                <a:latin typeface="Calibri" pitchFamily="34" charset="0"/>
                <a:cs typeface="Calibri" pitchFamily="34" charset="0"/>
              </a:rPr>
              <a:t>►Retrovisores</a:t>
            </a:r>
          </a:p>
          <a:p>
            <a:r>
              <a:rPr lang="pt-BR" sz="1300" dirty="0">
                <a:solidFill>
                  <a:schemeClr val="tx1">
                    <a:lumMod val="75000"/>
                    <a:lumOff val="25000"/>
                  </a:schemeClr>
                </a:solidFill>
                <a:latin typeface="Calibri" pitchFamily="34" charset="0"/>
                <a:cs typeface="Calibri" pitchFamily="34" charset="0"/>
              </a:rPr>
              <a:t>►Faróis e Faroletes</a:t>
            </a:r>
          </a:p>
          <a:p>
            <a:r>
              <a:rPr lang="pt-BR" sz="1300" dirty="0">
                <a:solidFill>
                  <a:schemeClr val="tx1">
                    <a:lumMod val="75000"/>
                    <a:lumOff val="25000"/>
                  </a:schemeClr>
                </a:solidFill>
                <a:latin typeface="Calibri" pitchFamily="34" charset="0"/>
                <a:cs typeface="Calibri" pitchFamily="34" charset="0"/>
              </a:rPr>
              <a:t>►Lanterna traseira</a:t>
            </a:r>
          </a:p>
          <a:p>
            <a:r>
              <a:rPr lang="pt-BR" sz="1300" dirty="0">
                <a:solidFill>
                  <a:schemeClr val="tx1">
                    <a:lumMod val="75000"/>
                    <a:lumOff val="25000"/>
                  </a:schemeClr>
                </a:solidFill>
                <a:latin typeface="Calibri" pitchFamily="34" charset="0"/>
                <a:cs typeface="Calibri" pitchFamily="34" charset="0"/>
              </a:rPr>
              <a:t>►Luz de placa</a:t>
            </a:r>
          </a:p>
          <a:p>
            <a:r>
              <a:rPr lang="pt-BR" sz="1300" dirty="0">
                <a:solidFill>
                  <a:schemeClr val="tx1">
                    <a:lumMod val="75000"/>
                    <a:lumOff val="25000"/>
                  </a:schemeClr>
                </a:solidFill>
                <a:latin typeface="Calibri" pitchFamily="34" charset="0"/>
                <a:cs typeface="Calibri" pitchFamily="34" charset="0"/>
              </a:rPr>
              <a:t>►Luz indicadora de direção (Seta)</a:t>
            </a:r>
          </a:p>
          <a:p>
            <a:r>
              <a:rPr lang="pt-BR" sz="1300" dirty="0">
                <a:solidFill>
                  <a:schemeClr val="tx1">
                    <a:lumMod val="75000"/>
                    <a:lumOff val="25000"/>
                  </a:schemeClr>
                </a:solidFill>
                <a:latin typeface="Calibri" pitchFamily="34" charset="0"/>
                <a:cs typeface="Calibri" pitchFamily="34" charset="0"/>
              </a:rPr>
              <a:t>►Alerta sonoro de marcha à ré</a:t>
            </a:r>
          </a:p>
          <a:p>
            <a:r>
              <a:rPr lang="pt-BR" sz="1300" dirty="0">
                <a:solidFill>
                  <a:schemeClr val="tx1">
                    <a:lumMod val="75000"/>
                    <a:lumOff val="25000"/>
                  </a:schemeClr>
                </a:solidFill>
                <a:latin typeface="Calibri" pitchFamily="34" charset="0"/>
                <a:cs typeface="Calibri" pitchFamily="34" charset="0"/>
              </a:rPr>
              <a:t>►Pisca-alerta</a:t>
            </a:r>
          </a:p>
          <a:p>
            <a:r>
              <a:rPr lang="pt-BR" sz="1300" dirty="0">
                <a:solidFill>
                  <a:schemeClr val="tx1">
                    <a:lumMod val="75000"/>
                    <a:lumOff val="25000"/>
                  </a:schemeClr>
                </a:solidFill>
                <a:latin typeface="Calibri" pitchFamily="34" charset="0"/>
                <a:cs typeface="Calibri" pitchFamily="34" charset="0"/>
              </a:rPr>
              <a:t>►Faixas Retrorrefletoras</a:t>
            </a:r>
          </a:p>
          <a:p>
            <a:r>
              <a:rPr lang="pt-BR" sz="1300" dirty="0">
                <a:solidFill>
                  <a:schemeClr val="tx1">
                    <a:lumMod val="75000"/>
                    <a:lumOff val="25000"/>
                  </a:schemeClr>
                </a:solidFill>
                <a:latin typeface="Calibri" pitchFamily="34" charset="0"/>
                <a:cs typeface="Calibri" pitchFamily="34" charset="0"/>
              </a:rPr>
              <a:t>►Velocímetro / Tacógrafo (+ 60 km/h)</a:t>
            </a:r>
          </a:p>
          <a:p>
            <a:r>
              <a:rPr lang="pt-BR" sz="1300" dirty="0">
                <a:solidFill>
                  <a:schemeClr val="tx1">
                    <a:lumMod val="75000"/>
                    <a:lumOff val="25000"/>
                  </a:schemeClr>
                </a:solidFill>
                <a:latin typeface="Calibri" pitchFamily="34" charset="0"/>
                <a:cs typeface="Calibri" pitchFamily="34" charset="0"/>
              </a:rPr>
              <a:t>►Buzina</a:t>
            </a:r>
          </a:p>
          <a:p>
            <a:r>
              <a:rPr lang="pt-BR" sz="1300" dirty="0">
                <a:solidFill>
                  <a:schemeClr val="tx1">
                    <a:lumMod val="75000"/>
                    <a:lumOff val="25000"/>
                  </a:schemeClr>
                </a:solidFill>
                <a:latin typeface="Calibri" pitchFamily="34" charset="0"/>
                <a:cs typeface="Calibri" pitchFamily="34" charset="0"/>
              </a:rPr>
              <a:t>►Cinto de segurança</a:t>
            </a:r>
          </a:p>
          <a:p>
            <a:r>
              <a:rPr lang="pt-BR" sz="1300" dirty="0">
                <a:solidFill>
                  <a:schemeClr val="tx1">
                    <a:lumMod val="75000"/>
                    <a:lumOff val="25000"/>
                  </a:schemeClr>
                </a:solidFill>
                <a:latin typeface="Calibri" pitchFamily="34" charset="0"/>
                <a:cs typeface="Calibri" pitchFamily="34" charset="0"/>
              </a:rPr>
              <a:t>►Pneus em boas condiçõe</a:t>
            </a:r>
            <a:r>
              <a:rPr lang="pt-BR" sz="1300" b="1" dirty="0">
                <a:solidFill>
                  <a:schemeClr val="tx1">
                    <a:lumMod val="75000"/>
                    <a:lumOff val="25000"/>
                  </a:schemeClr>
                </a:solidFill>
                <a:latin typeface="Calibri" pitchFamily="34" charset="0"/>
                <a:cs typeface="Calibri" pitchFamily="34" charset="0"/>
              </a:rPr>
              <a:t>s</a:t>
            </a:r>
          </a:p>
        </p:txBody>
      </p:sp>
      <p:sp>
        <p:nvSpPr>
          <p:cNvPr id="38" name="Retângulo de cantos arredondados 37"/>
          <p:cNvSpPr/>
          <p:nvPr/>
        </p:nvSpPr>
        <p:spPr>
          <a:xfrm>
            <a:off x="6186846" y="3363838"/>
            <a:ext cx="2880320" cy="1509636"/>
          </a:xfrm>
          <a:prstGeom prst="roundRect">
            <a:avLst>
              <a:gd name="adj" fmla="val 1244"/>
            </a:avLst>
          </a:prstGeom>
          <a:solidFill>
            <a:schemeClr val="accent6">
              <a:lumMod val="20000"/>
              <a:lumOff val="80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pt-BR" sz="1300" dirty="0">
                <a:solidFill>
                  <a:srgbClr val="C00000"/>
                </a:solidFill>
                <a:latin typeface="Calibri" pitchFamily="34" charset="0"/>
                <a:cs typeface="Calibri" pitchFamily="34" charset="0"/>
              </a:rPr>
              <a:t>►Para-choque traseiro</a:t>
            </a:r>
          </a:p>
          <a:p>
            <a:r>
              <a:rPr lang="pt-BR" sz="1300" dirty="0">
                <a:solidFill>
                  <a:srgbClr val="C00000"/>
                </a:solidFill>
                <a:latin typeface="Calibri" pitchFamily="34" charset="0"/>
                <a:cs typeface="Calibri" pitchFamily="34" charset="0"/>
              </a:rPr>
              <a:t>►Protetor roda traseira</a:t>
            </a:r>
          </a:p>
          <a:p>
            <a:r>
              <a:rPr lang="pt-BR" sz="1300" dirty="0">
                <a:solidFill>
                  <a:srgbClr val="C00000"/>
                </a:solidFill>
                <a:latin typeface="Calibri" pitchFamily="34" charset="0"/>
                <a:cs typeface="Calibri" pitchFamily="34" charset="0"/>
              </a:rPr>
              <a:t>►Lanterna traseira e laterais</a:t>
            </a:r>
          </a:p>
          <a:p>
            <a:r>
              <a:rPr lang="pt-BR" sz="1300" dirty="0">
                <a:solidFill>
                  <a:srgbClr val="C00000"/>
                </a:solidFill>
                <a:latin typeface="Calibri" pitchFamily="34" charset="0"/>
                <a:cs typeface="Calibri" pitchFamily="34" charset="0"/>
              </a:rPr>
              <a:t>►Luz de freio e de placa</a:t>
            </a:r>
          </a:p>
          <a:p>
            <a:r>
              <a:rPr lang="pt-BR" sz="1300" dirty="0">
                <a:solidFill>
                  <a:srgbClr val="C00000"/>
                </a:solidFill>
                <a:latin typeface="Calibri" pitchFamily="34" charset="0"/>
                <a:cs typeface="Calibri" pitchFamily="34" charset="0"/>
              </a:rPr>
              <a:t>►Luz indicadora de direção (seta)</a:t>
            </a:r>
          </a:p>
          <a:p>
            <a:r>
              <a:rPr lang="pt-BR" sz="1300" dirty="0">
                <a:solidFill>
                  <a:srgbClr val="C00000"/>
                </a:solidFill>
                <a:latin typeface="Calibri" pitchFamily="34" charset="0"/>
                <a:cs typeface="Calibri" pitchFamily="34" charset="0"/>
              </a:rPr>
              <a:t>►Pneus em boas condições</a:t>
            </a:r>
          </a:p>
          <a:p>
            <a:r>
              <a:rPr lang="pt-BR" sz="1300" dirty="0">
                <a:solidFill>
                  <a:srgbClr val="C00000"/>
                </a:solidFill>
                <a:latin typeface="Calibri" pitchFamily="34" charset="0"/>
                <a:cs typeface="Calibri" pitchFamily="34" charset="0"/>
              </a:rPr>
              <a:t>►Freio de serviço / estacionamento</a:t>
            </a:r>
          </a:p>
        </p:txBody>
      </p:sp>
      <p:sp>
        <p:nvSpPr>
          <p:cNvPr id="6" name="Retângulo 5"/>
          <p:cNvSpPr/>
          <p:nvPr/>
        </p:nvSpPr>
        <p:spPr>
          <a:xfrm>
            <a:off x="7956376" y="3363838"/>
            <a:ext cx="1110790" cy="334608"/>
          </a:xfrm>
          <a:prstGeom prst="rect">
            <a:avLst/>
          </a:prstGeom>
          <a:solidFill>
            <a:srgbClr val="FF6600"/>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000" b="1" dirty="0">
                <a:solidFill>
                  <a:schemeClr val="bg1"/>
                </a:solidFill>
                <a:latin typeface="Calibri" pitchFamily="34" charset="0"/>
                <a:cs typeface="Calibri" pitchFamily="34" charset="0"/>
              </a:rPr>
              <a:t>REBOQUE </a:t>
            </a:r>
          </a:p>
          <a:p>
            <a:r>
              <a:rPr lang="pt-BR" sz="1000" b="1" dirty="0">
                <a:solidFill>
                  <a:schemeClr val="bg1"/>
                </a:solidFill>
                <a:latin typeface="Calibri" pitchFamily="34" charset="0"/>
                <a:cs typeface="Calibri" pitchFamily="34" charset="0"/>
              </a:rPr>
              <a:t>SEMIRREBOQUE</a:t>
            </a:r>
          </a:p>
        </p:txBody>
      </p:sp>
      <p:sp>
        <p:nvSpPr>
          <p:cNvPr id="39" name="Retângulo 38"/>
          <p:cNvSpPr/>
          <p:nvPr/>
        </p:nvSpPr>
        <p:spPr>
          <a:xfrm>
            <a:off x="7918931" y="774749"/>
            <a:ext cx="1134981" cy="180000"/>
          </a:xfrm>
          <a:prstGeom prst="rect">
            <a:avLst/>
          </a:prstGeom>
          <a:solidFill>
            <a:schemeClr val="tx1">
              <a:lumMod val="75000"/>
              <a:lumOff val="25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000" b="1" dirty="0">
                <a:solidFill>
                  <a:schemeClr val="bg1"/>
                </a:solidFill>
                <a:latin typeface="Calibri" pitchFamily="34" charset="0"/>
                <a:cs typeface="Calibri" pitchFamily="34" charset="0"/>
              </a:rPr>
              <a:t>TRATORES</a:t>
            </a:r>
          </a:p>
        </p:txBody>
      </p:sp>
      <p:sp>
        <p:nvSpPr>
          <p:cNvPr id="40" name="Retângulo 39"/>
          <p:cNvSpPr/>
          <p:nvPr/>
        </p:nvSpPr>
        <p:spPr>
          <a:xfrm>
            <a:off x="5021305" y="1131590"/>
            <a:ext cx="1014542" cy="574639"/>
          </a:xfrm>
          <a:prstGeom prst="rect">
            <a:avLst/>
          </a:prstGeom>
          <a:solidFill>
            <a:schemeClr val="accent3">
              <a:lumMod val="50000"/>
            </a:scheme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000" b="1" dirty="0">
                <a:solidFill>
                  <a:schemeClr val="bg1"/>
                </a:solidFill>
                <a:latin typeface="Calibri" pitchFamily="34" charset="0"/>
                <a:cs typeface="Calibri" pitchFamily="34" charset="0"/>
              </a:rPr>
              <a:t>MOTOCICLETA</a:t>
            </a:r>
          </a:p>
          <a:p>
            <a:r>
              <a:rPr lang="pt-BR" sz="1000" b="1" dirty="0">
                <a:solidFill>
                  <a:schemeClr val="bg1"/>
                </a:solidFill>
                <a:latin typeface="Calibri" pitchFamily="34" charset="0"/>
                <a:cs typeface="Calibri" pitchFamily="34" charset="0"/>
              </a:rPr>
              <a:t>MOTONETA</a:t>
            </a:r>
          </a:p>
          <a:p>
            <a:r>
              <a:rPr lang="pt-BR" sz="1000" b="1" dirty="0">
                <a:solidFill>
                  <a:schemeClr val="bg1"/>
                </a:solidFill>
                <a:latin typeface="Calibri" pitchFamily="34" charset="0"/>
                <a:cs typeface="Calibri" pitchFamily="34" charset="0"/>
              </a:rPr>
              <a:t>TRICICLO</a:t>
            </a:r>
          </a:p>
        </p:txBody>
      </p:sp>
      <p:sp>
        <p:nvSpPr>
          <p:cNvPr id="41" name="Retângulo 40"/>
          <p:cNvSpPr/>
          <p:nvPr/>
        </p:nvSpPr>
        <p:spPr>
          <a:xfrm>
            <a:off x="5018090" y="3363839"/>
            <a:ext cx="1014542" cy="213492"/>
          </a:xfrm>
          <a:prstGeom prst="rect">
            <a:avLst/>
          </a:prstGeom>
          <a:solidFill>
            <a:srgbClr val="7030A0"/>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000" b="1" dirty="0">
                <a:solidFill>
                  <a:schemeClr val="bg1"/>
                </a:solidFill>
                <a:latin typeface="Calibri" pitchFamily="34" charset="0"/>
                <a:cs typeface="Calibri" pitchFamily="34" charset="0"/>
              </a:rPr>
              <a:t>CICLOMOTOR</a:t>
            </a:r>
          </a:p>
        </p:txBody>
      </p:sp>
      <p:sp>
        <p:nvSpPr>
          <p:cNvPr id="42" name="Retângulo 41"/>
          <p:cNvSpPr/>
          <p:nvPr/>
        </p:nvSpPr>
        <p:spPr>
          <a:xfrm>
            <a:off x="107504" y="1059582"/>
            <a:ext cx="2880212" cy="180000"/>
          </a:xfrm>
          <a:prstGeom prst="rect">
            <a:avLst/>
          </a:prstGeom>
          <a:solidFill>
            <a:schemeClr val="tx2"/>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000" b="1" dirty="0">
                <a:solidFill>
                  <a:schemeClr val="bg1"/>
                </a:solidFill>
                <a:latin typeface="Calibri" pitchFamily="34" charset="0"/>
                <a:cs typeface="Calibri" pitchFamily="34" charset="0"/>
              </a:rPr>
              <a:t>AUTOMOTORES e ÔNIBUS ELÉTRICOS</a:t>
            </a:r>
          </a:p>
        </p:txBody>
      </p:sp>
    </p:spTree>
    <p:extLst>
      <p:ext uri="{BB962C8B-B14F-4D97-AF65-F5344CB8AC3E}">
        <p14:creationId xmlns:p14="http://schemas.microsoft.com/office/powerpoint/2010/main" val="29510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randombar(horizontal)">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randombar(horizontal)">
                                      <p:cBhvr>
                                        <p:cTn id="57" dur="500"/>
                                        <p:tgtEl>
                                          <p:spTgt spid="5">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5">
                                            <p:txEl>
                                              <p:pRg st="12" end="12"/>
                                            </p:txEl>
                                          </p:spTgt>
                                        </p:tgtEl>
                                        <p:attrNameLst>
                                          <p:attrName>style.visibility</p:attrName>
                                        </p:attrNameLst>
                                      </p:cBhvr>
                                      <p:to>
                                        <p:strVal val="visible"/>
                                      </p:to>
                                    </p:set>
                                    <p:animEffect transition="in" filter="randombar(horizontal)">
                                      <p:cBhvr>
                                        <p:cTn id="62" dur="500"/>
                                        <p:tgtEl>
                                          <p:spTgt spid="5">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5">
                                            <p:txEl>
                                              <p:pRg st="13" end="13"/>
                                            </p:txEl>
                                          </p:spTgt>
                                        </p:tgtEl>
                                        <p:attrNameLst>
                                          <p:attrName>style.visibility</p:attrName>
                                        </p:attrNameLst>
                                      </p:cBhvr>
                                      <p:to>
                                        <p:strVal val="visible"/>
                                      </p:to>
                                    </p:set>
                                    <p:animEffect transition="in" filter="randombar(horizontal)">
                                      <p:cBhvr>
                                        <p:cTn id="67" dur="500"/>
                                        <p:tgtEl>
                                          <p:spTgt spid="5">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
                                            <p:txEl>
                                              <p:pRg st="14" end="14"/>
                                            </p:txEl>
                                          </p:spTgt>
                                        </p:tgtEl>
                                        <p:attrNameLst>
                                          <p:attrName>style.visibility</p:attrName>
                                        </p:attrNameLst>
                                      </p:cBhvr>
                                      <p:to>
                                        <p:strVal val="visible"/>
                                      </p:to>
                                    </p:set>
                                    <p:animEffect transition="in" filter="randombar(horizontal)">
                                      <p:cBhvr>
                                        <p:cTn id="72" dur="500"/>
                                        <p:tgtEl>
                                          <p:spTgt spid="5">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5">
                                            <p:txEl>
                                              <p:pRg st="15" end="15"/>
                                            </p:txEl>
                                          </p:spTgt>
                                        </p:tgtEl>
                                        <p:attrNameLst>
                                          <p:attrName>style.visibility</p:attrName>
                                        </p:attrNameLst>
                                      </p:cBhvr>
                                      <p:to>
                                        <p:strVal val="visible"/>
                                      </p:to>
                                    </p:set>
                                    <p:animEffect transition="in" filter="randombar(horizontal)">
                                      <p:cBhvr>
                                        <p:cTn id="77" dur="500"/>
                                        <p:tgtEl>
                                          <p:spTgt spid="5">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5">
                                            <p:txEl>
                                              <p:pRg st="16" end="16"/>
                                            </p:txEl>
                                          </p:spTgt>
                                        </p:tgtEl>
                                        <p:attrNameLst>
                                          <p:attrName>style.visibility</p:attrName>
                                        </p:attrNameLst>
                                      </p:cBhvr>
                                      <p:to>
                                        <p:strVal val="visible"/>
                                      </p:to>
                                    </p:set>
                                    <p:animEffect transition="in" filter="randombar(horizontal)">
                                      <p:cBhvr>
                                        <p:cTn id="82" dur="500"/>
                                        <p:tgtEl>
                                          <p:spTgt spid="5">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5">
                                            <p:txEl>
                                              <p:pRg st="17" end="17"/>
                                            </p:txEl>
                                          </p:spTgt>
                                        </p:tgtEl>
                                        <p:attrNameLst>
                                          <p:attrName>style.visibility</p:attrName>
                                        </p:attrNameLst>
                                      </p:cBhvr>
                                      <p:to>
                                        <p:strVal val="visible"/>
                                      </p:to>
                                    </p:set>
                                    <p:animEffect transition="in" filter="randombar(horizontal)">
                                      <p:cBhvr>
                                        <p:cTn id="87" dur="500"/>
                                        <p:tgtEl>
                                          <p:spTgt spid="5">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5">
                                            <p:txEl>
                                              <p:pRg st="18" end="18"/>
                                            </p:txEl>
                                          </p:spTgt>
                                        </p:tgtEl>
                                        <p:attrNameLst>
                                          <p:attrName>style.visibility</p:attrName>
                                        </p:attrNameLst>
                                      </p:cBhvr>
                                      <p:to>
                                        <p:strVal val="visible"/>
                                      </p:to>
                                    </p:set>
                                    <p:animEffect transition="in" filter="randombar(horizontal)">
                                      <p:cBhvr>
                                        <p:cTn id="92" dur="500"/>
                                        <p:tgtEl>
                                          <p:spTgt spid="5">
                                            <p:txEl>
                                              <p:pRg st="18" end="1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randombar(horizontal)">
                                      <p:cBhvr>
                                        <p:cTn id="97" dur="500"/>
                                        <p:tgtEl>
                                          <p:spTgt spid="34"/>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randombar(horizontal)">
                                      <p:cBhvr>
                                        <p:cTn id="100" dur="500"/>
                                        <p:tgtEl>
                                          <p:spTgt spid="4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nodeType="clickEffect">
                                  <p:stCondLst>
                                    <p:cond delay="0"/>
                                  </p:stCondLst>
                                  <p:childTnLst>
                                    <p:set>
                                      <p:cBhvr>
                                        <p:cTn id="10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05" dur="500"/>
                                        <p:tgtEl>
                                          <p:spTgt spid="34">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110" dur="500"/>
                                        <p:tgtEl>
                                          <p:spTgt spid="34">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115" dur="500"/>
                                        <p:tgtEl>
                                          <p:spTgt spid="34">
                                            <p:txEl>
                                              <p:pRg st="2" end="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nodeType="clickEffect">
                                  <p:stCondLst>
                                    <p:cond delay="0"/>
                                  </p:stCondLst>
                                  <p:childTnLst>
                                    <p:set>
                                      <p:cBhvr>
                                        <p:cTn id="11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120" dur="500"/>
                                        <p:tgtEl>
                                          <p:spTgt spid="34">
                                            <p:txEl>
                                              <p:pRg st="3" end="3"/>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nodeType="clickEffect">
                                  <p:stCondLst>
                                    <p:cond delay="0"/>
                                  </p:stCondLst>
                                  <p:childTnLst>
                                    <p:set>
                                      <p:cBhvr>
                                        <p:cTn id="124" dur="1" fill="hold">
                                          <p:stCondLst>
                                            <p:cond delay="0"/>
                                          </p:stCondLst>
                                        </p:cTn>
                                        <p:tgtEl>
                                          <p:spTgt spid="34">
                                            <p:txEl>
                                              <p:pRg st="4" end="4"/>
                                            </p:txEl>
                                          </p:spTgt>
                                        </p:tgtEl>
                                        <p:attrNameLst>
                                          <p:attrName>style.visibility</p:attrName>
                                        </p:attrNameLst>
                                      </p:cBhvr>
                                      <p:to>
                                        <p:strVal val="visible"/>
                                      </p:to>
                                    </p:set>
                                    <p:animEffect transition="in" filter="randombar(horizontal)">
                                      <p:cBhvr>
                                        <p:cTn id="125" dur="500"/>
                                        <p:tgtEl>
                                          <p:spTgt spid="34">
                                            <p:txEl>
                                              <p:pRg st="4" end="4"/>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4">
                                            <p:txEl>
                                              <p:pRg st="5" end="5"/>
                                            </p:txEl>
                                          </p:spTgt>
                                        </p:tgtEl>
                                        <p:attrNameLst>
                                          <p:attrName>style.visibility</p:attrName>
                                        </p:attrNameLst>
                                      </p:cBhvr>
                                      <p:to>
                                        <p:strVal val="visible"/>
                                      </p:to>
                                    </p:set>
                                    <p:animEffect transition="in" filter="randombar(horizontal)">
                                      <p:cBhvr>
                                        <p:cTn id="130" dur="500"/>
                                        <p:tgtEl>
                                          <p:spTgt spid="34">
                                            <p:txEl>
                                              <p:pRg st="5" end="5"/>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4">
                                            <p:txEl>
                                              <p:pRg st="6" end="6"/>
                                            </p:txEl>
                                          </p:spTgt>
                                        </p:tgtEl>
                                        <p:attrNameLst>
                                          <p:attrName>style.visibility</p:attrName>
                                        </p:attrNameLst>
                                      </p:cBhvr>
                                      <p:to>
                                        <p:strVal val="visible"/>
                                      </p:to>
                                    </p:set>
                                    <p:animEffect transition="in" filter="randombar(horizontal)">
                                      <p:cBhvr>
                                        <p:cTn id="135" dur="500"/>
                                        <p:tgtEl>
                                          <p:spTgt spid="34">
                                            <p:txEl>
                                              <p:pRg st="6" end="6"/>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nodeType="clickEffect">
                                  <p:stCondLst>
                                    <p:cond delay="0"/>
                                  </p:stCondLst>
                                  <p:childTnLst>
                                    <p:set>
                                      <p:cBhvr>
                                        <p:cTn id="139" dur="1" fill="hold">
                                          <p:stCondLst>
                                            <p:cond delay="0"/>
                                          </p:stCondLst>
                                        </p:cTn>
                                        <p:tgtEl>
                                          <p:spTgt spid="34">
                                            <p:txEl>
                                              <p:pRg st="7" end="7"/>
                                            </p:txEl>
                                          </p:spTgt>
                                        </p:tgtEl>
                                        <p:attrNameLst>
                                          <p:attrName>style.visibility</p:attrName>
                                        </p:attrNameLst>
                                      </p:cBhvr>
                                      <p:to>
                                        <p:strVal val="visible"/>
                                      </p:to>
                                    </p:set>
                                    <p:animEffect transition="in" filter="randombar(horizontal)">
                                      <p:cBhvr>
                                        <p:cTn id="140" dur="500"/>
                                        <p:tgtEl>
                                          <p:spTgt spid="34">
                                            <p:txEl>
                                              <p:pRg st="7" end="7"/>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34">
                                            <p:txEl>
                                              <p:pRg st="8" end="8"/>
                                            </p:txEl>
                                          </p:spTgt>
                                        </p:tgtEl>
                                        <p:attrNameLst>
                                          <p:attrName>style.visibility</p:attrName>
                                        </p:attrNameLst>
                                      </p:cBhvr>
                                      <p:to>
                                        <p:strVal val="visible"/>
                                      </p:to>
                                    </p:set>
                                    <p:animEffect transition="in" filter="randombar(horizontal)">
                                      <p:cBhvr>
                                        <p:cTn id="145" dur="500"/>
                                        <p:tgtEl>
                                          <p:spTgt spid="34">
                                            <p:txEl>
                                              <p:pRg st="8" end="8"/>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34">
                                            <p:txEl>
                                              <p:pRg st="9" end="9"/>
                                            </p:txEl>
                                          </p:spTgt>
                                        </p:tgtEl>
                                        <p:attrNameLst>
                                          <p:attrName>style.visibility</p:attrName>
                                        </p:attrNameLst>
                                      </p:cBhvr>
                                      <p:to>
                                        <p:strVal val="visible"/>
                                      </p:to>
                                    </p:set>
                                    <p:animEffect transition="in" filter="randombar(horizontal)">
                                      <p:cBhvr>
                                        <p:cTn id="150" dur="500"/>
                                        <p:tgtEl>
                                          <p:spTgt spid="34">
                                            <p:txEl>
                                              <p:pRg st="9" end="9"/>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14" presetClass="entr" presetSubtype="10" fill="hold" grpId="0" nodeType="clickEffect">
                                  <p:stCondLst>
                                    <p:cond delay="0"/>
                                  </p:stCondLst>
                                  <p:childTnLst>
                                    <p:set>
                                      <p:cBhvr>
                                        <p:cTn id="154" dur="1" fill="hold">
                                          <p:stCondLst>
                                            <p:cond delay="0"/>
                                          </p:stCondLst>
                                        </p:cTn>
                                        <p:tgtEl>
                                          <p:spTgt spid="36"/>
                                        </p:tgtEl>
                                        <p:attrNameLst>
                                          <p:attrName>style.visibility</p:attrName>
                                        </p:attrNameLst>
                                      </p:cBhvr>
                                      <p:to>
                                        <p:strVal val="visible"/>
                                      </p:to>
                                    </p:set>
                                    <p:animEffect transition="in" filter="randombar(horizontal)">
                                      <p:cBhvr>
                                        <p:cTn id="155" dur="500"/>
                                        <p:tgtEl>
                                          <p:spTgt spid="36"/>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41"/>
                                        </p:tgtEl>
                                        <p:attrNameLst>
                                          <p:attrName>style.visibility</p:attrName>
                                        </p:attrNameLst>
                                      </p:cBhvr>
                                      <p:to>
                                        <p:strVal val="visible"/>
                                      </p:to>
                                    </p:set>
                                    <p:animEffect transition="in" filter="randombar(horizontal)">
                                      <p:cBhvr>
                                        <p:cTn id="158" dur="500"/>
                                        <p:tgtEl>
                                          <p:spTgt spid="41"/>
                                        </p:tgtEl>
                                      </p:cBhvr>
                                    </p:animEffect>
                                  </p:childTnLst>
                                </p:cTn>
                              </p:par>
                            </p:childTnLst>
                          </p:cTn>
                        </p:par>
                      </p:childTnLst>
                    </p:cTn>
                  </p:par>
                  <p:par>
                    <p:cTn id="159" fill="hold">
                      <p:stCondLst>
                        <p:cond delay="indefinite"/>
                      </p:stCondLst>
                      <p:childTnLst>
                        <p:par>
                          <p:cTn id="160" fill="hold">
                            <p:stCondLst>
                              <p:cond delay="0"/>
                            </p:stCondLst>
                            <p:childTnLst>
                              <p:par>
                                <p:cTn id="161" presetID="14" presetClass="entr" presetSubtype="10" fill="hold" nodeType="clickEffect">
                                  <p:stCondLst>
                                    <p:cond delay="0"/>
                                  </p:stCondLst>
                                  <p:childTnLst>
                                    <p:set>
                                      <p:cBhvr>
                                        <p:cTn id="162"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163" dur="500"/>
                                        <p:tgtEl>
                                          <p:spTgt spid="36">
                                            <p:txEl>
                                              <p:pRg st="0" end="0"/>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4" presetClass="entr" presetSubtype="10" fill="hold" nodeType="clickEffect">
                                  <p:stCondLst>
                                    <p:cond delay="0"/>
                                  </p:stCondLst>
                                  <p:childTnLst>
                                    <p:set>
                                      <p:cBhvr>
                                        <p:cTn id="167"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68" dur="500"/>
                                        <p:tgtEl>
                                          <p:spTgt spid="36">
                                            <p:txEl>
                                              <p:pRg st="1" end="1"/>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14" presetClass="entr" presetSubtype="10" fill="hold" nodeType="clickEffect">
                                  <p:stCondLst>
                                    <p:cond delay="0"/>
                                  </p:stCondLst>
                                  <p:childTnLst>
                                    <p:set>
                                      <p:cBhvr>
                                        <p:cTn id="172"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3" dur="500"/>
                                        <p:tgtEl>
                                          <p:spTgt spid="36">
                                            <p:txEl>
                                              <p:pRg st="2" end="2"/>
                                            </p:txEl>
                                          </p:spTgt>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nodeType="clickEffect">
                                  <p:stCondLst>
                                    <p:cond delay="0"/>
                                  </p:stCondLst>
                                  <p:childTnLst>
                                    <p:set>
                                      <p:cBhvr>
                                        <p:cTn id="177"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178" dur="500"/>
                                        <p:tgtEl>
                                          <p:spTgt spid="36">
                                            <p:txEl>
                                              <p:pRg st="3" end="3"/>
                                            </p:txEl>
                                          </p:spTgt>
                                        </p:tgtEl>
                                      </p:cBhvr>
                                    </p:animEffect>
                                  </p:childTnLst>
                                </p:cTn>
                              </p:par>
                            </p:childTnLst>
                          </p:cTn>
                        </p:par>
                      </p:childTnLst>
                    </p:cTn>
                  </p:par>
                  <p:par>
                    <p:cTn id="179" fill="hold">
                      <p:stCondLst>
                        <p:cond delay="indefinite"/>
                      </p:stCondLst>
                      <p:childTnLst>
                        <p:par>
                          <p:cTn id="180" fill="hold">
                            <p:stCondLst>
                              <p:cond delay="0"/>
                            </p:stCondLst>
                            <p:childTnLst>
                              <p:par>
                                <p:cTn id="181" presetID="14" presetClass="entr" presetSubtype="10" fill="hold" nodeType="clickEffect">
                                  <p:stCondLst>
                                    <p:cond delay="0"/>
                                  </p:stCondLst>
                                  <p:childTnLst>
                                    <p:set>
                                      <p:cBhvr>
                                        <p:cTn id="182"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183" dur="500"/>
                                        <p:tgtEl>
                                          <p:spTgt spid="36">
                                            <p:txEl>
                                              <p:pRg st="4" end="4"/>
                                            </p:txEl>
                                          </p:spTgt>
                                        </p:tgtEl>
                                      </p:cBhvr>
                                    </p:animEffect>
                                  </p:childTnLst>
                                </p:cTn>
                              </p:par>
                            </p:childTnLst>
                          </p:cTn>
                        </p:par>
                      </p:childTnLst>
                    </p:cTn>
                  </p:par>
                  <p:par>
                    <p:cTn id="184" fill="hold">
                      <p:stCondLst>
                        <p:cond delay="indefinite"/>
                      </p:stCondLst>
                      <p:childTnLst>
                        <p:par>
                          <p:cTn id="185" fill="hold">
                            <p:stCondLst>
                              <p:cond delay="0"/>
                            </p:stCondLst>
                            <p:childTnLst>
                              <p:par>
                                <p:cTn id="186" presetID="14" presetClass="entr" presetSubtype="10" fill="hold" nodeType="clickEffect">
                                  <p:stCondLst>
                                    <p:cond delay="0"/>
                                  </p:stCondLst>
                                  <p:childTnLst>
                                    <p:set>
                                      <p:cBhvr>
                                        <p:cTn id="187"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188" dur="500"/>
                                        <p:tgtEl>
                                          <p:spTgt spid="36">
                                            <p:txEl>
                                              <p:pRg st="5" end="5"/>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14" presetClass="entr" presetSubtype="10" fill="hold" nodeType="clickEffect">
                                  <p:stCondLst>
                                    <p:cond delay="0"/>
                                  </p:stCondLst>
                                  <p:childTnLst>
                                    <p:set>
                                      <p:cBhvr>
                                        <p:cTn id="192"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193" dur="500"/>
                                        <p:tgtEl>
                                          <p:spTgt spid="36">
                                            <p:txEl>
                                              <p:pRg st="6" end="6"/>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14" presetClass="entr" presetSubtype="10" fill="hold" grpId="0" nodeType="clickEffect">
                                  <p:stCondLst>
                                    <p:cond delay="0"/>
                                  </p:stCondLst>
                                  <p:childTnLst>
                                    <p:set>
                                      <p:cBhvr>
                                        <p:cTn id="197" dur="1" fill="hold">
                                          <p:stCondLst>
                                            <p:cond delay="0"/>
                                          </p:stCondLst>
                                        </p:cTn>
                                        <p:tgtEl>
                                          <p:spTgt spid="37"/>
                                        </p:tgtEl>
                                        <p:attrNameLst>
                                          <p:attrName>style.visibility</p:attrName>
                                        </p:attrNameLst>
                                      </p:cBhvr>
                                      <p:to>
                                        <p:strVal val="visible"/>
                                      </p:to>
                                    </p:set>
                                    <p:animEffect transition="in" filter="randombar(horizontal)">
                                      <p:cBhvr>
                                        <p:cTn id="198" dur="500"/>
                                        <p:tgtEl>
                                          <p:spTgt spid="37"/>
                                        </p:tgtEl>
                                      </p:cBhvr>
                                    </p:animEffect>
                                  </p:childTnLst>
                                </p:cTn>
                              </p:par>
                              <p:par>
                                <p:cTn id="199" presetID="14" presetClass="entr" presetSubtype="10" fill="hold" grpId="0" nodeType="withEffect">
                                  <p:stCondLst>
                                    <p:cond delay="0"/>
                                  </p:stCondLst>
                                  <p:childTnLst>
                                    <p:set>
                                      <p:cBhvr>
                                        <p:cTn id="200" dur="1" fill="hold">
                                          <p:stCondLst>
                                            <p:cond delay="0"/>
                                          </p:stCondLst>
                                        </p:cTn>
                                        <p:tgtEl>
                                          <p:spTgt spid="39"/>
                                        </p:tgtEl>
                                        <p:attrNameLst>
                                          <p:attrName>style.visibility</p:attrName>
                                        </p:attrNameLst>
                                      </p:cBhvr>
                                      <p:to>
                                        <p:strVal val="visible"/>
                                      </p:to>
                                    </p:set>
                                    <p:animEffect transition="in" filter="randombar(horizontal)">
                                      <p:cBhvr>
                                        <p:cTn id="201" dur="500"/>
                                        <p:tgtEl>
                                          <p:spTgt spid="39"/>
                                        </p:tgtEl>
                                      </p:cBhvr>
                                    </p:animEffect>
                                  </p:childTnLst>
                                </p:cTn>
                              </p:par>
                            </p:childTnLst>
                          </p:cTn>
                        </p:par>
                      </p:childTnLst>
                    </p:cTn>
                  </p:par>
                  <p:par>
                    <p:cTn id="202" fill="hold">
                      <p:stCondLst>
                        <p:cond delay="indefinite"/>
                      </p:stCondLst>
                      <p:childTnLst>
                        <p:par>
                          <p:cTn id="203" fill="hold">
                            <p:stCondLst>
                              <p:cond delay="0"/>
                            </p:stCondLst>
                            <p:childTnLst>
                              <p:par>
                                <p:cTn id="204" presetID="14" presetClass="entr" presetSubtype="10" fill="hold" nodeType="clickEffect">
                                  <p:stCondLst>
                                    <p:cond delay="0"/>
                                  </p:stCondLst>
                                  <p:childTnLst>
                                    <p:set>
                                      <p:cBhvr>
                                        <p:cTn id="205"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206" dur="500"/>
                                        <p:tgtEl>
                                          <p:spTgt spid="37">
                                            <p:txEl>
                                              <p:pRg st="0" end="0"/>
                                            </p:txEl>
                                          </p:spTgt>
                                        </p:tgtEl>
                                      </p:cBhvr>
                                    </p:animEffect>
                                  </p:childTnLst>
                                </p:cTn>
                              </p:par>
                            </p:childTnLst>
                          </p:cTn>
                        </p:par>
                      </p:childTnLst>
                    </p:cTn>
                  </p:par>
                  <p:par>
                    <p:cTn id="207" fill="hold">
                      <p:stCondLst>
                        <p:cond delay="indefinite"/>
                      </p:stCondLst>
                      <p:childTnLst>
                        <p:par>
                          <p:cTn id="208" fill="hold">
                            <p:stCondLst>
                              <p:cond delay="0"/>
                            </p:stCondLst>
                            <p:childTnLst>
                              <p:par>
                                <p:cTn id="209" presetID="14" presetClass="entr" presetSubtype="10" fill="hold" nodeType="clickEffect">
                                  <p:stCondLst>
                                    <p:cond delay="0"/>
                                  </p:stCondLst>
                                  <p:childTnLst>
                                    <p:set>
                                      <p:cBhvr>
                                        <p:cTn id="210"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211" dur="500"/>
                                        <p:tgtEl>
                                          <p:spTgt spid="37">
                                            <p:txEl>
                                              <p:pRg st="1" end="1"/>
                                            </p:txEl>
                                          </p:spTgt>
                                        </p:tgtEl>
                                      </p:cBhvr>
                                    </p:animEffect>
                                  </p:childTnLst>
                                </p:cTn>
                              </p:par>
                            </p:childTnLst>
                          </p:cTn>
                        </p:par>
                      </p:childTnLst>
                    </p:cTn>
                  </p:par>
                  <p:par>
                    <p:cTn id="212" fill="hold">
                      <p:stCondLst>
                        <p:cond delay="indefinite"/>
                      </p:stCondLst>
                      <p:childTnLst>
                        <p:par>
                          <p:cTn id="213" fill="hold">
                            <p:stCondLst>
                              <p:cond delay="0"/>
                            </p:stCondLst>
                            <p:childTnLst>
                              <p:par>
                                <p:cTn id="214" presetID="14" presetClass="entr" presetSubtype="10" fill="hold" nodeType="clickEffect">
                                  <p:stCondLst>
                                    <p:cond delay="0"/>
                                  </p:stCondLst>
                                  <p:childTnLst>
                                    <p:set>
                                      <p:cBhvr>
                                        <p:cTn id="215"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216" dur="500"/>
                                        <p:tgtEl>
                                          <p:spTgt spid="37">
                                            <p:txEl>
                                              <p:pRg st="2" end="2"/>
                                            </p:txEl>
                                          </p:spTgt>
                                        </p:tgtEl>
                                      </p:cBhvr>
                                    </p:animEffect>
                                  </p:childTnLst>
                                </p:cTn>
                              </p:par>
                            </p:childTnLst>
                          </p:cTn>
                        </p:par>
                      </p:childTnLst>
                    </p:cTn>
                  </p:par>
                  <p:par>
                    <p:cTn id="217" fill="hold">
                      <p:stCondLst>
                        <p:cond delay="indefinite"/>
                      </p:stCondLst>
                      <p:childTnLst>
                        <p:par>
                          <p:cTn id="218" fill="hold">
                            <p:stCondLst>
                              <p:cond delay="0"/>
                            </p:stCondLst>
                            <p:childTnLst>
                              <p:par>
                                <p:cTn id="219" presetID="14" presetClass="entr" presetSubtype="10" fill="hold" nodeType="clickEffect">
                                  <p:stCondLst>
                                    <p:cond delay="0"/>
                                  </p:stCondLst>
                                  <p:childTnLst>
                                    <p:set>
                                      <p:cBhvr>
                                        <p:cTn id="220"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1" dur="500"/>
                                        <p:tgtEl>
                                          <p:spTgt spid="37">
                                            <p:txEl>
                                              <p:pRg st="3" end="3"/>
                                            </p:txEl>
                                          </p:spTgt>
                                        </p:tgtEl>
                                      </p:cBhvr>
                                    </p:animEffect>
                                  </p:childTnLst>
                                </p:cTn>
                              </p:par>
                            </p:childTnLst>
                          </p:cTn>
                        </p:par>
                      </p:childTnLst>
                    </p:cTn>
                  </p:par>
                  <p:par>
                    <p:cTn id="222" fill="hold">
                      <p:stCondLst>
                        <p:cond delay="indefinite"/>
                      </p:stCondLst>
                      <p:childTnLst>
                        <p:par>
                          <p:cTn id="223" fill="hold">
                            <p:stCondLst>
                              <p:cond delay="0"/>
                            </p:stCondLst>
                            <p:childTnLst>
                              <p:par>
                                <p:cTn id="224" presetID="14" presetClass="entr" presetSubtype="10" fill="hold" nodeType="clickEffect">
                                  <p:stCondLst>
                                    <p:cond delay="0"/>
                                  </p:stCondLst>
                                  <p:childTnLst>
                                    <p:set>
                                      <p:cBhvr>
                                        <p:cTn id="225"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26" dur="500"/>
                                        <p:tgtEl>
                                          <p:spTgt spid="37">
                                            <p:txEl>
                                              <p:pRg st="4" end="4"/>
                                            </p:txEl>
                                          </p:spTgt>
                                        </p:tgtEl>
                                      </p:cBhvr>
                                    </p:animEffect>
                                  </p:childTnLst>
                                </p:cTn>
                              </p:par>
                            </p:childTnLst>
                          </p:cTn>
                        </p:par>
                      </p:childTnLst>
                    </p:cTn>
                  </p:par>
                  <p:par>
                    <p:cTn id="227" fill="hold">
                      <p:stCondLst>
                        <p:cond delay="indefinite"/>
                      </p:stCondLst>
                      <p:childTnLst>
                        <p:par>
                          <p:cTn id="228" fill="hold">
                            <p:stCondLst>
                              <p:cond delay="0"/>
                            </p:stCondLst>
                            <p:childTnLst>
                              <p:par>
                                <p:cTn id="229" presetID="14" presetClass="entr" presetSubtype="10" fill="hold" nodeType="clickEffect">
                                  <p:stCondLst>
                                    <p:cond delay="0"/>
                                  </p:stCondLst>
                                  <p:childTnLst>
                                    <p:set>
                                      <p:cBhvr>
                                        <p:cTn id="230"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231" dur="500"/>
                                        <p:tgtEl>
                                          <p:spTgt spid="37">
                                            <p:txEl>
                                              <p:pRg st="5" end="5"/>
                                            </p:txEl>
                                          </p:spTgt>
                                        </p:tgtEl>
                                      </p:cBhvr>
                                    </p:animEffect>
                                  </p:childTnLst>
                                </p:cTn>
                              </p:par>
                            </p:childTnLst>
                          </p:cTn>
                        </p:par>
                      </p:childTnLst>
                    </p:cTn>
                  </p:par>
                  <p:par>
                    <p:cTn id="232" fill="hold">
                      <p:stCondLst>
                        <p:cond delay="indefinite"/>
                      </p:stCondLst>
                      <p:childTnLst>
                        <p:par>
                          <p:cTn id="233" fill="hold">
                            <p:stCondLst>
                              <p:cond delay="0"/>
                            </p:stCondLst>
                            <p:childTnLst>
                              <p:par>
                                <p:cTn id="234" presetID="14" presetClass="entr" presetSubtype="10" fill="hold" nodeType="clickEffect">
                                  <p:stCondLst>
                                    <p:cond delay="0"/>
                                  </p:stCondLst>
                                  <p:childTnLst>
                                    <p:set>
                                      <p:cBhvr>
                                        <p:cTn id="235"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236" dur="500"/>
                                        <p:tgtEl>
                                          <p:spTgt spid="37">
                                            <p:txEl>
                                              <p:pRg st="6" end="6"/>
                                            </p:txEl>
                                          </p:spTgt>
                                        </p:tgtEl>
                                      </p:cBhvr>
                                    </p:animEffect>
                                  </p:childTnLst>
                                </p:cTn>
                              </p:par>
                            </p:childTnLst>
                          </p:cTn>
                        </p:par>
                      </p:childTnLst>
                    </p:cTn>
                  </p:par>
                  <p:par>
                    <p:cTn id="237" fill="hold">
                      <p:stCondLst>
                        <p:cond delay="indefinite"/>
                      </p:stCondLst>
                      <p:childTnLst>
                        <p:par>
                          <p:cTn id="238" fill="hold">
                            <p:stCondLst>
                              <p:cond delay="0"/>
                            </p:stCondLst>
                            <p:childTnLst>
                              <p:par>
                                <p:cTn id="239" presetID="14" presetClass="entr" presetSubtype="10" fill="hold" nodeType="clickEffect">
                                  <p:stCondLst>
                                    <p:cond delay="0"/>
                                  </p:stCondLst>
                                  <p:childTnLst>
                                    <p:set>
                                      <p:cBhvr>
                                        <p:cTn id="240" dur="1" fill="hold">
                                          <p:stCondLst>
                                            <p:cond delay="0"/>
                                          </p:stCondLst>
                                        </p:cTn>
                                        <p:tgtEl>
                                          <p:spTgt spid="37">
                                            <p:txEl>
                                              <p:pRg st="7" end="7"/>
                                            </p:txEl>
                                          </p:spTgt>
                                        </p:tgtEl>
                                        <p:attrNameLst>
                                          <p:attrName>style.visibility</p:attrName>
                                        </p:attrNameLst>
                                      </p:cBhvr>
                                      <p:to>
                                        <p:strVal val="visible"/>
                                      </p:to>
                                    </p:set>
                                    <p:animEffect transition="in" filter="randombar(horizontal)">
                                      <p:cBhvr>
                                        <p:cTn id="241" dur="500"/>
                                        <p:tgtEl>
                                          <p:spTgt spid="37">
                                            <p:txEl>
                                              <p:pRg st="7" end="7"/>
                                            </p:txEl>
                                          </p:spTgt>
                                        </p:tgtEl>
                                      </p:cBhvr>
                                    </p:animEffect>
                                  </p:childTnLst>
                                </p:cTn>
                              </p:par>
                            </p:childTnLst>
                          </p:cTn>
                        </p:par>
                      </p:childTnLst>
                    </p:cTn>
                  </p:par>
                  <p:par>
                    <p:cTn id="242" fill="hold">
                      <p:stCondLst>
                        <p:cond delay="indefinite"/>
                      </p:stCondLst>
                      <p:childTnLst>
                        <p:par>
                          <p:cTn id="243" fill="hold">
                            <p:stCondLst>
                              <p:cond delay="0"/>
                            </p:stCondLst>
                            <p:childTnLst>
                              <p:par>
                                <p:cTn id="244" presetID="14" presetClass="entr" presetSubtype="10" fill="hold" nodeType="clickEffect">
                                  <p:stCondLst>
                                    <p:cond delay="0"/>
                                  </p:stCondLst>
                                  <p:childTnLst>
                                    <p:set>
                                      <p:cBhvr>
                                        <p:cTn id="245" dur="1" fill="hold">
                                          <p:stCondLst>
                                            <p:cond delay="0"/>
                                          </p:stCondLst>
                                        </p:cTn>
                                        <p:tgtEl>
                                          <p:spTgt spid="37">
                                            <p:txEl>
                                              <p:pRg st="8" end="8"/>
                                            </p:txEl>
                                          </p:spTgt>
                                        </p:tgtEl>
                                        <p:attrNameLst>
                                          <p:attrName>style.visibility</p:attrName>
                                        </p:attrNameLst>
                                      </p:cBhvr>
                                      <p:to>
                                        <p:strVal val="visible"/>
                                      </p:to>
                                    </p:set>
                                    <p:animEffect transition="in" filter="randombar(horizontal)">
                                      <p:cBhvr>
                                        <p:cTn id="246" dur="500"/>
                                        <p:tgtEl>
                                          <p:spTgt spid="37">
                                            <p:txEl>
                                              <p:pRg st="8" end="8"/>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14" presetClass="entr" presetSubtype="10" fill="hold" nodeType="clickEffect">
                                  <p:stCondLst>
                                    <p:cond delay="0"/>
                                  </p:stCondLst>
                                  <p:childTnLst>
                                    <p:set>
                                      <p:cBhvr>
                                        <p:cTn id="250" dur="1" fill="hold">
                                          <p:stCondLst>
                                            <p:cond delay="0"/>
                                          </p:stCondLst>
                                        </p:cTn>
                                        <p:tgtEl>
                                          <p:spTgt spid="37">
                                            <p:txEl>
                                              <p:pRg st="9" end="9"/>
                                            </p:txEl>
                                          </p:spTgt>
                                        </p:tgtEl>
                                        <p:attrNameLst>
                                          <p:attrName>style.visibility</p:attrName>
                                        </p:attrNameLst>
                                      </p:cBhvr>
                                      <p:to>
                                        <p:strVal val="visible"/>
                                      </p:to>
                                    </p:set>
                                    <p:animEffect transition="in" filter="randombar(horizontal)">
                                      <p:cBhvr>
                                        <p:cTn id="251" dur="500"/>
                                        <p:tgtEl>
                                          <p:spTgt spid="37">
                                            <p:txEl>
                                              <p:pRg st="9" end="9"/>
                                            </p:txEl>
                                          </p:spTgt>
                                        </p:tgtEl>
                                      </p:cBhvr>
                                    </p:animEffect>
                                  </p:childTnLst>
                                </p:cTn>
                              </p:par>
                            </p:childTnLst>
                          </p:cTn>
                        </p:par>
                      </p:childTnLst>
                    </p:cTn>
                  </p:par>
                  <p:par>
                    <p:cTn id="252" fill="hold">
                      <p:stCondLst>
                        <p:cond delay="indefinite"/>
                      </p:stCondLst>
                      <p:childTnLst>
                        <p:par>
                          <p:cTn id="253" fill="hold">
                            <p:stCondLst>
                              <p:cond delay="0"/>
                            </p:stCondLst>
                            <p:childTnLst>
                              <p:par>
                                <p:cTn id="254" presetID="14" presetClass="entr" presetSubtype="10" fill="hold" nodeType="clickEffect">
                                  <p:stCondLst>
                                    <p:cond delay="0"/>
                                  </p:stCondLst>
                                  <p:childTnLst>
                                    <p:set>
                                      <p:cBhvr>
                                        <p:cTn id="255" dur="1" fill="hold">
                                          <p:stCondLst>
                                            <p:cond delay="0"/>
                                          </p:stCondLst>
                                        </p:cTn>
                                        <p:tgtEl>
                                          <p:spTgt spid="37">
                                            <p:txEl>
                                              <p:pRg st="10" end="10"/>
                                            </p:txEl>
                                          </p:spTgt>
                                        </p:tgtEl>
                                        <p:attrNameLst>
                                          <p:attrName>style.visibility</p:attrName>
                                        </p:attrNameLst>
                                      </p:cBhvr>
                                      <p:to>
                                        <p:strVal val="visible"/>
                                      </p:to>
                                    </p:set>
                                    <p:animEffect transition="in" filter="randombar(horizontal)">
                                      <p:cBhvr>
                                        <p:cTn id="256" dur="500"/>
                                        <p:tgtEl>
                                          <p:spTgt spid="37">
                                            <p:txEl>
                                              <p:pRg st="10" end="10"/>
                                            </p:txEl>
                                          </p:spTgt>
                                        </p:tgtEl>
                                      </p:cBhvr>
                                    </p:animEffect>
                                  </p:childTnLst>
                                </p:cTn>
                              </p:par>
                            </p:childTnLst>
                          </p:cTn>
                        </p:par>
                      </p:childTnLst>
                    </p:cTn>
                  </p:par>
                  <p:par>
                    <p:cTn id="257" fill="hold">
                      <p:stCondLst>
                        <p:cond delay="indefinite"/>
                      </p:stCondLst>
                      <p:childTnLst>
                        <p:par>
                          <p:cTn id="258" fill="hold">
                            <p:stCondLst>
                              <p:cond delay="0"/>
                            </p:stCondLst>
                            <p:childTnLst>
                              <p:par>
                                <p:cTn id="259" presetID="14" presetClass="entr" presetSubtype="10" fill="hold" nodeType="clickEffect">
                                  <p:stCondLst>
                                    <p:cond delay="0"/>
                                  </p:stCondLst>
                                  <p:childTnLst>
                                    <p:set>
                                      <p:cBhvr>
                                        <p:cTn id="260" dur="1" fill="hold">
                                          <p:stCondLst>
                                            <p:cond delay="0"/>
                                          </p:stCondLst>
                                        </p:cTn>
                                        <p:tgtEl>
                                          <p:spTgt spid="37">
                                            <p:txEl>
                                              <p:pRg st="11" end="11"/>
                                            </p:txEl>
                                          </p:spTgt>
                                        </p:tgtEl>
                                        <p:attrNameLst>
                                          <p:attrName>style.visibility</p:attrName>
                                        </p:attrNameLst>
                                      </p:cBhvr>
                                      <p:to>
                                        <p:strVal val="visible"/>
                                      </p:to>
                                    </p:set>
                                    <p:animEffect transition="in" filter="randombar(horizontal)">
                                      <p:cBhvr>
                                        <p:cTn id="261" dur="500"/>
                                        <p:tgtEl>
                                          <p:spTgt spid="37">
                                            <p:txEl>
                                              <p:pRg st="11" end="11"/>
                                            </p:txEl>
                                          </p:spTgt>
                                        </p:tgtEl>
                                      </p:cBhvr>
                                    </p:animEffect>
                                  </p:childTnLst>
                                </p:cTn>
                              </p:par>
                            </p:childTnLst>
                          </p:cTn>
                        </p:par>
                      </p:childTnLst>
                    </p:cTn>
                  </p:par>
                  <p:par>
                    <p:cTn id="262" fill="hold">
                      <p:stCondLst>
                        <p:cond delay="indefinite"/>
                      </p:stCondLst>
                      <p:childTnLst>
                        <p:par>
                          <p:cTn id="263" fill="hold">
                            <p:stCondLst>
                              <p:cond delay="0"/>
                            </p:stCondLst>
                            <p:childTnLst>
                              <p:par>
                                <p:cTn id="264" presetID="14" presetClass="entr" presetSubtype="10" fill="hold" grpId="0" nodeType="clickEffect">
                                  <p:stCondLst>
                                    <p:cond delay="0"/>
                                  </p:stCondLst>
                                  <p:childTnLst>
                                    <p:set>
                                      <p:cBhvr>
                                        <p:cTn id="265" dur="1" fill="hold">
                                          <p:stCondLst>
                                            <p:cond delay="0"/>
                                          </p:stCondLst>
                                        </p:cTn>
                                        <p:tgtEl>
                                          <p:spTgt spid="38"/>
                                        </p:tgtEl>
                                        <p:attrNameLst>
                                          <p:attrName>style.visibility</p:attrName>
                                        </p:attrNameLst>
                                      </p:cBhvr>
                                      <p:to>
                                        <p:strVal val="visible"/>
                                      </p:to>
                                    </p:set>
                                    <p:animEffect transition="in" filter="randombar(horizontal)">
                                      <p:cBhvr>
                                        <p:cTn id="266" dur="500"/>
                                        <p:tgtEl>
                                          <p:spTgt spid="38"/>
                                        </p:tgtEl>
                                      </p:cBhvr>
                                    </p:animEffect>
                                  </p:childTnLst>
                                </p:cTn>
                              </p:par>
                              <p:par>
                                <p:cTn id="267" presetID="14" presetClass="entr" presetSubtype="10" fill="hold" grpId="0" nodeType="withEffect">
                                  <p:stCondLst>
                                    <p:cond delay="0"/>
                                  </p:stCondLst>
                                  <p:childTnLst>
                                    <p:set>
                                      <p:cBhvr>
                                        <p:cTn id="268" dur="1" fill="hold">
                                          <p:stCondLst>
                                            <p:cond delay="0"/>
                                          </p:stCondLst>
                                        </p:cTn>
                                        <p:tgtEl>
                                          <p:spTgt spid="6"/>
                                        </p:tgtEl>
                                        <p:attrNameLst>
                                          <p:attrName>style.visibility</p:attrName>
                                        </p:attrNameLst>
                                      </p:cBhvr>
                                      <p:to>
                                        <p:strVal val="visible"/>
                                      </p:to>
                                    </p:set>
                                    <p:animEffect transition="in" filter="randombar(horizontal)">
                                      <p:cBhvr>
                                        <p:cTn id="269" dur="500"/>
                                        <p:tgtEl>
                                          <p:spTgt spid="6"/>
                                        </p:tgtEl>
                                      </p:cBhvr>
                                    </p:animEffect>
                                  </p:childTnLst>
                                </p:cTn>
                              </p:par>
                            </p:childTnLst>
                          </p:cTn>
                        </p:par>
                      </p:childTnLst>
                    </p:cTn>
                  </p:par>
                  <p:par>
                    <p:cTn id="270" fill="hold">
                      <p:stCondLst>
                        <p:cond delay="indefinite"/>
                      </p:stCondLst>
                      <p:childTnLst>
                        <p:par>
                          <p:cTn id="271" fill="hold">
                            <p:stCondLst>
                              <p:cond delay="0"/>
                            </p:stCondLst>
                            <p:childTnLst>
                              <p:par>
                                <p:cTn id="272" presetID="14" presetClass="entr" presetSubtype="10" fill="hold" nodeType="clickEffect">
                                  <p:stCondLst>
                                    <p:cond delay="0"/>
                                  </p:stCondLst>
                                  <p:childTnLst>
                                    <p:set>
                                      <p:cBhvr>
                                        <p:cTn id="27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74" dur="500"/>
                                        <p:tgtEl>
                                          <p:spTgt spid="38">
                                            <p:txEl>
                                              <p:pRg st="0" end="0"/>
                                            </p:txEl>
                                          </p:spTgt>
                                        </p:tgtEl>
                                      </p:cBhvr>
                                    </p:animEffect>
                                  </p:childTnLst>
                                </p:cTn>
                              </p:par>
                            </p:childTnLst>
                          </p:cTn>
                        </p:par>
                      </p:childTnLst>
                    </p:cTn>
                  </p:par>
                  <p:par>
                    <p:cTn id="275" fill="hold">
                      <p:stCondLst>
                        <p:cond delay="indefinite"/>
                      </p:stCondLst>
                      <p:childTnLst>
                        <p:par>
                          <p:cTn id="276" fill="hold">
                            <p:stCondLst>
                              <p:cond delay="0"/>
                            </p:stCondLst>
                            <p:childTnLst>
                              <p:par>
                                <p:cTn id="277" presetID="14" presetClass="entr" presetSubtype="10" fill="hold" nodeType="clickEffect">
                                  <p:stCondLst>
                                    <p:cond delay="0"/>
                                  </p:stCondLst>
                                  <p:childTnLst>
                                    <p:set>
                                      <p:cBhvr>
                                        <p:cTn id="27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79" dur="500"/>
                                        <p:tgtEl>
                                          <p:spTgt spid="38">
                                            <p:txEl>
                                              <p:pRg st="1" end="1"/>
                                            </p:txEl>
                                          </p:spTgt>
                                        </p:tgtEl>
                                      </p:cBhvr>
                                    </p:animEffect>
                                  </p:childTnLst>
                                </p:cTn>
                              </p:par>
                            </p:childTnLst>
                          </p:cTn>
                        </p:par>
                      </p:childTnLst>
                    </p:cTn>
                  </p:par>
                  <p:par>
                    <p:cTn id="280" fill="hold">
                      <p:stCondLst>
                        <p:cond delay="indefinite"/>
                      </p:stCondLst>
                      <p:childTnLst>
                        <p:par>
                          <p:cTn id="281" fill="hold">
                            <p:stCondLst>
                              <p:cond delay="0"/>
                            </p:stCondLst>
                            <p:childTnLst>
                              <p:par>
                                <p:cTn id="282" presetID="14" presetClass="entr" presetSubtype="10" fill="hold" nodeType="clickEffect">
                                  <p:stCondLst>
                                    <p:cond delay="0"/>
                                  </p:stCondLst>
                                  <p:childTnLst>
                                    <p:set>
                                      <p:cBhvr>
                                        <p:cTn id="28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84" dur="500"/>
                                        <p:tgtEl>
                                          <p:spTgt spid="38">
                                            <p:txEl>
                                              <p:pRg st="2" end="2"/>
                                            </p:txEl>
                                          </p:spTgt>
                                        </p:tgtEl>
                                      </p:cBhvr>
                                    </p:animEffect>
                                  </p:childTnLst>
                                </p:cTn>
                              </p:par>
                            </p:childTnLst>
                          </p:cTn>
                        </p:par>
                      </p:childTnLst>
                    </p:cTn>
                  </p:par>
                  <p:par>
                    <p:cTn id="285" fill="hold">
                      <p:stCondLst>
                        <p:cond delay="indefinite"/>
                      </p:stCondLst>
                      <p:childTnLst>
                        <p:par>
                          <p:cTn id="286" fill="hold">
                            <p:stCondLst>
                              <p:cond delay="0"/>
                            </p:stCondLst>
                            <p:childTnLst>
                              <p:par>
                                <p:cTn id="287" presetID="14" presetClass="entr" presetSubtype="10" fill="hold" nodeType="clickEffect">
                                  <p:stCondLst>
                                    <p:cond delay="0"/>
                                  </p:stCondLst>
                                  <p:childTnLst>
                                    <p:set>
                                      <p:cBhvr>
                                        <p:cTn id="28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89" dur="500"/>
                                        <p:tgtEl>
                                          <p:spTgt spid="38">
                                            <p:txEl>
                                              <p:pRg st="3" end="3"/>
                                            </p:txEl>
                                          </p:spTgt>
                                        </p:tgtEl>
                                      </p:cBhvr>
                                    </p:animEffect>
                                  </p:childTnLst>
                                </p:cTn>
                              </p:par>
                            </p:childTnLst>
                          </p:cTn>
                        </p:par>
                      </p:childTnLst>
                    </p:cTn>
                  </p:par>
                  <p:par>
                    <p:cTn id="290" fill="hold">
                      <p:stCondLst>
                        <p:cond delay="indefinite"/>
                      </p:stCondLst>
                      <p:childTnLst>
                        <p:par>
                          <p:cTn id="291" fill="hold">
                            <p:stCondLst>
                              <p:cond delay="0"/>
                            </p:stCondLst>
                            <p:childTnLst>
                              <p:par>
                                <p:cTn id="292" presetID="14" presetClass="entr" presetSubtype="10" fill="hold" nodeType="clickEffect">
                                  <p:stCondLst>
                                    <p:cond delay="0"/>
                                  </p:stCondLst>
                                  <p:childTnLst>
                                    <p:set>
                                      <p:cBhvr>
                                        <p:cTn id="293"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294" dur="500"/>
                                        <p:tgtEl>
                                          <p:spTgt spid="38">
                                            <p:txEl>
                                              <p:pRg st="4" end="4"/>
                                            </p:txEl>
                                          </p:spTgt>
                                        </p:tgtEl>
                                      </p:cBhvr>
                                    </p:animEffect>
                                  </p:childTnLst>
                                </p:cTn>
                              </p:par>
                            </p:childTnLst>
                          </p:cTn>
                        </p:par>
                      </p:childTnLst>
                    </p:cTn>
                  </p:par>
                  <p:par>
                    <p:cTn id="295" fill="hold">
                      <p:stCondLst>
                        <p:cond delay="indefinite"/>
                      </p:stCondLst>
                      <p:childTnLst>
                        <p:par>
                          <p:cTn id="296" fill="hold">
                            <p:stCondLst>
                              <p:cond delay="0"/>
                            </p:stCondLst>
                            <p:childTnLst>
                              <p:par>
                                <p:cTn id="297" presetID="14" presetClass="entr" presetSubtype="10" fill="hold" nodeType="clickEffect">
                                  <p:stCondLst>
                                    <p:cond delay="0"/>
                                  </p:stCondLst>
                                  <p:childTnLst>
                                    <p:set>
                                      <p:cBhvr>
                                        <p:cTn id="298"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299" dur="500"/>
                                        <p:tgtEl>
                                          <p:spTgt spid="38">
                                            <p:txEl>
                                              <p:pRg st="5" end="5"/>
                                            </p:txEl>
                                          </p:spTgt>
                                        </p:tgtEl>
                                      </p:cBhvr>
                                    </p:animEffect>
                                  </p:childTnLst>
                                </p:cTn>
                              </p:par>
                            </p:childTnLst>
                          </p:cTn>
                        </p:par>
                      </p:childTnLst>
                    </p:cTn>
                  </p:par>
                  <p:par>
                    <p:cTn id="300" fill="hold">
                      <p:stCondLst>
                        <p:cond delay="indefinite"/>
                      </p:stCondLst>
                      <p:childTnLst>
                        <p:par>
                          <p:cTn id="301" fill="hold">
                            <p:stCondLst>
                              <p:cond delay="0"/>
                            </p:stCondLst>
                            <p:childTnLst>
                              <p:par>
                                <p:cTn id="302" presetID="14" presetClass="entr" presetSubtype="10" fill="hold" nodeType="clickEffect">
                                  <p:stCondLst>
                                    <p:cond delay="0"/>
                                  </p:stCondLst>
                                  <p:childTnLst>
                                    <p:set>
                                      <p:cBhvr>
                                        <p:cTn id="303"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304"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6" grpId="0" animBg="1"/>
      <p:bldP spid="39" grpId="0" animBg="1"/>
      <p:bldP spid="40"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255846" y="1218000"/>
            <a:ext cx="2628000" cy="1368000"/>
            <a:chOff x="214282" y="1500180"/>
            <a:chExt cx="2143140" cy="1357322"/>
          </a:xfrm>
        </p:grpSpPr>
        <p:sp>
          <p:nvSpPr>
            <p:cNvPr id="9" name="Retângulo 8"/>
            <p:cNvSpPr/>
            <p:nvPr/>
          </p:nvSpPr>
          <p:spPr>
            <a:xfrm>
              <a:off x="214282" y="1500180"/>
              <a:ext cx="2143140" cy="427524"/>
            </a:xfrm>
            <a:prstGeom prst="rect">
              <a:avLst/>
            </a:prstGeom>
            <a:solidFill>
              <a:srgbClr val="006600">
                <a:alpha val="30000"/>
              </a:srgbClr>
            </a:solidFill>
          </p:spPr>
          <p:txBody>
            <a:bodyPr wrap="square" anchor="ctr" anchorCtr="0">
              <a:spAutoFit/>
            </a:bodyPr>
            <a:lstStyle/>
            <a:p>
              <a:pPr algn="ctr"/>
              <a:r>
                <a:rPr lang="pt-BR" sz="2200" b="1" i="1" dirty="0">
                  <a:solidFill>
                    <a:srgbClr val="006600"/>
                  </a:solidFill>
                  <a:latin typeface="Calibri" pitchFamily="34" charset="0"/>
                  <a:cs typeface="Calibri" pitchFamily="34" charset="0"/>
                </a:rPr>
                <a:t>Catadióptrico</a:t>
              </a:r>
            </a:p>
          </p:txBody>
        </p:sp>
        <p:sp>
          <p:nvSpPr>
            <p:cNvPr id="15" name="Retângulo 14"/>
            <p:cNvSpPr/>
            <p:nvPr/>
          </p:nvSpPr>
          <p:spPr>
            <a:xfrm>
              <a:off x="214282" y="1500180"/>
              <a:ext cx="2143140" cy="135732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pt-BR" dirty="0">
                <a:solidFill>
                  <a:srgbClr val="000099"/>
                </a:solidFill>
                <a:latin typeface="Calibri" pitchFamily="34" charset="0"/>
                <a:cs typeface="Calibri" pitchFamily="34" charset="0"/>
              </a:endParaRPr>
            </a:p>
            <a:p>
              <a:pPr algn="ctr"/>
              <a:r>
                <a:rPr lang="pt-BR" dirty="0">
                  <a:solidFill>
                    <a:srgbClr val="000099"/>
                  </a:solidFill>
                  <a:latin typeface="Calibri" pitchFamily="34" charset="0"/>
                  <a:cs typeface="Calibri" pitchFamily="34" charset="0"/>
                </a:rPr>
                <a:t>►Retrorefletores Traseiros de cor Vermelha</a:t>
              </a:r>
            </a:p>
          </p:txBody>
        </p:sp>
      </p:grpSp>
      <p:grpSp>
        <p:nvGrpSpPr>
          <p:cNvPr id="17" name="Grupo 16"/>
          <p:cNvGrpSpPr/>
          <p:nvPr/>
        </p:nvGrpSpPr>
        <p:grpSpPr>
          <a:xfrm>
            <a:off x="3256242" y="1218000"/>
            <a:ext cx="2628000" cy="1368000"/>
            <a:chOff x="214282" y="1500180"/>
            <a:chExt cx="2143140" cy="1357322"/>
          </a:xfrm>
        </p:grpSpPr>
        <p:sp>
          <p:nvSpPr>
            <p:cNvPr id="18" name="Retângulo 17"/>
            <p:cNvSpPr/>
            <p:nvPr/>
          </p:nvSpPr>
          <p:spPr>
            <a:xfrm>
              <a:off x="214282" y="1500180"/>
              <a:ext cx="2143140" cy="427524"/>
            </a:xfrm>
            <a:prstGeom prst="rect">
              <a:avLst/>
            </a:prstGeom>
            <a:solidFill>
              <a:srgbClr val="006600">
                <a:alpha val="30000"/>
              </a:srgbClr>
            </a:solidFill>
          </p:spPr>
          <p:txBody>
            <a:bodyPr wrap="square">
              <a:spAutoFit/>
            </a:bodyPr>
            <a:lstStyle/>
            <a:p>
              <a:pPr algn="ctr"/>
              <a:r>
                <a:rPr lang="pt-BR" sz="2200" b="1" i="1" dirty="0">
                  <a:solidFill>
                    <a:srgbClr val="006600"/>
                  </a:solidFill>
                  <a:latin typeface="Calibri" pitchFamily="34" charset="0"/>
                  <a:cs typeface="Calibri" pitchFamily="34" charset="0"/>
                </a:rPr>
                <a:t>Extintor de Incêndio</a:t>
              </a:r>
            </a:p>
          </p:txBody>
        </p:sp>
        <p:sp>
          <p:nvSpPr>
            <p:cNvPr id="19" name="Retângulo 18"/>
            <p:cNvSpPr/>
            <p:nvPr/>
          </p:nvSpPr>
          <p:spPr>
            <a:xfrm>
              <a:off x="214282" y="1500180"/>
              <a:ext cx="2143140" cy="135732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buFont typeface="Wingdings" pitchFamily="2" charset="2"/>
                <a:buChar char="ü"/>
              </a:pPr>
              <a:endParaRPr lang="pt-BR" dirty="0">
                <a:solidFill>
                  <a:srgbClr val="000099"/>
                </a:solidFill>
                <a:latin typeface="Calibri" pitchFamily="34" charset="0"/>
                <a:cs typeface="Calibri" pitchFamily="34" charset="0"/>
              </a:endParaRPr>
            </a:p>
            <a:p>
              <a:r>
                <a:rPr lang="pt-BR" dirty="0">
                  <a:solidFill>
                    <a:srgbClr val="000099"/>
                  </a:solidFill>
                  <a:latin typeface="Calibri" pitchFamily="34" charset="0"/>
                  <a:cs typeface="Calibri" pitchFamily="34" charset="0"/>
                </a:rPr>
                <a:t>►Classes ABC</a:t>
              </a:r>
            </a:p>
            <a:p>
              <a:r>
                <a:rPr lang="pt-BR" dirty="0">
                  <a:solidFill>
                    <a:srgbClr val="000099"/>
                  </a:solidFill>
                  <a:latin typeface="Calibri" pitchFamily="34" charset="0"/>
                  <a:cs typeface="Calibri" pitchFamily="34" charset="0"/>
                </a:rPr>
                <a:t>►Valide de 5 anos</a:t>
              </a:r>
              <a:endParaRPr lang="pt-BR" dirty="0">
                <a:solidFill>
                  <a:srgbClr val="FF0000"/>
                </a:solidFill>
                <a:latin typeface="Calibri" pitchFamily="34" charset="0"/>
                <a:cs typeface="Calibri" pitchFamily="34" charset="0"/>
              </a:endParaRPr>
            </a:p>
          </p:txBody>
        </p:sp>
      </p:grpSp>
      <p:grpSp>
        <p:nvGrpSpPr>
          <p:cNvPr id="20" name="Grupo 19"/>
          <p:cNvGrpSpPr/>
          <p:nvPr/>
        </p:nvGrpSpPr>
        <p:grpSpPr>
          <a:xfrm>
            <a:off x="6271844" y="1218000"/>
            <a:ext cx="2628000" cy="1368000"/>
            <a:chOff x="214282" y="1500180"/>
            <a:chExt cx="2143140" cy="1357322"/>
          </a:xfrm>
        </p:grpSpPr>
        <p:sp>
          <p:nvSpPr>
            <p:cNvPr id="21" name="Retângulo 20"/>
            <p:cNvSpPr/>
            <p:nvPr/>
          </p:nvSpPr>
          <p:spPr>
            <a:xfrm>
              <a:off x="214282" y="1500180"/>
              <a:ext cx="2143140" cy="427524"/>
            </a:xfrm>
            <a:prstGeom prst="rect">
              <a:avLst/>
            </a:prstGeom>
            <a:solidFill>
              <a:srgbClr val="006600">
                <a:alpha val="30000"/>
              </a:srgbClr>
            </a:solidFill>
          </p:spPr>
          <p:txBody>
            <a:bodyPr wrap="square">
              <a:spAutoFit/>
            </a:bodyPr>
            <a:lstStyle/>
            <a:p>
              <a:pPr algn="ctr"/>
              <a:r>
                <a:rPr lang="pt-BR" sz="2200" b="1" i="1" dirty="0">
                  <a:solidFill>
                    <a:srgbClr val="006600"/>
                  </a:solidFill>
                  <a:latin typeface="Calibri" pitchFamily="34" charset="0"/>
                  <a:cs typeface="Calibri" pitchFamily="34" charset="0"/>
                </a:rPr>
                <a:t>Tacógrafo</a:t>
              </a:r>
            </a:p>
          </p:txBody>
        </p:sp>
        <p:sp>
          <p:nvSpPr>
            <p:cNvPr id="22" name="Retângulo 21"/>
            <p:cNvSpPr/>
            <p:nvPr/>
          </p:nvSpPr>
          <p:spPr>
            <a:xfrm>
              <a:off x="214282" y="1500180"/>
              <a:ext cx="2143140" cy="135732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pt-BR" dirty="0">
                  <a:solidFill>
                    <a:srgbClr val="000099"/>
                  </a:solidFill>
                  <a:latin typeface="Calibri" pitchFamily="34" charset="0"/>
                  <a:cs typeface="Calibri" pitchFamily="34" charset="0"/>
                </a:rPr>
                <a:t>►Veículos Escolares</a:t>
              </a:r>
            </a:p>
            <a:p>
              <a:r>
                <a:rPr lang="pt-BR" dirty="0">
                  <a:solidFill>
                    <a:srgbClr val="000099"/>
                  </a:solidFill>
                  <a:latin typeface="Calibri" pitchFamily="34" charset="0"/>
                  <a:cs typeface="Calibri" pitchFamily="34" charset="0"/>
                </a:rPr>
                <a:t>►Coletivos + 10 Lugares</a:t>
              </a:r>
            </a:p>
            <a:p>
              <a:r>
                <a:rPr lang="pt-BR" dirty="0">
                  <a:solidFill>
                    <a:srgbClr val="000099"/>
                  </a:solidFill>
                  <a:latin typeface="Calibri" pitchFamily="34" charset="0"/>
                  <a:cs typeface="Calibri" pitchFamily="34" charset="0"/>
                </a:rPr>
                <a:t>►Carga + 19 T / 4.536 kg</a:t>
              </a:r>
              <a:endParaRPr lang="pt-BR" dirty="0">
                <a:solidFill>
                  <a:srgbClr val="FF0000"/>
                </a:solidFill>
                <a:latin typeface="Calibri" pitchFamily="34" charset="0"/>
                <a:cs typeface="Calibri" pitchFamily="34" charset="0"/>
              </a:endParaRPr>
            </a:p>
          </p:txBody>
        </p:sp>
      </p:grpSp>
      <p:grpSp>
        <p:nvGrpSpPr>
          <p:cNvPr id="23" name="Grupo 22"/>
          <p:cNvGrpSpPr/>
          <p:nvPr/>
        </p:nvGrpSpPr>
        <p:grpSpPr>
          <a:xfrm>
            <a:off x="255846" y="2859782"/>
            <a:ext cx="2628000" cy="1368000"/>
            <a:chOff x="214282" y="1500180"/>
            <a:chExt cx="2143140" cy="1357322"/>
          </a:xfrm>
        </p:grpSpPr>
        <p:sp>
          <p:nvSpPr>
            <p:cNvPr id="24" name="Retângulo 23"/>
            <p:cNvSpPr/>
            <p:nvPr/>
          </p:nvSpPr>
          <p:spPr>
            <a:xfrm>
              <a:off x="214282" y="1500180"/>
              <a:ext cx="2143140" cy="427524"/>
            </a:xfrm>
            <a:prstGeom prst="rect">
              <a:avLst/>
            </a:prstGeom>
            <a:solidFill>
              <a:srgbClr val="006600">
                <a:alpha val="30000"/>
              </a:srgbClr>
            </a:solidFill>
          </p:spPr>
          <p:txBody>
            <a:bodyPr wrap="square" anchor="ctr" anchorCtr="0">
              <a:spAutoFit/>
            </a:bodyPr>
            <a:lstStyle/>
            <a:p>
              <a:pPr algn="ctr"/>
              <a:r>
                <a:rPr lang="pt-BR" sz="2200" b="1" i="1" dirty="0">
                  <a:solidFill>
                    <a:srgbClr val="006600"/>
                  </a:solidFill>
                  <a:latin typeface="Calibri" pitchFamily="34" charset="0"/>
                  <a:cs typeface="Calibri" pitchFamily="34" charset="0"/>
                </a:rPr>
                <a:t>Chave de Fenda</a:t>
              </a:r>
            </a:p>
          </p:txBody>
        </p:sp>
        <p:sp>
          <p:nvSpPr>
            <p:cNvPr id="25" name="Retângulo 24"/>
            <p:cNvSpPr/>
            <p:nvPr/>
          </p:nvSpPr>
          <p:spPr>
            <a:xfrm>
              <a:off x="214282" y="1500180"/>
              <a:ext cx="2143140" cy="135732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pt-BR" dirty="0">
                <a:solidFill>
                  <a:srgbClr val="000099"/>
                </a:solidFill>
                <a:latin typeface="Calibri" pitchFamily="34" charset="0"/>
                <a:cs typeface="Calibri" pitchFamily="34" charset="0"/>
              </a:endParaRPr>
            </a:p>
            <a:p>
              <a:pPr algn="ctr"/>
              <a:r>
                <a:rPr lang="pt-BR" dirty="0">
                  <a:solidFill>
                    <a:srgbClr val="000099"/>
                  </a:solidFill>
                  <a:latin typeface="Calibri" pitchFamily="34" charset="0"/>
                  <a:cs typeface="Calibri" pitchFamily="34" charset="0"/>
                </a:rPr>
                <a:t>►Para remoção de Calotas</a:t>
              </a:r>
              <a:endParaRPr lang="pt-BR" dirty="0">
                <a:solidFill>
                  <a:srgbClr val="FF0000"/>
                </a:solidFill>
                <a:latin typeface="Calibri" pitchFamily="34" charset="0"/>
                <a:cs typeface="Calibri" pitchFamily="34" charset="0"/>
              </a:endParaRPr>
            </a:p>
          </p:txBody>
        </p:sp>
      </p:grpSp>
      <p:grpSp>
        <p:nvGrpSpPr>
          <p:cNvPr id="26" name="Grupo 25"/>
          <p:cNvGrpSpPr/>
          <p:nvPr/>
        </p:nvGrpSpPr>
        <p:grpSpPr>
          <a:xfrm>
            <a:off x="3256242" y="2870460"/>
            <a:ext cx="2628000" cy="1368000"/>
            <a:chOff x="214282" y="1500180"/>
            <a:chExt cx="2143140" cy="1357322"/>
          </a:xfrm>
        </p:grpSpPr>
        <p:sp>
          <p:nvSpPr>
            <p:cNvPr id="27" name="Retângulo 26"/>
            <p:cNvSpPr/>
            <p:nvPr/>
          </p:nvSpPr>
          <p:spPr>
            <a:xfrm>
              <a:off x="214282" y="1500180"/>
              <a:ext cx="2143140" cy="427524"/>
            </a:xfrm>
            <a:prstGeom prst="rect">
              <a:avLst/>
            </a:prstGeom>
            <a:solidFill>
              <a:srgbClr val="006600">
                <a:alpha val="30000"/>
              </a:srgbClr>
            </a:solidFill>
          </p:spPr>
          <p:txBody>
            <a:bodyPr wrap="square" anchor="ctr" anchorCtr="0">
              <a:spAutoFit/>
            </a:bodyPr>
            <a:lstStyle/>
            <a:p>
              <a:pPr algn="ctr"/>
              <a:r>
                <a:rPr lang="pt-BR" sz="2200" b="1" i="1" dirty="0">
                  <a:solidFill>
                    <a:srgbClr val="006600"/>
                  </a:solidFill>
                  <a:latin typeface="Calibri" pitchFamily="34" charset="0"/>
                  <a:cs typeface="Calibri" pitchFamily="34" charset="0"/>
                </a:rPr>
                <a:t>Cinto de Segurança</a:t>
              </a:r>
            </a:p>
          </p:txBody>
        </p:sp>
        <p:sp>
          <p:nvSpPr>
            <p:cNvPr id="28" name="Retângulo 27"/>
            <p:cNvSpPr/>
            <p:nvPr/>
          </p:nvSpPr>
          <p:spPr>
            <a:xfrm>
              <a:off x="214282" y="1500180"/>
              <a:ext cx="2143140" cy="135732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pt-BR" dirty="0">
                <a:solidFill>
                  <a:srgbClr val="000099"/>
                </a:solidFill>
                <a:latin typeface="Calibri" pitchFamily="34" charset="0"/>
                <a:cs typeface="Calibri" pitchFamily="34" charset="0"/>
              </a:endParaRPr>
            </a:p>
            <a:p>
              <a:pPr algn="ctr"/>
              <a:r>
                <a:rPr lang="pt-BR" dirty="0">
                  <a:solidFill>
                    <a:srgbClr val="000099"/>
                  </a:solidFill>
                  <a:latin typeface="Calibri" pitchFamily="34" charset="0"/>
                  <a:cs typeface="Calibri" pitchFamily="34" charset="0"/>
                </a:rPr>
                <a:t>►Para Árvore de Transmissão</a:t>
              </a:r>
              <a:endParaRPr lang="pt-BR" dirty="0">
                <a:solidFill>
                  <a:srgbClr val="FF0000"/>
                </a:solidFill>
                <a:latin typeface="Calibri" pitchFamily="34" charset="0"/>
                <a:cs typeface="Calibri" pitchFamily="34" charset="0"/>
              </a:endParaRPr>
            </a:p>
          </p:txBody>
        </p:sp>
      </p:grpSp>
      <p:grpSp>
        <p:nvGrpSpPr>
          <p:cNvPr id="29" name="Grupo 28"/>
          <p:cNvGrpSpPr/>
          <p:nvPr/>
        </p:nvGrpSpPr>
        <p:grpSpPr>
          <a:xfrm>
            <a:off x="6271844" y="2859782"/>
            <a:ext cx="2628000" cy="1368000"/>
            <a:chOff x="214282" y="1500180"/>
            <a:chExt cx="2143140" cy="1357322"/>
          </a:xfrm>
        </p:grpSpPr>
        <p:sp>
          <p:nvSpPr>
            <p:cNvPr id="30" name="Retângulo 29"/>
            <p:cNvSpPr/>
            <p:nvPr/>
          </p:nvSpPr>
          <p:spPr>
            <a:xfrm>
              <a:off x="214282" y="1500180"/>
              <a:ext cx="2143140" cy="427524"/>
            </a:xfrm>
            <a:prstGeom prst="rect">
              <a:avLst/>
            </a:prstGeom>
            <a:solidFill>
              <a:srgbClr val="006600">
                <a:alpha val="30000"/>
              </a:srgbClr>
            </a:solidFill>
          </p:spPr>
          <p:txBody>
            <a:bodyPr wrap="square">
              <a:spAutoFit/>
            </a:bodyPr>
            <a:lstStyle/>
            <a:p>
              <a:pPr algn="ctr"/>
              <a:r>
                <a:rPr lang="pt-BR" sz="2200" b="1" i="1" dirty="0">
                  <a:solidFill>
                    <a:srgbClr val="006600"/>
                  </a:solidFill>
                  <a:latin typeface="Calibri" pitchFamily="34" charset="0"/>
                  <a:cs typeface="Calibri" pitchFamily="34" charset="0"/>
                </a:rPr>
                <a:t>Bicicletas</a:t>
              </a:r>
            </a:p>
          </p:txBody>
        </p:sp>
        <p:sp>
          <p:nvSpPr>
            <p:cNvPr id="31" name="Retângulo 30"/>
            <p:cNvSpPr/>
            <p:nvPr/>
          </p:nvSpPr>
          <p:spPr>
            <a:xfrm>
              <a:off x="214282" y="1500180"/>
              <a:ext cx="2143140" cy="135732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pt-BR" dirty="0">
                  <a:solidFill>
                    <a:srgbClr val="000099"/>
                  </a:solidFill>
                  <a:latin typeface="Calibri" pitchFamily="34" charset="0"/>
                  <a:cs typeface="Calibri" pitchFamily="34" charset="0"/>
                </a:rPr>
                <a:t>►Dispositivo Sonoro</a:t>
              </a:r>
            </a:p>
            <a:p>
              <a:r>
                <a:rPr lang="pt-BR" dirty="0">
                  <a:solidFill>
                    <a:srgbClr val="000099"/>
                  </a:solidFill>
                  <a:latin typeface="Calibri" pitchFamily="34" charset="0"/>
                  <a:cs typeface="Calibri" pitchFamily="34" charset="0"/>
                </a:rPr>
                <a:t>►Catadióptricos</a:t>
              </a:r>
            </a:p>
            <a:p>
              <a:r>
                <a:rPr lang="pt-BR" dirty="0">
                  <a:solidFill>
                    <a:srgbClr val="000099"/>
                  </a:solidFill>
                  <a:latin typeface="Calibri" pitchFamily="34" charset="0"/>
                  <a:cs typeface="Calibri" pitchFamily="34" charset="0"/>
                </a:rPr>
                <a:t>►Retrovisor Esquerdo</a:t>
              </a:r>
              <a:endParaRPr lang="pt-BR" dirty="0">
                <a:solidFill>
                  <a:srgbClr val="FF0000"/>
                </a:solidFill>
                <a:latin typeface="Calibri" pitchFamily="34" charset="0"/>
                <a:cs typeface="Calibri" pitchFamily="34" charset="0"/>
              </a:endParaRPr>
            </a:p>
          </p:txBody>
        </p:sp>
      </p:grpSp>
      <p:sp>
        <p:nvSpPr>
          <p:cNvPr id="2" name="Retângulo 1"/>
          <p:cNvSpPr/>
          <p:nvPr/>
        </p:nvSpPr>
        <p:spPr>
          <a:xfrm>
            <a:off x="0" y="4443958"/>
            <a:ext cx="9144000" cy="360040"/>
          </a:xfrm>
          <a:prstGeom prst="rect">
            <a:avLst/>
          </a:prstGeom>
          <a:solidFill>
            <a:srgbClr val="FFFF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600" b="1" dirty="0">
                <a:solidFill>
                  <a:srgbClr val="C00000"/>
                </a:solidFill>
                <a:latin typeface="Calibri" pitchFamily="34" charset="0"/>
                <a:cs typeface="Calibri" pitchFamily="34" charset="0"/>
              </a:rPr>
              <a:t>Extintor Opcional ► </a:t>
            </a:r>
            <a:r>
              <a:rPr lang="pt-BR" sz="1600" dirty="0">
                <a:solidFill>
                  <a:schemeClr val="tx1"/>
                </a:solidFill>
              </a:rPr>
              <a:t>para</a:t>
            </a:r>
            <a:r>
              <a:rPr lang="pt-BR" sz="1600" b="1" dirty="0">
                <a:solidFill>
                  <a:schemeClr val="tx1"/>
                </a:solidFill>
              </a:rPr>
              <a:t> carros, utilitários, camionetas, caminhonetes </a:t>
            </a:r>
            <a:r>
              <a:rPr lang="pt-BR" sz="1600" dirty="0">
                <a:solidFill>
                  <a:schemeClr val="tx1"/>
                </a:solidFill>
              </a:rPr>
              <a:t>e</a:t>
            </a:r>
            <a:r>
              <a:rPr lang="pt-BR" sz="1600" b="1" dirty="0">
                <a:solidFill>
                  <a:schemeClr val="tx1"/>
                </a:solidFill>
              </a:rPr>
              <a:t> triciclos de cabine fechada.</a:t>
            </a:r>
            <a:endParaRPr lang="pt-BR" sz="1600" b="1" dirty="0">
              <a:solidFill>
                <a:schemeClr val="tx1"/>
              </a:solidFill>
              <a:latin typeface="Calibri" pitchFamily="34" charset="0"/>
              <a:cs typeface="Calibri" pitchFamily="34" charset="0"/>
            </a:endParaRPr>
          </a:p>
        </p:txBody>
      </p:sp>
      <p:pic>
        <p:nvPicPr>
          <p:cNvPr id="32" name="Imagem 31"/>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935894" cy="484816"/>
          </a:xfrm>
          <a:prstGeom prst="rect">
            <a:avLst/>
          </a:prstGeom>
        </p:spPr>
      </p:pic>
      <p:sp>
        <p:nvSpPr>
          <p:cNvPr id="33" name="CaixaDeTexto 32"/>
          <p:cNvSpPr txBox="1"/>
          <p:nvPr/>
        </p:nvSpPr>
        <p:spPr>
          <a:xfrm>
            <a:off x="214282" y="577298"/>
            <a:ext cx="4645750" cy="430887"/>
          </a:xfrm>
          <a:prstGeom prst="rect">
            <a:avLst/>
          </a:prstGeom>
          <a:noFill/>
        </p:spPr>
        <p:txBody>
          <a:bodyPr wrap="square" rtlCol="0">
            <a:spAutoFit/>
          </a:bodyPr>
          <a:lstStyle/>
          <a:p>
            <a:r>
              <a:rPr lang="pt-BR" sz="2200" b="1" dirty="0"/>
              <a:t>VEÍCULO – Equipamentos Obrigatórios</a:t>
            </a:r>
          </a:p>
        </p:txBody>
      </p:sp>
    </p:spTree>
    <p:extLst>
      <p:ext uri="{BB962C8B-B14F-4D97-AF65-F5344CB8AC3E}">
        <p14:creationId xmlns:p14="http://schemas.microsoft.com/office/powerpoint/2010/main" val="53055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1" y="1133912"/>
            <a:ext cx="4391907" cy="861774"/>
          </a:xfrm>
          <a:prstGeom prst="rect">
            <a:avLst/>
          </a:prstGeom>
          <a:solidFill>
            <a:schemeClr val="tx2"/>
          </a:solidFill>
          <a:ln w="19050">
            <a:noFill/>
          </a:ln>
        </p:spPr>
        <p:txBody>
          <a:bodyPr wrap="square" rtlCol="0">
            <a:spAutoFit/>
          </a:bodyPr>
          <a:lstStyle/>
          <a:p>
            <a:pPr algn="ctr"/>
            <a:r>
              <a:rPr lang="pt-BR" sz="5000" b="1">
                <a:solidFill>
                  <a:schemeClr val="bg1"/>
                </a:solidFill>
              </a:rPr>
              <a:t>MÓDULO I</a:t>
            </a:r>
          </a:p>
        </p:txBody>
      </p:sp>
      <p:sp>
        <p:nvSpPr>
          <p:cNvPr id="32" name="CaixaDeTexto 31"/>
          <p:cNvSpPr txBox="1"/>
          <p:nvPr/>
        </p:nvSpPr>
        <p:spPr>
          <a:xfrm>
            <a:off x="2339750" y="2067694"/>
            <a:ext cx="4391907" cy="1383712"/>
          </a:xfrm>
          <a:prstGeom prst="rect">
            <a:avLst/>
          </a:prstGeom>
          <a:noFill/>
          <a:ln w="19050">
            <a:noFill/>
          </a:ln>
        </p:spPr>
        <p:txBody>
          <a:bodyPr wrap="square" rtlCol="0">
            <a:spAutoFit/>
          </a:bodyPr>
          <a:lstStyle/>
          <a:p>
            <a:pPr algn="ctr">
              <a:lnSpc>
                <a:spcPts val="5000"/>
              </a:lnSpc>
            </a:pPr>
            <a:r>
              <a:rPr lang="pt-BR" sz="5000" b="1">
                <a:solidFill>
                  <a:schemeClr val="accent1"/>
                </a:solidFill>
              </a:rPr>
              <a:t>LEGISLAÇÃO DE TRÂNSITO</a:t>
            </a:r>
          </a:p>
        </p:txBody>
      </p:sp>
      <p:sp>
        <p:nvSpPr>
          <p:cNvPr id="33" name="CaixaDeTexto 32"/>
          <p:cNvSpPr txBox="1"/>
          <p:nvPr/>
        </p:nvSpPr>
        <p:spPr>
          <a:xfrm>
            <a:off x="2339751" y="3363838"/>
            <a:ext cx="4391907" cy="523220"/>
          </a:xfrm>
          <a:prstGeom prst="rect">
            <a:avLst/>
          </a:prstGeom>
          <a:solidFill>
            <a:srgbClr val="C00000">
              <a:alpha val="20000"/>
            </a:srgbClr>
          </a:solidFill>
          <a:ln w="19050">
            <a:noFill/>
          </a:ln>
        </p:spPr>
        <p:txBody>
          <a:bodyPr wrap="square" rtlCol="0">
            <a:spAutoFit/>
          </a:bodyPr>
          <a:lstStyle/>
          <a:p>
            <a:pPr algn="ctr"/>
            <a:r>
              <a:rPr lang="pt-BR" sz="2800" b="1">
                <a:solidFill>
                  <a:srgbClr val="C00000"/>
                </a:solidFill>
              </a:rPr>
              <a:t>SINALIZAÇÃO VIÁRIA</a:t>
            </a:r>
          </a:p>
        </p:txBody>
      </p:sp>
    </p:spTree>
    <p:extLst>
      <p:ext uri="{BB962C8B-B14F-4D97-AF65-F5344CB8AC3E}">
        <p14:creationId xmlns:p14="http://schemas.microsoft.com/office/powerpoint/2010/main" val="1559372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de cantos arredondados 14"/>
          <p:cNvSpPr/>
          <p:nvPr/>
        </p:nvSpPr>
        <p:spPr>
          <a:xfrm>
            <a:off x="249241" y="1305197"/>
            <a:ext cx="5546896" cy="927554"/>
          </a:xfrm>
          <a:prstGeom prst="roundRect">
            <a:avLst>
              <a:gd name="adj" fmla="val 777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000" i="1" dirty="0">
                <a:latin typeface="Calibri" pitchFamily="34" charset="0"/>
              </a:rPr>
              <a:t>Todo </a:t>
            </a:r>
            <a:r>
              <a:rPr lang="pt-BR" sz="2000" i="1" dirty="0">
                <a:solidFill>
                  <a:srgbClr val="FF0000"/>
                </a:solidFill>
                <a:latin typeface="Calibri" pitchFamily="34" charset="0"/>
              </a:rPr>
              <a:t>cidadão</a:t>
            </a:r>
            <a:r>
              <a:rPr lang="pt-BR" sz="2000" i="1" dirty="0">
                <a:latin typeface="Calibri" pitchFamily="34" charset="0"/>
              </a:rPr>
              <a:t> tem o direito de </a:t>
            </a:r>
            <a:r>
              <a:rPr lang="pt-BR" sz="2000" b="1" i="1" dirty="0">
                <a:solidFill>
                  <a:srgbClr val="008000"/>
                </a:solidFill>
                <a:latin typeface="Calibri" pitchFamily="34" charset="0"/>
              </a:rPr>
              <a:t>solicitar</a:t>
            </a:r>
            <a:r>
              <a:rPr lang="pt-BR" sz="2000" i="1" dirty="0">
                <a:solidFill>
                  <a:srgbClr val="008000"/>
                </a:solidFill>
                <a:latin typeface="Calibri" pitchFamily="34" charset="0"/>
              </a:rPr>
              <a:t>,</a:t>
            </a:r>
            <a:r>
              <a:rPr lang="pt-BR" sz="2000" i="1" dirty="0">
                <a:latin typeface="Calibri" pitchFamily="34" charset="0"/>
              </a:rPr>
              <a:t> ao órgão de trânsito, a implantação de sinalização viária.</a:t>
            </a:r>
            <a:endParaRPr lang="pt-BR" sz="2000" i="1" dirty="0"/>
          </a:p>
        </p:txBody>
      </p:sp>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4141694" cy="430887"/>
          </a:xfrm>
          <a:prstGeom prst="rect">
            <a:avLst/>
          </a:prstGeom>
          <a:noFill/>
        </p:spPr>
        <p:txBody>
          <a:bodyPr wrap="square" rtlCol="0">
            <a:spAutoFit/>
          </a:bodyPr>
          <a:lstStyle/>
          <a:p>
            <a:r>
              <a:rPr lang="pt-BR" sz="2200" b="1" dirty="0"/>
              <a:t>Disposições Preliminares</a:t>
            </a:r>
          </a:p>
        </p:txBody>
      </p:sp>
      <p:sp>
        <p:nvSpPr>
          <p:cNvPr id="4" name="Seta: Dobrada 3">
            <a:extLst>
              <a:ext uri="{FF2B5EF4-FFF2-40B4-BE49-F238E27FC236}">
                <a16:creationId xmlns:a16="http://schemas.microsoft.com/office/drawing/2014/main" id="{AC988B3E-50CC-4723-BB4C-226B0480E9E6}"/>
              </a:ext>
            </a:extLst>
          </p:cNvPr>
          <p:cNvSpPr/>
          <p:nvPr/>
        </p:nvSpPr>
        <p:spPr>
          <a:xfrm flipV="1">
            <a:off x="720197" y="2325631"/>
            <a:ext cx="792088" cy="792088"/>
          </a:xfrm>
          <a:prstGeom prst="bentArrow">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chemeClr val="bg1"/>
              </a:solidFill>
            </a:endParaRPr>
          </a:p>
        </p:txBody>
      </p:sp>
      <p:sp>
        <p:nvSpPr>
          <p:cNvPr id="11" name="CaixaDeTexto 10">
            <a:extLst>
              <a:ext uri="{FF2B5EF4-FFF2-40B4-BE49-F238E27FC236}">
                <a16:creationId xmlns:a16="http://schemas.microsoft.com/office/drawing/2014/main" id="{53DCBDBE-8788-4637-84EE-02F30090A47F}"/>
              </a:ext>
            </a:extLst>
          </p:cNvPr>
          <p:cNvSpPr txBox="1"/>
          <p:nvPr/>
        </p:nvSpPr>
        <p:spPr>
          <a:xfrm>
            <a:off x="1512285" y="2560950"/>
            <a:ext cx="7274684" cy="707886"/>
          </a:xfrm>
          <a:prstGeom prst="rect">
            <a:avLst/>
          </a:prstGeom>
          <a:noFill/>
        </p:spPr>
        <p:txBody>
          <a:bodyPr wrap="none" rtlCol="0">
            <a:spAutoFit/>
          </a:bodyPr>
          <a:lstStyle/>
          <a:p>
            <a:r>
              <a:rPr lang="pt-BR" sz="2000" dirty="0"/>
              <a:t>O órgão de trânsito tem o DEVER de responder, por escrito, </a:t>
            </a:r>
            <a:r>
              <a:rPr lang="pt-BR" sz="2000" b="1" dirty="0"/>
              <a:t>quando </a:t>
            </a:r>
          </a:p>
          <a:p>
            <a:r>
              <a:rPr lang="pt-BR" sz="2000" b="1" dirty="0"/>
              <a:t>será atendida a solicitação</a:t>
            </a:r>
            <a:r>
              <a:rPr lang="pt-BR" sz="2000" dirty="0"/>
              <a:t> ou </a:t>
            </a:r>
            <a:r>
              <a:rPr lang="pt-BR" sz="2000" u="sng" dirty="0"/>
              <a:t>justificar a sua recusa</a:t>
            </a:r>
            <a:r>
              <a:rPr lang="pt-BR" sz="2000" dirty="0"/>
              <a:t>.</a:t>
            </a:r>
          </a:p>
        </p:txBody>
      </p:sp>
      <p:pic>
        <p:nvPicPr>
          <p:cNvPr id="13" name="Imagem 12" descr="Texto&#10;&#10;Descrição gerada automaticamente">
            <a:extLst>
              <a:ext uri="{FF2B5EF4-FFF2-40B4-BE49-F238E27FC236}">
                <a16:creationId xmlns:a16="http://schemas.microsoft.com/office/drawing/2014/main" id="{669B782A-789E-4EA4-B10E-0383597362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25" b="15035"/>
          <a:stretch/>
        </p:blipFill>
        <p:spPr>
          <a:xfrm>
            <a:off x="1331640" y="3723878"/>
            <a:ext cx="1636521" cy="942944"/>
          </a:xfrm>
          <a:prstGeom prst="rect">
            <a:avLst/>
          </a:prstGeom>
        </p:spPr>
      </p:pic>
      <p:sp>
        <p:nvSpPr>
          <p:cNvPr id="14" name="Retângulo 13">
            <a:extLst>
              <a:ext uri="{FF2B5EF4-FFF2-40B4-BE49-F238E27FC236}">
                <a16:creationId xmlns:a16="http://schemas.microsoft.com/office/drawing/2014/main" id="{F16357E7-CFCF-4A71-A0A2-D2343F737B26}"/>
              </a:ext>
            </a:extLst>
          </p:cNvPr>
          <p:cNvSpPr/>
          <p:nvPr/>
        </p:nvSpPr>
        <p:spPr>
          <a:xfrm>
            <a:off x="2771800" y="3723878"/>
            <a:ext cx="5365734" cy="942944"/>
          </a:xfrm>
          <a:prstGeom prst="rect">
            <a:avLst/>
          </a:prstGeom>
          <a:solidFill>
            <a:srgbClr val="F1696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u="sng" dirty="0">
                <a:solidFill>
                  <a:schemeClr val="bg1"/>
                </a:solidFill>
              </a:rPr>
              <a:t>Não é</a:t>
            </a:r>
            <a:r>
              <a:rPr lang="pt-BR" sz="2000" dirty="0">
                <a:solidFill>
                  <a:schemeClr val="bg1"/>
                </a:solidFill>
              </a:rPr>
              <a:t> atribuído ao cidadão o DIREITO ou DEVER </a:t>
            </a:r>
          </a:p>
          <a:p>
            <a:pPr algn="ctr"/>
            <a:r>
              <a:rPr lang="pt-BR" sz="2000" dirty="0">
                <a:solidFill>
                  <a:schemeClr val="bg1"/>
                </a:solidFill>
              </a:rPr>
              <a:t>de </a:t>
            </a:r>
            <a:r>
              <a:rPr lang="pt-BR" sz="2000" b="1" dirty="0">
                <a:solidFill>
                  <a:schemeClr val="bg1"/>
                </a:solidFill>
              </a:rPr>
              <a:t>implantar</a:t>
            </a:r>
            <a:r>
              <a:rPr lang="pt-BR" sz="2000" dirty="0">
                <a:solidFill>
                  <a:schemeClr val="bg1"/>
                </a:solidFill>
              </a:rPr>
              <a:t> sinalização de trânsito.</a:t>
            </a:r>
          </a:p>
        </p:txBody>
      </p:sp>
      <p:pic>
        <p:nvPicPr>
          <p:cNvPr id="17" name="Imagem 16">
            <a:extLst>
              <a:ext uri="{FF2B5EF4-FFF2-40B4-BE49-F238E27FC236}">
                <a16:creationId xmlns:a16="http://schemas.microsoft.com/office/drawing/2014/main" id="{A16662E1-03A8-4B80-BEC8-6A9C85266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163" y="830836"/>
            <a:ext cx="2688976" cy="1573815"/>
          </a:xfrm>
          <a:prstGeom prst="rect">
            <a:avLst/>
          </a:prstGeom>
        </p:spPr>
      </p:pic>
    </p:spTree>
    <p:extLst>
      <p:ext uri="{BB962C8B-B14F-4D97-AF65-F5344CB8AC3E}">
        <p14:creationId xmlns:p14="http://schemas.microsoft.com/office/powerpoint/2010/main" val="128944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no Mesmo Canto Lateral 2"/>
          <p:cNvSpPr/>
          <p:nvPr/>
        </p:nvSpPr>
        <p:spPr>
          <a:xfrm rot="5400000">
            <a:off x="2141984" y="-1082402"/>
            <a:ext cx="576064" cy="4860032"/>
          </a:xfrm>
          <a:prstGeom prst="round2SameRect">
            <a:avLst>
              <a:gd name="adj1" fmla="val 38144"/>
              <a:gd name="adj2" fmla="val 0"/>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pt-BR" sz="3000" b="1" dirty="0">
                <a:solidFill>
                  <a:schemeClr val="tx2"/>
                </a:solidFill>
              </a:rPr>
              <a:t>OBJETIVOS</a:t>
            </a:r>
          </a:p>
        </p:txBody>
      </p:sp>
      <p:sp>
        <p:nvSpPr>
          <p:cNvPr id="2" name="CaixaDeTexto 1"/>
          <p:cNvSpPr txBox="1"/>
          <p:nvPr/>
        </p:nvSpPr>
        <p:spPr>
          <a:xfrm>
            <a:off x="899592" y="2043301"/>
            <a:ext cx="7704856" cy="2446824"/>
          </a:xfrm>
          <a:prstGeom prst="rect">
            <a:avLst/>
          </a:prstGeom>
          <a:noFill/>
          <a:ln w="19050">
            <a:noFill/>
          </a:ln>
        </p:spPr>
        <p:txBody>
          <a:bodyPr wrap="square" rtlCol="0">
            <a:spAutoFit/>
          </a:bodyPr>
          <a:lstStyle/>
          <a:p>
            <a:pPr marL="285750" indent="-285750" algn="just">
              <a:spcAft>
                <a:spcPts val="1800"/>
              </a:spcAft>
              <a:buFont typeface="Wingdings" panose="05000000000000000000" pitchFamily="2" charset="2"/>
              <a:buChar char="Ø"/>
            </a:pPr>
            <a:r>
              <a:rPr lang="pt-BR" dirty="0"/>
              <a:t>Conhecer as categorias de habilitação e a relação com veículos conduzidos;</a:t>
            </a:r>
          </a:p>
          <a:p>
            <a:pPr marL="285750" indent="-285750" algn="just">
              <a:spcAft>
                <a:spcPts val="1800"/>
              </a:spcAft>
              <a:buFont typeface="Wingdings" panose="05000000000000000000" pitchFamily="2" charset="2"/>
              <a:buChar char="Ø"/>
            </a:pPr>
            <a:r>
              <a:rPr lang="pt-BR" dirty="0"/>
              <a:t>Apresentar a documentação exigida para condutor e veículo;</a:t>
            </a:r>
          </a:p>
          <a:p>
            <a:pPr marL="285750" indent="-285750" algn="just">
              <a:spcAft>
                <a:spcPts val="1800"/>
              </a:spcAft>
              <a:buFont typeface="Wingdings" panose="05000000000000000000" pitchFamily="2" charset="2"/>
              <a:buChar char="Ø"/>
            </a:pPr>
            <a:r>
              <a:rPr lang="pt-BR" dirty="0"/>
              <a:t>Conhecer a sinalização viária básica;</a:t>
            </a:r>
          </a:p>
          <a:p>
            <a:pPr marL="285750" indent="-285750" algn="just">
              <a:spcAft>
                <a:spcPts val="1800"/>
              </a:spcAft>
              <a:buFont typeface="Wingdings" panose="05000000000000000000" pitchFamily="2" charset="2"/>
              <a:buChar char="Ø"/>
            </a:pPr>
            <a:r>
              <a:rPr lang="pt-BR" dirty="0"/>
              <a:t>Conhecer as infrações, crimes de trânsito e penalidades segundo o CTB;</a:t>
            </a:r>
          </a:p>
          <a:p>
            <a:pPr marL="285750" indent="-285750" algn="just">
              <a:spcAft>
                <a:spcPts val="1800"/>
              </a:spcAft>
              <a:buFont typeface="Wingdings" panose="05000000000000000000" pitchFamily="2" charset="2"/>
              <a:buChar char="Ø"/>
            </a:pPr>
            <a:r>
              <a:rPr lang="pt-BR" dirty="0"/>
              <a:t>Apresentar as regras gerais de estacionamento, parada, conduta e circulação.</a:t>
            </a:r>
          </a:p>
        </p:txBody>
      </p:sp>
    </p:spTree>
    <p:extLst>
      <p:ext uri="{BB962C8B-B14F-4D97-AF65-F5344CB8AC3E}">
        <p14:creationId xmlns:p14="http://schemas.microsoft.com/office/powerpoint/2010/main" val="4464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9" name="CaixaDeTexto 8"/>
          <p:cNvSpPr txBox="1"/>
          <p:nvPr/>
        </p:nvSpPr>
        <p:spPr>
          <a:xfrm>
            <a:off x="214282" y="577298"/>
            <a:ext cx="4141694" cy="430887"/>
          </a:xfrm>
          <a:prstGeom prst="rect">
            <a:avLst/>
          </a:prstGeom>
          <a:noFill/>
        </p:spPr>
        <p:txBody>
          <a:bodyPr wrap="square" rtlCol="0">
            <a:spAutoFit/>
          </a:bodyPr>
          <a:lstStyle/>
          <a:p>
            <a:r>
              <a:rPr lang="pt-BR" sz="2200" b="1" dirty="0"/>
              <a:t>Disposições Preliminares</a:t>
            </a:r>
          </a:p>
        </p:txBody>
      </p:sp>
      <p:pic>
        <p:nvPicPr>
          <p:cNvPr id="4" name="Imagem 3" descr="Placa de sinalização de trânsito em esquina de rua&#10;&#10;Descrição gerada automaticamente">
            <a:extLst>
              <a:ext uri="{FF2B5EF4-FFF2-40B4-BE49-F238E27FC236}">
                <a16:creationId xmlns:a16="http://schemas.microsoft.com/office/drawing/2014/main" id="{3F0DA0B7-A992-4208-A2C2-8DABCB32D047}"/>
              </a:ext>
            </a:extLst>
          </p:cNvPr>
          <p:cNvPicPr>
            <a:picLocks noChangeAspect="1"/>
          </p:cNvPicPr>
          <p:nvPr/>
        </p:nvPicPr>
        <p:blipFill rotWithShape="1">
          <a:blip r:embed="rId4">
            <a:extLst>
              <a:ext uri="{28A0092B-C50C-407E-A947-70E740481C1C}">
                <a14:useLocalDpi xmlns:a14="http://schemas.microsoft.com/office/drawing/2010/main" val="0"/>
              </a:ext>
            </a:extLst>
          </a:blip>
          <a:srcRect b="21875"/>
          <a:stretch/>
        </p:blipFill>
        <p:spPr>
          <a:xfrm>
            <a:off x="6660232" y="1563638"/>
            <a:ext cx="2194553" cy="2571750"/>
          </a:xfrm>
          <a:prstGeom prst="rect">
            <a:avLst/>
          </a:prstGeom>
          <a:ln>
            <a:noFill/>
          </a:ln>
          <a:effectLst>
            <a:softEdge rad="112500"/>
          </a:effectLst>
        </p:spPr>
      </p:pic>
      <p:sp>
        <p:nvSpPr>
          <p:cNvPr id="11" name="CaixaDeTexto 10">
            <a:extLst>
              <a:ext uri="{FF2B5EF4-FFF2-40B4-BE49-F238E27FC236}">
                <a16:creationId xmlns:a16="http://schemas.microsoft.com/office/drawing/2014/main" id="{7E326B42-564B-40FA-A4A4-D955D774762D}"/>
              </a:ext>
            </a:extLst>
          </p:cNvPr>
          <p:cNvSpPr txBox="1"/>
          <p:nvPr/>
        </p:nvSpPr>
        <p:spPr>
          <a:xfrm>
            <a:off x="467544" y="1779662"/>
            <a:ext cx="6311677" cy="1860125"/>
          </a:xfrm>
          <a:prstGeom prst="rect">
            <a:avLst/>
          </a:prstGeom>
          <a:noFill/>
        </p:spPr>
        <p:txBody>
          <a:bodyPr wrap="square" rtlCol="0">
            <a:spAutoFit/>
          </a:bodyPr>
          <a:lstStyle/>
          <a:p>
            <a:pPr>
              <a:lnSpc>
                <a:spcPts val="3500"/>
              </a:lnSpc>
            </a:pPr>
            <a:r>
              <a:rPr lang="pt-BR" sz="2500" i="1" dirty="0"/>
              <a:t>A </a:t>
            </a:r>
            <a:r>
              <a:rPr lang="pt-BR" sz="2500" b="1" i="1" dirty="0">
                <a:solidFill>
                  <a:srgbClr val="00B0F0"/>
                </a:solidFill>
              </a:rPr>
              <a:t>sinalização</a:t>
            </a:r>
            <a:r>
              <a:rPr lang="pt-BR" sz="2500" i="1" dirty="0"/>
              <a:t> nas vias pertencentes aos </a:t>
            </a:r>
            <a:r>
              <a:rPr lang="pt-BR" sz="2500" b="1" i="1" dirty="0"/>
              <a:t>condomínios</a:t>
            </a:r>
            <a:r>
              <a:rPr lang="pt-BR" sz="2500" i="1" dirty="0"/>
              <a:t>, nas vias e áreas de </a:t>
            </a:r>
            <a:r>
              <a:rPr lang="pt-BR" sz="2500" b="1" i="1" dirty="0"/>
              <a:t>estacionamento privado de uso coletivo</a:t>
            </a:r>
            <a:r>
              <a:rPr lang="pt-BR" sz="2500" i="1" dirty="0"/>
              <a:t> é </a:t>
            </a:r>
            <a:r>
              <a:rPr lang="pt-BR" sz="2500" i="1" dirty="0">
                <a:solidFill>
                  <a:srgbClr val="FF6600"/>
                </a:solidFill>
              </a:rPr>
              <a:t>responsabilidade de seu proprietário</a:t>
            </a:r>
            <a:r>
              <a:rPr lang="pt-BR" sz="2500" i="1" dirty="0"/>
              <a:t> </a:t>
            </a:r>
            <a:r>
              <a:rPr lang="pt-BR" sz="1000" i="1" dirty="0"/>
              <a:t>(CTB, art. 80 § 3º)</a:t>
            </a:r>
          </a:p>
        </p:txBody>
      </p:sp>
    </p:spTree>
    <p:extLst>
      <p:ext uri="{BB962C8B-B14F-4D97-AF65-F5344CB8AC3E}">
        <p14:creationId xmlns:p14="http://schemas.microsoft.com/office/powerpoint/2010/main" val="23534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de cantos arredondados 16"/>
          <p:cNvSpPr/>
          <p:nvPr/>
        </p:nvSpPr>
        <p:spPr>
          <a:xfrm>
            <a:off x="4071934" y="1724222"/>
            <a:ext cx="214314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latin typeface="Calibri" pitchFamily="34" charset="0"/>
                <a:cs typeface="Calibri" pitchFamily="34" charset="0"/>
              </a:rPr>
              <a:t>1. VERTICAL</a:t>
            </a:r>
          </a:p>
        </p:txBody>
      </p:sp>
      <p:sp>
        <p:nvSpPr>
          <p:cNvPr id="18" name="Retângulo de cantos arredondados 17"/>
          <p:cNvSpPr/>
          <p:nvPr/>
        </p:nvSpPr>
        <p:spPr>
          <a:xfrm>
            <a:off x="6682614" y="1724222"/>
            <a:ext cx="2143140" cy="357190"/>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solidFill>
                <a:latin typeface="Calibri" pitchFamily="34" charset="0"/>
                <a:cs typeface="Calibri" pitchFamily="34" charset="0"/>
              </a:rPr>
              <a:t>Placas</a:t>
            </a:r>
          </a:p>
        </p:txBody>
      </p:sp>
      <p:sp>
        <p:nvSpPr>
          <p:cNvPr id="20" name="Retângulo de cantos arredondados 19"/>
          <p:cNvSpPr/>
          <p:nvPr/>
        </p:nvSpPr>
        <p:spPr>
          <a:xfrm>
            <a:off x="4071934" y="2263200"/>
            <a:ext cx="214314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latin typeface="Calibri" pitchFamily="34" charset="0"/>
                <a:cs typeface="Calibri" pitchFamily="34" charset="0"/>
              </a:rPr>
              <a:t>2. HORIZONTAL</a:t>
            </a:r>
          </a:p>
        </p:txBody>
      </p:sp>
      <p:sp>
        <p:nvSpPr>
          <p:cNvPr id="21" name="Retângulo de cantos arredondados 20"/>
          <p:cNvSpPr/>
          <p:nvPr/>
        </p:nvSpPr>
        <p:spPr>
          <a:xfrm>
            <a:off x="6682614" y="2263200"/>
            <a:ext cx="2143140" cy="357190"/>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solidFill>
                <a:latin typeface="Calibri" pitchFamily="34" charset="0"/>
                <a:cs typeface="Calibri" pitchFamily="34" charset="0"/>
              </a:rPr>
              <a:t>Marcações no Piso</a:t>
            </a:r>
          </a:p>
        </p:txBody>
      </p:sp>
      <p:sp>
        <p:nvSpPr>
          <p:cNvPr id="23" name="Retângulo de cantos arredondados 22"/>
          <p:cNvSpPr/>
          <p:nvPr/>
        </p:nvSpPr>
        <p:spPr>
          <a:xfrm>
            <a:off x="4071934" y="2802178"/>
            <a:ext cx="214314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latin typeface="Calibri" pitchFamily="34" charset="0"/>
                <a:cs typeface="Calibri" pitchFamily="34" charset="0"/>
              </a:rPr>
              <a:t>3. DISP. AUXILIARES</a:t>
            </a:r>
          </a:p>
        </p:txBody>
      </p:sp>
      <p:sp>
        <p:nvSpPr>
          <p:cNvPr id="24" name="Retângulo de cantos arredondados 23"/>
          <p:cNvSpPr/>
          <p:nvPr/>
        </p:nvSpPr>
        <p:spPr>
          <a:xfrm>
            <a:off x="6682614" y="2802178"/>
            <a:ext cx="2143140" cy="357190"/>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solidFill>
                <a:latin typeface="Calibri" pitchFamily="34" charset="0"/>
                <a:cs typeface="Calibri" pitchFamily="34" charset="0"/>
              </a:rPr>
              <a:t>Barreiras, Tachões...</a:t>
            </a:r>
          </a:p>
        </p:txBody>
      </p:sp>
      <p:sp>
        <p:nvSpPr>
          <p:cNvPr id="26" name="Retângulo de cantos arredondados 25"/>
          <p:cNvSpPr/>
          <p:nvPr/>
        </p:nvSpPr>
        <p:spPr>
          <a:xfrm>
            <a:off x="4071934" y="3341156"/>
            <a:ext cx="214314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latin typeface="Calibri" pitchFamily="34" charset="0"/>
                <a:cs typeface="Calibri" pitchFamily="34" charset="0"/>
              </a:rPr>
              <a:t>4. LUMINOSA</a:t>
            </a:r>
          </a:p>
        </p:txBody>
      </p:sp>
      <p:sp>
        <p:nvSpPr>
          <p:cNvPr id="27" name="Retângulo de cantos arredondados 26"/>
          <p:cNvSpPr/>
          <p:nvPr/>
        </p:nvSpPr>
        <p:spPr>
          <a:xfrm>
            <a:off x="6682614" y="3341156"/>
            <a:ext cx="2143140" cy="357190"/>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solidFill>
                <a:latin typeface="Calibri" pitchFamily="34" charset="0"/>
                <a:cs typeface="Calibri" pitchFamily="34" charset="0"/>
              </a:rPr>
              <a:t>Semáforo</a:t>
            </a:r>
          </a:p>
        </p:txBody>
      </p:sp>
      <p:sp>
        <p:nvSpPr>
          <p:cNvPr id="29" name="Retângulo de cantos arredondados 28"/>
          <p:cNvSpPr/>
          <p:nvPr/>
        </p:nvSpPr>
        <p:spPr>
          <a:xfrm>
            <a:off x="4071934" y="3880134"/>
            <a:ext cx="214314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latin typeface="Calibri" pitchFamily="34" charset="0"/>
                <a:cs typeface="Calibri" pitchFamily="34" charset="0"/>
              </a:rPr>
              <a:t>5. SONORA</a:t>
            </a:r>
          </a:p>
        </p:txBody>
      </p:sp>
      <p:sp>
        <p:nvSpPr>
          <p:cNvPr id="30" name="Retângulo de cantos arredondados 29"/>
          <p:cNvSpPr/>
          <p:nvPr/>
        </p:nvSpPr>
        <p:spPr>
          <a:xfrm>
            <a:off x="6682614" y="3880134"/>
            <a:ext cx="2143140" cy="357190"/>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solidFill>
                <a:latin typeface="Calibri" pitchFamily="34" charset="0"/>
                <a:cs typeface="Calibri" pitchFamily="34" charset="0"/>
              </a:rPr>
              <a:t>Silvos (apitos)</a:t>
            </a:r>
          </a:p>
        </p:txBody>
      </p:sp>
      <p:sp>
        <p:nvSpPr>
          <p:cNvPr id="32" name="Retângulo de cantos arredondados 31"/>
          <p:cNvSpPr/>
          <p:nvPr/>
        </p:nvSpPr>
        <p:spPr>
          <a:xfrm>
            <a:off x="4071934" y="4419112"/>
            <a:ext cx="2143140" cy="3571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latin typeface="Calibri" pitchFamily="34" charset="0"/>
                <a:cs typeface="Calibri" pitchFamily="34" charset="0"/>
              </a:rPr>
              <a:t>6. GESTUAL</a:t>
            </a:r>
          </a:p>
        </p:txBody>
      </p:sp>
      <p:sp>
        <p:nvSpPr>
          <p:cNvPr id="33" name="Retângulo de cantos arredondados 32"/>
          <p:cNvSpPr/>
          <p:nvPr/>
        </p:nvSpPr>
        <p:spPr>
          <a:xfrm>
            <a:off x="6682614" y="4419112"/>
            <a:ext cx="2143140" cy="357190"/>
          </a:xfrm>
          <a:prstGeom prst="round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solidFill>
                <a:latin typeface="Calibri" pitchFamily="34" charset="0"/>
                <a:cs typeface="Calibri" pitchFamily="34" charset="0"/>
              </a:rPr>
              <a:t>Agente / Condutor</a:t>
            </a:r>
          </a:p>
        </p:txBody>
      </p:sp>
      <p:sp>
        <p:nvSpPr>
          <p:cNvPr id="37" name="CaixaDeTexto 36"/>
          <p:cNvSpPr txBox="1"/>
          <p:nvPr/>
        </p:nvSpPr>
        <p:spPr>
          <a:xfrm>
            <a:off x="4071934" y="1231655"/>
            <a:ext cx="4786346" cy="3231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pt-BR" sz="1500" b="1" dirty="0">
                <a:solidFill>
                  <a:schemeClr val="tx2"/>
                </a:solidFill>
              </a:rPr>
              <a:t>Código de Trânsito Brasileiro em seu artigo 87</a:t>
            </a:r>
          </a:p>
        </p:txBody>
      </p:sp>
      <p:pic>
        <p:nvPicPr>
          <p:cNvPr id="39" name="Imagem 38" descr="SINALIZACAO 2.jpg"/>
          <p:cNvPicPr>
            <a:picLocks noChangeAspect="1"/>
          </p:cNvPicPr>
          <p:nvPr/>
        </p:nvPicPr>
        <p:blipFill>
          <a:blip r:embed="rId3" cstate="print"/>
          <a:stretch>
            <a:fillRect/>
          </a:stretch>
        </p:blipFill>
        <p:spPr>
          <a:xfrm>
            <a:off x="0" y="1878735"/>
            <a:ext cx="3648045" cy="3079653"/>
          </a:xfrm>
          <a:prstGeom prst="rect">
            <a:avLst/>
          </a:prstGeom>
        </p:spPr>
      </p:pic>
      <p:sp>
        <p:nvSpPr>
          <p:cNvPr id="40" name="Arredondar Retângulo no Mesmo Canto Lateral 39"/>
          <p:cNvSpPr/>
          <p:nvPr/>
        </p:nvSpPr>
        <p:spPr>
          <a:xfrm rot="5400000">
            <a:off x="1640270" y="-428609"/>
            <a:ext cx="360000" cy="3646075"/>
          </a:xfrm>
          <a:prstGeom prst="round2SameRect">
            <a:avLst>
              <a:gd name="adj1" fmla="val 31097"/>
              <a:gd name="adj2" fmla="val 0"/>
            </a:avLst>
          </a:prstGeom>
          <a:solidFill>
            <a:schemeClr val="tx2"/>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SINALIZAÇÃO DE TRÂNSITO</a:t>
            </a:r>
          </a:p>
        </p:txBody>
      </p:sp>
      <p:sp>
        <p:nvSpPr>
          <p:cNvPr id="41" name="Divisa 40"/>
          <p:cNvSpPr/>
          <p:nvPr/>
        </p:nvSpPr>
        <p:spPr>
          <a:xfrm>
            <a:off x="6305968" y="1763134"/>
            <a:ext cx="285752" cy="285752"/>
          </a:xfrm>
          <a:prstGeom prst="chevron">
            <a:avLst/>
          </a:prstGeom>
          <a:solidFill>
            <a:schemeClr val="accent1">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42" name="Divisa 41"/>
          <p:cNvSpPr/>
          <p:nvPr/>
        </p:nvSpPr>
        <p:spPr>
          <a:xfrm>
            <a:off x="6305968" y="2285998"/>
            <a:ext cx="285752" cy="285752"/>
          </a:xfrm>
          <a:prstGeom prst="chevron">
            <a:avLst/>
          </a:prstGeom>
          <a:solidFill>
            <a:schemeClr val="accent1">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43" name="Divisa 42"/>
          <p:cNvSpPr/>
          <p:nvPr/>
        </p:nvSpPr>
        <p:spPr>
          <a:xfrm>
            <a:off x="6305968" y="2815248"/>
            <a:ext cx="285752" cy="285752"/>
          </a:xfrm>
          <a:prstGeom prst="chevron">
            <a:avLst/>
          </a:prstGeom>
          <a:solidFill>
            <a:schemeClr val="accent1">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44" name="Divisa 43"/>
          <p:cNvSpPr/>
          <p:nvPr/>
        </p:nvSpPr>
        <p:spPr>
          <a:xfrm>
            <a:off x="6305968" y="3376726"/>
            <a:ext cx="285752" cy="285752"/>
          </a:xfrm>
          <a:prstGeom prst="chevron">
            <a:avLst/>
          </a:prstGeom>
          <a:solidFill>
            <a:schemeClr val="accent1">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45" name="Divisa 44"/>
          <p:cNvSpPr/>
          <p:nvPr/>
        </p:nvSpPr>
        <p:spPr>
          <a:xfrm>
            <a:off x="6305968" y="3899590"/>
            <a:ext cx="285752" cy="285752"/>
          </a:xfrm>
          <a:prstGeom prst="chevron">
            <a:avLst/>
          </a:prstGeom>
          <a:solidFill>
            <a:schemeClr val="accent1">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46" name="Divisa 45"/>
          <p:cNvSpPr/>
          <p:nvPr/>
        </p:nvSpPr>
        <p:spPr>
          <a:xfrm>
            <a:off x="6305968" y="4428840"/>
            <a:ext cx="285752" cy="285752"/>
          </a:xfrm>
          <a:prstGeom prst="chevron">
            <a:avLst/>
          </a:prstGeom>
          <a:solidFill>
            <a:schemeClr val="accent1">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25" name="Retângulo 24"/>
          <p:cNvSpPr/>
          <p:nvPr/>
        </p:nvSpPr>
        <p:spPr>
          <a:xfrm>
            <a:off x="0" y="1745316"/>
            <a:ext cx="3714744" cy="321471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chemeClr val="bg1"/>
              </a:solidFill>
            </a:endParaRPr>
          </a:p>
        </p:txBody>
      </p:sp>
      <p:pic>
        <p:nvPicPr>
          <p:cNvPr id="28" name="Imagem 27"/>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1" name="CaixaDeTexto 30"/>
          <p:cNvSpPr txBox="1"/>
          <p:nvPr/>
        </p:nvSpPr>
        <p:spPr>
          <a:xfrm>
            <a:off x="214282" y="577298"/>
            <a:ext cx="4141694" cy="430887"/>
          </a:xfrm>
          <a:prstGeom prst="rect">
            <a:avLst/>
          </a:prstGeom>
          <a:noFill/>
        </p:spPr>
        <p:txBody>
          <a:bodyPr wrap="square" rtlCol="0">
            <a:spAutoFit/>
          </a:bodyPr>
          <a:lstStyle/>
          <a:p>
            <a:r>
              <a:rPr lang="pt-BR" sz="2200" b="1" dirty="0"/>
              <a:t>TIPOS / CLASSIFICAÇÃO</a:t>
            </a:r>
          </a:p>
        </p:txBody>
      </p:sp>
    </p:spTree>
    <p:extLst>
      <p:ext uri="{BB962C8B-B14F-4D97-AF65-F5344CB8AC3E}">
        <p14:creationId xmlns:p14="http://schemas.microsoft.com/office/powerpoint/2010/main" val="9565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linds(horizontal)">
                                      <p:cBhvr>
                                        <p:cTn id="22" dur="500"/>
                                        <p:tgtEl>
                                          <p:spTgt spid="3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randombar(horizont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randombar(horizont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randombar(horizontal)">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randombar(horizontal)">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randombar(horizontal)">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7" grpId="0" animBg="1"/>
      <p:bldP spid="41" grpId="0" animBg="1"/>
      <p:bldP spid="42" grpId="0" animBg="1"/>
      <p:bldP spid="43" grpId="0" animBg="1"/>
      <p:bldP spid="44" grpId="0" animBg="1"/>
      <p:bldP spid="45"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de cantos arredondados 8"/>
          <p:cNvSpPr/>
          <p:nvPr/>
        </p:nvSpPr>
        <p:spPr>
          <a:xfrm>
            <a:off x="1714480" y="1235694"/>
            <a:ext cx="6834836" cy="85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060575" indent="-1258888">
              <a:buNone/>
            </a:pPr>
            <a:r>
              <a:rPr lang="pt-BR" sz="2200" dirty="0">
                <a:latin typeface="Calibri" pitchFamily="34" charset="0"/>
              </a:rPr>
              <a:t>Ordem do </a:t>
            </a:r>
            <a:r>
              <a:rPr lang="pt-BR" sz="2200" dirty="0">
                <a:solidFill>
                  <a:srgbClr val="008000"/>
                </a:solidFill>
                <a:latin typeface="Calibri" pitchFamily="34" charset="0"/>
              </a:rPr>
              <a:t>Agente de Trânsito </a:t>
            </a:r>
            <a:r>
              <a:rPr lang="pt-BR" sz="2200" dirty="0">
                <a:latin typeface="Calibri" pitchFamily="34" charset="0"/>
              </a:rPr>
              <a:t>sobre as Normas de Circulação e Outros Sinais</a:t>
            </a:r>
            <a:endParaRPr lang="pt-BR" sz="2200" dirty="0"/>
          </a:p>
        </p:txBody>
      </p:sp>
      <p:pic>
        <p:nvPicPr>
          <p:cNvPr id="13" name="Imagem 12" descr="guarda sinal.jpg"/>
          <p:cNvPicPr>
            <a:picLocks noChangeAspect="1"/>
          </p:cNvPicPr>
          <p:nvPr/>
        </p:nvPicPr>
        <p:blipFill>
          <a:blip r:embed="rId3" cstate="print"/>
          <a:stretch>
            <a:fillRect/>
          </a:stretch>
        </p:blipFill>
        <p:spPr>
          <a:xfrm>
            <a:off x="500034" y="1142989"/>
            <a:ext cx="928693" cy="1159711"/>
          </a:xfrm>
          <a:prstGeom prst="rect">
            <a:avLst/>
          </a:prstGeom>
        </p:spPr>
      </p:pic>
      <p:sp>
        <p:nvSpPr>
          <p:cNvPr id="10" name="Retângulo de cantos arredondados 9"/>
          <p:cNvSpPr/>
          <p:nvPr/>
        </p:nvSpPr>
        <p:spPr>
          <a:xfrm>
            <a:off x="1714480" y="2569212"/>
            <a:ext cx="6834836"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2060575" indent="-1166813">
              <a:buNone/>
            </a:pPr>
            <a:r>
              <a:rPr lang="pt-BR" sz="2200" dirty="0">
                <a:latin typeface="Calibri" pitchFamily="34" charset="0"/>
              </a:rPr>
              <a:t>As indicações do </a:t>
            </a:r>
            <a:r>
              <a:rPr lang="pt-BR" sz="2200" dirty="0">
                <a:solidFill>
                  <a:srgbClr val="008000"/>
                </a:solidFill>
                <a:latin typeface="Calibri" pitchFamily="34" charset="0"/>
              </a:rPr>
              <a:t>Semáforo </a:t>
            </a:r>
            <a:r>
              <a:rPr lang="pt-BR" sz="2200" dirty="0">
                <a:latin typeface="Calibri" pitchFamily="34" charset="0"/>
              </a:rPr>
              <a:t>sobre os demais sinais</a:t>
            </a:r>
            <a:endParaRPr lang="pt-BR" sz="2200" dirty="0"/>
          </a:p>
        </p:txBody>
      </p:sp>
      <p:pic>
        <p:nvPicPr>
          <p:cNvPr id="14" name="Imagem 13" descr="semáforo.jpg"/>
          <p:cNvPicPr>
            <a:picLocks noChangeAspect="1"/>
          </p:cNvPicPr>
          <p:nvPr/>
        </p:nvPicPr>
        <p:blipFill>
          <a:blip r:embed="rId4" cstate="print"/>
          <a:stretch>
            <a:fillRect/>
          </a:stretch>
        </p:blipFill>
        <p:spPr>
          <a:xfrm>
            <a:off x="500034" y="2405070"/>
            <a:ext cx="833437" cy="1166812"/>
          </a:xfrm>
          <a:prstGeom prst="rect">
            <a:avLst/>
          </a:prstGeom>
        </p:spPr>
      </p:pic>
      <p:sp>
        <p:nvSpPr>
          <p:cNvPr id="11" name="Retângulo de cantos arredondados 10"/>
          <p:cNvSpPr/>
          <p:nvPr/>
        </p:nvSpPr>
        <p:spPr>
          <a:xfrm>
            <a:off x="1714480" y="3857634"/>
            <a:ext cx="6834836" cy="8572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060575" indent="-1166813">
              <a:buNone/>
            </a:pPr>
            <a:r>
              <a:rPr lang="pt-BR" sz="2200" dirty="0">
                <a:latin typeface="Calibri" pitchFamily="34" charset="0"/>
              </a:rPr>
              <a:t>As indicações dos </a:t>
            </a:r>
            <a:r>
              <a:rPr lang="pt-BR" sz="2200" dirty="0">
                <a:solidFill>
                  <a:srgbClr val="008000"/>
                </a:solidFill>
                <a:latin typeface="Calibri" pitchFamily="34" charset="0"/>
              </a:rPr>
              <a:t>Sinais </a:t>
            </a:r>
            <a:r>
              <a:rPr lang="pt-BR" sz="2200" dirty="0">
                <a:latin typeface="Calibri" pitchFamily="34" charset="0"/>
              </a:rPr>
              <a:t>sobre as demais Normas de Trânsito</a:t>
            </a:r>
            <a:endParaRPr lang="pt-BR" sz="2200" dirty="0"/>
          </a:p>
        </p:txBody>
      </p:sp>
      <p:pic>
        <p:nvPicPr>
          <p:cNvPr id="15" name="Imagem 14" descr="demais sinais.jpg"/>
          <p:cNvPicPr>
            <a:picLocks noChangeAspect="1"/>
          </p:cNvPicPr>
          <p:nvPr/>
        </p:nvPicPr>
        <p:blipFill>
          <a:blip r:embed="rId5" cstate="print"/>
          <a:stretch>
            <a:fillRect/>
          </a:stretch>
        </p:blipFill>
        <p:spPr>
          <a:xfrm>
            <a:off x="285720" y="3907806"/>
            <a:ext cx="1136468" cy="690562"/>
          </a:xfrm>
          <a:prstGeom prst="rect">
            <a:avLst/>
          </a:prstGeom>
        </p:spPr>
      </p:pic>
      <p:sp>
        <p:nvSpPr>
          <p:cNvPr id="19" name="Retângulo de cantos arredondados 18"/>
          <p:cNvSpPr/>
          <p:nvPr/>
        </p:nvSpPr>
        <p:spPr>
          <a:xfrm>
            <a:off x="1785918" y="1296140"/>
            <a:ext cx="642942" cy="7143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000" b="1" dirty="0">
                <a:solidFill>
                  <a:schemeClr val="bg1"/>
                </a:solidFill>
                <a:latin typeface="Calibri" pitchFamily="34" charset="0"/>
              </a:rPr>
              <a:t>1º</a:t>
            </a:r>
            <a:endParaRPr lang="en-US" sz="3000" b="1" dirty="0">
              <a:solidFill>
                <a:schemeClr val="bg1"/>
              </a:solidFill>
            </a:endParaRPr>
          </a:p>
        </p:txBody>
      </p:sp>
      <p:sp>
        <p:nvSpPr>
          <p:cNvPr id="20" name="Retângulo de cantos arredondados 19"/>
          <p:cNvSpPr/>
          <p:nvPr/>
        </p:nvSpPr>
        <p:spPr>
          <a:xfrm>
            <a:off x="1785918" y="2643188"/>
            <a:ext cx="642942" cy="71438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000" b="1" dirty="0">
                <a:solidFill>
                  <a:schemeClr val="bg1"/>
                </a:solidFill>
                <a:latin typeface="Calibri" pitchFamily="34" charset="0"/>
              </a:rPr>
              <a:t>2º</a:t>
            </a:r>
            <a:endParaRPr lang="en-US" sz="3000" b="1" dirty="0">
              <a:solidFill>
                <a:schemeClr val="bg1"/>
              </a:solidFill>
            </a:endParaRPr>
          </a:p>
        </p:txBody>
      </p:sp>
      <p:sp>
        <p:nvSpPr>
          <p:cNvPr id="21" name="Retângulo de cantos arredondados 20"/>
          <p:cNvSpPr/>
          <p:nvPr/>
        </p:nvSpPr>
        <p:spPr>
          <a:xfrm>
            <a:off x="1785918" y="3929072"/>
            <a:ext cx="642942" cy="71438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000" b="1" dirty="0">
                <a:solidFill>
                  <a:schemeClr val="bg1"/>
                </a:solidFill>
                <a:latin typeface="Calibri" pitchFamily="34" charset="0"/>
              </a:rPr>
              <a:t>3º</a:t>
            </a:r>
            <a:endParaRPr lang="en-US" sz="3000" b="1" dirty="0">
              <a:solidFill>
                <a:schemeClr val="bg1"/>
              </a:solidFill>
            </a:endParaRPr>
          </a:p>
        </p:txBody>
      </p:sp>
      <p:pic>
        <p:nvPicPr>
          <p:cNvPr id="16" name="Imagem 15"/>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4141694" cy="430887"/>
          </a:xfrm>
          <a:prstGeom prst="rect">
            <a:avLst/>
          </a:prstGeom>
          <a:noFill/>
        </p:spPr>
        <p:txBody>
          <a:bodyPr wrap="square" rtlCol="0">
            <a:spAutoFit/>
          </a:bodyPr>
          <a:lstStyle/>
          <a:p>
            <a:r>
              <a:rPr lang="pt-BR" sz="2200" b="1" dirty="0"/>
              <a:t>HIERARQUIA </a:t>
            </a:r>
            <a:r>
              <a:rPr lang="pt-BR" sz="1000" b="1" dirty="0"/>
              <a:t>(CTB art. 89)</a:t>
            </a:r>
          </a:p>
        </p:txBody>
      </p:sp>
    </p:spTree>
    <p:extLst>
      <p:ext uri="{BB962C8B-B14F-4D97-AF65-F5344CB8AC3E}">
        <p14:creationId xmlns:p14="http://schemas.microsoft.com/office/powerpoint/2010/main" val="26990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9" grpId="0" animBg="1"/>
      <p:bldP spid="20"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428992" y="1214428"/>
            <a:ext cx="5214974" cy="918021"/>
            <a:chOff x="3786182" y="1500174"/>
            <a:chExt cx="4143404" cy="721980"/>
          </a:xfrm>
        </p:grpSpPr>
        <p:pic>
          <p:nvPicPr>
            <p:cNvPr id="10" name="Imagem 9" descr="placa pare.jpg"/>
            <p:cNvPicPr>
              <a:picLocks noChangeAspect="1"/>
            </p:cNvPicPr>
            <p:nvPr/>
          </p:nvPicPr>
          <p:blipFill>
            <a:blip r:embed="rId3" cstate="print"/>
            <a:stretch>
              <a:fillRect/>
            </a:stretch>
          </p:blipFill>
          <p:spPr>
            <a:xfrm>
              <a:off x="6286512" y="1500174"/>
              <a:ext cx="857256" cy="685805"/>
            </a:xfrm>
            <a:prstGeom prst="rect">
              <a:avLst/>
            </a:prstGeom>
          </p:spPr>
        </p:pic>
        <p:pic>
          <p:nvPicPr>
            <p:cNvPr id="11" name="Imagem 10" descr="Proibido parar.jpg"/>
            <p:cNvPicPr>
              <a:picLocks noChangeAspect="1"/>
            </p:cNvPicPr>
            <p:nvPr/>
          </p:nvPicPr>
          <p:blipFill>
            <a:blip r:embed="rId4" cstate="print"/>
            <a:stretch>
              <a:fillRect/>
            </a:stretch>
          </p:blipFill>
          <p:spPr>
            <a:xfrm>
              <a:off x="4643438" y="1500174"/>
              <a:ext cx="730470" cy="714380"/>
            </a:xfrm>
            <a:prstGeom prst="rect">
              <a:avLst/>
            </a:prstGeom>
          </p:spPr>
        </p:pic>
        <p:pic>
          <p:nvPicPr>
            <p:cNvPr id="13" name="Imagem 12" descr="preferencia.jpeg"/>
            <p:cNvPicPr>
              <a:picLocks noChangeAspect="1"/>
            </p:cNvPicPr>
            <p:nvPr/>
          </p:nvPicPr>
          <p:blipFill>
            <a:blip r:embed="rId5" cstate="print"/>
            <a:stretch>
              <a:fillRect/>
            </a:stretch>
          </p:blipFill>
          <p:spPr>
            <a:xfrm>
              <a:off x="7215206" y="1571612"/>
              <a:ext cx="714380" cy="650542"/>
            </a:xfrm>
            <a:prstGeom prst="rect">
              <a:avLst/>
            </a:prstGeom>
          </p:spPr>
        </p:pic>
        <p:pic>
          <p:nvPicPr>
            <p:cNvPr id="14" name="Imagem 13" descr="altura permitida.jpeg"/>
            <p:cNvPicPr>
              <a:picLocks noChangeAspect="1"/>
            </p:cNvPicPr>
            <p:nvPr/>
          </p:nvPicPr>
          <p:blipFill>
            <a:blip r:embed="rId6" cstate="print"/>
            <a:stretch>
              <a:fillRect/>
            </a:stretch>
          </p:blipFill>
          <p:spPr>
            <a:xfrm>
              <a:off x="5500694" y="1500174"/>
              <a:ext cx="714380" cy="714380"/>
            </a:xfrm>
            <a:prstGeom prst="rect">
              <a:avLst/>
            </a:prstGeom>
          </p:spPr>
        </p:pic>
        <p:pic>
          <p:nvPicPr>
            <p:cNvPr id="15" name="Imagem 14" descr="velocidade permitida.jpeg"/>
            <p:cNvPicPr>
              <a:picLocks noChangeAspect="1"/>
            </p:cNvPicPr>
            <p:nvPr/>
          </p:nvPicPr>
          <p:blipFill>
            <a:blip r:embed="rId7" cstate="print"/>
            <a:stretch>
              <a:fillRect/>
            </a:stretch>
          </p:blipFill>
          <p:spPr>
            <a:xfrm>
              <a:off x="3786182" y="1500175"/>
              <a:ext cx="714380" cy="714380"/>
            </a:xfrm>
            <a:prstGeom prst="rect">
              <a:avLst/>
            </a:prstGeom>
          </p:spPr>
        </p:pic>
      </p:grpSp>
      <p:sp>
        <p:nvSpPr>
          <p:cNvPr id="22" name="Retângulo de cantos arredondados 21"/>
          <p:cNvSpPr/>
          <p:nvPr/>
        </p:nvSpPr>
        <p:spPr>
          <a:xfrm>
            <a:off x="285720" y="1357304"/>
            <a:ext cx="2714644" cy="5715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REGULAMENTAÇÃO</a:t>
            </a:r>
          </a:p>
        </p:txBody>
      </p:sp>
      <p:grpSp>
        <p:nvGrpSpPr>
          <p:cNvPr id="19" name="Grupo 18"/>
          <p:cNvGrpSpPr/>
          <p:nvPr/>
        </p:nvGrpSpPr>
        <p:grpSpPr>
          <a:xfrm>
            <a:off x="3428992" y="2500312"/>
            <a:ext cx="2428892" cy="1000132"/>
            <a:chOff x="3143240" y="2500306"/>
            <a:chExt cx="2000264" cy="857256"/>
          </a:xfrm>
        </p:grpSpPr>
        <p:pic>
          <p:nvPicPr>
            <p:cNvPr id="20" name="Imagem 19" descr="placa curva a direira.jpg"/>
            <p:cNvPicPr>
              <a:picLocks noChangeAspect="1"/>
            </p:cNvPicPr>
            <p:nvPr/>
          </p:nvPicPr>
          <p:blipFill>
            <a:blip r:embed="rId8" cstate="print"/>
            <a:stretch>
              <a:fillRect/>
            </a:stretch>
          </p:blipFill>
          <p:spPr>
            <a:xfrm>
              <a:off x="4286248" y="2500306"/>
              <a:ext cx="857256" cy="857256"/>
            </a:xfrm>
            <a:prstGeom prst="rect">
              <a:avLst/>
            </a:prstGeom>
          </p:spPr>
        </p:pic>
        <p:pic>
          <p:nvPicPr>
            <p:cNvPr id="21" name="Imagem 20" descr="placa curva a direira - Cópia.jpg"/>
            <p:cNvPicPr>
              <a:picLocks noChangeAspect="1"/>
            </p:cNvPicPr>
            <p:nvPr/>
          </p:nvPicPr>
          <p:blipFill>
            <a:blip r:embed="rId9" cstate="print"/>
            <a:stretch>
              <a:fillRect/>
            </a:stretch>
          </p:blipFill>
          <p:spPr>
            <a:xfrm>
              <a:off x="3143240" y="2500306"/>
              <a:ext cx="857256" cy="857256"/>
            </a:xfrm>
            <a:prstGeom prst="rect">
              <a:avLst/>
            </a:prstGeom>
          </p:spPr>
        </p:pic>
      </p:grpSp>
      <p:sp>
        <p:nvSpPr>
          <p:cNvPr id="23" name="Retângulo de cantos arredondados 22"/>
          <p:cNvSpPr/>
          <p:nvPr/>
        </p:nvSpPr>
        <p:spPr>
          <a:xfrm>
            <a:off x="285720" y="2701000"/>
            <a:ext cx="2714644" cy="5715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BR" sz="2200" b="1" i="1" dirty="0">
                <a:solidFill>
                  <a:srgbClr val="FF3300"/>
                </a:solidFill>
                <a:latin typeface="Calibri" pitchFamily="34" charset="0"/>
                <a:cs typeface="Calibri" pitchFamily="34" charset="0"/>
              </a:rPr>
              <a:t>ADVERTÊNCIA</a:t>
            </a:r>
          </a:p>
        </p:txBody>
      </p:sp>
      <p:pic>
        <p:nvPicPr>
          <p:cNvPr id="17" name="Imagem 16" descr="indicação local sentido e distancia.jpeg"/>
          <p:cNvPicPr>
            <a:picLocks noChangeAspect="1"/>
          </p:cNvPicPr>
          <p:nvPr/>
        </p:nvPicPr>
        <p:blipFill>
          <a:blip r:embed="rId10" cstate="print"/>
          <a:stretch>
            <a:fillRect/>
          </a:stretch>
        </p:blipFill>
        <p:spPr>
          <a:xfrm>
            <a:off x="3428992" y="3862405"/>
            <a:ext cx="1900242" cy="960337"/>
          </a:xfrm>
          <a:prstGeom prst="rect">
            <a:avLst/>
          </a:prstGeom>
        </p:spPr>
      </p:pic>
      <p:pic>
        <p:nvPicPr>
          <p:cNvPr id="18" name="Imagem 17" descr="serv aux.jpeg"/>
          <p:cNvPicPr>
            <a:picLocks noChangeAspect="1"/>
          </p:cNvPicPr>
          <p:nvPr/>
        </p:nvPicPr>
        <p:blipFill>
          <a:blip r:embed="rId11" cstate="print"/>
          <a:stretch>
            <a:fillRect/>
          </a:stretch>
        </p:blipFill>
        <p:spPr>
          <a:xfrm>
            <a:off x="5643570" y="3878913"/>
            <a:ext cx="1643074" cy="978853"/>
          </a:xfrm>
          <a:prstGeom prst="rect">
            <a:avLst/>
          </a:prstGeom>
        </p:spPr>
      </p:pic>
      <p:sp>
        <p:nvSpPr>
          <p:cNvPr id="24" name="Retângulo de cantos arredondados 23"/>
          <p:cNvSpPr/>
          <p:nvPr/>
        </p:nvSpPr>
        <p:spPr>
          <a:xfrm>
            <a:off x="285720" y="4070733"/>
            <a:ext cx="2714644" cy="5715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2200" b="1" i="1" dirty="0">
                <a:solidFill>
                  <a:schemeClr val="accent1"/>
                </a:solidFill>
                <a:latin typeface="Calibri" pitchFamily="34" charset="0"/>
                <a:cs typeface="Calibri" pitchFamily="34" charset="0"/>
              </a:rPr>
              <a:t>INDICAÇÃO</a:t>
            </a:r>
          </a:p>
        </p:txBody>
      </p:sp>
      <p:pic>
        <p:nvPicPr>
          <p:cNvPr id="30" name="Imagem 29" descr="button_Atr_turistico_1.png"/>
          <p:cNvPicPr>
            <a:picLocks noChangeAspect="1"/>
          </p:cNvPicPr>
          <p:nvPr/>
        </p:nvPicPr>
        <p:blipFill>
          <a:blip r:embed="rId12" cstate="print"/>
          <a:stretch>
            <a:fillRect/>
          </a:stretch>
        </p:blipFill>
        <p:spPr>
          <a:xfrm>
            <a:off x="7572396" y="3856419"/>
            <a:ext cx="1000132" cy="1000132"/>
          </a:xfrm>
          <a:prstGeom prst="rect">
            <a:avLst/>
          </a:prstGeom>
        </p:spPr>
      </p:pic>
      <p:pic>
        <p:nvPicPr>
          <p:cNvPr id="2" name="Imagem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04868" y="2486825"/>
            <a:ext cx="1013258" cy="1096627"/>
          </a:xfrm>
          <a:prstGeom prst="rect">
            <a:avLst/>
          </a:prstGeom>
        </p:spPr>
      </p:pic>
      <p:pic>
        <p:nvPicPr>
          <p:cNvPr id="3" name="Imagem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43548" y="2468192"/>
            <a:ext cx="1028980" cy="1028980"/>
          </a:xfrm>
          <a:prstGeom prst="rect">
            <a:avLst/>
          </a:prstGeom>
        </p:spPr>
      </p:pic>
      <p:pic>
        <p:nvPicPr>
          <p:cNvPr id="25" name="Imagem 24"/>
          <p:cNvPicPr>
            <a:picLocks noChangeAspect="1"/>
          </p:cNvPicPr>
          <p:nvPr/>
        </p:nvPicPr>
        <p:blipFill rotWithShape="1">
          <a:blip r:embed="rId1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6" name="CaixaDeTexto 25"/>
          <p:cNvSpPr txBox="1"/>
          <p:nvPr/>
        </p:nvSpPr>
        <p:spPr>
          <a:xfrm>
            <a:off x="214282" y="577298"/>
            <a:ext cx="4141694" cy="430887"/>
          </a:xfrm>
          <a:prstGeom prst="rect">
            <a:avLst/>
          </a:prstGeom>
          <a:noFill/>
        </p:spPr>
        <p:txBody>
          <a:bodyPr wrap="square" rtlCol="0">
            <a:spAutoFit/>
          </a:bodyPr>
          <a:lstStyle/>
          <a:p>
            <a:r>
              <a:rPr lang="pt-BR" sz="2200" b="1" dirty="0"/>
              <a:t>SINALIZAÇÃO VERTICAL</a:t>
            </a:r>
          </a:p>
        </p:txBody>
      </p:sp>
    </p:spTree>
    <p:extLst>
      <p:ext uri="{BB962C8B-B14F-4D97-AF65-F5344CB8AC3E}">
        <p14:creationId xmlns:p14="http://schemas.microsoft.com/office/powerpoint/2010/main" val="34352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par>
                                <p:cTn id="36" presetID="14" presetClass="entr" presetSubtype="1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randombar(horizont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2214546" y="1142990"/>
            <a:ext cx="6143668" cy="428628"/>
          </a:xfrm>
          <a:prstGeom prst="roundRect">
            <a:avLst/>
          </a:prstGeom>
          <a:gradFill>
            <a:gsLst>
              <a:gs pos="0">
                <a:schemeClr val="accent2">
                  <a:lumMod val="20000"/>
                  <a:lumOff val="80000"/>
                </a:schemeClr>
              </a:gs>
              <a:gs pos="35000">
                <a:schemeClr val="accent2">
                  <a:tint val="37000"/>
                  <a:satMod val="300000"/>
                </a:schemeClr>
              </a:gs>
              <a:gs pos="100000">
                <a:schemeClr val="accent2">
                  <a:tint val="15000"/>
                  <a:satMod val="350000"/>
                </a:schemeClr>
              </a:gs>
            </a:gsLst>
          </a:gradFill>
          <a:ln/>
          <a:effectLst>
            <a:outerShdw dist="20000" dir="5400000" rotWithShape="0">
              <a:srgbClr val="000000">
                <a:alpha val="20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200" b="1" dirty="0">
                <a:solidFill>
                  <a:schemeClr val="tx1">
                    <a:lumMod val="85000"/>
                    <a:lumOff val="15000"/>
                  </a:schemeClr>
                </a:solidFill>
                <a:latin typeface="Calibri" pitchFamily="34" charset="0"/>
                <a:cs typeface="Calibri" pitchFamily="34" charset="0"/>
              </a:rPr>
              <a:t>FINALIDADE ► </a:t>
            </a:r>
            <a:r>
              <a:rPr lang="pt-BR" sz="2200" b="1" u="sng" dirty="0">
                <a:solidFill>
                  <a:srgbClr val="C00000"/>
                </a:solidFill>
                <a:latin typeface="Calibri" pitchFamily="34" charset="0"/>
                <a:cs typeface="Calibri" pitchFamily="34" charset="0"/>
              </a:rPr>
              <a:t>Proibir</a:t>
            </a:r>
            <a:r>
              <a:rPr lang="pt-BR" sz="2200" b="1" dirty="0">
                <a:solidFill>
                  <a:srgbClr val="C00000"/>
                </a:solidFill>
                <a:latin typeface="Calibri" pitchFamily="34" charset="0"/>
                <a:cs typeface="Calibri" pitchFamily="34" charset="0"/>
              </a:rPr>
              <a:t>, </a:t>
            </a:r>
            <a:r>
              <a:rPr lang="pt-BR" sz="2200" b="1" u="sng" dirty="0">
                <a:solidFill>
                  <a:srgbClr val="C00000"/>
                </a:solidFill>
                <a:latin typeface="Calibri" pitchFamily="34" charset="0"/>
                <a:cs typeface="Calibri" pitchFamily="34" charset="0"/>
              </a:rPr>
              <a:t>Obrigar</a:t>
            </a:r>
            <a:r>
              <a:rPr lang="pt-BR" sz="2200" b="1" dirty="0">
                <a:solidFill>
                  <a:srgbClr val="C00000"/>
                </a:solidFill>
                <a:latin typeface="Calibri" pitchFamily="34" charset="0"/>
                <a:cs typeface="Calibri" pitchFamily="34" charset="0"/>
              </a:rPr>
              <a:t>, </a:t>
            </a:r>
            <a:r>
              <a:rPr lang="pt-BR" sz="2200" b="1" u="sng" dirty="0">
                <a:solidFill>
                  <a:srgbClr val="C00000"/>
                </a:solidFill>
                <a:latin typeface="Calibri" pitchFamily="34" charset="0"/>
                <a:cs typeface="Calibri" pitchFamily="34" charset="0"/>
              </a:rPr>
              <a:t>Restringir</a:t>
            </a:r>
            <a:endParaRPr lang="pt-BR" sz="2200" b="1" dirty="0">
              <a:solidFill>
                <a:srgbClr val="C00000"/>
              </a:solidFill>
              <a:latin typeface="Calibri" pitchFamily="34" charset="0"/>
              <a:cs typeface="Calibri" pitchFamily="34" charset="0"/>
            </a:endParaRPr>
          </a:p>
        </p:txBody>
      </p:sp>
      <p:sp>
        <p:nvSpPr>
          <p:cNvPr id="16" name="Retângulo 15"/>
          <p:cNvSpPr/>
          <p:nvPr/>
        </p:nvSpPr>
        <p:spPr>
          <a:xfrm>
            <a:off x="2214546" y="1886276"/>
            <a:ext cx="5143536" cy="92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000"/>
              </a:lnSpc>
            </a:pPr>
            <a:r>
              <a:rPr lang="pt-BR" sz="2500" dirty="0">
                <a:solidFill>
                  <a:schemeClr val="tx1"/>
                </a:solidFill>
                <a:latin typeface="Calibri" pitchFamily="34" charset="0"/>
              </a:rPr>
              <a:t>►São placas </a:t>
            </a:r>
            <a:r>
              <a:rPr lang="pt-BR" sz="2500" b="1" dirty="0">
                <a:solidFill>
                  <a:srgbClr val="FF6600"/>
                </a:solidFill>
                <a:latin typeface="+mj-lt"/>
                <a:cs typeface="MV Boli" pitchFamily="2" charset="0"/>
              </a:rPr>
              <a:t>IMPERATIVAS</a:t>
            </a:r>
            <a:endParaRPr lang="pt-BR" sz="2500" dirty="0">
              <a:solidFill>
                <a:srgbClr val="FF6600"/>
              </a:solidFill>
              <a:latin typeface="+mj-lt"/>
            </a:endParaRPr>
          </a:p>
          <a:p>
            <a:pPr>
              <a:lnSpc>
                <a:spcPts val="4000"/>
              </a:lnSpc>
            </a:pPr>
            <a:r>
              <a:rPr lang="pt-BR" sz="2500" dirty="0">
                <a:solidFill>
                  <a:schemeClr val="tx1"/>
                </a:solidFill>
                <a:latin typeface="Calibri" pitchFamily="34" charset="0"/>
              </a:rPr>
              <a:t>►Exprimem sentido de </a:t>
            </a:r>
            <a:r>
              <a:rPr lang="pt-BR" sz="2500" b="1" dirty="0">
                <a:solidFill>
                  <a:srgbClr val="FF6600"/>
                </a:solidFill>
                <a:latin typeface="+mj-lt"/>
                <a:cs typeface="MV Boli" pitchFamily="2" charset="0"/>
              </a:rPr>
              <a:t>IMPOSIÇÃO</a:t>
            </a:r>
            <a:endParaRPr lang="pt-BR" sz="2500" dirty="0">
              <a:solidFill>
                <a:srgbClr val="FF6600"/>
              </a:solidFill>
              <a:latin typeface="+mj-lt"/>
            </a:endParaRPr>
          </a:p>
        </p:txBody>
      </p:sp>
      <p:grpSp>
        <p:nvGrpSpPr>
          <p:cNvPr id="26" name="Grupo 25"/>
          <p:cNvGrpSpPr/>
          <p:nvPr/>
        </p:nvGrpSpPr>
        <p:grpSpPr>
          <a:xfrm>
            <a:off x="1285852" y="3143254"/>
            <a:ext cx="3357586" cy="1143008"/>
            <a:chOff x="2214546" y="3429006"/>
            <a:chExt cx="3071834" cy="1000132"/>
          </a:xfrm>
        </p:grpSpPr>
        <p:sp>
          <p:nvSpPr>
            <p:cNvPr id="19" name="Retângulo de cantos arredondados 18"/>
            <p:cNvSpPr/>
            <p:nvPr/>
          </p:nvSpPr>
          <p:spPr>
            <a:xfrm>
              <a:off x="2214546" y="3429006"/>
              <a:ext cx="3071834" cy="1000132"/>
            </a:xfrm>
            <a:prstGeom prst="round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r"/>
              <a:r>
                <a:rPr lang="pt-BR" b="1" i="1" dirty="0">
                  <a:latin typeface="Calibri" pitchFamily="34" charset="0"/>
                  <a:cs typeface="Calibri" pitchFamily="34" charset="0"/>
                </a:rPr>
                <a:t>Dê a Preferência</a:t>
              </a:r>
            </a:p>
          </p:txBody>
        </p:sp>
        <p:grpSp>
          <p:nvGrpSpPr>
            <p:cNvPr id="22" name="Grupo 21"/>
            <p:cNvGrpSpPr/>
            <p:nvPr/>
          </p:nvGrpSpPr>
          <p:grpSpPr>
            <a:xfrm>
              <a:off x="2285984" y="3429006"/>
              <a:ext cx="1000132" cy="965384"/>
              <a:chOff x="714348" y="3286130"/>
              <a:chExt cx="1000132" cy="965384"/>
            </a:xfrm>
          </p:grpSpPr>
          <p:pic>
            <p:nvPicPr>
              <p:cNvPr id="17" name="Imagem 16" descr="Dê a preferência.jpg"/>
              <p:cNvPicPr>
                <a:picLocks noChangeAspect="1"/>
              </p:cNvPicPr>
              <p:nvPr/>
            </p:nvPicPr>
            <p:blipFill>
              <a:blip r:embed="rId3" cstate="print"/>
              <a:stretch>
                <a:fillRect/>
              </a:stretch>
            </p:blipFill>
            <p:spPr>
              <a:xfrm>
                <a:off x="796419" y="3508084"/>
                <a:ext cx="857256" cy="743430"/>
              </a:xfrm>
              <a:prstGeom prst="rect">
                <a:avLst/>
              </a:prstGeom>
            </p:spPr>
          </p:pic>
          <p:sp>
            <p:nvSpPr>
              <p:cNvPr id="20" name="Retângulo 19"/>
              <p:cNvSpPr/>
              <p:nvPr/>
            </p:nvSpPr>
            <p:spPr>
              <a:xfrm>
                <a:off x="714348" y="3286130"/>
                <a:ext cx="1000132"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latin typeface="Calibri" pitchFamily="34" charset="0"/>
                    <a:cs typeface="Calibri" pitchFamily="34" charset="0"/>
                  </a:rPr>
                  <a:t>Triangular</a:t>
                </a:r>
              </a:p>
            </p:txBody>
          </p:sp>
        </p:grpSp>
      </p:grpSp>
      <p:grpSp>
        <p:nvGrpSpPr>
          <p:cNvPr id="25" name="Grupo 24"/>
          <p:cNvGrpSpPr/>
          <p:nvPr/>
        </p:nvGrpSpPr>
        <p:grpSpPr>
          <a:xfrm>
            <a:off x="5072066" y="3143254"/>
            <a:ext cx="3357586" cy="1143008"/>
            <a:chOff x="6000760" y="3429006"/>
            <a:chExt cx="3071834" cy="1000132"/>
          </a:xfrm>
        </p:grpSpPr>
        <p:sp>
          <p:nvSpPr>
            <p:cNvPr id="24" name="Retângulo de cantos arredondados 23"/>
            <p:cNvSpPr/>
            <p:nvPr/>
          </p:nvSpPr>
          <p:spPr>
            <a:xfrm>
              <a:off x="6000760" y="3429006"/>
              <a:ext cx="3071834" cy="1000132"/>
            </a:xfrm>
            <a:prstGeom prst="round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r"/>
              <a:r>
                <a:rPr lang="pt-BR" b="1" i="1" dirty="0">
                  <a:latin typeface="Calibri" pitchFamily="34" charset="0"/>
                  <a:cs typeface="Calibri" pitchFamily="34" charset="0"/>
                </a:rPr>
                <a:t>Parada Obrigatória</a:t>
              </a:r>
            </a:p>
          </p:txBody>
        </p:sp>
        <p:grpSp>
          <p:nvGrpSpPr>
            <p:cNvPr id="23" name="Grupo 22"/>
            <p:cNvGrpSpPr/>
            <p:nvPr/>
          </p:nvGrpSpPr>
          <p:grpSpPr>
            <a:xfrm>
              <a:off x="6037306" y="3429006"/>
              <a:ext cx="1000132" cy="955374"/>
              <a:chOff x="6072198" y="3143254"/>
              <a:chExt cx="1000132" cy="955374"/>
            </a:xfrm>
          </p:grpSpPr>
          <p:pic>
            <p:nvPicPr>
              <p:cNvPr id="18" name="Imagem 17" descr="parada obrigatória.gif"/>
              <p:cNvPicPr>
                <a:picLocks noChangeAspect="1"/>
              </p:cNvPicPr>
              <p:nvPr/>
            </p:nvPicPr>
            <p:blipFill>
              <a:blip r:embed="rId4" cstate="print"/>
              <a:stretch>
                <a:fillRect/>
              </a:stretch>
            </p:blipFill>
            <p:spPr>
              <a:xfrm>
                <a:off x="6225707" y="3365208"/>
                <a:ext cx="723770" cy="733420"/>
              </a:xfrm>
              <a:prstGeom prst="rect">
                <a:avLst/>
              </a:prstGeom>
            </p:spPr>
          </p:pic>
          <p:sp>
            <p:nvSpPr>
              <p:cNvPr id="21" name="Retângulo 20"/>
              <p:cNvSpPr/>
              <p:nvPr/>
            </p:nvSpPr>
            <p:spPr>
              <a:xfrm>
                <a:off x="6072198" y="3143254"/>
                <a:ext cx="1000132"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latin typeface="Calibri" pitchFamily="34" charset="0"/>
                    <a:cs typeface="Calibri" pitchFamily="34" charset="0"/>
                  </a:rPr>
                  <a:t>Octogonal</a:t>
                </a:r>
              </a:p>
            </p:txBody>
          </p:sp>
        </p:grpSp>
      </p:grpSp>
      <p:sp>
        <p:nvSpPr>
          <p:cNvPr id="27" name="Retângulo 26"/>
          <p:cNvSpPr/>
          <p:nvPr/>
        </p:nvSpPr>
        <p:spPr>
          <a:xfrm>
            <a:off x="785786" y="4500576"/>
            <a:ext cx="7500990" cy="357190"/>
          </a:xfrm>
          <a:prstGeom prst="rect">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0000"/>
                </a:solidFill>
                <a:latin typeface="Calibri" pitchFamily="34" charset="0"/>
                <a:cs typeface="Calibri" pitchFamily="34" charset="0"/>
              </a:rPr>
              <a:t>Constitui </a:t>
            </a:r>
            <a:r>
              <a:rPr lang="pt-BR" b="1" dirty="0">
                <a:solidFill>
                  <a:schemeClr val="tx1"/>
                </a:solidFill>
                <a:latin typeface="Calibri" pitchFamily="34" charset="0"/>
                <a:cs typeface="Calibri" pitchFamily="34" charset="0"/>
              </a:rPr>
              <a:t>INFRAÇÃO</a:t>
            </a:r>
            <a:r>
              <a:rPr lang="pt-BR" b="1" dirty="0">
                <a:solidFill>
                  <a:srgbClr val="FF0000"/>
                </a:solidFill>
                <a:latin typeface="Calibri" pitchFamily="34" charset="0"/>
                <a:cs typeface="Calibri" pitchFamily="34" charset="0"/>
              </a:rPr>
              <a:t> de trânsito o desrespeito às placas de </a:t>
            </a:r>
            <a:r>
              <a:rPr lang="pt-BR" b="1" u="sng" dirty="0">
                <a:solidFill>
                  <a:srgbClr val="FF0000"/>
                </a:solidFill>
                <a:latin typeface="Calibri" pitchFamily="34" charset="0"/>
                <a:cs typeface="Calibri" pitchFamily="34" charset="0"/>
              </a:rPr>
              <a:t>Regulamentação</a:t>
            </a:r>
          </a:p>
        </p:txBody>
      </p:sp>
      <p:pic>
        <p:nvPicPr>
          <p:cNvPr id="30" name="Imagem 29" descr="Placas Reg.png"/>
          <p:cNvPicPr>
            <a:picLocks noChangeAspect="1"/>
          </p:cNvPicPr>
          <p:nvPr/>
        </p:nvPicPr>
        <p:blipFill>
          <a:blip r:embed="rId5" cstate="print"/>
          <a:stretch>
            <a:fillRect/>
          </a:stretch>
        </p:blipFill>
        <p:spPr>
          <a:xfrm>
            <a:off x="285720" y="1171896"/>
            <a:ext cx="1714512" cy="1708854"/>
          </a:xfrm>
          <a:prstGeom prst="rect">
            <a:avLst/>
          </a:prstGeom>
        </p:spPr>
      </p:pic>
      <p:sp>
        <p:nvSpPr>
          <p:cNvPr id="28" name="Divisa 27"/>
          <p:cNvSpPr/>
          <p:nvPr/>
        </p:nvSpPr>
        <p:spPr>
          <a:xfrm>
            <a:off x="500034" y="4531398"/>
            <a:ext cx="214314" cy="285752"/>
          </a:xfrm>
          <a:prstGeom prst="chevron">
            <a:avLst/>
          </a:prstGeom>
          <a:solidFill>
            <a:srgbClr val="FFFF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29" name="Divisa 28"/>
          <p:cNvSpPr/>
          <p:nvPr/>
        </p:nvSpPr>
        <p:spPr>
          <a:xfrm>
            <a:off x="326816" y="4531398"/>
            <a:ext cx="214314" cy="285752"/>
          </a:xfrm>
          <a:prstGeom prst="chevron">
            <a:avLst/>
          </a:prstGeom>
          <a:solidFill>
            <a:srgbClr val="FFFF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31" name="Divisa 30"/>
          <p:cNvSpPr/>
          <p:nvPr/>
        </p:nvSpPr>
        <p:spPr>
          <a:xfrm>
            <a:off x="153118" y="4530918"/>
            <a:ext cx="214314" cy="285752"/>
          </a:xfrm>
          <a:prstGeom prst="chevron">
            <a:avLst/>
          </a:prstGeom>
          <a:solidFill>
            <a:srgbClr val="FFFF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32" name="Divisa 31"/>
          <p:cNvSpPr/>
          <p:nvPr/>
        </p:nvSpPr>
        <p:spPr>
          <a:xfrm flipH="1">
            <a:off x="8531432" y="4531398"/>
            <a:ext cx="214314" cy="285752"/>
          </a:xfrm>
          <a:prstGeom prst="chevron">
            <a:avLst/>
          </a:prstGeom>
          <a:solidFill>
            <a:srgbClr val="FFFF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33" name="Divisa 32"/>
          <p:cNvSpPr/>
          <p:nvPr/>
        </p:nvSpPr>
        <p:spPr>
          <a:xfrm flipH="1">
            <a:off x="8358214" y="4530918"/>
            <a:ext cx="214314" cy="285752"/>
          </a:xfrm>
          <a:prstGeom prst="chevron">
            <a:avLst/>
          </a:prstGeom>
          <a:solidFill>
            <a:srgbClr val="FFFF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34" name="Divisa 33"/>
          <p:cNvSpPr/>
          <p:nvPr/>
        </p:nvSpPr>
        <p:spPr>
          <a:xfrm flipH="1">
            <a:off x="8714412" y="4531398"/>
            <a:ext cx="214314" cy="285752"/>
          </a:xfrm>
          <a:prstGeom prst="chevron">
            <a:avLst/>
          </a:prstGeom>
          <a:solidFill>
            <a:srgbClr val="FFFF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pic>
        <p:nvPicPr>
          <p:cNvPr id="35" name="Imagem 34"/>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6" name="CaixaDeTexto 35"/>
          <p:cNvSpPr txBox="1"/>
          <p:nvPr/>
        </p:nvSpPr>
        <p:spPr>
          <a:xfrm>
            <a:off x="214282" y="577298"/>
            <a:ext cx="4141694" cy="430887"/>
          </a:xfrm>
          <a:prstGeom prst="rect">
            <a:avLst/>
          </a:prstGeom>
          <a:noFill/>
        </p:spPr>
        <p:txBody>
          <a:bodyPr wrap="square" rtlCol="0">
            <a:spAutoFit/>
          </a:bodyPr>
          <a:lstStyle/>
          <a:p>
            <a:r>
              <a:rPr lang="pt-BR" sz="2200" b="1" dirty="0"/>
              <a:t>VERTICAL DE REGULAMENTAÇÃO</a:t>
            </a:r>
          </a:p>
        </p:txBody>
      </p:sp>
    </p:spTree>
    <p:extLst>
      <p:ext uri="{BB962C8B-B14F-4D97-AF65-F5344CB8AC3E}">
        <p14:creationId xmlns:p14="http://schemas.microsoft.com/office/powerpoint/2010/main" val="15879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500"/>
                                        <p:tgtEl>
                                          <p:spTgt spid="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linds(horizontal)">
                                      <p:cBhvr>
                                        <p:cTn id="36" dur="500"/>
                                        <p:tgtEl>
                                          <p:spTgt spid="3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linds(horizontal)">
                                      <p:cBhvr>
                                        <p:cTn id="39" dur="500"/>
                                        <p:tgtEl>
                                          <p:spTgt spid="3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linds(horizontal)">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P spid="33" grpId="0" animBg="1"/>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928794" y="3857634"/>
            <a:ext cx="5572164" cy="992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i="1" dirty="0">
                <a:solidFill>
                  <a:schemeClr val="tx1"/>
                </a:solidFill>
                <a:latin typeface="Calibri" pitchFamily="34" charset="0"/>
                <a:cs typeface="Calibri" pitchFamily="34" charset="0"/>
              </a:rPr>
              <a:t>Adverte os Condutores quanto aos </a:t>
            </a:r>
            <a:r>
              <a:rPr lang="pt-BR" sz="2200" b="1" dirty="0">
                <a:solidFill>
                  <a:srgbClr val="006600"/>
                </a:solidFill>
                <a:latin typeface="+mj-lt"/>
                <a:cs typeface="MV Boli" pitchFamily="2" charset="0"/>
              </a:rPr>
              <a:t>Riscos</a:t>
            </a:r>
            <a:r>
              <a:rPr lang="pt-BR" sz="2200" i="1" dirty="0">
                <a:solidFill>
                  <a:schemeClr val="tx1"/>
                </a:solidFill>
                <a:latin typeface="Calibri" pitchFamily="34" charset="0"/>
                <a:cs typeface="Calibri" pitchFamily="34" charset="0"/>
              </a:rPr>
              <a:t> e </a:t>
            </a:r>
            <a:r>
              <a:rPr lang="pt-BR" sz="2200" b="1" dirty="0">
                <a:solidFill>
                  <a:srgbClr val="006600"/>
                </a:solidFill>
                <a:latin typeface="+mj-lt"/>
                <a:cs typeface="MV Boli" pitchFamily="2" charset="0"/>
              </a:rPr>
              <a:t>Circunstâncias</a:t>
            </a:r>
            <a:r>
              <a:rPr lang="pt-BR" sz="2200" i="1" dirty="0">
                <a:solidFill>
                  <a:schemeClr val="tx1"/>
                </a:solidFill>
                <a:latin typeface="Calibri" pitchFamily="34" charset="0"/>
                <a:cs typeface="Calibri" pitchFamily="34" charset="0"/>
              </a:rPr>
              <a:t> encontrados ao longo da via.</a:t>
            </a:r>
          </a:p>
        </p:txBody>
      </p:sp>
      <p:sp>
        <p:nvSpPr>
          <p:cNvPr id="12" name="Divisa 11"/>
          <p:cNvSpPr/>
          <p:nvPr/>
        </p:nvSpPr>
        <p:spPr>
          <a:xfrm>
            <a:off x="1714480" y="4093214"/>
            <a:ext cx="357190" cy="500066"/>
          </a:xfrm>
          <a:prstGeom prst="chevron">
            <a:avLst>
              <a:gd name="adj" fmla="val 47124"/>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4" name="Divisa 13"/>
          <p:cNvSpPr/>
          <p:nvPr/>
        </p:nvSpPr>
        <p:spPr>
          <a:xfrm>
            <a:off x="1428728" y="4093214"/>
            <a:ext cx="357190" cy="500066"/>
          </a:xfrm>
          <a:prstGeom prst="chevron">
            <a:avLst>
              <a:gd name="adj" fmla="val 47124"/>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5" name="Divisa 14"/>
          <p:cNvSpPr/>
          <p:nvPr/>
        </p:nvSpPr>
        <p:spPr>
          <a:xfrm>
            <a:off x="1142976" y="4093214"/>
            <a:ext cx="357190" cy="500066"/>
          </a:xfrm>
          <a:prstGeom prst="chevron">
            <a:avLst>
              <a:gd name="adj" fmla="val 47124"/>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6" name="Divisa 15"/>
          <p:cNvSpPr/>
          <p:nvPr/>
        </p:nvSpPr>
        <p:spPr>
          <a:xfrm flipH="1">
            <a:off x="7572396" y="4143386"/>
            <a:ext cx="357190" cy="500066"/>
          </a:xfrm>
          <a:prstGeom prst="chevron">
            <a:avLst>
              <a:gd name="adj" fmla="val 47124"/>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7" name="Divisa 16"/>
          <p:cNvSpPr/>
          <p:nvPr/>
        </p:nvSpPr>
        <p:spPr>
          <a:xfrm flipH="1">
            <a:off x="7858148" y="4143386"/>
            <a:ext cx="357190" cy="500066"/>
          </a:xfrm>
          <a:prstGeom prst="chevron">
            <a:avLst>
              <a:gd name="adj" fmla="val 47124"/>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8" name="Divisa 17"/>
          <p:cNvSpPr/>
          <p:nvPr/>
        </p:nvSpPr>
        <p:spPr>
          <a:xfrm flipH="1">
            <a:off x="7286644" y="4143386"/>
            <a:ext cx="357190" cy="500066"/>
          </a:xfrm>
          <a:prstGeom prst="chevron">
            <a:avLst>
              <a:gd name="adj" fmla="val 47124"/>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377" y="1813870"/>
            <a:ext cx="872697" cy="1011510"/>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700" y="1742407"/>
            <a:ext cx="872854" cy="1011510"/>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946" y="1812318"/>
            <a:ext cx="869444" cy="1011510"/>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4220" y="2839874"/>
            <a:ext cx="863125" cy="1011510"/>
          </a:xfrm>
          <a:prstGeom prst="rect">
            <a:avLst/>
          </a:prstGeom>
        </p:spPr>
      </p:pic>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105" y="2745167"/>
            <a:ext cx="870896" cy="1011510"/>
          </a:xfrm>
          <a:prstGeom prst="rect">
            <a:avLst/>
          </a:prstGeom>
        </p:spPr>
      </p:pic>
      <p:pic>
        <p:nvPicPr>
          <p:cNvPr id="21" name="Imagem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5307" y="2852573"/>
            <a:ext cx="864442" cy="1011510"/>
          </a:xfrm>
          <a:prstGeom prst="rect">
            <a:avLst/>
          </a:prstGeom>
        </p:spPr>
      </p:pic>
      <p:pic>
        <p:nvPicPr>
          <p:cNvPr id="22" name="Imagem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2390" y="2737192"/>
            <a:ext cx="869108" cy="1011510"/>
          </a:xfrm>
          <a:prstGeom prst="rect">
            <a:avLst/>
          </a:prstGeom>
        </p:spPr>
      </p:pic>
      <p:sp>
        <p:nvSpPr>
          <p:cNvPr id="23" name="Retângulo de cantos arredondados 22"/>
          <p:cNvSpPr/>
          <p:nvPr/>
        </p:nvSpPr>
        <p:spPr>
          <a:xfrm>
            <a:off x="2555776" y="1151367"/>
            <a:ext cx="3816424" cy="43204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200" b="1" dirty="0">
                <a:solidFill>
                  <a:schemeClr val="tx1">
                    <a:lumMod val="85000"/>
                    <a:lumOff val="15000"/>
                  </a:schemeClr>
                </a:solidFill>
              </a:rPr>
              <a:t>FINALIDADE ►</a:t>
            </a:r>
            <a:r>
              <a:rPr lang="pt-BR" sz="2200" b="1" dirty="0">
                <a:solidFill>
                  <a:srgbClr val="FF0000"/>
                </a:solidFill>
              </a:rPr>
              <a:t> ALERTAR</a:t>
            </a:r>
          </a:p>
        </p:txBody>
      </p:sp>
      <p:pic>
        <p:nvPicPr>
          <p:cNvPr id="20" name="Imagem 19"/>
          <p:cNvPicPr>
            <a:picLocks noChangeAspect="1"/>
          </p:cNvPicPr>
          <p:nvPr/>
        </p:nvPicPr>
        <p:blipFill rotWithShape="1">
          <a:blip r:embed="rId10">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4" name="CaixaDeTexto 23"/>
          <p:cNvSpPr txBox="1"/>
          <p:nvPr/>
        </p:nvSpPr>
        <p:spPr>
          <a:xfrm>
            <a:off x="214282" y="577298"/>
            <a:ext cx="4141694" cy="430887"/>
          </a:xfrm>
          <a:prstGeom prst="rect">
            <a:avLst/>
          </a:prstGeom>
          <a:noFill/>
        </p:spPr>
        <p:txBody>
          <a:bodyPr wrap="square" rtlCol="0">
            <a:spAutoFit/>
          </a:bodyPr>
          <a:lstStyle/>
          <a:p>
            <a:r>
              <a:rPr lang="pt-BR" sz="2200" b="1" dirty="0"/>
              <a:t>VERTICAL DE ADVETÊNCIA</a:t>
            </a:r>
          </a:p>
        </p:txBody>
      </p:sp>
    </p:spTree>
    <p:extLst>
      <p:ext uri="{BB962C8B-B14F-4D97-AF65-F5344CB8AC3E}">
        <p14:creationId xmlns:p14="http://schemas.microsoft.com/office/powerpoint/2010/main" val="23363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de cantos arredondados 17"/>
          <p:cNvSpPr/>
          <p:nvPr/>
        </p:nvSpPr>
        <p:spPr>
          <a:xfrm>
            <a:off x="860936" y="1086832"/>
            <a:ext cx="4071104" cy="428628"/>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2200" b="1" dirty="0">
                <a:solidFill>
                  <a:schemeClr val="tx1">
                    <a:lumMod val="85000"/>
                    <a:lumOff val="15000"/>
                  </a:schemeClr>
                </a:solidFill>
                <a:latin typeface="Calibri" pitchFamily="34" charset="0"/>
                <a:cs typeface="Calibri" pitchFamily="34" charset="0"/>
              </a:rPr>
              <a:t>FINALIDADE ►</a:t>
            </a:r>
            <a:r>
              <a:rPr lang="pt-BR" sz="2200" b="1" dirty="0">
                <a:solidFill>
                  <a:srgbClr val="006600"/>
                </a:solidFill>
                <a:latin typeface="Calibri" pitchFamily="34" charset="0"/>
                <a:cs typeface="Calibri" pitchFamily="34" charset="0"/>
              </a:rPr>
              <a:t> </a:t>
            </a:r>
            <a:r>
              <a:rPr lang="pt-BR" sz="2200" b="1" i="1" dirty="0">
                <a:solidFill>
                  <a:srgbClr val="006600"/>
                </a:solidFill>
                <a:latin typeface="Calibri" pitchFamily="34" charset="0"/>
                <a:cs typeface="Calibri" pitchFamily="34" charset="0"/>
              </a:rPr>
              <a:t>Mostrar, Orientar</a:t>
            </a:r>
            <a:endParaRPr lang="pt-BR" sz="2200" b="1" dirty="0">
              <a:solidFill>
                <a:srgbClr val="006600"/>
              </a:solidFill>
              <a:latin typeface="Calibri" pitchFamily="34" charset="0"/>
              <a:cs typeface="Calibri" pitchFamily="34" charset="0"/>
            </a:endParaRPr>
          </a:p>
        </p:txBody>
      </p:sp>
      <p:grpSp>
        <p:nvGrpSpPr>
          <p:cNvPr id="32" name="Grupo 31"/>
          <p:cNvGrpSpPr/>
          <p:nvPr/>
        </p:nvGrpSpPr>
        <p:grpSpPr>
          <a:xfrm>
            <a:off x="7107100" y="1714494"/>
            <a:ext cx="1857388" cy="1357322"/>
            <a:chOff x="285720" y="3286130"/>
            <a:chExt cx="1857388" cy="1357322"/>
          </a:xfrm>
        </p:grpSpPr>
        <p:pic>
          <p:nvPicPr>
            <p:cNvPr id="19" name="Imagem 18" descr="marcos quilometricos.jpeg"/>
            <p:cNvPicPr>
              <a:picLocks noChangeAspect="1"/>
            </p:cNvPicPr>
            <p:nvPr/>
          </p:nvPicPr>
          <p:blipFill>
            <a:blip r:embed="rId3" cstate="print"/>
            <a:stretch>
              <a:fillRect/>
            </a:stretch>
          </p:blipFill>
          <p:spPr>
            <a:xfrm>
              <a:off x="860217" y="3547623"/>
              <a:ext cx="713081" cy="1071570"/>
            </a:xfrm>
            <a:prstGeom prst="rect">
              <a:avLst/>
            </a:prstGeom>
          </p:spPr>
        </p:pic>
        <p:sp>
          <p:nvSpPr>
            <p:cNvPr id="25" name="Retângulo 24"/>
            <p:cNvSpPr/>
            <p:nvPr/>
          </p:nvSpPr>
          <p:spPr>
            <a:xfrm>
              <a:off x="357158" y="3286130"/>
              <a:ext cx="1714512"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C00000"/>
                  </a:solidFill>
                  <a:latin typeface="Calibri" pitchFamily="34" charset="0"/>
                  <a:cs typeface="Calibri" pitchFamily="34" charset="0"/>
                </a:rPr>
                <a:t>Marco Quilométrico</a:t>
              </a:r>
            </a:p>
          </p:txBody>
        </p:sp>
        <p:sp>
          <p:nvSpPr>
            <p:cNvPr id="26" name="Retângulo de cantos arredondados 25"/>
            <p:cNvSpPr/>
            <p:nvPr/>
          </p:nvSpPr>
          <p:spPr>
            <a:xfrm>
              <a:off x="285720" y="3296763"/>
              <a:ext cx="1857388" cy="1346689"/>
            </a:xfrm>
            <a:prstGeom prst="roundRect">
              <a:avLst>
                <a:gd name="adj" fmla="val 1056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grpSp>
      <p:grpSp>
        <p:nvGrpSpPr>
          <p:cNvPr id="31" name="Grupo 30"/>
          <p:cNvGrpSpPr/>
          <p:nvPr/>
        </p:nvGrpSpPr>
        <p:grpSpPr>
          <a:xfrm>
            <a:off x="2900020" y="3643320"/>
            <a:ext cx="1857388" cy="1124735"/>
            <a:chOff x="3428992" y="3590155"/>
            <a:chExt cx="1857388" cy="1124735"/>
          </a:xfrm>
        </p:grpSpPr>
        <p:pic>
          <p:nvPicPr>
            <p:cNvPr id="15" name="Imagem 14" descr="Placas de Serviçõs Auxiliares.jpg"/>
            <p:cNvPicPr>
              <a:picLocks noChangeAspect="1"/>
            </p:cNvPicPr>
            <p:nvPr/>
          </p:nvPicPr>
          <p:blipFill>
            <a:blip r:embed="rId4" cstate="print"/>
            <a:stretch>
              <a:fillRect/>
            </a:stretch>
          </p:blipFill>
          <p:spPr>
            <a:xfrm>
              <a:off x="3571868" y="3841015"/>
              <a:ext cx="1571636" cy="806254"/>
            </a:xfrm>
            <a:prstGeom prst="rect">
              <a:avLst/>
            </a:prstGeom>
          </p:spPr>
        </p:pic>
        <p:sp>
          <p:nvSpPr>
            <p:cNvPr id="24" name="Retângulo 23"/>
            <p:cNvSpPr/>
            <p:nvPr/>
          </p:nvSpPr>
          <p:spPr>
            <a:xfrm>
              <a:off x="3571868" y="3590155"/>
              <a:ext cx="157163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C00000"/>
                  </a:solidFill>
                  <a:latin typeface="Calibri" pitchFamily="34" charset="0"/>
                  <a:cs typeface="Calibri" pitchFamily="34" charset="0"/>
                </a:rPr>
                <a:t>Serviços Auxiliares</a:t>
              </a:r>
            </a:p>
          </p:txBody>
        </p:sp>
        <p:sp>
          <p:nvSpPr>
            <p:cNvPr id="29" name="Retângulo de cantos arredondados 28"/>
            <p:cNvSpPr/>
            <p:nvPr/>
          </p:nvSpPr>
          <p:spPr>
            <a:xfrm>
              <a:off x="3428992" y="3611421"/>
              <a:ext cx="1857388" cy="1103469"/>
            </a:xfrm>
            <a:prstGeom prst="roundRect">
              <a:avLst>
                <a:gd name="adj" fmla="val 11081"/>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grpSp>
      <p:grpSp>
        <p:nvGrpSpPr>
          <p:cNvPr id="34" name="Grupo 33"/>
          <p:cNvGrpSpPr/>
          <p:nvPr/>
        </p:nvGrpSpPr>
        <p:grpSpPr>
          <a:xfrm>
            <a:off x="428596" y="2949008"/>
            <a:ext cx="2000264" cy="1928826"/>
            <a:chOff x="6858016" y="1928808"/>
            <a:chExt cx="1714512" cy="1643074"/>
          </a:xfrm>
        </p:grpSpPr>
        <p:pic>
          <p:nvPicPr>
            <p:cNvPr id="14" name="Imagem 13" descr="Placas Educativas.jpg"/>
            <p:cNvPicPr>
              <a:picLocks noChangeAspect="1"/>
            </p:cNvPicPr>
            <p:nvPr/>
          </p:nvPicPr>
          <p:blipFill>
            <a:blip r:embed="rId5" cstate="print"/>
            <a:stretch>
              <a:fillRect/>
            </a:stretch>
          </p:blipFill>
          <p:spPr>
            <a:xfrm>
              <a:off x="7000892" y="2182661"/>
              <a:ext cx="1421240" cy="1285884"/>
            </a:xfrm>
            <a:prstGeom prst="rect">
              <a:avLst/>
            </a:prstGeom>
          </p:spPr>
        </p:pic>
        <p:sp>
          <p:nvSpPr>
            <p:cNvPr id="23" name="Retângulo 22"/>
            <p:cNvSpPr/>
            <p:nvPr/>
          </p:nvSpPr>
          <p:spPr>
            <a:xfrm>
              <a:off x="7143768" y="1928808"/>
              <a:ext cx="1071570"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C00000"/>
                  </a:solidFill>
                  <a:latin typeface="Calibri" pitchFamily="34" charset="0"/>
                  <a:cs typeface="Calibri" pitchFamily="34" charset="0"/>
                </a:rPr>
                <a:t>Educativas</a:t>
              </a:r>
            </a:p>
          </p:txBody>
        </p:sp>
        <p:sp>
          <p:nvSpPr>
            <p:cNvPr id="33" name="Retângulo de cantos arredondados 32"/>
            <p:cNvSpPr/>
            <p:nvPr/>
          </p:nvSpPr>
          <p:spPr>
            <a:xfrm>
              <a:off x="6858016" y="1928808"/>
              <a:ext cx="1714512" cy="1643074"/>
            </a:xfrm>
            <a:prstGeom prst="roundRect">
              <a:avLst>
                <a:gd name="adj" fmla="val 8677"/>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grpSp>
      <p:grpSp>
        <p:nvGrpSpPr>
          <p:cNvPr id="36" name="Grupo 35"/>
          <p:cNvGrpSpPr/>
          <p:nvPr/>
        </p:nvGrpSpPr>
        <p:grpSpPr>
          <a:xfrm>
            <a:off x="4947430" y="1462295"/>
            <a:ext cx="1928826" cy="2000264"/>
            <a:chOff x="4786314" y="2500312"/>
            <a:chExt cx="1785950" cy="1785950"/>
          </a:xfrm>
        </p:grpSpPr>
        <p:grpSp>
          <p:nvGrpSpPr>
            <p:cNvPr id="17" name="Grupo 16"/>
            <p:cNvGrpSpPr/>
            <p:nvPr/>
          </p:nvGrpSpPr>
          <p:grpSpPr>
            <a:xfrm>
              <a:off x="5000628" y="3000378"/>
              <a:ext cx="1428760" cy="1214446"/>
              <a:chOff x="3786182" y="1643056"/>
              <a:chExt cx="1857388" cy="1857388"/>
            </a:xfrm>
          </p:grpSpPr>
          <p:pic>
            <p:nvPicPr>
              <p:cNvPr id="11" name="Imagem 10" descr="Placas de Identificadação.jpg"/>
              <p:cNvPicPr>
                <a:picLocks noChangeAspect="1"/>
              </p:cNvPicPr>
              <p:nvPr/>
            </p:nvPicPr>
            <p:blipFill>
              <a:blip r:embed="rId6" cstate="print"/>
              <a:stretch>
                <a:fillRect/>
              </a:stretch>
            </p:blipFill>
            <p:spPr>
              <a:xfrm>
                <a:off x="3786182" y="1643056"/>
                <a:ext cx="1857388" cy="795796"/>
              </a:xfrm>
              <a:prstGeom prst="rect">
                <a:avLst/>
              </a:prstGeom>
            </p:spPr>
          </p:pic>
          <p:pic>
            <p:nvPicPr>
              <p:cNvPr id="13" name="Imagem 12" descr="Placa Indicativa.jpg"/>
              <p:cNvPicPr>
                <a:picLocks noChangeAspect="1"/>
              </p:cNvPicPr>
              <p:nvPr/>
            </p:nvPicPr>
            <p:blipFill>
              <a:blip r:embed="rId7" cstate="print"/>
              <a:stretch>
                <a:fillRect/>
              </a:stretch>
            </p:blipFill>
            <p:spPr>
              <a:xfrm>
                <a:off x="3786182" y="2567012"/>
                <a:ext cx="1857388" cy="933432"/>
              </a:xfrm>
              <a:prstGeom prst="rect">
                <a:avLst/>
              </a:prstGeom>
            </p:spPr>
          </p:pic>
        </p:grpSp>
        <p:sp>
          <p:nvSpPr>
            <p:cNvPr id="22" name="Retângulo 21"/>
            <p:cNvSpPr/>
            <p:nvPr/>
          </p:nvSpPr>
          <p:spPr>
            <a:xfrm>
              <a:off x="4786314" y="2564110"/>
              <a:ext cx="178595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C00000"/>
                  </a:solidFill>
                  <a:latin typeface="Calibri" pitchFamily="34" charset="0"/>
                  <a:cs typeface="Calibri" pitchFamily="34" charset="0"/>
                </a:rPr>
                <a:t>Indicação de Locais, Sentidos e Distâncias</a:t>
              </a:r>
            </a:p>
          </p:txBody>
        </p:sp>
        <p:sp>
          <p:nvSpPr>
            <p:cNvPr id="35" name="Retângulo de cantos arredondados 34"/>
            <p:cNvSpPr/>
            <p:nvPr/>
          </p:nvSpPr>
          <p:spPr>
            <a:xfrm>
              <a:off x="4786314" y="2500312"/>
              <a:ext cx="1785950" cy="1785950"/>
            </a:xfrm>
            <a:prstGeom prst="roundRect">
              <a:avLst>
                <a:gd name="adj" fmla="val 974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grpSp>
      <p:grpSp>
        <p:nvGrpSpPr>
          <p:cNvPr id="38" name="Grupo 37"/>
          <p:cNvGrpSpPr/>
          <p:nvPr/>
        </p:nvGrpSpPr>
        <p:grpSpPr>
          <a:xfrm>
            <a:off x="2786050" y="1605171"/>
            <a:ext cx="1928826" cy="1738771"/>
            <a:chOff x="2786050" y="2047425"/>
            <a:chExt cx="1785950" cy="1524457"/>
          </a:xfrm>
        </p:grpSpPr>
        <p:pic>
          <p:nvPicPr>
            <p:cNvPr id="16" name="Imagem 15" descr="Placas Atrativos Turísticos.jpg"/>
            <p:cNvPicPr>
              <a:picLocks noChangeAspect="1"/>
            </p:cNvPicPr>
            <p:nvPr/>
          </p:nvPicPr>
          <p:blipFill>
            <a:blip r:embed="rId8" cstate="print"/>
            <a:stretch>
              <a:fillRect/>
            </a:stretch>
          </p:blipFill>
          <p:spPr>
            <a:xfrm>
              <a:off x="3090075" y="2315317"/>
              <a:ext cx="1143008" cy="1160868"/>
            </a:xfrm>
            <a:prstGeom prst="rect">
              <a:avLst/>
            </a:prstGeom>
          </p:spPr>
        </p:pic>
        <p:sp>
          <p:nvSpPr>
            <p:cNvPr id="21" name="Retângulo 20"/>
            <p:cNvSpPr/>
            <p:nvPr/>
          </p:nvSpPr>
          <p:spPr>
            <a:xfrm>
              <a:off x="2857488" y="2047425"/>
              <a:ext cx="1643074"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C00000"/>
                  </a:solidFill>
                  <a:latin typeface="Calibri" pitchFamily="34" charset="0"/>
                  <a:cs typeface="Calibri" pitchFamily="34" charset="0"/>
                </a:rPr>
                <a:t>Atrativos Turísticos</a:t>
              </a:r>
            </a:p>
          </p:txBody>
        </p:sp>
        <p:sp>
          <p:nvSpPr>
            <p:cNvPr id="37" name="Retângulo de cantos arredondados 36"/>
            <p:cNvSpPr/>
            <p:nvPr/>
          </p:nvSpPr>
          <p:spPr>
            <a:xfrm>
              <a:off x="2786050" y="2071684"/>
              <a:ext cx="1785950" cy="1500198"/>
            </a:xfrm>
            <a:prstGeom prst="roundRect">
              <a:avLst>
                <a:gd name="adj" fmla="val 8861"/>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grpSp>
      <p:grpSp>
        <p:nvGrpSpPr>
          <p:cNvPr id="40" name="Grupo 39"/>
          <p:cNvGrpSpPr/>
          <p:nvPr/>
        </p:nvGrpSpPr>
        <p:grpSpPr>
          <a:xfrm>
            <a:off x="142844" y="1643056"/>
            <a:ext cx="2428892" cy="1146681"/>
            <a:chOff x="142844" y="2000246"/>
            <a:chExt cx="2428892" cy="1146681"/>
          </a:xfrm>
        </p:grpSpPr>
        <p:pic>
          <p:nvPicPr>
            <p:cNvPr id="9" name="Imagem 8" descr="Placas Rodovias.jpg"/>
            <p:cNvPicPr>
              <a:picLocks noChangeAspect="1"/>
            </p:cNvPicPr>
            <p:nvPr/>
          </p:nvPicPr>
          <p:blipFill>
            <a:blip r:embed="rId9" cstate="print"/>
            <a:stretch>
              <a:fillRect/>
            </a:stretch>
          </p:blipFill>
          <p:spPr>
            <a:xfrm>
              <a:off x="214282" y="2378702"/>
              <a:ext cx="2287603" cy="768225"/>
            </a:xfrm>
            <a:prstGeom prst="rect">
              <a:avLst/>
            </a:prstGeom>
          </p:spPr>
        </p:pic>
        <p:sp>
          <p:nvSpPr>
            <p:cNvPr id="20" name="Retângulo 19"/>
            <p:cNvSpPr/>
            <p:nvPr/>
          </p:nvSpPr>
          <p:spPr>
            <a:xfrm>
              <a:off x="224915" y="2058058"/>
              <a:ext cx="221457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C00000"/>
                  </a:solidFill>
                  <a:latin typeface="Calibri" pitchFamily="34" charset="0"/>
                  <a:cs typeface="Calibri" pitchFamily="34" charset="0"/>
                </a:rPr>
                <a:t>Identificação de Rodovias</a:t>
              </a:r>
            </a:p>
          </p:txBody>
        </p:sp>
        <p:sp>
          <p:nvSpPr>
            <p:cNvPr id="39" name="Retângulo de cantos arredondados 38"/>
            <p:cNvSpPr/>
            <p:nvPr/>
          </p:nvSpPr>
          <p:spPr>
            <a:xfrm>
              <a:off x="142844" y="2000246"/>
              <a:ext cx="2428892" cy="1143008"/>
            </a:xfrm>
            <a:prstGeom prst="roundRect">
              <a:avLst>
                <a:gd name="adj" fmla="val 10375"/>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dirty="0"/>
            </a:p>
          </p:txBody>
        </p:sp>
      </p:grpSp>
      <p:sp>
        <p:nvSpPr>
          <p:cNvPr id="41" name="Retângulo 40"/>
          <p:cNvSpPr/>
          <p:nvPr/>
        </p:nvSpPr>
        <p:spPr>
          <a:xfrm>
            <a:off x="5000628" y="3786195"/>
            <a:ext cx="3963860" cy="981859"/>
          </a:xfrm>
          <a:prstGeom prst="rect">
            <a:avLst/>
          </a:prstGeom>
          <a:solidFill>
            <a:srgbClr val="FFFF00"/>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b="1" i="1" dirty="0">
                <a:solidFill>
                  <a:schemeClr val="tx1"/>
                </a:solidFill>
                <a:latin typeface="Calibri" pitchFamily="34" charset="0"/>
                <a:cs typeface="Calibri" pitchFamily="34" charset="0"/>
              </a:rPr>
              <a:t>As placas de Indicação têm caráter meramente</a:t>
            </a:r>
            <a:r>
              <a:rPr lang="pt-BR" b="1" i="1" dirty="0">
                <a:solidFill>
                  <a:srgbClr val="FF0000"/>
                </a:solidFill>
                <a:latin typeface="Calibri" pitchFamily="34" charset="0"/>
                <a:cs typeface="Calibri" pitchFamily="34" charset="0"/>
              </a:rPr>
              <a:t> </a:t>
            </a:r>
            <a:r>
              <a:rPr lang="pt-BR" b="1" i="1" u="sng" dirty="0">
                <a:solidFill>
                  <a:srgbClr val="FF0000"/>
                </a:solidFill>
                <a:latin typeface="Calibri" pitchFamily="34" charset="0"/>
                <a:cs typeface="Calibri" pitchFamily="34" charset="0"/>
              </a:rPr>
              <a:t>Informativo e Educativo</a:t>
            </a:r>
          </a:p>
        </p:txBody>
      </p:sp>
      <p:sp>
        <p:nvSpPr>
          <p:cNvPr id="42" name="Divisa 41"/>
          <p:cNvSpPr/>
          <p:nvPr/>
        </p:nvSpPr>
        <p:spPr>
          <a:xfrm>
            <a:off x="285720" y="1142990"/>
            <a:ext cx="285752" cy="357190"/>
          </a:xfrm>
          <a:prstGeom prst="chevron">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b="1" dirty="0">
              <a:solidFill>
                <a:schemeClr val="bg1"/>
              </a:solidFill>
            </a:endParaRPr>
          </a:p>
        </p:txBody>
      </p:sp>
      <p:sp>
        <p:nvSpPr>
          <p:cNvPr id="43" name="Divisa 42"/>
          <p:cNvSpPr/>
          <p:nvPr/>
        </p:nvSpPr>
        <p:spPr>
          <a:xfrm>
            <a:off x="500034" y="1142990"/>
            <a:ext cx="285752" cy="357190"/>
          </a:xfrm>
          <a:prstGeom prst="chevron">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b="1" dirty="0">
              <a:solidFill>
                <a:schemeClr val="bg1"/>
              </a:solidFill>
            </a:endParaRPr>
          </a:p>
        </p:txBody>
      </p:sp>
      <p:sp>
        <p:nvSpPr>
          <p:cNvPr id="44" name="Divisa 43"/>
          <p:cNvSpPr/>
          <p:nvPr/>
        </p:nvSpPr>
        <p:spPr>
          <a:xfrm>
            <a:off x="71406" y="1142990"/>
            <a:ext cx="285752" cy="357190"/>
          </a:xfrm>
          <a:prstGeom prst="chevron">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b="1" dirty="0">
              <a:solidFill>
                <a:schemeClr val="bg1"/>
              </a:solidFill>
            </a:endParaRPr>
          </a:p>
        </p:txBody>
      </p:sp>
      <p:pic>
        <p:nvPicPr>
          <p:cNvPr id="45" name="Imagem 44"/>
          <p:cNvPicPr>
            <a:picLocks noChangeAspect="1"/>
          </p:cNvPicPr>
          <p:nvPr/>
        </p:nvPicPr>
        <p:blipFill rotWithShape="1">
          <a:blip r:embed="rId10">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46" name="CaixaDeTexto 45"/>
          <p:cNvSpPr txBox="1"/>
          <p:nvPr/>
        </p:nvSpPr>
        <p:spPr>
          <a:xfrm>
            <a:off x="214282" y="577298"/>
            <a:ext cx="4141694" cy="430887"/>
          </a:xfrm>
          <a:prstGeom prst="rect">
            <a:avLst/>
          </a:prstGeom>
          <a:noFill/>
        </p:spPr>
        <p:txBody>
          <a:bodyPr wrap="square" rtlCol="0">
            <a:spAutoFit/>
          </a:bodyPr>
          <a:lstStyle/>
          <a:p>
            <a:r>
              <a:rPr lang="pt-BR" sz="2200" b="1" dirty="0"/>
              <a:t>VERTICAL DE INDICAÇÃO</a:t>
            </a:r>
          </a:p>
        </p:txBody>
      </p:sp>
    </p:spTree>
    <p:extLst>
      <p:ext uri="{BB962C8B-B14F-4D97-AF65-F5344CB8AC3E}">
        <p14:creationId xmlns:p14="http://schemas.microsoft.com/office/powerpoint/2010/main" val="395018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linds(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upo 54"/>
          <p:cNvGrpSpPr/>
          <p:nvPr/>
        </p:nvGrpSpPr>
        <p:grpSpPr>
          <a:xfrm>
            <a:off x="1491268" y="1142991"/>
            <a:ext cx="2302357" cy="969084"/>
            <a:chOff x="3786182" y="1714494"/>
            <a:chExt cx="2019099" cy="780167"/>
          </a:xfrm>
        </p:grpSpPr>
        <p:pic>
          <p:nvPicPr>
            <p:cNvPr id="46" name="Imagem 45" descr="Marca Longitudinal Simples Seccionada.jpg"/>
            <p:cNvPicPr>
              <a:picLocks noChangeAspect="1"/>
            </p:cNvPicPr>
            <p:nvPr/>
          </p:nvPicPr>
          <p:blipFill>
            <a:blip r:embed="rId3" cstate="print"/>
            <a:stretch>
              <a:fillRect/>
            </a:stretch>
          </p:blipFill>
          <p:spPr>
            <a:xfrm flipV="1">
              <a:off x="3786182" y="1969337"/>
              <a:ext cx="2019099" cy="525324"/>
            </a:xfrm>
            <a:prstGeom prst="rect">
              <a:avLst/>
            </a:prstGeom>
          </p:spPr>
        </p:pic>
        <p:sp>
          <p:nvSpPr>
            <p:cNvPr id="48" name="Retângulo 47"/>
            <p:cNvSpPr/>
            <p:nvPr/>
          </p:nvSpPr>
          <p:spPr>
            <a:xfrm>
              <a:off x="3786182" y="1714494"/>
              <a:ext cx="2000264" cy="2143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solidFill>
                    <a:schemeClr val="tx1"/>
                  </a:solidFill>
                  <a:latin typeface="Calibri" pitchFamily="34" charset="0"/>
                  <a:cs typeface="Calibri" pitchFamily="34" charset="0"/>
                </a:rPr>
                <a:t>AMARELA</a:t>
              </a:r>
            </a:p>
          </p:txBody>
        </p:sp>
      </p:grpSp>
      <p:grpSp>
        <p:nvGrpSpPr>
          <p:cNvPr id="56" name="Grupo 55"/>
          <p:cNvGrpSpPr/>
          <p:nvPr/>
        </p:nvGrpSpPr>
        <p:grpSpPr>
          <a:xfrm>
            <a:off x="4714876" y="1142991"/>
            <a:ext cx="2428892" cy="957596"/>
            <a:chOff x="6215074" y="1714494"/>
            <a:chExt cx="2012137" cy="770917"/>
          </a:xfrm>
        </p:grpSpPr>
        <p:pic>
          <p:nvPicPr>
            <p:cNvPr id="45" name="Imagem 44" descr="Marca Horizontal Branca.jpg"/>
            <p:cNvPicPr>
              <a:picLocks noChangeAspect="1"/>
            </p:cNvPicPr>
            <p:nvPr/>
          </p:nvPicPr>
          <p:blipFill>
            <a:blip r:embed="rId4" cstate="print"/>
            <a:stretch>
              <a:fillRect/>
            </a:stretch>
          </p:blipFill>
          <p:spPr>
            <a:xfrm>
              <a:off x="6215074" y="1977155"/>
              <a:ext cx="2012137" cy="508256"/>
            </a:xfrm>
            <a:prstGeom prst="rect">
              <a:avLst/>
            </a:prstGeom>
          </p:spPr>
        </p:pic>
        <p:sp>
          <p:nvSpPr>
            <p:cNvPr id="49" name="Retângulo 48"/>
            <p:cNvSpPr/>
            <p:nvPr/>
          </p:nvSpPr>
          <p:spPr>
            <a:xfrm>
              <a:off x="6215074" y="1714494"/>
              <a:ext cx="2000264" cy="21431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pt-BR" sz="2000" b="1" i="1" dirty="0">
                  <a:solidFill>
                    <a:schemeClr val="tx1"/>
                  </a:solidFill>
                  <a:latin typeface="Calibri" pitchFamily="34" charset="0"/>
                  <a:cs typeface="Calibri" pitchFamily="34" charset="0"/>
                </a:rPr>
                <a:t>BRANCA</a:t>
              </a:r>
            </a:p>
          </p:txBody>
        </p:sp>
      </p:grpSp>
      <p:grpSp>
        <p:nvGrpSpPr>
          <p:cNvPr id="59" name="Grupo 58"/>
          <p:cNvGrpSpPr/>
          <p:nvPr/>
        </p:nvGrpSpPr>
        <p:grpSpPr>
          <a:xfrm>
            <a:off x="3357554" y="3267857"/>
            <a:ext cx="2437901" cy="947585"/>
            <a:chOff x="3643306" y="3786196"/>
            <a:chExt cx="2019600" cy="762858"/>
          </a:xfrm>
        </p:grpSpPr>
        <p:sp>
          <p:nvSpPr>
            <p:cNvPr id="50" name="Retângulo 49"/>
            <p:cNvSpPr/>
            <p:nvPr/>
          </p:nvSpPr>
          <p:spPr>
            <a:xfrm>
              <a:off x="3643306" y="3786196"/>
              <a:ext cx="2001600" cy="214314"/>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pt-BR" sz="2000" b="1" i="1" dirty="0">
                  <a:solidFill>
                    <a:schemeClr val="bg1"/>
                  </a:solidFill>
                  <a:latin typeface="Calibri" pitchFamily="34" charset="0"/>
                  <a:cs typeface="Calibri" pitchFamily="34" charset="0"/>
                </a:rPr>
                <a:t>AZUL</a:t>
              </a:r>
            </a:p>
          </p:txBody>
        </p:sp>
        <p:pic>
          <p:nvPicPr>
            <p:cNvPr id="52" name="Imagem 51" descr="Marcas Horizontais AZUL.jpg"/>
            <p:cNvPicPr>
              <a:picLocks noChangeAspect="1"/>
            </p:cNvPicPr>
            <p:nvPr/>
          </p:nvPicPr>
          <p:blipFill>
            <a:blip r:embed="rId5" cstate="print"/>
            <a:stretch>
              <a:fillRect/>
            </a:stretch>
          </p:blipFill>
          <p:spPr>
            <a:xfrm>
              <a:off x="3643306" y="4040672"/>
              <a:ext cx="2019600" cy="508382"/>
            </a:xfrm>
            <a:prstGeom prst="rect">
              <a:avLst/>
            </a:prstGeom>
          </p:spPr>
        </p:pic>
      </p:grpSp>
      <p:grpSp>
        <p:nvGrpSpPr>
          <p:cNvPr id="57" name="Grupo 56"/>
          <p:cNvGrpSpPr/>
          <p:nvPr/>
        </p:nvGrpSpPr>
        <p:grpSpPr>
          <a:xfrm>
            <a:off x="214282" y="3261646"/>
            <a:ext cx="2437901" cy="956236"/>
            <a:chOff x="3857619" y="2786064"/>
            <a:chExt cx="2019600" cy="769822"/>
          </a:xfrm>
        </p:grpSpPr>
        <p:sp>
          <p:nvSpPr>
            <p:cNvPr id="51" name="Retângulo 50"/>
            <p:cNvSpPr/>
            <p:nvPr/>
          </p:nvSpPr>
          <p:spPr>
            <a:xfrm>
              <a:off x="3857620" y="2786064"/>
              <a:ext cx="2001600" cy="214314"/>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pt-BR" sz="2000" b="1" i="1" dirty="0">
                  <a:solidFill>
                    <a:schemeClr val="bg1"/>
                  </a:solidFill>
                  <a:latin typeface="Calibri" pitchFamily="34" charset="0"/>
                  <a:cs typeface="Calibri" pitchFamily="34" charset="0"/>
                </a:rPr>
                <a:t>VERMELHA</a:t>
              </a:r>
            </a:p>
          </p:txBody>
        </p:sp>
        <p:pic>
          <p:nvPicPr>
            <p:cNvPr id="53" name="Imagem 52" descr="Marcas Horizontais VERMELHA.jpg"/>
            <p:cNvPicPr>
              <a:picLocks noChangeAspect="1"/>
            </p:cNvPicPr>
            <p:nvPr/>
          </p:nvPicPr>
          <p:blipFill>
            <a:blip r:embed="rId6" cstate="print"/>
            <a:stretch>
              <a:fillRect/>
            </a:stretch>
          </p:blipFill>
          <p:spPr>
            <a:xfrm>
              <a:off x="3857619" y="3040540"/>
              <a:ext cx="2019600" cy="515346"/>
            </a:xfrm>
            <a:prstGeom prst="rect">
              <a:avLst/>
            </a:prstGeom>
            <a:solidFill>
              <a:srgbClr val="0070C0"/>
            </a:solidFill>
          </p:spPr>
        </p:pic>
      </p:grpSp>
      <p:grpSp>
        <p:nvGrpSpPr>
          <p:cNvPr id="58" name="Grupo 57"/>
          <p:cNvGrpSpPr/>
          <p:nvPr/>
        </p:nvGrpSpPr>
        <p:grpSpPr>
          <a:xfrm>
            <a:off x="6429388" y="3267862"/>
            <a:ext cx="2428892" cy="946522"/>
            <a:chOff x="6000760" y="3786196"/>
            <a:chExt cx="2012137" cy="762001"/>
          </a:xfrm>
        </p:grpSpPr>
        <p:pic>
          <p:nvPicPr>
            <p:cNvPr id="47" name="Imagem 46" descr="Marca Horizontal Preta.jpg"/>
            <p:cNvPicPr>
              <a:picLocks noChangeAspect="1"/>
            </p:cNvPicPr>
            <p:nvPr/>
          </p:nvPicPr>
          <p:blipFill>
            <a:blip r:embed="rId7" cstate="print"/>
            <a:stretch>
              <a:fillRect/>
            </a:stretch>
          </p:blipFill>
          <p:spPr>
            <a:xfrm>
              <a:off x="6000760" y="4039941"/>
              <a:ext cx="2012137" cy="508256"/>
            </a:xfrm>
            <a:prstGeom prst="rect">
              <a:avLst/>
            </a:prstGeom>
          </p:spPr>
        </p:pic>
        <p:sp>
          <p:nvSpPr>
            <p:cNvPr id="54" name="Retângulo 53"/>
            <p:cNvSpPr/>
            <p:nvPr/>
          </p:nvSpPr>
          <p:spPr>
            <a:xfrm>
              <a:off x="6000760" y="3786196"/>
              <a:ext cx="2001600" cy="214314"/>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pt-BR" sz="2000" b="1" i="1" dirty="0">
                  <a:solidFill>
                    <a:schemeClr val="bg1"/>
                  </a:solidFill>
                  <a:latin typeface="Calibri" pitchFamily="34" charset="0"/>
                  <a:cs typeface="Calibri" pitchFamily="34" charset="0"/>
                </a:rPr>
                <a:t>PRETA</a:t>
              </a:r>
            </a:p>
          </p:txBody>
        </p:sp>
      </p:grpSp>
      <p:sp>
        <p:nvSpPr>
          <p:cNvPr id="18" name="CaixaDeTexto 17"/>
          <p:cNvSpPr txBox="1"/>
          <p:nvPr/>
        </p:nvSpPr>
        <p:spPr>
          <a:xfrm>
            <a:off x="1419830" y="2144110"/>
            <a:ext cx="2223476" cy="784830"/>
          </a:xfrm>
          <a:prstGeom prst="rect">
            <a:avLst/>
          </a:prstGeom>
          <a:noFill/>
        </p:spPr>
        <p:txBody>
          <a:bodyPr wrap="square" rtlCol="0">
            <a:spAutoFit/>
          </a:bodyPr>
          <a:lstStyle/>
          <a:p>
            <a:r>
              <a:rPr lang="pt-BR" sz="1500" b="1" i="1" dirty="0">
                <a:latin typeface="Calibri" pitchFamily="34" charset="0"/>
                <a:cs typeface="Calibri" pitchFamily="34" charset="0"/>
              </a:rPr>
              <a:t>►Fluxos Opostos</a:t>
            </a:r>
          </a:p>
          <a:p>
            <a:r>
              <a:rPr lang="pt-BR" sz="1500" b="1" i="1" dirty="0">
                <a:latin typeface="Calibri" pitchFamily="34" charset="0"/>
                <a:cs typeface="Calibri" pitchFamily="34" charset="0"/>
              </a:rPr>
              <a:t>►Proibido Estacionar</a:t>
            </a:r>
          </a:p>
          <a:p>
            <a:r>
              <a:rPr lang="pt-BR" sz="1500" b="1" i="1" dirty="0">
                <a:latin typeface="Calibri" pitchFamily="34" charset="0"/>
                <a:cs typeface="Calibri" pitchFamily="34" charset="0"/>
              </a:rPr>
              <a:t>►Obstáculos</a:t>
            </a:r>
            <a:endParaRPr lang="pt-BR" sz="1500" dirty="0"/>
          </a:p>
        </p:txBody>
      </p:sp>
      <p:sp>
        <p:nvSpPr>
          <p:cNvPr id="19" name="CaixaDeTexto 18"/>
          <p:cNvSpPr txBox="1"/>
          <p:nvPr/>
        </p:nvSpPr>
        <p:spPr>
          <a:xfrm>
            <a:off x="4643438" y="2114216"/>
            <a:ext cx="2428892" cy="1015663"/>
          </a:xfrm>
          <a:prstGeom prst="rect">
            <a:avLst/>
          </a:prstGeom>
          <a:noFill/>
        </p:spPr>
        <p:txBody>
          <a:bodyPr wrap="square" rtlCol="0">
            <a:spAutoFit/>
          </a:bodyPr>
          <a:lstStyle/>
          <a:p>
            <a:r>
              <a:rPr lang="pt-BR" sz="1500" b="1" i="1" dirty="0">
                <a:latin typeface="Calibri" pitchFamily="34" charset="0"/>
                <a:cs typeface="Calibri" pitchFamily="34" charset="0"/>
              </a:rPr>
              <a:t>►Fluxos mesmo Sentido</a:t>
            </a:r>
          </a:p>
          <a:p>
            <a:r>
              <a:rPr lang="pt-BR" sz="1500" b="1" i="1" dirty="0">
                <a:latin typeface="Calibri" pitchFamily="34" charset="0"/>
                <a:cs typeface="Calibri" pitchFamily="34" charset="0"/>
              </a:rPr>
              <a:t>►Estacionamento Espec.</a:t>
            </a:r>
          </a:p>
          <a:p>
            <a:r>
              <a:rPr lang="pt-BR" sz="1500" b="1" i="1" dirty="0">
                <a:latin typeface="Calibri" pitchFamily="34" charset="0"/>
                <a:cs typeface="Calibri" pitchFamily="34" charset="0"/>
              </a:rPr>
              <a:t>►Faixa de pedestres</a:t>
            </a:r>
          </a:p>
          <a:p>
            <a:r>
              <a:rPr lang="pt-BR" sz="1500" b="1" i="1" dirty="0">
                <a:latin typeface="Calibri" pitchFamily="34" charset="0"/>
                <a:cs typeface="Calibri" pitchFamily="34" charset="0"/>
              </a:rPr>
              <a:t>►Símbolos e Legendas</a:t>
            </a:r>
            <a:endParaRPr lang="pt-BR" sz="1500" dirty="0"/>
          </a:p>
        </p:txBody>
      </p:sp>
      <p:sp>
        <p:nvSpPr>
          <p:cNvPr id="20" name="CaixaDeTexto 19"/>
          <p:cNvSpPr txBox="1"/>
          <p:nvPr/>
        </p:nvSpPr>
        <p:spPr>
          <a:xfrm>
            <a:off x="129218" y="4215812"/>
            <a:ext cx="2357454" cy="784830"/>
          </a:xfrm>
          <a:prstGeom prst="rect">
            <a:avLst/>
          </a:prstGeom>
          <a:noFill/>
        </p:spPr>
        <p:txBody>
          <a:bodyPr wrap="square" rtlCol="0">
            <a:spAutoFit/>
          </a:bodyPr>
          <a:lstStyle/>
          <a:p>
            <a:r>
              <a:rPr lang="pt-BR" sz="1500" b="1" i="1" dirty="0">
                <a:latin typeface="Calibri" pitchFamily="34" charset="0"/>
                <a:cs typeface="Calibri" pitchFamily="34" charset="0"/>
              </a:rPr>
              <a:t>►Hospital, Farmácia...</a:t>
            </a:r>
          </a:p>
          <a:p>
            <a:r>
              <a:rPr lang="pt-BR" sz="1500" b="1" i="1" dirty="0">
                <a:latin typeface="Calibri" pitchFamily="34" charset="0"/>
                <a:cs typeface="Calibri" pitchFamily="34" charset="0"/>
              </a:rPr>
              <a:t>►Ciclovias</a:t>
            </a:r>
          </a:p>
          <a:p>
            <a:r>
              <a:rPr lang="pt-BR" sz="1500" b="1" i="1" dirty="0">
                <a:latin typeface="Calibri" pitchFamily="34" charset="0"/>
                <a:cs typeface="Calibri" pitchFamily="34" charset="0"/>
              </a:rPr>
              <a:t>►Contraste (ciclofaixas)</a:t>
            </a:r>
            <a:endParaRPr lang="pt-BR" sz="1500" dirty="0"/>
          </a:p>
        </p:txBody>
      </p:sp>
      <p:sp>
        <p:nvSpPr>
          <p:cNvPr id="21" name="CaixaDeTexto 20"/>
          <p:cNvSpPr txBox="1"/>
          <p:nvPr/>
        </p:nvSpPr>
        <p:spPr>
          <a:xfrm>
            <a:off x="3283123" y="4219030"/>
            <a:ext cx="2357454" cy="323165"/>
          </a:xfrm>
          <a:prstGeom prst="rect">
            <a:avLst/>
          </a:prstGeom>
          <a:noFill/>
        </p:spPr>
        <p:txBody>
          <a:bodyPr wrap="square" rtlCol="0">
            <a:spAutoFit/>
          </a:bodyPr>
          <a:lstStyle/>
          <a:p>
            <a:r>
              <a:rPr lang="pt-BR" sz="1500" b="1" i="1" dirty="0">
                <a:latin typeface="Calibri" pitchFamily="34" charset="0"/>
                <a:cs typeface="Calibri" pitchFamily="34" charset="0"/>
              </a:rPr>
              <a:t>►Portador de Deficiência</a:t>
            </a:r>
            <a:endParaRPr lang="pt-BR" sz="1500" dirty="0"/>
          </a:p>
        </p:txBody>
      </p:sp>
      <p:sp>
        <p:nvSpPr>
          <p:cNvPr id="22" name="CaixaDeTexto 21"/>
          <p:cNvSpPr txBox="1"/>
          <p:nvPr/>
        </p:nvSpPr>
        <p:spPr>
          <a:xfrm>
            <a:off x="6365590" y="4222023"/>
            <a:ext cx="2428892" cy="323165"/>
          </a:xfrm>
          <a:prstGeom prst="rect">
            <a:avLst/>
          </a:prstGeom>
          <a:noFill/>
        </p:spPr>
        <p:txBody>
          <a:bodyPr wrap="square" rtlCol="0">
            <a:spAutoFit/>
          </a:bodyPr>
          <a:lstStyle/>
          <a:p>
            <a:r>
              <a:rPr lang="pt-BR" sz="1500" b="1" i="1" dirty="0">
                <a:latin typeface="Calibri" pitchFamily="34" charset="0"/>
                <a:cs typeface="Calibri" pitchFamily="34" charset="0"/>
              </a:rPr>
              <a:t>►Contraste</a:t>
            </a:r>
            <a:endParaRPr lang="pt-BR" sz="1500" dirty="0"/>
          </a:p>
        </p:txBody>
      </p:sp>
      <p:pic>
        <p:nvPicPr>
          <p:cNvPr id="23" name="Imagem 22"/>
          <p:cNvPicPr>
            <a:picLocks noChangeAspect="1"/>
          </p:cNvPicPr>
          <p:nvPr/>
        </p:nvPicPr>
        <p:blipFill rotWithShape="1">
          <a:blip r:embed="rId8">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4" name="CaixaDeTexto 23"/>
          <p:cNvSpPr txBox="1"/>
          <p:nvPr/>
        </p:nvSpPr>
        <p:spPr>
          <a:xfrm>
            <a:off x="214282" y="577298"/>
            <a:ext cx="4141694" cy="430887"/>
          </a:xfrm>
          <a:prstGeom prst="rect">
            <a:avLst/>
          </a:prstGeom>
          <a:noFill/>
        </p:spPr>
        <p:txBody>
          <a:bodyPr wrap="square" rtlCol="0">
            <a:spAutoFit/>
          </a:bodyPr>
          <a:lstStyle/>
          <a:p>
            <a:r>
              <a:rPr lang="pt-BR" sz="2200" b="1" dirty="0"/>
              <a:t>HORIZONTAL – Cores e aplicação</a:t>
            </a:r>
          </a:p>
        </p:txBody>
      </p:sp>
    </p:spTree>
    <p:extLst>
      <p:ext uri="{BB962C8B-B14F-4D97-AF65-F5344CB8AC3E}">
        <p14:creationId xmlns:p14="http://schemas.microsoft.com/office/powerpoint/2010/main" val="42472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Canalização.gif"/>
          <p:cNvPicPr>
            <a:picLocks noChangeAspect="1"/>
          </p:cNvPicPr>
          <p:nvPr/>
        </p:nvPicPr>
        <p:blipFill>
          <a:blip r:embed="rId3" cstate="print"/>
          <a:stretch>
            <a:fillRect/>
          </a:stretch>
        </p:blipFill>
        <p:spPr>
          <a:xfrm rot="5400000">
            <a:off x="3714744" y="2357436"/>
            <a:ext cx="1785950" cy="1928826"/>
          </a:xfrm>
          <a:prstGeom prst="rect">
            <a:avLst/>
          </a:prstGeom>
        </p:spPr>
      </p:pic>
      <p:pic>
        <p:nvPicPr>
          <p:cNvPr id="12" name="Imagem 11" descr="Longitudinal.png"/>
          <p:cNvPicPr>
            <a:picLocks noChangeAspect="1"/>
          </p:cNvPicPr>
          <p:nvPr/>
        </p:nvPicPr>
        <p:blipFill>
          <a:blip r:embed="rId4" cstate="print"/>
          <a:stretch>
            <a:fillRect/>
          </a:stretch>
        </p:blipFill>
        <p:spPr>
          <a:xfrm>
            <a:off x="357158" y="1614150"/>
            <a:ext cx="2606608" cy="1138691"/>
          </a:xfrm>
          <a:prstGeom prst="rect">
            <a:avLst/>
          </a:prstGeom>
        </p:spPr>
      </p:pic>
      <p:pic>
        <p:nvPicPr>
          <p:cNvPr id="13" name="Imagem 12" descr="Transversal.png"/>
          <p:cNvPicPr>
            <a:picLocks noChangeAspect="1"/>
          </p:cNvPicPr>
          <p:nvPr/>
        </p:nvPicPr>
        <p:blipFill>
          <a:blip r:embed="rId5" cstate="print"/>
          <a:stretch>
            <a:fillRect/>
          </a:stretch>
        </p:blipFill>
        <p:spPr>
          <a:xfrm>
            <a:off x="357158" y="3714758"/>
            <a:ext cx="2643206" cy="1071560"/>
          </a:xfrm>
          <a:prstGeom prst="rect">
            <a:avLst/>
          </a:prstGeom>
        </p:spPr>
      </p:pic>
      <p:pic>
        <p:nvPicPr>
          <p:cNvPr id="16" name="Imagem 15" descr="IP.jpg"/>
          <p:cNvPicPr>
            <a:picLocks noChangeAspect="1"/>
          </p:cNvPicPr>
          <p:nvPr/>
        </p:nvPicPr>
        <p:blipFill>
          <a:blip r:embed="rId6" cstate="print"/>
          <a:stretch>
            <a:fillRect/>
          </a:stretch>
        </p:blipFill>
        <p:spPr>
          <a:xfrm>
            <a:off x="6357982" y="3883090"/>
            <a:ext cx="2500298" cy="831800"/>
          </a:xfrm>
          <a:prstGeom prst="rect">
            <a:avLst/>
          </a:prstGeom>
        </p:spPr>
      </p:pic>
      <p:sp>
        <p:nvSpPr>
          <p:cNvPr id="18" name="CaixaDeTexto 17"/>
          <p:cNvSpPr txBox="1"/>
          <p:nvPr/>
        </p:nvSpPr>
        <p:spPr>
          <a:xfrm>
            <a:off x="314626" y="1285866"/>
            <a:ext cx="2686441" cy="369332"/>
          </a:xfrm>
          <a:prstGeom prst="rect">
            <a:avLst/>
          </a:prstGeom>
          <a:noFill/>
        </p:spPr>
        <p:txBody>
          <a:bodyPr wrap="none" rtlCol="0">
            <a:spAutoFit/>
          </a:bodyPr>
          <a:lstStyle/>
          <a:p>
            <a:r>
              <a:rPr lang="pt-BR" dirty="0"/>
              <a:t>ML – Marcas Longitudinais</a:t>
            </a:r>
          </a:p>
        </p:txBody>
      </p:sp>
      <p:sp>
        <p:nvSpPr>
          <p:cNvPr id="19" name="CaixaDeTexto 18"/>
          <p:cNvSpPr txBox="1"/>
          <p:nvPr/>
        </p:nvSpPr>
        <p:spPr>
          <a:xfrm>
            <a:off x="317619" y="3384965"/>
            <a:ext cx="2577565" cy="369332"/>
          </a:xfrm>
          <a:prstGeom prst="rect">
            <a:avLst/>
          </a:prstGeom>
          <a:noFill/>
        </p:spPr>
        <p:txBody>
          <a:bodyPr wrap="none" rtlCol="0">
            <a:spAutoFit/>
          </a:bodyPr>
          <a:lstStyle/>
          <a:p>
            <a:r>
              <a:rPr lang="pt-BR" dirty="0"/>
              <a:t>MT – Marcas Transversais</a:t>
            </a:r>
          </a:p>
        </p:txBody>
      </p:sp>
      <p:sp>
        <p:nvSpPr>
          <p:cNvPr id="20" name="CaixaDeTexto 19"/>
          <p:cNvSpPr txBox="1"/>
          <p:nvPr/>
        </p:nvSpPr>
        <p:spPr>
          <a:xfrm>
            <a:off x="3357554" y="2071684"/>
            <a:ext cx="2558842" cy="369332"/>
          </a:xfrm>
          <a:prstGeom prst="rect">
            <a:avLst/>
          </a:prstGeom>
          <a:noFill/>
        </p:spPr>
        <p:txBody>
          <a:bodyPr wrap="none" rtlCol="0">
            <a:spAutoFit/>
          </a:bodyPr>
          <a:lstStyle/>
          <a:p>
            <a:r>
              <a:rPr lang="pt-BR" dirty="0"/>
              <a:t>MC – Marcas Canalização</a:t>
            </a:r>
          </a:p>
        </p:txBody>
      </p:sp>
      <p:pic>
        <p:nvPicPr>
          <p:cNvPr id="21" name="Imagem 20" descr="Delimitadora3.gif"/>
          <p:cNvPicPr>
            <a:picLocks noChangeAspect="1"/>
          </p:cNvPicPr>
          <p:nvPr/>
        </p:nvPicPr>
        <p:blipFill>
          <a:blip r:embed="rId7" cstate="print"/>
          <a:stretch>
            <a:fillRect/>
          </a:stretch>
        </p:blipFill>
        <p:spPr>
          <a:xfrm rot="10800000">
            <a:off x="6221918" y="1594443"/>
            <a:ext cx="2636361" cy="918263"/>
          </a:xfrm>
          <a:prstGeom prst="rect">
            <a:avLst/>
          </a:prstGeom>
        </p:spPr>
      </p:pic>
      <p:sp>
        <p:nvSpPr>
          <p:cNvPr id="22" name="CaixaDeTexto 21"/>
          <p:cNvSpPr txBox="1"/>
          <p:nvPr/>
        </p:nvSpPr>
        <p:spPr>
          <a:xfrm>
            <a:off x="6150481" y="1285866"/>
            <a:ext cx="2784673" cy="369332"/>
          </a:xfrm>
          <a:prstGeom prst="rect">
            <a:avLst/>
          </a:prstGeom>
          <a:noFill/>
        </p:spPr>
        <p:txBody>
          <a:bodyPr wrap="none" rtlCol="0">
            <a:spAutoFit/>
          </a:bodyPr>
          <a:lstStyle/>
          <a:p>
            <a:r>
              <a:rPr lang="pt-BR" dirty="0"/>
              <a:t>MD – Marcas Delimitadoras</a:t>
            </a:r>
          </a:p>
        </p:txBody>
      </p:sp>
      <p:sp>
        <p:nvSpPr>
          <p:cNvPr id="23" name="CaixaDeTexto 22"/>
          <p:cNvSpPr txBox="1"/>
          <p:nvPr/>
        </p:nvSpPr>
        <p:spPr>
          <a:xfrm>
            <a:off x="6299438" y="3525900"/>
            <a:ext cx="2551661" cy="369332"/>
          </a:xfrm>
          <a:prstGeom prst="rect">
            <a:avLst/>
          </a:prstGeom>
          <a:noFill/>
        </p:spPr>
        <p:txBody>
          <a:bodyPr wrap="none" rtlCol="0">
            <a:spAutoFit/>
          </a:bodyPr>
          <a:lstStyle/>
          <a:p>
            <a:r>
              <a:rPr lang="pt-BR" dirty="0"/>
              <a:t>IP – Inscrições Pavimento</a:t>
            </a:r>
          </a:p>
        </p:txBody>
      </p:sp>
      <p:pic>
        <p:nvPicPr>
          <p:cNvPr id="14" name="Imagem 13"/>
          <p:cNvPicPr>
            <a:picLocks noChangeAspect="1"/>
          </p:cNvPicPr>
          <p:nvPr/>
        </p:nvPicPr>
        <p:blipFill rotWithShape="1">
          <a:blip r:embed="rId8">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5" name="CaixaDeTexto 14"/>
          <p:cNvSpPr txBox="1"/>
          <p:nvPr/>
        </p:nvSpPr>
        <p:spPr>
          <a:xfrm>
            <a:off x="214282" y="577298"/>
            <a:ext cx="4141694" cy="430887"/>
          </a:xfrm>
          <a:prstGeom prst="rect">
            <a:avLst/>
          </a:prstGeom>
          <a:noFill/>
        </p:spPr>
        <p:txBody>
          <a:bodyPr wrap="square" rtlCol="0">
            <a:spAutoFit/>
          </a:bodyPr>
          <a:lstStyle/>
          <a:p>
            <a:r>
              <a:rPr lang="pt-BR" sz="2200" b="1" dirty="0"/>
              <a:t>HORIZONTAL – TIPOS</a:t>
            </a:r>
          </a:p>
        </p:txBody>
      </p:sp>
    </p:spTree>
    <p:extLst>
      <p:ext uri="{BB962C8B-B14F-4D97-AF65-F5344CB8AC3E}">
        <p14:creationId xmlns:p14="http://schemas.microsoft.com/office/powerpoint/2010/main" val="41535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2079012" y="1112998"/>
            <a:ext cx="4357718" cy="35719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ML - Marcas Longitudinais</a:t>
            </a:r>
          </a:p>
        </p:txBody>
      </p:sp>
      <p:sp>
        <p:nvSpPr>
          <p:cNvPr id="5" name="Divisa 4"/>
          <p:cNvSpPr/>
          <p:nvPr/>
        </p:nvSpPr>
        <p:spPr>
          <a:xfrm>
            <a:off x="1650384" y="1123935"/>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6" name="Divisa 5"/>
          <p:cNvSpPr/>
          <p:nvPr/>
        </p:nvSpPr>
        <p:spPr>
          <a:xfrm>
            <a:off x="1436070" y="1123935"/>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7" name="Divisa 6"/>
          <p:cNvSpPr/>
          <p:nvPr/>
        </p:nvSpPr>
        <p:spPr>
          <a:xfrm>
            <a:off x="1221756" y="1123935"/>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11" y="1580519"/>
            <a:ext cx="2406601" cy="1639303"/>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8770" y="1628450"/>
            <a:ext cx="2554286" cy="1591372"/>
          </a:xfrm>
          <a:prstGeom prst="rect">
            <a:avLst/>
          </a:prstGeom>
        </p:spPr>
      </p:pic>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1616218"/>
            <a:ext cx="2628129" cy="1591372"/>
          </a:xfrm>
          <a:prstGeom prst="rect">
            <a:avLst/>
          </a:prstGeom>
        </p:spPr>
      </p:pic>
      <p:pic>
        <p:nvPicPr>
          <p:cNvPr id="23" name="Imagem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672" y="3419291"/>
            <a:ext cx="2638199" cy="1456715"/>
          </a:xfrm>
          <a:prstGeom prst="rect">
            <a:avLst/>
          </a:prstGeom>
        </p:spPr>
      </p:pic>
      <p:pic>
        <p:nvPicPr>
          <p:cNvPr id="24" name="Imagem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024" y="3398741"/>
            <a:ext cx="2653771" cy="1472400"/>
          </a:xfrm>
          <a:prstGeom prst="rect">
            <a:avLst/>
          </a:prstGeom>
        </p:spPr>
      </p:pic>
      <p:sp>
        <p:nvSpPr>
          <p:cNvPr id="25" name="Divisa 24"/>
          <p:cNvSpPr/>
          <p:nvPr/>
        </p:nvSpPr>
        <p:spPr>
          <a:xfrm rot="10800000">
            <a:off x="7001230" y="1163952"/>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6" name="Divisa 25"/>
          <p:cNvSpPr/>
          <p:nvPr/>
        </p:nvSpPr>
        <p:spPr>
          <a:xfrm rot="10800000">
            <a:off x="6786916" y="1163952"/>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7" name="Divisa 26"/>
          <p:cNvSpPr/>
          <p:nvPr/>
        </p:nvSpPr>
        <p:spPr>
          <a:xfrm rot="10800000">
            <a:off x="6572602" y="1163952"/>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15" name="Imagem 14"/>
          <p:cNvPicPr>
            <a:picLocks noChangeAspect="1"/>
          </p:cNvPicPr>
          <p:nvPr/>
        </p:nvPicPr>
        <p:blipFill rotWithShape="1">
          <a:blip r:embed="rId8">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40574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m 2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7" name="CaixaDeTexto 26"/>
          <p:cNvSpPr txBox="1"/>
          <p:nvPr/>
        </p:nvSpPr>
        <p:spPr>
          <a:xfrm>
            <a:off x="214282" y="577298"/>
            <a:ext cx="3997678" cy="430887"/>
          </a:xfrm>
          <a:prstGeom prst="rect">
            <a:avLst/>
          </a:prstGeom>
          <a:noFill/>
        </p:spPr>
        <p:txBody>
          <a:bodyPr wrap="square" rtlCol="0">
            <a:spAutoFit/>
          </a:bodyPr>
          <a:lstStyle/>
          <a:p>
            <a:r>
              <a:rPr lang="pt-BR" sz="2200" b="1" dirty="0"/>
              <a:t>HABILITAÇÃO / LICENÇA</a:t>
            </a:r>
          </a:p>
        </p:txBody>
      </p:sp>
      <p:sp>
        <p:nvSpPr>
          <p:cNvPr id="2" name="Retângulo de cantos arredondados 1"/>
          <p:cNvSpPr/>
          <p:nvPr/>
        </p:nvSpPr>
        <p:spPr>
          <a:xfrm>
            <a:off x="1763688" y="1668350"/>
            <a:ext cx="4338218" cy="488986"/>
          </a:xfrm>
          <a:prstGeom prst="roundRect">
            <a:avLst/>
          </a:prstGeom>
          <a:solidFill>
            <a:schemeClr val="accent2">
              <a:lumMod val="20000"/>
              <a:lumOff val="80000"/>
              <a:alpha val="50000"/>
            </a:schemeClr>
          </a:solidFill>
          <a:ln w="12700">
            <a:solidFill>
              <a:schemeClr val="accent2"/>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500" b="1" dirty="0">
                <a:solidFill>
                  <a:srgbClr val="C00000"/>
                </a:solidFill>
                <a:latin typeface="Calibri" pitchFamily="34" charset="0"/>
                <a:cs typeface="Calibri" pitchFamily="34" charset="0"/>
              </a:rPr>
              <a:t>Permissão Para Dirigir</a:t>
            </a:r>
          </a:p>
        </p:txBody>
      </p:sp>
      <p:sp>
        <p:nvSpPr>
          <p:cNvPr id="5" name="Pentágono 4"/>
          <p:cNvSpPr/>
          <p:nvPr/>
        </p:nvSpPr>
        <p:spPr>
          <a:xfrm>
            <a:off x="323528" y="1523357"/>
            <a:ext cx="1797472" cy="782378"/>
          </a:xfrm>
          <a:prstGeom prst="homePlate">
            <a:avLst/>
          </a:prstGeom>
          <a:solidFill>
            <a:schemeClr val="accent2"/>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5000" b="1" dirty="0">
                <a:solidFill>
                  <a:schemeClr val="bg1"/>
                </a:solidFill>
                <a:latin typeface="Calibri" pitchFamily="34" charset="0"/>
                <a:cs typeface="Calibri" pitchFamily="34" charset="0"/>
              </a:rPr>
              <a:t>PPD</a:t>
            </a:r>
          </a:p>
        </p:txBody>
      </p:sp>
      <p:sp>
        <p:nvSpPr>
          <p:cNvPr id="52" name="Retângulo de cantos arredondados 51"/>
          <p:cNvSpPr/>
          <p:nvPr/>
        </p:nvSpPr>
        <p:spPr>
          <a:xfrm>
            <a:off x="1763688" y="2788751"/>
            <a:ext cx="5418338" cy="488986"/>
          </a:xfrm>
          <a:prstGeom prst="roundRect">
            <a:avLst/>
          </a:prstGeom>
          <a:solidFill>
            <a:schemeClr val="accent2">
              <a:lumMod val="20000"/>
              <a:lumOff val="80000"/>
              <a:alpha val="50000"/>
            </a:schemeClr>
          </a:solidFill>
          <a:ln w="12700">
            <a:solidFill>
              <a:schemeClr val="accent2"/>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500" b="1" dirty="0">
                <a:solidFill>
                  <a:srgbClr val="C00000"/>
                </a:solidFill>
                <a:latin typeface="Calibri" pitchFamily="34" charset="0"/>
                <a:cs typeface="Calibri" pitchFamily="34" charset="0"/>
              </a:rPr>
              <a:t>Carteira Nacional de Habilitação</a:t>
            </a:r>
          </a:p>
        </p:txBody>
      </p:sp>
      <p:sp>
        <p:nvSpPr>
          <p:cNvPr id="53" name="Pentágono 52"/>
          <p:cNvSpPr/>
          <p:nvPr/>
        </p:nvSpPr>
        <p:spPr>
          <a:xfrm>
            <a:off x="323528" y="2643758"/>
            <a:ext cx="1797472" cy="782378"/>
          </a:xfrm>
          <a:prstGeom prst="homePlate">
            <a:avLst/>
          </a:prstGeom>
          <a:solidFill>
            <a:schemeClr val="accent2"/>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5000" b="1" dirty="0">
                <a:solidFill>
                  <a:schemeClr val="bg1"/>
                </a:solidFill>
                <a:latin typeface="Calibri" pitchFamily="34" charset="0"/>
                <a:cs typeface="Calibri" pitchFamily="34" charset="0"/>
              </a:rPr>
              <a:t>CNH</a:t>
            </a:r>
          </a:p>
        </p:txBody>
      </p:sp>
      <p:sp>
        <p:nvSpPr>
          <p:cNvPr id="54" name="Retângulo de cantos arredondados 53"/>
          <p:cNvSpPr/>
          <p:nvPr/>
        </p:nvSpPr>
        <p:spPr>
          <a:xfrm>
            <a:off x="1767529" y="3914113"/>
            <a:ext cx="6426450" cy="488986"/>
          </a:xfrm>
          <a:prstGeom prst="roundRect">
            <a:avLst/>
          </a:prstGeom>
          <a:solidFill>
            <a:schemeClr val="accent2">
              <a:lumMod val="20000"/>
              <a:lumOff val="80000"/>
              <a:alpha val="50000"/>
            </a:schemeClr>
          </a:solidFill>
          <a:ln w="12700">
            <a:solidFill>
              <a:schemeClr val="accent2"/>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500" b="1" dirty="0">
                <a:solidFill>
                  <a:srgbClr val="C00000"/>
                </a:solidFill>
                <a:latin typeface="Calibri" pitchFamily="34" charset="0"/>
                <a:cs typeface="Calibri" pitchFamily="34" charset="0"/>
              </a:rPr>
              <a:t>Autorização para Conduzir Ciclomotor</a:t>
            </a:r>
          </a:p>
        </p:txBody>
      </p:sp>
      <p:sp>
        <p:nvSpPr>
          <p:cNvPr id="55" name="Pentágono 54"/>
          <p:cNvSpPr/>
          <p:nvPr/>
        </p:nvSpPr>
        <p:spPr>
          <a:xfrm>
            <a:off x="327369" y="3769120"/>
            <a:ext cx="1797472" cy="782378"/>
          </a:xfrm>
          <a:prstGeom prst="homePlate">
            <a:avLst/>
          </a:prstGeom>
          <a:solidFill>
            <a:schemeClr val="accent2"/>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5000" b="1" dirty="0">
                <a:solidFill>
                  <a:schemeClr val="bg1"/>
                </a:solidFill>
                <a:latin typeface="Calibri" pitchFamily="34" charset="0"/>
                <a:cs typeface="Calibri" pitchFamily="34" charset="0"/>
              </a:rPr>
              <a:t>ACC</a:t>
            </a:r>
          </a:p>
        </p:txBody>
      </p:sp>
      <p:pic>
        <p:nvPicPr>
          <p:cNvPr id="6" name="Imagem 5"/>
          <p:cNvPicPr>
            <a:picLocks noChangeAspect="1"/>
          </p:cNvPicPr>
          <p:nvPr/>
        </p:nvPicPr>
        <p:blipFill>
          <a:blip r:embed="rId4"/>
          <a:stretch>
            <a:fillRect/>
          </a:stretch>
        </p:blipFill>
        <p:spPr>
          <a:xfrm>
            <a:off x="6516216" y="792741"/>
            <a:ext cx="2260675" cy="1572950"/>
          </a:xfrm>
          <a:prstGeom prst="rect">
            <a:avLst/>
          </a:prstGeom>
        </p:spPr>
      </p:pic>
    </p:spTree>
    <p:extLst>
      <p:ext uri="{BB962C8B-B14F-4D97-AF65-F5344CB8AC3E}">
        <p14:creationId xmlns:p14="http://schemas.microsoft.com/office/powerpoint/2010/main" val="35564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randombar(horizontal)">
                                      <p:cBhvr>
                                        <p:cTn id="10" dur="500"/>
                                        <p:tgtEl>
                                          <p:spTgt spid="5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randombar(horizontal)">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randombar(horizontal)">
                                      <p:cBhvr>
                                        <p:cTn id="2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2" grpId="0" animBg="1"/>
      <p:bldP spid="53" grpId="0" animBg="1"/>
      <p:bldP spid="54" grpId="0" animBg="1"/>
      <p:bldP spid="5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2079012" y="1112998"/>
            <a:ext cx="4357718" cy="35719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ML - Marcas Longitudinais</a:t>
            </a:r>
          </a:p>
        </p:txBody>
      </p:sp>
      <p:sp>
        <p:nvSpPr>
          <p:cNvPr id="5" name="Divisa 4"/>
          <p:cNvSpPr/>
          <p:nvPr/>
        </p:nvSpPr>
        <p:spPr>
          <a:xfrm>
            <a:off x="1650384" y="1123935"/>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6" name="Divisa 5"/>
          <p:cNvSpPr/>
          <p:nvPr/>
        </p:nvSpPr>
        <p:spPr>
          <a:xfrm>
            <a:off x="1436070" y="1123935"/>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7" name="Divisa 6"/>
          <p:cNvSpPr/>
          <p:nvPr/>
        </p:nvSpPr>
        <p:spPr>
          <a:xfrm>
            <a:off x="1221756" y="1123935"/>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5" name="Divisa 24"/>
          <p:cNvSpPr/>
          <p:nvPr/>
        </p:nvSpPr>
        <p:spPr>
          <a:xfrm rot="10800000">
            <a:off x="7001230" y="1163952"/>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6" name="Divisa 25"/>
          <p:cNvSpPr/>
          <p:nvPr/>
        </p:nvSpPr>
        <p:spPr>
          <a:xfrm rot="10800000">
            <a:off x="6786916" y="1163952"/>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7" name="Divisa 26"/>
          <p:cNvSpPr/>
          <p:nvPr/>
        </p:nvSpPr>
        <p:spPr>
          <a:xfrm rot="10800000">
            <a:off x="6572602" y="1163952"/>
            <a:ext cx="285752" cy="285752"/>
          </a:xfrm>
          <a:prstGeom prst="chevron">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635646"/>
            <a:ext cx="3231124" cy="3153798"/>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9916" y="1635646"/>
            <a:ext cx="3231124" cy="315379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1675985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143108" y="1214428"/>
            <a:ext cx="4357718"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MD- Marcas Delimitadoras</a:t>
            </a:r>
          </a:p>
        </p:txBody>
      </p:sp>
      <p:sp>
        <p:nvSpPr>
          <p:cNvPr id="7" name="Divisa 6"/>
          <p:cNvSpPr/>
          <p:nvPr/>
        </p:nvSpPr>
        <p:spPr>
          <a:xfrm>
            <a:off x="1714480" y="1214428"/>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1" name="Divisa 10"/>
          <p:cNvSpPr/>
          <p:nvPr/>
        </p:nvSpPr>
        <p:spPr>
          <a:xfrm>
            <a:off x="1500166" y="1214428"/>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2" name="Divisa 11"/>
          <p:cNvSpPr/>
          <p:nvPr/>
        </p:nvSpPr>
        <p:spPr>
          <a:xfrm>
            <a:off x="1285852" y="1214428"/>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3" name="Divisa 12"/>
          <p:cNvSpPr/>
          <p:nvPr/>
        </p:nvSpPr>
        <p:spPr>
          <a:xfrm flipH="1">
            <a:off x="7072330" y="124477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4" name="Divisa 13"/>
          <p:cNvSpPr/>
          <p:nvPr/>
        </p:nvSpPr>
        <p:spPr>
          <a:xfrm flipH="1">
            <a:off x="6858016" y="124477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5" name="Divisa 14"/>
          <p:cNvSpPr/>
          <p:nvPr/>
        </p:nvSpPr>
        <p:spPr>
          <a:xfrm flipH="1">
            <a:off x="6643702" y="124477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713327"/>
            <a:ext cx="2190068" cy="1520651"/>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580" y="3387854"/>
            <a:ext cx="2190068" cy="1520651"/>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8360" y="1739958"/>
            <a:ext cx="2190068" cy="1520651"/>
          </a:xfrm>
          <a:prstGeom prst="rect">
            <a:avLst/>
          </a:prstGeom>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2642" y="3387853"/>
            <a:ext cx="2190068" cy="1520651"/>
          </a:xfrm>
          <a:prstGeom prst="rect">
            <a:avLst/>
          </a:prstGeom>
        </p:spPr>
      </p:pic>
      <p:pic>
        <p:nvPicPr>
          <p:cNvPr id="16" name="Imagem 15"/>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7" name="CaixaDeTexto 16"/>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38165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143108" y="1214428"/>
            <a:ext cx="4357718"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MD- Marcas Delimitadoras</a:t>
            </a:r>
          </a:p>
        </p:txBody>
      </p:sp>
      <p:sp>
        <p:nvSpPr>
          <p:cNvPr id="7" name="Divisa 6"/>
          <p:cNvSpPr/>
          <p:nvPr/>
        </p:nvSpPr>
        <p:spPr>
          <a:xfrm>
            <a:off x="1714480" y="1214428"/>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1" name="Divisa 10"/>
          <p:cNvSpPr/>
          <p:nvPr/>
        </p:nvSpPr>
        <p:spPr>
          <a:xfrm>
            <a:off x="1500166" y="1214428"/>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2" name="Divisa 11"/>
          <p:cNvSpPr/>
          <p:nvPr/>
        </p:nvSpPr>
        <p:spPr>
          <a:xfrm>
            <a:off x="1285852" y="1214428"/>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3" name="Divisa 12"/>
          <p:cNvSpPr/>
          <p:nvPr/>
        </p:nvSpPr>
        <p:spPr>
          <a:xfrm flipH="1">
            <a:off x="7072330" y="124477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4" name="Divisa 13"/>
          <p:cNvSpPr/>
          <p:nvPr/>
        </p:nvSpPr>
        <p:spPr>
          <a:xfrm flipH="1">
            <a:off x="6858016" y="124477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5" name="Divisa 14"/>
          <p:cNvSpPr/>
          <p:nvPr/>
        </p:nvSpPr>
        <p:spPr>
          <a:xfrm flipH="1">
            <a:off x="6643702" y="124477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770" y="1782259"/>
            <a:ext cx="2864001" cy="1728192"/>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6348" y="2283785"/>
            <a:ext cx="2488973" cy="1728192"/>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898" y="3075806"/>
            <a:ext cx="2502574" cy="1728192"/>
          </a:xfrm>
          <a:prstGeom prst="rect">
            <a:avLst/>
          </a:prstGeom>
        </p:spPr>
      </p:pic>
      <p:pic>
        <p:nvPicPr>
          <p:cNvPr id="17" name="Imagem 16"/>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8" name="CaixaDeTexto 17"/>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368548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 t="1915" r="985"/>
          <a:stretch/>
        </p:blipFill>
        <p:spPr>
          <a:xfrm>
            <a:off x="4283968" y="1742849"/>
            <a:ext cx="3307997" cy="3127992"/>
          </a:xfrm>
          <a:prstGeom prst="rect">
            <a:avLst/>
          </a:prstGeom>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4676"/>
            <a:ext cx="2617741" cy="1615735"/>
          </a:xfrm>
          <a:prstGeom prst="rect">
            <a:avLst/>
          </a:prstGeom>
        </p:spPr>
      </p:pic>
      <p:sp>
        <p:nvSpPr>
          <p:cNvPr id="12" name="Retângulo 11"/>
          <p:cNvSpPr/>
          <p:nvPr/>
        </p:nvSpPr>
        <p:spPr>
          <a:xfrm>
            <a:off x="2143108" y="1134440"/>
            <a:ext cx="4357718" cy="35719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MT- Marcas Transversais</a:t>
            </a:r>
          </a:p>
        </p:txBody>
      </p:sp>
      <p:sp>
        <p:nvSpPr>
          <p:cNvPr id="20" name="Divisa 19"/>
          <p:cNvSpPr/>
          <p:nvPr/>
        </p:nvSpPr>
        <p:spPr>
          <a:xfrm>
            <a:off x="1714480" y="1134440"/>
            <a:ext cx="285752" cy="285752"/>
          </a:xfrm>
          <a:prstGeom prst="chevr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2" name="Divisa 21"/>
          <p:cNvSpPr/>
          <p:nvPr/>
        </p:nvSpPr>
        <p:spPr>
          <a:xfrm>
            <a:off x="1500166" y="1134440"/>
            <a:ext cx="285752" cy="285752"/>
          </a:xfrm>
          <a:prstGeom prst="chevr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3" name="Divisa 22"/>
          <p:cNvSpPr/>
          <p:nvPr/>
        </p:nvSpPr>
        <p:spPr>
          <a:xfrm>
            <a:off x="1285852" y="1134440"/>
            <a:ext cx="285752" cy="285752"/>
          </a:xfrm>
          <a:prstGeom prst="chevr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4" name="Divisa 23"/>
          <p:cNvSpPr/>
          <p:nvPr/>
        </p:nvSpPr>
        <p:spPr>
          <a:xfrm flipH="1">
            <a:off x="7072330" y="1164782"/>
            <a:ext cx="285752" cy="285752"/>
          </a:xfrm>
          <a:prstGeom prst="chevr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5" name="Divisa 24"/>
          <p:cNvSpPr/>
          <p:nvPr/>
        </p:nvSpPr>
        <p:spPr>
          <a:xfrm flipH="1">
            <a:off x="6858016" y="1164782"/>
            <a:ext cx="285752" cy="285752"/>
          </a:xfrm>
          <a:prstGeom prst="chevr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6" name="Divisa 25"/>
          <p:cNvSpPr/>
          <p:nvPr/>
        </p:nvSpPr>
        <p:spPr>
          <a:xfrm flipH="1">
            <a:off x="6643702" y="1164782"/>
            <a:ext cx="285752" cy="285752"/>
          </a:xfrm>
          <a:prstGeom prst="chevr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31" name="Imagem 30" descr="Linha Reducao Velocidade.jpg"/>
          <p:cNvPicPr>
            <a:picLocks noChangeAspect="1"/>
          </p:cNvPicPr>
          <p:nvPr/>
        </p:nvPicPr>
        <p:blipFill>
          <a:blip r:embed="rId5" cstate="print"/>
          <a:stretch>
            <a:fillRect/>
          </a:stretch>
        </p:blipFill>
        <p:spPr>
          <a:xfrm>
            <a:off x="0" y="3286130"/>
            <a:ext cx="2469529" cy="1190618"/>
          </a:xfrm>
          <a:prstGeom prst="rect">
            <a:avLst/>
          </a:prstGeom>
        </p:spPr>
      </p:pic>
      <p:sp>
        <p:nvSpPr>
          <p:cNvPr id="33" name="CaixaDeTexto 32"/>
          <p:cNvSpPr txBox="1"/>
          <p:nvPr/>
        </p:nvSpPr>
        <p:spPr>
          <a:xfrm>
            <a:off x="1218580" y="2660694"/>
            <a:ext cx="1214446" cy="553998"/>
          </a:xfrm>
          <a:prstGeom prst="rect">
            <a:avLst/>
          </a:prstGeom>
          <a:noFill/>
        </p:spPr>
        <p:txBody>
          <a:bodyPr wrap="square" rtlCol="0">
            <a:spAutoFit/>
          </a:bodyPr>
          <a:lstStyle>
            <a:defPPr>
              <a:defRPr lang="pt-BR"/>
            </a:defPPr>
            <a:lvl1pPr>
              <a:defRPr sz="1500" b="1">
                <a:solidFill>
                  <a:schemeClr val="tx1">
                    <a:lumMod val="65000"/>
                    <a:lumOff val="35000"/>
                  </a:schemeClr>
                </a:solidFill>
              </a:defRPr>
            </a:lvl1pPr>
          </a:lstStyle>
          <a:p>
            <a:r>
              <a:rPr lang="pt-BR" dirty="0"/>
              <a:t>Linha de </a:t>
            </a:r>
          </a:p>
          <a:p>
            <a:r>
              <a:rPr lang="pt-BR" dirty="0"/>
              <a:t>Preferência</a:t>
            </a:r>
          </a:p>
        </p:txBody>
      </p:sp>
      <p:sp>
        <p:nvSpPr>
          <p:cNvPr id="34" name="CaixaDeTexto 33"/>
          <p:cNvSpPr txBox="1"/>
          <p:nvPr/>
        </p:nvSpPr>
        <p:spPr>
          <a:xfrm>
            <a:off x="198929" y="4452675"/>
            <a:ext cx="2071670" cy="553998"/>
          </a:xfrm>
          <a:prstGeom prst="rect">
            <a:avLst/>
          </a:prstGeom>
          <a:noFill/>
        </p:spPr>
        <p:txBody>
          <a:bodyPr wrap="square" rtlCol="0">
            <a:spAutoFit/>
          </a:bodyPr>
          <a:lstStyle/>
          <a:p>
            <a:r>
              <a:rPr lang="pt-BR" sz="1500" b="1" dirty="0">
                <a:solidFill>
                  <a:schemeClr val="tx1">
                    <a:lumMod val="65000"/>
                    <a:lumOff val="35000"/>
                  </a:schemeClr>
                </a:solidFill>
              </a:rPr>
              <a:t>Linha</a:t>
            </a:r>
            <a:r>
              <a:rPr lang="en-US" sz="1500" b="1" dirty="0">
                <a:solidFill>
                  <a:schemeClr val="tx1">
                    <a:lumMod val="65000"/>
                    <a:lumOff val="35000"/>
                  </a:schemeClr>
                </a:solidFill>
              </a:rPr>
              <a:t> de </a:t>
            </a:r>
            <a:r>
              <a:rPr lang="pt-BR" sz="1500" b="1" dirty="0">
                <a:solidFill>
                  <a:schemeClr val="tx1">
                    <a:lumMod val="65000"/>
                    <a:lumOff val="35000"/>
                  </a:schemeClr>
                </a:solidFill>
              </a:rPr>
              <a:t>estímulo</a:t>
            </a:r>
            <a:r>
              <a:rPr lang="en-US" sz="1500" b="1" dirty="0">
                <a:solidFill>
                  <a:schemeClr val="tx1">
                    <a:lumMod val="65000"/>
                    <a:lumOff val="35000"/>
                  </a:schemeClr>
                </a:solidFill>
              </a:rPr>
              <a:t> à  </a:t>
            </a:r>
          </a:p>
          <a:p>
            <a:r>
              <a:rPr lang="pt-BR" sz="1500" b="1" dirty="0">
                <a:solidFill>
                  <a:schemeClr val="tx1">
                    <a:lumMod val="65000"/>
                    <a:lumOff val="35000"/>
                  </a:schemeClr>
                </a:solidFill>
              </a:rPr>
              <a:t>Redução</a:t>
            </a:r>
            <a:r>
              <a:rPr lang="en-US" sz="1500" b="1" dirty="0">
                <a:solidFill>
                  <a:schemeClr val="tx1">
                    <a:lumMod val="65000"/>
                    <a:lumOff val="35000"/>
                  </a:schemeClr>
                </a:solidFill>
              </a:rPr>
              <a:t> de </a:t>
            </a:r>
            <a:r>
              <a:rPr lang="pt-BR" sz="1500" b="1" dirty="0">
                <a:solidFill>
                  <a:schemeClr val="tx1">
                    <a:lumMod val="65000"/>
                    <a:lumOff val="35000"/>
                  </a:schemeClr>
                </a:solidFill>
              </a:rPr>
              <a:t>Velocidade</a:t>
            </a:r>
          </a:p>
        </p:txBody>
      </p:sp>
      <p:sp>
        <p:nvSpPr>
          <p:cNvPr id="38" name="CaixaDeTexto 37"/>
          <p:cNvSpPr txBox="1"/>
          <p:nvPr/>
        </p:nvSpPr>
        <p:spPr>
          <a:xfrm>
            <a:off x="3394889" y="3881439"/>
            <a:ext cx="2214546" cy="553998"/>
          </a:xfrm>
          <a:prstGeom prst="rect">
            <a:avLst/>
          </a:prstGeom>
          <a:noFill/>
        </p:spPr>
        <p:txBody>
          <a:bodyPr wrap="square" rtlCol="0">
            <a:spAutoFit/>
          </a:bodyPr>
          <a:lstStyle>
            <a:defPPr>
              <a:defRPr lang="pt-BR"/>
            </a:defPPr>
            <a:lvl1pPr>
              <a:defRPr sz="1500" b="1">
                <a:solidFill>
                  <a:schemeClr val="tx1">
                    <a:lumMod val="65000"/>
                    <a:lumOff val="35000"/>
                  </a:schemeClr>
                </a:solidFill>
              </a:defRPr>
            </a:lvl1pPr>
          </a:lstStyle>
          <a:p>
            <a:r>
              <a:rPr lang="pt-BR" dirty="0"/>
              <a:t>Travessia de Pedestres</a:t>
            </a:r>
          </a:p>
          <a:p>
            <a:r>
              <a:rPr lang="pt-BR" dirty="0"/>
              <a:t>do tipo Zebrada</a:t>
            </a:r>
          </a:p>
        </p:txBody>
      </p:sp>
      <p:sp>
        <p:nvSpPr>
          <p:cNvPr id="39" name="CaixaDeTexto 38"/>
          <p:cNvSpPr txBox="1"/>
          <p:nvPr/>
        </p:nvSpPr>
        <p:spPr>
          <a:xfrm>
            <a:off x="3286164" y="2082540"/>
            <a:ext cx="2214546" cy="553998"/>
          </a:xfrm>
          <a:prstGeom prst="rect">
            <a:avLst/>
          </a:prstGeom>
          <a:noFill/>
        </p:spPr>
        <p:txBody>
          <a:bodyPr wrap="square" rtlCol="0">
            <a:spAutoFit/>
          </a:bodyPr>
          <a:lstStyle>
            <a:defPPr>
              <a:defRPr lang="pt-BR"/>
            </a:defPPr>
            <a:lvl1pPr>
              <a:defRPr sz="1500" b="1">
                <a:solidFill>
                  <a:schemeClr val="tx1">
                    <a:lumMod val="65000"/>
                    <a:lumOff val="35000"/>
                  </a:schemeClr>
                </a:solidFill>
              </a:defRPr>
            </a:lvl1pPr>
          </a:lstStyle>
          <a:p>
            <a:r>
              <a:rPr lang="pt-BR" dirty="0"/>
              <a:t>Travessia de Pedestres</a:t>
            </a:r>
          </a:p>
          <a:p>
            <a:r>
              <a:rPr lang="pt-BR" dirty="0"/>
              <a:t>do tipo Linhas Paralelas</a:t>
            </a:r>
          </a:p>
        </p:txBody>
      </p:sp>
      <p:sp>
        <p:nvSpPr>
          <p:cNvPr id="40" name="CaixaDeTexto 39"/>
          <p:cNvSpPr txBox="1"/>
          <p:nvPr/>
        </p:nvSpPr>
        <p:spPr>
          <a:xfrm>
            <a:off x="6643702" y="2082540"/>
            <a:ext cx="1857388" cy="553998"/>
          </a:xfrm>
          <a:prstGeom prst="rect">
            <a:avLst/>
          </a:prstGeom>
          <a:noFill/>
        </p:spPr>
        <p:txBody>
          <a:bodyPr wrap="square" rtlCol="0">
            <a:spAutoFit/>
          </a:bodyPr>
          <a:lstStyle>
            <a:defPPr>
              <a:defRPr lang="pt-BR"/>
            </a:defPPr>
            <a:lvl1pPr>
              <a:defRPr sz="1500" b="1">
                <a:solidFill>
                  <a:schemeClr val="tx1">
                    <a:lumMod val="65000"/>
                    <a:lumOff val="35000"/>
                  </a:schemeClr>
                </a:solidFill>
              </a:defRPr>
            </a:lvl1pPr>
          </a:lstStyle>
          <a:p>
            <a:r>
              <a:rPr lang="pt-BR" dirty="0"/>
              <a:t>Marcação de Área</a:t>
            </a:r>
          </a:p>
          <a:p>
            <a:r>
              <a:rPr lang="pt-BR" dirty="0"/>
              <a:t>de Conflito</a:t>
            </a:r>
          </a:p>
        </p:txBody>
      </p:sp>
      <p:sp>
        <p:nvSpPr>
          <p:cNvPr id="41" name="CaixaDeTexto 40"/>
          <p:cNvSpPr txBox="1"/>
          <p:nvPr/>
        </p:nvSpPr>
        <p:spPr>
          <a:xfrm>
            <a:off x="6715140" y="4116420"/>
            <a:ext cx="1428760" cy="553998"/>
          </a:xfrm>
          <a:prstGeom prst="rect">
            <a:avLst/>
          </a:prstGeom>
          <a:noFill/>
        </p:spPr>
        <p:txBody>
          <a:bodyPr wrap="square" rtlCol="0">
            <a:spAutoFit/>
          </a:bodyPr>
          <a:lstStyle>
            <a:defPPr>
              <a:defRPr lang="pt-BR"/>
            </a:defPPr>
            <a:lvl1pPr>
              <a:defRPr sz="1500" b="1">
                <a:solidFill>
                  <a:schemeClr val="tx1">
                    <a:lumMod val="65000"/>
                    <a:lumOff val="35000"/>
                  </a:schemeClr>
                </a:solidFill>
              </a:defRPr>
            </a:lvl1pPr>
          </a:lstStyle>
          <a:p>
            <a:r>
              <a:rPr lang="pt-BR" dirty="0"/>
              <a:t>Linha de </a:t>
            </a:r>
          </a:p>
          <a:p>
            <a:r>
              <a:rPr lang="pt-BR" dirty="0"/>
              <a:t>Retenção</a:t>
            </a:r>
          </a:p>
        </p:txBody>
      </p:sp>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9535" y="2774501"/>
            <a:ext cx="844753" cy="843070"/>
          </a:xfrm>
          <a:prstGeom prst="rect">
            <a:avLst/>
          </a:prstGeom>
        </p:spPr>
      </p:pic>
      <p:pic>
        <p:nvPicPr>
          <p:cNvPr id="27" name="Imagem 26"/>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8" name="CaixaDeTexto 27"/>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34149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randombar(horizont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8" grpId="0"/>
      <p:bldP spid="39" grpId="0"/>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2143108" y="1214428"/>
            <a:ext cx="4357718" cy="35719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MC- Marcas Canalizadoras</a:t>
            </a:r>
          </a:p>
        </p:txBody>
      </p:sp>
      <p:sp>
        <p:nvSpPr>
          <p:cNvPr id="14" name="Divisa 13"/>
          <p:cNvSpPr/>
          <p:nvPr/>
        </p:nvSpPr>
        <p:spPr>
          <a:xfrm>
            <a:off x="1714480" y="1214428"/>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8" name="Divisa 17"/>
          <p:cNvSpPr/>
          <p:nvPr/>
        </p:nvSpPr>
        <p:spPr>
          <a:xfrm>
            <a:off x="1500166" y="1214428"/>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9" name="Divisa 18"/>
          <p:cNvSpPr/>
          <p:nvPr/>
        </p:nvSpPr>
        <p:spPr>
          <a:xfrm>
            <a:off x="1285852" y="1214428"/>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0" name="Divisa 19"/>
          <p:cNvSpPr/>
          <p:nvPr/>
        </p:nvSpPr>
        <p:spPr>
          <a:xfrm flipH="1">
            <a:off x="7072330" y="1244770"/>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2" name="Divisa 21"/>
          <p:cNvSpPr/>
          <p:nvPr/>
        </p:nvSpPr>
        <p:spPr>
          <a:xfrm flipH="1">
            <a:off x="6858016" y="1244770"/>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3" name="Divisa 22"/>
          <p:cNvSpPr/>
          <p:nvPr/>
        </p:nvSpPr>
        <p:spPr>
          <a:xfrm flipH="1">
            <a:off x="6643702" y="1244770"/>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24" name="Imagem 23" descr="Canalizacao 2.jpg"/>
          <p:cNvPicPr>
            <a:picLocks noChangeAspect="1"/>
          </p:cNvPicPr>
          <p:nvPr/>
        </p:nvPicPr>
        <p:blipFill>
          <a:blip r:embed="rId3" cstate="print"/>
          <a:stretch>
            <a:fillRect/>
          </a:stretch>
        </p:blipFill>
        <p:spPr>
          <a:xfrm>
            <a:off x="1714480" y="1857370"/>
            <a:ext cx="5286412" cy="2616430"/>
          </a:xfrm>
          <a:prstGeom prst="rect">
            <a:avLst/>
          </a:prstGeom>
        </p:spPr>
      </p:pic>
      <p:pic>
        <p:nvPicPr>
          <p:cNvPr id="11" name="Imagem 10"/>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3" name="CaixaDeTexto 12"/>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2774980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2143108" y="1214428"/>
            <a:ext cx="4357718" cy="35719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MC- Marcas Canalizadoras</a:t>
            </a:r>
          </a:p>
        </p:txBody>
      </p:sp>
      <p:sp>
        <p:nvSpPr>
          <p:cNvPr id="14" name="Divisa 13"/>
          <p:cNvSpPr/>
          <p:nvPr/>
        </p:nvSpPr>
        <p:spPr>
          <a:xfrm>
            <a:off x="1714480" y="1214428"/>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8" name="Divisa 17"/>
          <p:cNvSpPr/>
          <p:nvPr/>
        </p:nvSpPr>
        <p:spPr>
          <a:xfrm>
            <a:off x="1500166" y="1214428"/>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9" name="Divisa 18"/>
          <p:cNvSpPr/>
          <p:nvPr/>
        </p:nvSpPr>
        <p:spPr>
          <a:xfrm>
            <a:off x="1285852" y="1214428"/>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0" name="Divisa 19"/>
          <p:cNvSpPr/>
          <p:nvPr/>
        </p:nvSpPr>
        <p:spPr>
          <a:xfrm flipH="1">
            <a:off x="7072330" y="1244770"/>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2" name="Divisa 21"/>
          <p:cNvSpPr/>
          <p:nvPr/>
        </p:nvSpPr>
        <p:spPr>
          <a:xfrm flipH="1">
            <a:off x="6858016" y="1244770"/>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23" name="Divisa 22"/>
          <p:cNvSpPr/>
          <p:nvPr/>
        </p:nvSpPr>
        <p:spPr>
          <a:xfrm flipH="1">
            <a:off x="6643702" y="1244770"/>
            <a:ext cx="285752" cy="285752"/>
          </a:xfrm>
          <a:prstGeom prst="chevron">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pic>
        <p:nvPicPr>
          <p:cNvPr id="25" name="Imagem 24" descr="Area de Retorno.jpg"/>
          <p:cNvPicPr>
            <a:picLocks noChangeAspect="1"/>
          </p:cNvPicPr>
          <p:nvPr/>
        </p:nvPicPr>
        <p:blipFill>
          <a:blip r:embed="rId3" cstate="print"/>
          <a:stretch>
            <a:fillRect/>
          </a:stretch>
        </p:blipFill>
        <p:spPr>
          <a:xfrm>
            <a:off x="3786182" y="1928808"/>
            <a:ext cx="2166940" cy="2177912"/>
          </a:xfrm>
          <a:prstGeom prst="rect">
            <a:avLst/>
          </a:prstGeom>
        </p:spPr>
      </p:pic>
      <p:pic>
        <p:nvPicPr>
          <p:cNvPr id="26" name="Imagem 25" descr="Cacomodacao canteiro central.jpg"/>
          <p:cNvPicPr>
            <a:picLocks noChangeAspect="1"/>
          </p:cNvPicPr>
          <p:nvPr/>
        </p:nvPicPr>
        <p:blipFill>
          <a:blip r:embed="rId4" cstate="print"/>
          <a:stretch>
            <a:fillRect/>
          </a:stretch>
        </p:blipFill>
        <p:spPr>
          <a:xfrm>
            <a:off x="6643702" y="1928808"/>
            <a:ext cx="2214578" cy="2170833"/>
          </a:xfrm>
          <a:prstGeom prst="rect">
            <a:avLst/>
          </a:prstGeom>
        </p:spPr>
      </p:pic>
      <p:pic>
        <p:nvPicPr>
          <p:cNvPr id="27" name="Imagem 26" descr="Protecao Estacionamento.jpg"/>
          <p:cNvPicPr>
            <a:picLocks noChangeAspect="1"/>
          </p:cNvPicPr>
          <p:nvPr/>
        </p:nvPicPr>
        <p:blipFill>
          <a:blip r:embed="rId5" cstate="print"/>
          <a:stretch>
            <a:fillRect/>
          </a:stretch>
        </p:blipFill>
        <p:spPr>
          <a:xfrm>
            <a:off x="285720" y="1928808"/>
            <a:ext cx="2921240" cy="2214578"/>
          </a:xfrm>
          <a:prstGeom prst="rect">
            <a:avLst/>
          </a:prstGeom>
        </p:spPr>
      </p:pic>
      <p:sp>
        <p:nvSpPr>
          <p:cNvPr id="15" name="CaixaDeTexto 14"/>
          <p:cNvSpPr txBox="1"/>
          <p:nvPr/>
        </p:nvSpPr>
        <p:spPr>
          <a:xfrm>
            <a:off x="285720" y="4143386"/>
            <a:ext cx="2928958" cy="323165"/>
          </a:xfrm>
          <a:prstGeom prst="rect">
            <a:avLst/>
          </a:prstGeom>
          <a:noFill/>
        </p:spPr>
        <p:txBody>
          <a:bodyPr wrap="square" rtlCol="0">
            <a:spAutoFit/>
          </a:bodyPr>
          <a:lstStyle/>
          <a:p>
            <a:r>
              <a:rPr lang="pt-BR" sz="1500" b="1" dirty="0"/>
              <a:t>Proteção Área de Estacionamento</a:t>
            </a:r>
          </a:p>
        </p:txBody>
      </p:sp>
      <p:sp>
        <p:nvSpPr>
          <p:cNvPr id="16" name="CaixaDeTexto 15"/>
          <p:cNvSpPr txBox="1"/>
          <p:nvPr/>
        </p:nvSpPr>
        <p:spPr>
          <a:xfrm>
            <a:off x="3786182" y="4143386"/>
            <a:ext cx="2214546" cy="553998"/>
          </a:xfrm>
          <a:prstGeom prst="rect">
            <a:avLst/>
          </a:prstGeom>
          <a:noFill/>
        </p:spPr>
        <p:txBody>
          <a:bodyPr wrap="square" rtlCol="0">
            <a:spAutoFit/>
          </a:bodyPr>
          <a:lstStyle/>
          <a:p>
            <a:pPr algn="ctr"/>
            <a:r>
              <a:rPr lang="pt-BR" sz="1500" b="1" dirty="0"/>
              <a:t>Orientação de Fluxo </a:t>
            </a:r>
          </a:p>
          <a:p>
            <a:pPr algn="ctr"/>
            <a:r>
              <a:rPr lang="pt-BR" sz="1500" b="1" dirty="0"/>
              <a:t>de Retorno</a:t>
            </a:r>
          </a:p>
        </p:txBody>
      </p:sp>
      <p:sp>
        <p:nvSpPr>
          <p:cNvPr id="17" name="CaixaDeTexto 16"/>
          <p:cNvSpPr txBox="1"/>
          <p:nvPr/>
        </p:nvSpPr>
        <p:spPr>
          <a:xfrm>
            <a:off x="6643702" y="4143386"/>
            <a:ext cx="2214546" cy="553998"/>
          </a:xfrm>
          <a:prstGeom prst="rect">
            <a:avLst/>
          </a:prstGeom>
          <a:noFill/>
        </p:spPr>
        <p:txBody>
          <a:bodyPr wrap="square" rtlCol="0">
            <a:spAutoFit/>
          </a:bodyPr>
          <a:lstStyle/>
          <a:p>
            <a:pPr algn="ctr"/>
            <a:r>
              <a:rPr lang="pt-BR" sz="1500" b="1" dirty="0"/>
              <a:t>Acomodação para</a:t>
            </a:r>
          </a:p>
          <a:p>
            <a:pPr algn="ctr"/>
            <a:r>
              <a:rPr lang="pt-BR" sz="1500" b="1" dirty="0"/>
              <a:t>Canteiro</a:t>
            </a:r>
            <a:r>
              <a:rPr lang="en-US" sz="1500" b="1" dirty="0"/>
              <a:t> Central</a:t>
            </a:r>
            <a:endParaRPr lang="pt-BR" sz="1500" b="1" dirty="0"/>
          </a:p>
        </p:txBody>
      </p:sp>
      <p:pic>
        <p:nvPicPr>
          <p:cNvPr id="24" name="Imagem 23"/>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8" name="CaixaDeTexto 27"/>
          <p:cNvSpPr txBox="1"/>
          <p:nvPr/>
        </p:nvSpPr>
        <p:spPr>
          <a:xfrm>
            <a:off x="214282" y="577298"/>
            <a:ext cx="4141694" cy="430887"/>
          </a:xfrm>
          <a:prstGeom prst="rect">
            <a:avLst/>
          </a:prstGeom>
          <a:noFill/>
        </p:spPr>
        <p:txBody>
          <a:bodyPr wrap="square" rtlCol="0">
            <a:spAutoFit/>
          </a:bodyPr>
          <a:lstStyle/>
          <a:p>
            <a:r>
              <a:rPr lang="pt-BR" sz="2200" b="1" dirty="0"/>
              <a:t>HORIZONTAL</a:t>
            </a:r>
          </a:p>
        </p:txBody>
      </p:sp>
    </p:spTree>
    <p:extLst>
      <p:ext uri="{BB962C8B-B14F-4D97-AF65-F5344CB8AC3E}">
        <p14:creationId xmlns:p14="http://schemas.microsoft.com/office/powerpoint/2010/main" val="944261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143108" y="1142990"/>
            <a:ext cx="4357718"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sz="2200" b="1" i="1" dirty="0">
                <a:solidFill>
                  <a:schemeClr val="tx1"/>
                </a:solidFill>
                <a:latin typeface="Calibri" pitchFamily="34" charset="0"/>
                <a:cs typeface="Calibri" pitchFamily="34" charset="0"/>
              </a:rPr>
              <a:t>IP- Inscrições no Pavimento</a:t>
            </a:r>
          </a:p>
        </p:txBody>
      </p:sp>
      <p:sp>
        <p:nvSpPr>
          <p:cNvPr id="7" name="Divisa 6"/>
          <p:cNvSpPr/>
          <p:nvPr/>
        </p:nvSpPr>
        <p:spPr>
          <a:xfrm>
            <a:off x="1714480" y="114299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8" name="Divisa 7"/>
          <p:cNvSpPr/>
          <p:nvPr/>
        </p:nvSpPr>
        <p:spPr>
          <a:xfrm>
            <a:off x="1500166" y="114299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9" name="Divisa 8"/>
          <p:cNvSpPr/>
          <p:nvPr/>
        </p:nvSpPr>
        <p:spPr>
          <a:xfrm>
            <a:off x="1285852" y="1142990"/>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0" name="Divisa 9"/>
          <p:cNvSpPr/>
          <p:nvPr/>
        </p:nvSpPr>
        <p:spPr>
          <a:xfrm flipH="1">
            <a:off x="7072330" y="1173332"/>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2" name="Divisa 11"/>
          <p:cNvSpPr/>
          <p:nvPr/>
        </p:nvSpPr>
        <p:spPr>
          <a:xfrm flipH="1">
            <a:off x="6858016" y="1173332"/>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4" name="Divisa 13"/>
          <p:cNvSpPr/>
          <p:nvPr/>
        </p:nvSpPr>
        <p:spPr>
          <a:xfrm flipH="1">
            <a:off x="6643702" y="1173332"/>
            <a:ext cx="285752" cy="28575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b="1" i="1" dirty="0">
              <a:solidFill>
                <a:schemeClr val="tx2"/>
              </a:solidFill>
              <a:latin typeface="Calibri" pitchFamily="34" charset="0"/>
              <a:cs typeface="Calibri" pitchFamily="34" charset="0"/>
            </a:endParaRPr>
          </a:p>
        </p:txBody>
      </p:sp>
      <p:sp>
        <p:nvSpPr>
          <p:cNvPr id="17" name="CaixaDeTexto 16"/>
          <p:cNvSpPr txBox="1"/>
          <p:nvPr/>
        </p:nvSpPr>
        <p:spPr>
          <a:xfrm>
            <a:off x="119608" y="1983097"/>
            <a:ext cx="1143008" cy="47974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Siga em</a:t>
            </a:r>
          </a:p>
          <a:p>
            <a:pPr algn="ctr">
              <a:lnSpc>
                <a:spcPts val="1500"/>
              </a:lnSpc>
            </a:pPr>
            <a:r>
              <a:rPr lang="pt-BR" sz="1500" b="1" dirty="0">
                <a:solidFill>
                  <a:schemeClr val="tx1">
                    <a:lumMod val="65000"/>
                    <a:lumOff val="35000"/>
                  </a:schemeClr>
                </a:solidFill>
              </a:rPr>
              <a:t>Frente</a:t>
            </a:r>
          </a:p>
        </p:txBody>
      </p:sp>
      <p:sp>
        <p:nvSpPr>
          <p:cNvPr id="18" name="CaixaDeTexto 17"/>
          <p:cNvSpPr txBox="1"/>
          <p:nvPr/>
        </p:nvSpPr>
        <p:spPr>
          <a:xfrm>
            <a:off x="1357290" y="1989972"/>
            <a:ext cx="1143008" cy="47974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Vire à Esquerda</a:t>
            </a:r>
          </a:p>
        </p:txBody>
      </p:sp>
      <p:sp>
        <p:nvSpPr>
          <p:cNvPr id="19" name="CaixaDeTexto 18"/>
          <p:cNvSpPr txBox="1"/>
          <p:nvPr/>
        </p:nvSpPr>
        <p:spPr>
          <a:xfrm>
            <a:off x="2643174" y="1993371"/>
            <a:ext cx="1143008" cy="47974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Vire à Direita</a:t>
            </a:r>
          </a:p>
        </p:txBody>
      </p:sp>
      <p:sp>
        <p:nvSpPr>
          <p:cNvPr id="20" name="CaixaDeTexto 19"/>
          <p:cNvSpPr txBox="1"/>
          <p:nvPr/>
        </p:nvSpPr>
        <p:spPr>
          <a:xfrm>
            <a:off x="3851920" y="1632705"/>
            <a:ext cx="1367596" cy="86446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Siga</a:t>
            </a:r>
          </a:p>
          <a:p>
            <a:pPr algn="ctr">
              <a:lnSpc>
                <a:spcPts val="1500"/>
              </a:lnSpc>
            </a:pPr>
            <a:r>
              <a:rPr lang="pt-BR" sz="1500" b="1" dirty="0">
                <a:solidFill>
                  <a:schemeClr val="tx1">
                    <a:lumMod val="65000"/>
                    <a:lumOff val="35000"/>
                  </a:schemeClr>
                </a:solidFill>
              </a:rPr>
              <a:t> em Frente</a:t>
            </a:r>
          </a:p>
          <a:p>
            <a:pPr algn="ctr">
              <a:lnSpc>
                <a:spcPts val="1500"/>
              </a:lnSpc>
            </a:pPr>
            <a:r>
              <a:rPr lang="pt-BR" sz="1500" b="1" dirty="0">
                <a:solidFill>
                  <a:schemeClr val="tx1">
                    <a:lumMod val="65000"/>
                    <a:lumOff val="35000"/>
                  </a:schemeClr>
                </a:solidFill>
              </a:rPr>
              <a:t>ou Vire</a:t>
            </a:r>
          </a:p>
          <a:p>
            <a:pPr algn="ctr">
              <a:lnSpc>
                <a:spcPts val="1500"/>
              </a:lnSpc>
            </a:pPr>
            <a:r>
              <a:rPr lang="pt-BR" sz="1500" b="1" dirty="0">
                <a:solidFill>
                  <a:schemeClr val="tx1">
                    <a:lumMod val="65000"/>
                    <a:lumOff val="35000"/>
                  </a:schemeClr>
                </a:solidFill>
              </a:rPr>
              <a:t>à Esquerda</a:t>
            </a:r>
          </a:p>
        </p:txBody>
      </p:sp>
      <p:sp>
        <p:nvSpPr>
          <p:cNvPr id="21" name="CaixaDeTexto 20"/>
          <p:cNvSpPr txBox="1"/>
          <p:nvPr/>
        </p:nvSpPr>
        <p:spPr>
          <a:xfrm>
            <a:off x="5158352" y="1629306"/>
            <a:ext cx="1367596" cy="861774"/>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Siga </a:t>
            </a:r>
          </a:p>
          <a:p>
            <a:pPr algn="ctr">
              <a:lnSpc>
                <a:spcPts val="1500"/>
              </a:lnSpc>
            </a:pPr>
            <a:r>
              <a:rPr lang="pt-BR" sz="1500" b="1" dirty="0">
                <a:solidFill>
                  <a:schemeClr val="tx1">
                    <a:lumMod val="65000"/>
                    <a:lumOff val="35000"/>
                  </a:schemeClr>
                </a:solidFill>
              </a:rPr>
              <a:t>em Frente</a:t>
            </a:r>
          </a:p>
          <a:p>
            <a:pPr algn="ctr">
              <a:lnSpc>
                <a:spcPts val="1500"/>
              </a:lnSpc>
            </a:pPr>
            <a:r>
              <a:rPr lang="pt-BR" sz="1500" b="1" dirty="0">
                <a:solidFill>
                  <a:schemeClr val="tx1">
                    <a:lumMod val="65000"/>
                    <a:lumOff val="35000"/>
                  </a:schemeClr>
                </a:solidFill>
              </a:rPr>
              <a:t>ou Vire</a:t>
            </a:r>
          </a:p>
          <a:p>
            <a:pPr algn="ctr">
              <a:lnSpc>
                <a:spcPts val="1500"/>
              </a:lnSpc>
            </a:pPr>
            <a:r>
              <a:rPr lang="pt-BR" sz="1500" b="1" dirty="0">
                <a:solidFill>
                  <a:schemeClr val="tx1">
                    <a:lumMod val="65000"/>
                    <a:lumOff val="35000"/>
                  </a:schemeClr>
                </a:solidFill>
              </a:rPr>
              <a:t>à Direita</a:t>
            </a:r>
          </a:p>
        </p:txBody>
      </p:sp>
      <p:sp>
        <p:nvSpPr>
          <p:cNvPr id="22" name="CaixaDeTexto 21"/>
          <p:cNvSpPr txBox="1"/>
          <p:nvPr/>
        </p:nvSpPr>
        <p:spPr>
          <a:xfrm>
            <a:off x="7944434" y="2020237"/>
            <a:ext cx="1081844" cy="477054"/>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Retorne</a:t>
            </a:r>
          </a:p>
          <a:p>
            <a:pPr algn="ctr">
              <a:lnSpc>
                <a:spcPts val="1500"/>
              </a:lnSpc>
            </a:pPr>
            <a:r>
              <a:rPr lang="pt-BR" sz="1500" b="1" dirty="0">
                <a:solidFill>
                  <a:schemeClr val="tx1">
                    <a:lumMod val="65000"/>
                    <a:lumOff val="35000"/>
                  </a:schemeClr>
                </a:solidFill>
              </a:rPr>
              <a:t>à Direita</a:t>
            </a:r>
          </a:p>
        </p:txBody>
      </p:sp>
      <p:sp>
        <p:nvSpPr>
          <p:cNvPr id="23" name="CaixaDeTexto 22"/>
          <p:cNvSpPr txBox="1"/>
          <p:nvPr/>
        </p:nvSpPr>
        <p:spPr>
          <a:xfrm>
            <a:off x="6658550" y="2020237"/>
            <a:ext cx="1081844" cy="477054"/>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Retorne</a:t>
            </a:r>
          </a:p>
          <a:p>
            <a:pPr algn="ctr">
              <a:lnSpc>
                <a:spcPts val="1500"/>
              </a:lnSpc>
            </a:pPr>
            <a:r>
              <a:rPr lang="pt-BR" sz="1500" b="1" dirty="0">
                <a:solidFill>
                  <a:schemeClr val="tx1">
                    <a:lumMod val="65000"/>
                    <a:lumOff val="35000"/>
                  </a:schemeClr>
                </a:solidFill>
              </a:rPr>
              <a:t>à Esquerda</a:t>
            </a:r>
          </a:p>
        </p:txBody>
      </p:sp>
      <p:sp>
        <p:nvSpPr>
          <p:cNvPr id="27" name="CaixaDeTexto 26"/>
          <p:cNvSpPr txBox="1"/>
          <p:nvPr/>
        </p:nvSpPr>
        <p:spPr>
          <a:xfrm>
            <a:off x="79780" y="3442756"/>
            <a:ext cx="1143008" cy="67210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Mudança </a:t>
            </a:r>
          </a:p>
          <a:p>
            <a:pPr algn="ctr">
              <a:lnSpc>
                <a:spcPts val="1500"/>
              </a:lnSpc>
            </a:pPr>
            <a:r>
              <a:rPr lang="pt-BR" sz="1500" b="1" dirty="0">
                <a:solidFill>
                  <a:schemeClr val="tx1">
                    <a:lumMod val="65000"/>
                    <a:lumOff val="35000"/>
                  </a:schemeClr>
                </a:solidFill>
              </a:rPr>
              <a:t>Obrigatória</a:t>
            </a:r>
          </a:p>
          <a:p>
            <a:pPr algn="ctr">
              <a:lnSpc>
                <a:spcPts val="1500"/>
              </a:lnSpc>
            </a:pPr>
            <a:r>
              <a:rPr lang="pt-BR" sz="1500" b="1" dirty="0">
                <a:solidFill>
                  <a:schemeClr val="tx1">
                    <a:lumMod val="65000"/>
                    <a:lumOff val="35000"/>
                  </a:schemeClr>
                </a:solidFill>
              </a:rPr>
              <a:t>de Faixa</a:t>
            </a:r>
          </a:p>
        </p:txBody>
      </p:sp>
      <p:sp>
        <p:nvSpPr>
          <p:cNvPr id="28" name="CaixaDeTexto 27"/>
          <p:cNvSpPr txBox="1"/>
          <p:nvPr/>
        </p:nvSpPr>
        <p:spPr>
          <a:xfrm>
            <a:off x="1361385" y="3429006"/>
            <a:ext cx="1143008" cy="669414"/>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Movimento</a:t>
            </a:r>
          </a:p>
          <a:p>
            <a:pPr algn="ctr">
              <a:lnSpc>
                <a:spcPts val="1500"/>
              </a:lnSpc>
            </a:pPr>
            <a:r>
              <a:rPr lang="pt-BR" sz="1500" b="1" dirty="0">
                <a:solidFill>
                  <a:schemeClr val="tx1">
                    <a:lumMod val="65000"/>
                    <a:lumOff val="35000"/>
                  </a:schemeClr>
                </a:solidFill>
              </a:rPr>
              <a:t>em Curva</a:t>
            </a:r>
          </a:p>
          <a:p>
            <a:pPr algn="ctr">
              <a:lnSpc>
                <a:spcPts val="1500"/>
              </a:lnSpc>
            </a:pPr>
            <a:r>
              <a:rPr lang="pt-BR" sz="1500" b="1" dirty="0">
                <a:solidFill>
                  <a:schemeClr val="tx1">
                    <a:lumMod val="65000"/>
                    <a:lumOff val="35000"/>
                  </a:schemeClr>
                </a:solidFill>
              </a:rPr>
              <a:t>Acentuada</a:t>
            </a:r>
          </a:p>
        </p:txBody>
      </p:sp>
      <p:sp>
        <p:nvSpPr>
          <p:cNvPr id="29" name="CaixaDeTexto 28"/>
          <p:cNvSpPr txBox="1"/>
          <p:nvPr/>
        </p:nvSpPr>
        <p:spPr>
          <a:xfrm>
            <a:off x="2657529" y="3605951"/>
            <a:ext cx="1143008" cy="47974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Dê a </a:t>
            </a:r>
          </a:p>
          <a:p>
            <a:pPr algn="ctr">
              <a:lnSpc>
                <a:spcPts val="1500"/>
              </a:lnSpc>
            </a:pPr>
            <a:r>
              <a:rPr lang="pt-BR" sz="1500" b="1" dirty="0">
                <a:solidFill>
                  <a:schemeClr val="tx1">
                    <a:lumMod val="65000"/>
                    <a:lumOff val="35000"/>
                  </a:schemeClr>
                </a:solidFill>
              </a:rPr>
              <a:t>Preferência</a:t>
            </a:r>
          </a:p>
        </p:txBody>
      </p:sp>
      <p:sp>
        <p:nvSpPr>
          <p:cNvPr id="30" name="CaixaDeTexto 29"/>
          <p:cNvSpPr txBox="1"/>
          <p:nvPr/>
        </p:nvSpPr>
        <p:spPr>
          <a:xfrm>
            <a:off x="3939923" y="3429006"/>
            <a:ext cx="1143008" cy="669414"/>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Cruz de</a:t>
            </a:r>
          </a:p>
          <a:p>
            <a:pPr algn="ctr">
              <a:lnSpc>
                <a:spcPts val="1500"/>
              </a:lnSpc>
            </a:pPr>
            <a:r>
              <a:rPr lang="pt-BR" sz="1500" b="1" dirty="0">
                <a:solidFill>
                  <a:schemeClr val="tx1">
                    <a:lumMod val="65000"/>
                    <a:lumOff val="35000"/>
                  </a:schemeClr>
                </a:solidFill>
              </a:rPr>
              <a:t>Santo</a:t>
            </a:r>
          </a:p>
          <a:p>
            <a:pPr algn="ctr">
              <a:lnSpc>
                <a:spcPts val="1500"/>
              </a:lnSpc>
            </a:pPr>
            <a:r>
              <a:rPr lang="en-US" sz="1500" b="1" dirty="0">
                <a:solidFill>
                  <a:schemeClr val="tx1">
                    <a:lumMod val="65000"/>
                    <a:lumOff val="35000"/>
                  </a:schemeClr>
                </a:solidFill>
              </a:rPr>
              <a:t>Andre</a:t>
            </a:r>
            <a:endParaRPr lang="pt-BR" sz="1500" b="1" dirty="0">
              <a:solidFill>
                <a:schemeClr val="tx1">
                  <a:lumMod val="65000"/>
                  <a:lumOff val="35000"/>
                </a:schemeClr>
              </a:solidFill>
            </a:endParaRPr>
          </a:p>
        </p:txBody>
      </p:sp>
      <p:sp>
        <p:nvSpPr>
          <p:cNvPr id="31" name="CaixaDeTexto 30"/>
          <p:cNvSpPr txBox="1"/>
          <p:nvPr/>
        </p:nvSpPr>
        <p:spPr>
          <a:xfrm>
            <a:off x="5240064" y="3798312"/>
            <a:ext cx="1143008" cy="287386"/>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Bicicletas</a:t>
            </a:r>
          </a:p>
        </p:txBody>
      </p:sp>
      <p:sp>
        <p:nvSpPr>
          <p:cNvPr id="32" name="CaixaDeTexto 31"/>
          <p:cNvSpPr txBox="1"/>
          <p:nvPr/>
        </p:nvSpPr>
        <p:spPr>
          <a:xfrm>
            <a:off x="6597386" y="3620007"/>
            <a:ext cx="1143008" cy="47974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Serviços</a:t>
            </a:r>
          </a:p>
          <a:p>
            <a:pPr algn="ctr">
              <a:lnSpc>
                <a:spcPts val="1500"/>
              </a:lnSpc>
            </a:pPr>
            <a:r>
              <a:rPr lang="en-US" sz="1500" b="1" dirty="0">
                <a:solidFill>
                  <a:schemeClr val="tx1">
                    <a:lumMod val="65000"/>
                    <a:lumOff val="35000"/>
                  </a:schemeClr>
                </a:solidFill>
              </a:rPr>
              <a:t>de </a:t>
            </a:r>
            <a:r>
              <a:rPr lang="pt-BR" sz="1500" b="1" dirty="0">
                <a:solidFill>
                  <a:schemeClr val="tx1">
                    <a:lumMod val="65000"/>
                    <a:lumOff val="35000"/>
                  </a:schemeClr>
                </a:solidFill>
              </a:rPr>
              <a:t>Saúde</a:t>
            </a:r>
          </a:p>
        </p:txBody>
      </p:sp>
      <p:sp>
        <p:nvSpPr>
          <p:cNvPr id="33" name="CaixaDeTexto 32"/>
          <p:cNvSpPr txBox="1"/>
          <p:nvPr/>
        </p:nvSpPr>
        <p:spPr>
          <a:xfrm>
            <a:off x="7883238" y="3613132"/>
            <a:ext cx="1143008" cy="479747"/>
          </a:xfrm>
          <a:prstGeom prst="rect">
            <a:avLst/>
          </a:prstGeom>
          <a:noFill/>
        </p:spPr>
        <p:txBody>
          <a:bodyPr wrap="square" rtlCol="0">
            <a:spAutoFit/>
          </a:bodyPr>
          <a:lstStyle/>
          <a:p>
            <a:pPr algn="ctr">
              <a:lnSpc>
                <a:spcPts val="1500"/>
              </a:lnSpc>
            </a:pPr>
            <a:r>
              <a:rPr lang="pt-BR" sz="1500" b="1" dirty="0">
                <a:solidFill>
                  <a:schemeClr val="tx1">
                    <a:lumMod val="65000"/>
                    <a:lumOff val="35000"/>
                  </a:schemeClr>
                </a:solidFill>
              </a:rPr>
              <a:t>Deficiente</a:t>
            </a:r>
          </a:p>
          <a:p>
            <a:pPr algn="ctr">
              <a:lnSpc>
                <a:spcPts val="1500"/>
              </a:lnSpc>
            </a:pPr>
            <a:r>
              <a:rPr lang="pt-BR" sz="1500" b="1" dirty="0">
                <a:solidFill>
                  <a:schemeClr val="tx1">
                    <a:lumMod val="65000"/>
                    <a:lumOff val="35000"/>
                  </a:schemeClr>
                </a:solidFill>
              </a:rPr>
              <a:t>Físico</a:t>
            </a:r>
          </a:p>
        </p:txBody>
      </p:sp>
      <p:pic>
        <p:nvPicPr>
          <p:cNvPr id="34" name="Imagem 33"/>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5" name="CaixaDeTexto 34"/>
          <p:cNvSpPr txBox="1"/>
          <p:nvPr/>
        </p:nvSpPr>
        <p:spPr>
          <a:xfrm>
            <a:off x="214282" y="577298"/>
            <a:ext cx="4141694" cy="430887"/>
          </a:xfrm>
          <a:prstGeom prst="rect">
            <a:avLst/>
          </a:prstGeom>
          <a:noFill/>
        </p:spPr>
        <p:txBody>
          <a:bodyPr wrap="square" rtlCol="0">
            <a:spAutoFit/>
          </a:bodyPr>
          <a:lstStyle/>
          <a:p>
            <a:r>
              <a:rPr lang="pt-BR" sz="2200" b="1" dirty="0"/>
              <a:t>HORIZONTAL</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11" y="2440220"/>
            <a:ext cx="883922" cy="762002"/>
          </a:xfrm>
          <a:prstGeom prst="rect">
            <a:avLst/>
          </a:prstGeom>
        </p:spPr>
      </p:pic>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642" y="2456686"/>
            <a:ext cx="883922" cy="762002"/>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197" y="2456686"/>
            <a:ext cx="883922" cy="762002"/>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7061" y="2469719"/>
            <a:ext cx="883922" cy="762002"/>
          </a:xfrm>
          <a:prstGeom prst="rect">
            <a:avLst/>
          </a:prstGeom>
        </p:spPr>
      </p:pic>
      <p:pic>
        <p:nvPicPr>
          <p:cNvPr id="11" name="Image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9616" y="2467463"/>
            <a:ext cx="883922" cy="762002"/>
          </a:xfrm>
          <a:prstGeom prst="rect">
            <a:avLst/>
          </a:prstGeom>
        </p:spPr>
      </p:pic>
      <p:pic>
        <p:nvPicPr>
          <p:cNvPr id="13" name="Image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8429" y="2467463"/>
            <a:ext cx="883922" cy="762002"/>
          </a:xfrm>
          <a:prstGeom prst="rect">
            <a:avLst/>
          </a:prstGeom>
        </p:spPr>
      </p:pic>
      <p:pic>
        <p:nvPicPr>
          <p:cNvPr id="15" name="Imagem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44919" y="2467463"/>
            <a:ext cx="883922" cy="762002"/>
          </a:xfrm>
          <a:prstGeom prst="rect">
            <a:avLst/>
          </a:prstGeom>
        </p:spPr>
      </p:pic>
      <p:pic>
        <p:nvPicPr>
          <p:cNvPr id="16" name="Imagem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9965" y="4086504"/>
            <a:ext cx="883922" cy="762002"/>
          </a:xfrm>
          <a:prstGeom prst="rect">
            <a:avLst/>
          </a:prstGeom>
        </p:spPr>
      </p:pic>
      <p:pic>
        <p:nvPicPr>
          <p:cNvPr id="24" name="Imagem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3463" y="4076149"/>
            <a:ext cx="883922" cy="762002"/>
          </a:xfrm>
          <a:prstGeom prst="rect">
            <a:avLst/>
          </a:prstGeom>
        </p:spPr>
      </p:pic>
      <p:pic>
        <p:nvPicPr>
          <p:cNvPr id="36" name="Imagem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85585" y="4072837"/>
            <a:ext cx="883922" cy="762002"/>
          </a:xfrm>
          <a:prstGeom prst="rect">
            <a:avLst/>
          </a:prstGeom>
        </p:spPr>
      </p:pic>
      <p:pic>
        <p:nvPicPr>
          <p:cNvPr id="37" name="Imagem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13944" y="4073896"/>
            <a:ext cx="883922" cy="762002"/>
          </a:xfrm>
          <a:prstGeom prst="rect">
            <a:avLst/>
          </a:prstGeom>
        </p:spPr>
      </p:pic>
      <p:pic>
        <p:nvPicPr>
          <p:cNvPr id="38" name="Imagem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3443" y="4073896"/>
            <a:ext cx="883922" cy="762002"/>
          </a:xfrm>
          <a:prstGeom prst="rect">
            <a:avLst/>
          </a:prstGeom>
        </p:spPr>
      </p:pic>
      <p:pic>
        <p:nvPicPr>
          <p:cNvPr id="39" name="Imagem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7138" y="4073896"/>
            <a:ext cx="883922" cy="762002"/>
          </a:xfrm>
          <a:prstGeom prst="rect">
            <a:avLst/>
          </a:prstGeom>
        </p:spPr>
      </p:pic>
      <p:pic>
        <p:nvPicPr>
          <p:cNvPr id="40" name="Imagem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44919" y="4073896"/>
            <a:ext cx="886970" cy="765050"/>
          </a:xfrm>
          <a:prstGeom prst="rect">
            <a:avLst/>
          </a:prstGeom>
        </p:spPr>
      </p:pic>
    </p:spTree>
    <p:extLst>
      <p:ext uri="{BB962C8B-B14F-4D97-AF65-F5344CB8AC3E}">
        <p14:creationId xmlns:p14="http://schemas.microsoft.com/office/powerpoint/2010/main" val="11356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randombar(horizontal)">
                                      <p:cBhvr>
                                        <p:cTn id="55" dur="500"/>
                                        <p:tgtEl>
                                          <p:spTgt spid="15"/>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randombar(horizontal)">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randombar(horizontal)">
                                      <p:cBhvr>
                                        <p:cTn id="71" dur="500"/>
                                        <p:tgtEl>
                                          <p:spTgt spid="24"/>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randombar(horizont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randombar(horizontal)">
                                      <p:cBhvr>
                                        <p:cTn id="79" dur="500"/>
                                        <p:tgtEl>
                                          <p:spTgt spid="36"/>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randombar(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randombar(horizontal)">
                                      <p:cBhvr>
                                        <p:cTn id="87" dur="500"/>
                                        <p:tgtEl>
                                          <p:spTgt spid="37"/>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randombar(horizontal)">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randombar(horizontal)">
                                      <p:cBhvr>
                                        <p:cTn id="95" dur="500"/>
                                        <p:tgtEl>
                                          <p:spTgt spid="38"/>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randombar(horizontal)">
                                      <p:cBhvr>
                                        <p:cTn id="98" dur="500"/>
                                        <p:tgtEl>
                                          <p:spTgt spid="31"/>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randombar(horizontal)">
                                      <p:cBhvr>
                                        <p:cTn id="103" dur="500"/>
                                        <p:tgtEl>
                                          <p:spTgt spid="39"/>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randombar(horizontal)">
                                      <p:cBhvr>
                                        <p:cTn id="106" dur="500"/>
                                        <p:tgtEl>
                                          <p:spTgt spid="32"/>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nodeType="click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randombar(horizontal)">
                                      <p:cBhvr>
                                        <p:cTn id="111" dur="500"/>
                                        <p:tgtEl>
                                          <p:spTgt spid="40"/>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randombar(horizontal)">
                                      <p:cBhvr>
                                        <p:cTn id="1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7" grpId="0"/>
      <p:bldP spid="28" grpId="0"/>
      <p:bldP spid="29" grpId="0"/>
      <p:bldP spid="30" grpId="0"/>
      <p:bldP spid="31" grpId="0"/>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cruzamento rodocicloviario.wmf"/>
          <p:cNvPicPr>
            <a:picLocks noChangeAspect="1"/>
          </p:cNvPicPr>
          <p:nvPr/>
        </p:nvPicPr>
        <p:blipFill>
          <a:blip r:embed="rId3"/>
          <a:stretch>
            <a:fillRect/>
          </a:stretch>
        </p:blipFill>
        <p:spPr>
          <a:xfrm>
            <a:off x="214282" y="2143122"/>
            <a:ext cx="3687628" cy="1857388"/>
          </a:xfrm>
          <a:prstGeom prst="rect">
            <a:avLst/>
          </a:prstGeom>
        </p:spPr>
      </p:pic>
      <p:pic>
        <p:nvPicPr>
          <p:cNvPr id="14" name="Imagem 13" descr="ciclovia.wmf"/>
          <p:cNvPicPr>
            <a:picLocks noChangeAspect="1"/>
          </p:cNvPicPr>
          <p:nvPr/>
        </p:nvPicPr>
        <p:blipFill>
          <a:blip r:embed="rId4"/>
          <a:stretch>
            <a:fillRect/>
          </a:stretch>
        </p:blipFill>
        <p:spPr>
          <a:xfrm>
            <a:off x="4000496" y="1571618"/>
            <a:ext cx="4714908" cy="3071834"/>
          </a:xfrm>
          <a:prstGeom prst="rect">
            <a:avLst/>
          </a:prstGeom>
        </p:spPr>
      </p:pic>
      <p:sp>
        <p:nvSpPr>
          <p:cNvPr id="16" name="Retângulo 15"/>
          <p:cNvSpPr/>
          <p:nvPr/>
        </p:nvSpPr>
        <p:spPr>
          <a:xfrm>
            <a:off x="214282" y="1643056"/>
            <a:ext cx="3643338" cy="35719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chemeClr val="tx2"/>
                </a:solidFill>
                <a:latin typeface="Calibri" pitchFamily="34" charset="0"/>
                <a:cs typeface="Calibri" pitchFamily="34" charset="0"/>
              </a:rPr>
              <a:t>Cruzamento Rodocicloviário</a:t>
            </a:r>
          </a:p>
        </p:txBody>
      </p:sp>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7" name="CaixaDeTexto 6"/>
          <p:cNvSpPr txBox="1"/>
          <p:nvPr/>
        </p:nvSpPr>
        <p:spPr>
          <a:xfrm>
            <a:off x="214282" y="577298"/>
            <a:ext cx="4429726" cy="430887"/>
          </a:xfrm>
          <a:prstGeom prst="rect">
            <a:avLst/>
          </a:prstGeom>
          <a:noFill/>
        </p:spPr>
        <p:txBody>
          <a:bodyPr wrap="square" rtlCol="0">
            <a:spAutoFit/>
          </a:bodyPr>
          <a:lstStyle/>
          <a:p>
            <a:r>
              <a:rPr lang="pt-BR" sz="2200" b="1" dirty="0"/>
              <a:t>HORIZONTAL – Ciclovia / Ciclofaixa</a:t>
            </a:r>
          </a:p>
        </p:txBody>
      </p:sp>
    </p:spTree>
    <p:extLst>
      <p:ext uri="{BB962C8B-B14F-4D97-AF65-F5344CB8AC3E}">
        <p14:creationId xmlns:p14="http://schemas.microsoft.com/office/powerpoint/2010/main" val="4221666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785918" y="1142990"/>
            <a:ext cx="5114630" cy="35719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chemeClr val="tx2"/>
                </a:solidFill>
                <a:latin typeface="Calibri" pitchFamily="34" charset="0"/>
                <a:cs typeface="Calibri" pitchFamily="34" charset="0"/>
              </a:rPr>
              <a:t>Cruzamento Rodoferroviário</a:t>
            </a:r>
          </a:p>
        </p:txBody>
      </p:sp>
      <p:pic>
        <p:nvPicPr>
          <p:cNvPr id="10" name="Imagem 9" descr="linha ferrea.wmf"/>
          <p:cNvPicPr>
            <a:picLocks noChangeAspect="1"/>
          </p:cNvPicPr>
          <p:nvPr/>
        </p:nvPicPr>
        <p:blipFill>
          <a:blip r:embed="rId3"/>
          <a:stretch>
            <a:fillRect/>
          </a:stretch>
        </p:blipFill>
        <p:spPr>
          <a:xfrm>
            <a:off x="1571604" y="1643056"/>
            <a:ext cx="5572164" cy="3223994"/>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6" name="CaixaDeTexto 5"/>
          <p:cNvSpPr txBox="1"/>
          <p:nvPr/>
        </p:nvSpPr>
        <p:spPr>
          <a:xfrm>
            <a:off x="214282" y="577298"/>
            <a:ext cx="4429726" cy="430887"/>
          </a:xfrm>
          <a:prstGeom prst="rect">
            <a:avLst/>
          </a:prstGeom>
          <a:noFill/>
        </p:spPr>
        <p:txBody>
          <a:bodyPr wrap="square" rtlCol="0">
            <a:spAutoFit/>
          </a:bodyPr>
          <a:lstStyle/>
          <a:p>
            <a:r>
              <a:rPr lang="pt-BR" sz="2200" b="1" dirty="0"/>
              <a:t>Cruzamento Rodoferroviário</a:t>
            </a:r>
          </a:p>
        </p:txBody>
      </p:sp>
    </p:spTree>
    <p:extLst>
      <p:ext uri="{BB962C8B-B14F-4D97-AF65-F5344CB8AC3E}">
        <p14:creationId xmlns:p14="http://schemas.microsoft.com/office/powerpoint/2010/main" val="1307592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1131590"/>
            <a:ext cx="3826728" cy="360040"/>
          </a:xfrm>
          <a:prstGeom prst="rect">
            <a:avLst/>
          </a:prstGeom>
          <a:solidFill>
            <a:srgbClr val="CC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DD - DISPOSITIVOS DELIMITADORES</a:t>
            </a:r>
          </a:p>
        </p:txBody>
      </p:sp>
      <p:sp>
        <p:nvSpPr>
          <p:cNvPr id="7" name="Retângulo 6"/>
          <p:cNvSpPr/>
          <p:nvPr/>
        </p:nvSpPr>
        <p:spPr>
          <a:xfrm>
            <a:off x="5149627" y="2859782"/>
            <a:ext cx="3995936"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DSA – DISP. SINALIZAÇÃO DE ALERTA</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4" y="1529513"/>
            <a:ext cx="3389936" cy="610189"/>
          </a:xfrm>
          <a:prstGeom prst="rect">
            <a:avLst/>
          </a:prstGeom>
        </p:spPr>
      </p:pic>
      <p:sp>
        <p:nvSpPr>
          <p:cNvPr id="12" name="Retângulo 11"/>
          <p:cNvSpPr/>
          <p:nvPr/>
        </p:nvSpPr>
        <p:spPr>
          <a:xfrm>
            <a:off x="0" y="2427734"/>
            <a:ext cx="3820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DT – DISP. DE USO TEMPORÁRIO</a:t>
            </a:r>
          </a:p>
        </p:txBody>
      </p:sp>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925" y="2921710"/>
            <a:ext cx="886346" cy="1050027"/>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146" y="2886478"/>
            <a:ext cx="1068710" cy="1068710"/>
          </a:xfrm>
          <a:prstGeom prst="rect">
            <a:avLst/>
          </a:prstGeom>
        </p:spPr>
      </p:pic>
      <p:pic>
        <p:nvPicPr>
          <p:cNvPr id="15" name="Imagem 14"/>
          <p:cNvPicPr>
            <a:picLocks noChangeAspect="1"/>
          </p:cNvPicPr>
          <p:nvPr/>
        </p:nvPicPr>
        <p:blipFill rotWithShape="1">
          <a:blip r:embed="rId6">
            <a:extLst>
              <a:ext uri="{28A0092B-C50C-407E-A947-70E740481C1C}">
                <a14:useLocalDpi xmlns:a14="http://schemas.microsoft.com/office/drawing/2010/main" val="0"/>
              </a:ext>
            </a:extLst>
          </a:blip>
          <a:srcRect t="64921" r="32990" b="13093"/>
          <a:stretch/>
        </p:blipFill>
        <p:spPr>
          <a:xfrm>
            <a:off x="135462" y="4043293"/>
            <a:ext cx="3356418" cy="836958"/>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874" y="2911015"/>
            <a:ext cx="886346" cy="1050027"/>
          </a:xfrm>
          <a:prstGeom prst="rect">
            <a:avLst/>
          </a:prstGeom>
        </p:spPr>
      </p:pic>
      <p:sp>
        <p:nvSpPr>
          <p:cNvPr id="17" name="Retângulo 16"/>
          <p:cNvSpPr/>
          <p:nvPr/>
        </p:nvSpPr>
        <p:spPr>
          <a:xfrm>
            <a:off x="5148064" y="1121474"/>
            <a:ext cx="3995936" cy="36004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DL - DISPOSITIVOS LUMINOSOS</a:t>
            </a:r>
          </a:p>
        </p:txBody>
      </p:sp>
      <p:pic>
        <p:nvPicPr>
          <p:cNvPr id="22" name="Imagem 21"/>
          <p:cNvPicPr>
            <a:picLocks noChangeAspect="1"/>
          </p:cNvPicPr>
          <p:nvPr/>
        </p:nvPicPr>
        <p:blipFill rotWithShape="1">
          <a:blip r:embed="rId7" cstate="print">
            <a:extLst>
              <a:ext uri="{28A0092B-C50C-407E-A947-70E740481C1C}">
                <a14:useLocalDpi xmlns:a14="http://schemas.microsoft.com/office/drawing/2010/main" val="0"/>
              </a:ext>
            </a:extLst>
          </a:blip>
          <a:srcRect b="46138"/>
          <a:stretch/>
        </p:blipFill>
        <p:spPr>
          <a:xfrm>
            <a:off x="5148064" y="1654925"/>
            <a:ext cx="1921074" cy="674993"/>
          </a:xfrm>
          <a:prstGeom prst="rect">
            <a:avLst/>
          </a:prstGeom>
        </p:spPr>
      </p:pic>
      <p:pic>
        <p:nvPicPr>
          <p:cNvPr id="23" name="Imagem 22"/>
          <p:cNvPicPr>
            <a:picLocks noChangeAspect="1"/>
          </p:cNvPicPr>
          <p:nvPr/>
        </p:nvPicPr>
        <p:blipFill rotWithShape="1">
          <a:blip r:embed="rId8">
            <a:extLst>
              <a:ext uri="{28A0092B-C50C-407E-A947-70E740481C1C}">
                <a14:useLocalDpi xmlns:a14="http://schemas.microsoft.com/office/drawing/2010/main" val="0"/>
              </a:ext>
            </a:extLst>
          </a:blip>
          <a:srcRect b="42127"/>
          <a:stretch/>
        </p:blipFill>
        <p:spPr>
          <a:xfrm>
            <a:off x="5007152" y="3304970"/>
            <a:ext cx="4123971" cy="1643044"/>
          </a:xfrm>
          <a:prstGeom prst="rect">
            <a:avLst/>
          </a:prstGeom>
        </p:spPr>
      </p:pic>
      <p:pic>
        <p:nvPicPr>
          <p:cNvPr id="24" name="Imagem 23"/>
          <p:cNvPicPr>
            <a:picLocks noChangeAspect="1"/>
          </p:cNvPicPr>
          <p:nvPr/>
        </p:nvPicPr>
        <p:blipFill rotWithShape="1">
          <a:blip r:embed="rId9">
            <a:extLst>
              <a:ext uri="{28A0092B-C50C-407E-A947-70E740481C1C}">
                <a14:useLocalDpi xmlns:a14="http://schemas.microsoft.com/office/drawing/2010/main" val="0"/>
              </a:ext>
            </a:extLst>
          </a:blip>
          <a:srcRect t="58492" r="51537" b="-416"/>
          <a:stretch/>
        </p:blipFill>
        <p:spPr>
          <a:xfrm>
            <a:off x="7112688" y="1518810"/>
            <a:ext cx="1975044" cy="1114535"/>
          </a:xfrm>
          <a:prstGeom prst="rect">
            <a:avLst/>
          </a:prstGeom>
        </p:spPr>
      </p:pic>
      <p:pic>
        <p:nvPicPr>
          <p:cNvPr id="18" name="Imagem 17"/>
          <p:cNvPicPr>
            <a:picLocks noChangeAspect="1"/>
          </p:cNvPicPr>
          <p:nvPr/>
        </p:nvPicPr>
        <p:blipFill rotWithShape="1">
          <a:blip r:embed="rId10">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9" name="CaixaDeTexto 18"/>
          <p:cNvSpPr txBox="1"/>
          <p:nvPr/>
        </p:nvSpPr>
        <p:spPr>
          <a:xfrm>
            <a:off x="214282" y="577298"/>
            <a:ext cx="4429726" cy="430887"/>
          </a:xfrm>
          <a:prstGeom prst="rect">
            <a:avLst/>
          </a:prstGeom>
          <a:noFill/>
        </p:spPr>
        <p:txBody>
          <a:bodyPr wrap="square" rtlCol="0">
            <a:spAutoFit/>
          </a:bodyPr>
          <a:lstStyle/>
          <a:p>
            <a:r>
              <a:rPr lang="pt-BR" sz="2200" b="1" dirty="0"/>
              <a:t>Dispositivos Auxiliares</a:t>
            </a:r>
          </a:p>
        </p:txBody>
      </p:sp>
    </p:spTree>
    <p:extLst>
      <p:ext uri="{BB962C8B-B14F-4D97-AF65-F5344CB8AC3E}">
        <p14:creationId xmlns:p14="http://schemas.microsoft.com/office/powerpoint/2010/main" val="19233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71"/>
          <p:cNvGrpSpPr/>
          <p:nvPr/>
        </p:nvGrpSpPr>
        <p:grpSpPr>
          <a:xfrm>
            <a:off x="7066824" y="1071552"/>
            <a:ext cx="1683952" cy="714380"/>
            <a:chOff x="5930976" y="1579258"/>
            <a:chExt cx="1683952" cy="714380"/>
          </a:xfrm>
        </p:grpSpPr>
        <p:sp>
          <p:nvSpPr>
            <p:cNvPr id="60" name="Seta em curva para a esquerda 59"/>
            <p:cNvSpPr/>
            <p:nvPr/>
          </p:nvSpPr>
          <p:spPr>
            <a:xfrm>
              <a:off x="5930976" y="1579258"/>
              <a:ext cx="428628" cy="714380"/>
            </a:xfrm>
            <a:prstGeom prst="curvedLeftArrow">
              <a:avLst/>
            </a:prstGeom>
            <a:solidFill>
              <a:schemeClr val="accent3">
                <a:lumMod val="60000"/>
                <a:lumOff val="4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64" name="CaixaDeTexto 63"/>
            <p:cNvSpPr txBox="1"/>
            <p:nvPr/>
          </p:nvSpPr>
          <p:spPr>
            <a:xfrm>
              <a:off x="6329044" y="1734622"/>
              <a:ext cx="1285884" cy="400110"/>
            </a:xfrm>
            <a:prstGeom prst="rect">
              <a:avLst/>
            </a:prstGeom>
            <a:noFill/>
          </p:spPr>
          <p:txBody>
            <a:bodyPr wrap="square" rtlCol="0">
              <a:spAutoFit/>
            </a:bodyPr>
            <a:lstStyle/>
            <a:p>
              <a:r>
                <a:rPr lang="pt-BR" sz="2000" b="1" dirty="0">
                  <a:latin typeface="+mj-lt"/>
                  <a:cs typeface="MV Boli" pitchFamily="2" charset="0"/>
                </a:rPr>
                <a:t>LIVRE</a:t>
              </a:r>
            </a:p>
          </p:txBody>
        </p:sp>
      </p:grpSp>
      <p:grpSp>
        <p:nvGrpSpPr>
          <p:cNvPr id="3" name="Grupo 72"/>
          <p:cNvGrpSpPr/>
          <p:nvPr/>
        </p:nvGrpSpPr>
        <p:grpSpPr>
          <a:xfrm>
            <a:off x="7066824" y="1995686"/>
            <a:ext cx="1632441" cy="714380"/>
            <a:chOff x="5939955" y="2369638"/>
            <a:chExt cx="1632441" cy="714380"/>
          </a:xfrm>
        </p:grpSpPr>
        <p:sp>
          <p:nvSpPr>
            <p:cNvPr id="61" name="Seta em curva para a esquerda 60"/>
            <p:cNvSpPr/>
            <p:nvPr/>
          </p:nvSpPr>
          <p:spPr>
            <a:xfrm>
              <a:off x="5939955" y="2369638"/>
              <a:ext cx="428628" cy="714380"/>
            </a:xfrm>
            <a:prstGeom prst="curvedLeftArrow">
              <a:avLst/>
            </a:prstGeom>
            <a:solidFill>
              <a:schemeClr val="accent3">
                <a:lumMod val="60000"/>
                <a:lumOff val="4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65" name="CaixaDeTexto 64"/>
            <p:cNvSpPr txBox="1"/>
            <p:nvPr/>
          </p:nvSpPr>
          <p:spPr>
            <a:xfrm>
              <a:off x="6315418" y="2450140"/>
              <a:ext cx="1256978" cy="400110"/>
            </a:xfrm>
            <a:prstGeom prst="rect">
              <a:avLst/>
            </a:prstGeom>
            <a:noFill/>
          </p:spPr>
          <p:txBody>
            <a:bodyPr wrap="square" rtlCol="0">
              <a:spAutoFit/>
            </a:bodyPr>
            <a:lstStyle/>
            <a:p>
              <a:r>
                <a:rPr lang="pt-BR" sz="2000" b="1" dirty="0">
                  <a:latin typeface="+mj-lt"/>
                  <a:cs typeface="MV Boli" pitchFamily="2" charset="0"/>
                </a:rPr>
                <a:t>1 ANO</a:t>
              </a:r>
            </a:p>
          </p:txBody>
        </p:sp>
      </p:grpSp>
      <p:grpSp>
        <p:nvGrpSpPr>
          <p:cNvPr id="4" name="Grupo 73"/>
          <p:cNvGrpSpPr/>
          <p:nvPr/>
        </p:nvGrpSpPr>
        <p:grpSpPr>
          <a:xfrm>
            <a:off x="7066824" y="2931790"/>
            <a:ext cx="1646067" cy="714380"/>
            <a:chOff x="5968861" y="3128119"/>
            <a:chExt cx="1646067" cy="714380"/>
          </a:xfrm>
        </p:grpSpPr>
        <p:sp>
          <p:nvSpPr>
            <p:cNvPr id="62" name="Seta em curva para a esquerda 61"/>
            <p:cNvSpPr/>
            <p:nvPr/>
          </p:nvSpPr>
          <p:spPr>
            <a:xfrm>
              <a:off x="5968861" y="3128119"/>
              <a:ext cx="428628" cy="714380"/>
            </a:xfrm>
            <a:prstGeom prst="curvedLeftArrow">
              <a:avLst/>
            </a:prstGeom>
            <a:solidFill>
              <a:schemeClr val="accent3">
                <a:lumMod val="60000"/>
                <a:lumOff val="4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66" name="CaixaDeTexto 65"/>
            <p:cNvSpPr txBox="1"/>
            <p:nvPr/>
          </p:nvSpPr>
          <p:spPr>
            <a:xfrm>
              <a:off x="6357950" y="3253093"/>
              <a:ext cx="1256978" cy="400110"/>
            </a:xfrm>
            <a:prstGeom prst="rect">
              <a:avLst/>
            </a:prstGeom>
            <a:noFill/>
          </p:spPr>
          <p:txBody>
            <a:bodyPr wrap="square" rtlCol="0">
              <a:spAutoFit/>
            </a:bodyPr>
            <a:lstStyle/>
            <a:p>
              <a:r>
                <a:rPr lang="pt-BR" sz="2000" b="1" dirty="0">
                  <a:latin typeface="+mj-lt"/>
                  <a:cs typeface="MV Boli" pitchFamily="2" charset="0"/>
                </a:rPr>
                <a:t>1 ANO</a:t>
              </a:r>
            </a:p>
          </p:txBody>
        </p:sp>
      </p:grpSp>
      <p:grpSp>
        <p:nvGrpSpPr>
          <p:cNvPr id="5" name="Grupo 74"/>
          <p:cNvGrpSpPr/>
          <p:nvPr/>
        </p:nvGrpSpPr>
        <p:grpSpPr>
          <a:xfrm>
            <a:off x="7066824" y="3801586"/>
            <a:ext cx="1643074" cy="714380"/>
            <a:chOff x="5971854" y="3875967"/>
            <a:chExt cx="1643074" cy="714380"/>
          </a:xfrm>
        </p:grpSpPr>
        <p:sp>
          <p:nvSpPr>
            <p:cNvPr id="63" name="Seta em curva para a esquerda 62"/>
            <p:cNvSpPr/>
            <p:nvPr/>
          </p:nvSpPr>
          <p:spPr>
            <a:xfrm>
              <a:off x="5971854" y="3875967"/>
              <a:ext cx="428628" cy="714380"/>
            </a:xfrm>
            <a:prstGeom prst="curvedLef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solidFill>
                  <a:schemeClr val="tx1"/>
                </a:solidFill>
              </a:endParaRPr>
            </a:p>
          </p:txBody>
        </p:sp>
        <p:sp>
          <p:nvSpPr>
            <p:cNvPr id="67" name="CaixaDeTexto 66"/>
            <p:cNvSpPr txBox="1"/>
            <p:nvPr/>
          </p:nvSpPr>
          <p:spPr>
            <a:xfrm>
              <a:off x="6357950" y="4038911"/>
              <a:ext cx="1256978" cy="400110"/>
            </a:xfrm>
            <a:prstGeom prst="rect">
              <a:avLst/>
            </a:prstGeom>
            <a:noFill/>
          </p:spPr>
          <p:txBody>
            <a:bodyPr wrap="square" rtlCol="0">
              <a:spAutoFit/>
            </a:bodyPr>
            <a:lstStyle/>
            <a:p>
              <a:r>
                <a:rPr lang="pt-BR" sz="2000" b="1" dirty="0">
                  <a:solidFill>
                    <a:srgbClr val="C00000"/>
                  </a:solidFill>
                  <a:latin typeface="+mj-lt"/>
                  <a:cs typeface="MV Boli" pitchFamily="2" charset="0"/>
                </a:rPr>
                <a:t>1 ANO</a:t>
              </a:r>
            </a:p>
          </p:txBody>
        </p:sp>
      </p:grpSp>
      <p:grpSp>
        <p:nvGrpSpPr>
          <p:cNvPr id="6" name="Grupo 76"/>
          <p:cNvGrpSpPr/>
          <p:nvPr/>
        </p:nvGrpSpPr>
        <p:grpSpPr>
          <a:xfrm>
            <a:off x="1403578" y="3015198"/>
            <a:ext cx="1251456" cy="1572776"/>
            <a:chOff x="1391718" y="3143254"/>
            <a:chExt cx="1251456" cy="1428760"/>
          </a:xfrm>
        </p:grpSpPr>
        <p:sp>
          <p:nvSpPr>
            <p:cNvPr id="69" name="Seta em curva para a esquerda 68"/>
            <p:cNvSpPr/>
            <p:nvPr/>
          </p:nvSpPr>
          <p:spPr>
            <a:xfrm flipH="1">
              <a:off x="2214546" y="3143254"/>
              <a:ext cx="428628" cy="1428760"/>
            </a:xfrm>
            <a:prstGeom prst="curvedLeftArrow">
              <a:avLst/>
            </a:prstGeom>
            <a:solidFill>
              <a:schemeClr val="accent3">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0" name="CaixaDeTexto 69"/>
            <p:cNvSpPr txBox="1"/>
            <p:nvPr/>
          </p:nvSpPr>
          <p:spPr>
            <a:xfrm>
              <a:off x="1391718" y="3648589"/>
              <a:ext cx="986176" cy="400110"/>
            </a:xfrm>
            <a:prstGeom prst="rect">
              <a:avLst/>
            </a:prstGeom>
            <a:noFill/>
          </p:spPr>
          <p:txBody>
            <a:bodyPr wrap="square" rtlCol="0">
              <a:spAutoFit/>
            </a:bodyPr>
            <a:lstStyle/>
            <a:p>
              <a:r>
                <a:rPr lang="pt-BR" sz="2000" b="1" dirty="0">
                  <a:latin typeface="+mj-lt"/>
                  <a:cs typeface="MV Boli" pitchFamily="2" charset="0"/>
                </a:rPr>
                <a:t>1 ANO</a:t>
              </a:r>
            </a:p>
          </p:txBody>
        </p:sp>
      </p:grpSp>
      <p:grpSp>
        <p:nvGrpSpPr>
          <p:cNvPr id="7" name="Grupo 75"/>
          <p:cNvGrpSpPr/>
          <p:nvPr/>
        </p:nvGrpSpPr>
        <p:grpSpPr>
          <a:xfrm>
            <a:off x="1304344" y="2067694"/>
            <a:ext cx="1355142" cy="1572776"/>
            <a:chOff x="1288032" y="2357436"/>
            <a:chExt cx="1355142" cy="1428760"/>
          </a:xfrm>
        </p:grpSpPr>
        <p:sp>
          <p:nvSpPr>
            <p:cNvPr id="68" name="Seta em curva para a esquerda 67"/>
            <p:cNvSpPr/>
            <p:nvPr/>
          </p:nvSpPr>
          <p:spPr>
            <a:xfrm flipH="1">
              <a:off x="2214546" y="2357436"/>
              <a:ext cx="428628" cy="1428760"/>
            </a:xfrm>
            <a:prstGeom prst="curvedLeftArrow">
              <a:avLst/>
            </a:prstGeom>
            <a:solidFill>
              <a:schemeClr val="accent3">
                <a:lumMod val="60000"/>
                <a:lumOff val="4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1" name="CaixaDeTexto 70"/>
            <p:cNvSpPr txBox="1"/>
            <p:nvPr/>
          </p:nvSpPr>
          <p:spPr>
            <a:xfrm>
              <a:off x="1288032" y="2786064"/>
              <a:ext cx="1042664" cy="400110"/>
            </a:xfrm>
            <a:prstGeom prst="rect">
              <a:avLst/>
            </a:prstGeom>
            <a:noFill/>
          </p:spPr>
          <p:txBody>
            <a:bodyPr wrap="square" rtlCol="0">
              <a:spAutoFit/>
            </a:bodyPr>
            <a:lstStyle/>
            <a:p>
              <a:r>
                <a:rPr lang="pt-BR" sz="2000" b="1" dirty="0">
                  <a:latin typeface="+mj-lt"/>
                  <a:cs typeface="MV Boli" pitchFamily="2" charset="0"/>
                </a:rPr>
                <a:t>2 ANOS</a:t>
              </a:r>
            </a:p>
          </p:txBody>
        </p:sp>
      </p:grpSp>
      <p:grpSp>
        <p:nvGrpSpPr>
          <p:cNvPr id="8" name="Grupo 7"/>
          <p:cNvGrpSpPr/>
          <p:nvPr/>
        </p:nvGrpSpPr>
        <p:grpSpPr>
          <a:xfrm>
            <a:off x="2699792" y="529950"/>
            <a:ext cx="4320480" cy="714380"/>
            <a:chOff x="2899052" y="574708"/>
            <a:chExt cx="4000528" cy="714380"/>
          </a:xfrm>
        </p:grpSpPr>
        <p:sp>
          <p:nvSpPr>
            <p:cNvPr id="24" name="Retângulo de cantos arredondados 23"/>
            <p:cNvSpPr/>
            <p:nvPr/>
          </p:nvSpPr>
          <p:spPr>
            <a:xfrm>
              <a:off x="2899052" y="574708"/>
              <a:ext cx="4000528" cy="714380"/>
            </a:xfrm>
            <a:prstGeom prst="roundRect">
              <a:avLst/>
            </a:prstGeom>
            <a:solidFill>
              <a:srgbClr val="FFC000">
                <a:alpha val="20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FF0000"/>
                </a:solidFill>
                <a:latin typeface="Calibri" pitchFamily="34" charset="0"/>
                <a:cs typeface="Calibri" pitchFamily="34" charset="0"/>
              </a:endParaRPr>
            </a:p>
          </p:txBody>
        </p:sp>
        <p:sp>
          <p:nvSpPr>
            <p:cNvPr id="25" name="Elipse 24"/>
            <p:cNvSpPr/>
            <p:nvPr/>
          </p:nvSpPr>
          <p:spPr>
            <a:xfrm>
              <a:off x="2987825" y="659504"/>
              <a:ext cx="509025" cy="562412"/>
            </a:xfrm>
            <a:prstGeom prst="ellipse">
              <a:avLst/>
            </a:prstGeom>
            <a:solidFill>
              <a:srgbClr val="FF6600"/>
            </a:solidFill>
            <a:ln>
              <a:noFill/>
            </a:ln>
          </p:spPr>
          <p:style>
            <a:lnRef idx="1">
              <a:schemeClr val="accent2"/>
            </a:lnRef>
            <a:fillRef idx="3">
              <a:schemeClr val="accent2"/>
            </a:fillRef>
            <a:effectRef idx="2">
              <a:schemeClr val="accent2"/>
            </a:effectRef>
            <a:fontRef idx="minor">
              <a:schemeClr val="lt1"/>
            </a:fontRef>
          </p:style>
          <p:txBody>
            <a:bodyPr tIns="36000" rtlCol="0" anchor="ctr"/>
            <a:lstStyle/>
            <a:p>
              <a:pPr algn="ctr"/>
              <a:r>
                <a:rPr lang="pt-BR" sz="3000" dirty="0">
                  <a:solidFill>
                    <a:schemeClr val="bg1"/>
                  </a:solidFill>
                  <a:latin typeface="Calibri" pitchFamily="34" charset="0"/>
                  <a:cs typeface="Calibri" pitchFamily="34" charset="0"/>
                </a:rPr>
                <a:t>A</a:t>
              </a:r>
            </a:p>
          </p:txBody>
        </p:sp>
      </p:grpSp>
      <p:sp>
        <p:nvSpPr>
          <p:cNvPr id="26" name="CaixaDeTexto 25"/>
          <p:cNvSpPr txBox="1"/>
          <p:nvPr/>
        </p:nvSpPr>
        <p:spPr>
          <a:xfrm>
            <a:off x="3391952" y="543610"/>
            <a:ext cx="3507628" cy="6924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sz="1300" dirty="0">
                <a:solidFill>
                  <a:schemeClr val="tx1"/>
                </a:solidFill>
                <a:latin typeface="Calibri" pitchFamily="34" charset="0"/>
                <a:cs typeface="Calibri" pitchFamily="34" charset="0"/>
              </a:rPr>
              <a:t>►Veículo automotor ou elétrico, de </a:t>
            </a:r>
            <a:r>
              <a:rPr lang="pt-BR" sz="1300" b="1" dirty="0">
                <a:solidFill>
                  <a:schemeClr val="tx1"/>
                </a:solidFill>
                <a:latin typeface="Calibri" pitchFamily="34" charset="0"/>
                <a:cs typeface="Calibri" pitchFamily="34" charset="0"/>
              </a:rPr>
              <a:t>2 ou 3 rodas</a:t>
            </a:r>
          </a:p>
          <a:p>
            <a:pPr algn="just"/>
            <a:r>
              <a:rPr lang="pt-BR" sz="1300" i="1" dirty="0">
                <a:solidFill>
                  <a:srgbClr val="FF6600"/>
                </a:solidFill>
                <a:latin typeface="Calibri" pitchFamily="34" charset="0"/>
                <a:cs typeface="Calibri" pitchFamily="34" charset="0"/>
              </a:rPr>
              <a:t>(com ou sem carro lateral)</a:t>
            </a:r>
          </a:p>
          <a:p>
            <a:pPr algn="just"/>
            <a:r>
              <a:rPr lang="pt-BR" sz="1300" b="1" dirty="0">
                <a:solidFill>
                  <a:schemeClr val="tx1"/>
                </a:solidFill>
                <a:latin typeface="Calibri" pitchFamily="34" charset="0"/>
                <a:cs typeface="Calibri" pitchFamily="34" charset="0"/>
              </a:rPr>
              <a:t>►</a:t>
            </a:r>
            <a:r>
              <a:rPr lang="pt-BR" sz="1300" dirty="0">
                <a:solidFill>
                  <a:schemeClr val="tx1"/>
                </a:solidFill>
                <a:latin typeface="Calibri" pitchFamily="34" charset="0"/>
                <a:cs typeface="Calibri" pitchFamily="34" charset="0"/>
              </a:rPr>
              <a:t>Todos os veículos abrangidos pela ACC</a:t>
            </a:r>
          </a:p>
        </p:txBody>
      </p:sp>
      <p:grpSp>
        <p:nvGrpSpPr>
          <p:cNvPr id="9" name="Grupo 8"/>
          <p:cNvGrpSpPr/>
          <p:nvPr/>
        </p:nvGrpSpPr>
        <p:grpSpPr>
          <a:xfrm>
            <a:off x="2699792" y="1304316"/>
            <a:ext cx="4320480" cy="1039076"/>
            <a:chOff x="2899052" y="1443144"/>
            <a:chExt cx="4000528" cy="882398"/>
          </a:xfrm>
        </p:grpSpPr>
        <p:sp>
          <p:nvSpPr>
            <p:cNvPr id="27" name="Retângulo de cantos arredondados 26"/>
            <p:cNvSpPr/>
            <p:nvPr/>
          </p:nvSpPr>
          <p:spPr>
            <a:xfrm>
              <a:off x="2899052" y="1443144"/>
              <a:ext cx="4000528" cy="882398"/>
            </a:xfrm>
            <a:prstGeom prst="roundRect">
              <a:avLst/>
            </a:prstGeom>
            <a:solidFill>
              <a:srgbClr val="008000">
                <a:alpha val="20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FF0000"/>
                </a:solidFill>
                <a:latin typeface="Calibri" pitchFamily="34" charset="0"/>
                <a:cs typeface="Calibri" pitchFamily="34" charset="0"/>
              </a:endParaRPr>
            </a:p>
          </p:txBody>
        </p:sp>
        <p:sp>
          <p:nvSpPr>
            <p:cNvPr id="28" name="Elipse 27"/>
            <p:cNvSpPr/>
            <p:nvPr/>
          </p:nvSpPr>
          <p:spPr>
            <a:xfrm>
              <a:off x="2987825" y="1631482"/>
              <a:ext cx="522607" cy="467148"/>
            </a:xfrm>
            <a:prstGeom prst="ellipse">
              <a:avLst/>
            </a:prstGeom>
            <a:solidFill>
              <a:srgbClr val="006600"/>
            </a:solidFill>
            <a:ln>
              <a:noFill/>
            </a:ln>
          </p:spPr>
          <p:style>
            <a:lnRef idx="1">
              <a:schemeClr val="accent2"/>
            </a:lnRef>
            <a:fillRef idx="3">
              <a:schemeClr val="accent2"/>
            </a:fillRef>
            <a:effectRef idx="2">
              <a:schemeClr val="accent2"/>
            </a:effectRef>
            <a:fontRef idx="minor">
              <a:schemeClr val="lt1"/>
            </a:fontRef>
          </p:style>
          <p:txBody>
            <a:bodyPr tIns="36000" rtlCol="0" anchor="ctr"/>
            <a:lstStyle/>
            <a:p>
              <a:pPr algn="ctr"/>
              <a:r>
                <a:rPr lang="pt-BR" sz="3000" dirty="0">
                  <a:solidFill>
                    <a:schemeClr val="bg1"/>
                  </a:solidFill>
                  <a:latin typeface="Calibri" pitchFamily="34" charset="0"/>
                  <a:cs typeface="Calibri" pitchFamily="34" charset="0"/>
                </a:rPr>
                <a:t>B</a:t>
              </a:r>
            </a:p>
          </p:txBody>
        </p:sp>
      </p:grpSp>
      <p:sp>
        <p:nvSpPr>
          <p:cNvPr id="29" name="CaixaDeTexto 28"/>
          <p:cNvSpPr txBox="1"/>
          <p:nvPr/>
        </p:nvSpPr>
        <p:spPr>
          <a:xfrm>
            <a:off x="3391952" y="1299976"/>
            <a:ext cx="3507628" cy="109260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sz="1300" dirty="0">
                <a:solidFill>
                  <a:schemeClr val="tx1"/>
                </a:solidFill>
                <a:latin typeface="Calibri" pitchFamily="34" charset="0"/>
                <a:cs typeface="Calibri" pitchFamily="34" charset="0"/>
              </a:rPr>
              <a:t>►Passageiro até 8 lugares | Carga até 3500 PBT</a:t>
            </a:r>
          </a:p>
          <a:p>
            <a:pPr algn="just"/>
            <a:r>
              <a:rPr lang="pt-BR" sz="1300" dirty="0">
                <a:solidFill>
                  <a:schemeClr val="tx1"/>
                </a:solidFill>
                <a:latin typeface="Calibri" pitchFamily="34" charset="0"/>
                <a:cs typeface="Calibri" pitchFamily="34" charset="0"/>
              </a:rPr>
              <a:t>►Comb. veículos até 3500 PBT / até 8 lugares</a:t>
            </a:r>
          </a:p>
          <a:p>
            <a:pPr algn="just"/>
            <a:r>
              <a:rPr lang="pt-BR" sz="1300" dirty="0">
                <a:solidFill>
                  <a:schemeClr val="tx1"/>
                </a:solidFill>
                <a:latin typeface="Calibri" pitchFamily="34" charset="0"/>
                <a:cs typeface="Calibri" pitchFamily="34" charset="0"/>
              </a:rPr>
              <a:t>►Motor-casa até 6000 PTB / até 8 lugares</a:t>
            </a:r>
          </a:p>
          <a:p>
            <a:pPr algn="just"/>
            <a:r>
              <a:rPr lang="pt-BR" sz="1300" dirty="0">
                <a:solidFill>
                  <a:schemeClr val="tx1"/>
                </a:solidFill>
                <a:latin typeface="Calibri" pitchFamily="34" charset="0"/>
                <a:cs typeface="Calibri" pitchFamily="34" charset="0"/>
              </a:rPr>
              <a:t>► Trator de Rodas e Equipamentos Agrícolas</a:t>
            </a:r>
          </a:p>
          <a:p>
            <a:pPr algn="just"/>
            <a:r>
              <a:rPr lang="pt-BR" sz="1300" dirty="0">
                <a:solidFill>
                  <a:schemeClr val="tx1"/>
                </a:solidFill>
                <a:latin typeface="Calibri" pitchFamily="34" charset="0"/>
                <a:cs typeface="Calibri" pitchFamily="34" charset="0"/>
              </a:rPr>
              <a:t>►Quadriciclos</a:t>
            </a:r>
          </a:p>
        </p:txBody>
      </p:sp>
      <p:grpSp>
        <p:nvGrpSpPr>
          <p:cNvPr id="10" name="Grupo 9"/>
          <p:cNvGrpSpPr/>
          <p:nvPr/>
        </p:nvGrpSpPr>
        <p:grpSpPr>
          <a:xfrm>
            <a:off x="2699792" y="2408437"/>
            <a:ext cx="4320480" cy="858282"/>
            <a:chOff x="2899052" y="2475257"/>
            <a:chExt cx="4000528" cy="858282"/>
          </a:xfrm>
        </p:grpSpPr>
        <p:sp>
          <p:nvSpPr>
            <p:cNvPr id="30" name="Retângulo de cantos arredondados 29"/>
            <p:cNvSpPr/>
            <p:nvPr/>
          </p:nvSpPr>
          <p:spPr>
            <a:xfrm>
              <a:off x="2899052" y="2475257"/>
              <a:ext cx="4000528" cy="858282"/>
            </a:xfrm>
            <a:prstGeom prst="roundRect">
              <a:avLst/>
            </a:prstGeom>
            <a:solidFill>
              <a:srgbClr val="008000">
                <a:alpha val="20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FF0000"/>
                </a:solidFill>
                <a:latin typeface="Calibri" pitchFamily="34" charset="0"/>
                <a:cs typeface="Calibri" pitchFamily="34" charset="0"/>
              </a:endParaRPr>
            </a:p>
          </p:txBody>
        </p:sp>
        <p:sp>
          <p:nvSpPr>
            <p:cNvPr id="31" name="Elipse 30"/>
            <p:cNvSpPr/>
            <p:nvPr/>
          </p:nvSpPr>
          <p:spPr>
            <a:xfrm>
              <a:off x="2987825" y="2626121"/>
              <a:ext cx="509025" cy="562412"/>
            </a:xfrm>
            <a:prstGeom prst="ellipse">
              <a:avLst/>
            </a:prstGeom>
            <a:solidFill>
              <a:srgbClr val="006600"/>
            </a:solidFill>
            <a:ln>
              <a:noFill/>
            </a:ln>
          </p:spPr>
          <p:style>
            <a:lnRef idx="1">
              <a:schemeClr val="accent2"/>
            </a:lnRef>
            <a:fillRef idx="3">
              <a:schemeClr val="accent2"/>
            </a:fillRef>
            <a:effectRef idx="2">
              <a:schemeClr val="accent2"/>
            </a:effectRef>
            <a:fontRef idx="minor">
              <a:schemeClr val="lt1"/>
            </a:fontRef>
          </p:style>
          <p:txBody>
            <a:bodyPr tIns="36000" rtlCol="0" anchor="ctr"/>
            <a:lstStyle/>
            <a:p>
              <a:pPr algn="ctr"/>
              <a:r>
                <a:rPr lang="pt-BR" sz="3000" dirty="0">
                  <a:solidFill>
                    <a:schemeClr val="bg1"/>
                  </a:solidFill>
                  <a:latin typeface="Calibri" pitchFamily="34" charset="0"/>
                  <a:cs typeface="Calibri" pitchFamily="34" charset="0"/>
                </a:rPr>
                <a:t>C</a:t>
              </a:r>
            </a:p>
          </p:txBody>
        </p:sp>
      </p:grpSp>
      <p:sp>
        <p:nvSpPr>
          <p:cNvPr id="32" name="CaixaDeTexto 31"/>
          <p:cNvSpPr txBox="1"/>
          <p:nvPr/>
        </p:nvSpPr>
        <p:spPr>
          <a:xfrm>
            <a:off x="3391952" y="2399278"/>
            <a:ext cx="3628320" cy="8925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sz="1300" dirty="0">
                <a:solidFill>
                  <a:schemeClr val="tx1"/>
                </a:solidFill>
                <a:latin typeface="Calibri" pitchFamily="34" charset="0"/>
                <a:cs typeface="Calibri" pitchFamily="34" charset="0"/>
              </a:rPr>
              <a:t>►Passageiro até 8 lugares | Carga + de 3500 PBT</a:t>
            </a:r>
          </a:p>
          <a:p>
            <a:pPr algn="just"/>
            <a:r>
              <a:rPr lang="pt-BR" sz="1300" dirty="0">
                <a:solidFill>
                  <a:schemeClr val="tx1"/>
                </a:solidFill>
                <a:latin typeface="Calibri" pitchFamily="34" charset="0"/>
                <a:cs typeface="Calibri" pitchFamily="34" charset="0"/>
              </a:rPr>
              <a:t>►Comb. veículos de até 6000 PBT  / até 8 lugares</a:t>
            </a:r>
          </a:p>
          <a:p>
            <a:pPr algn="just"/>
            <a:r>
              <a:rPr lang="pt-BR" sz="1300" dirty="0">
                <a:solidFill>
                  <a:schemeClr val="tx1"/>
                </a:solidFill>
                <a:latin typeface="Calibri" pitchFamily="34" charset="0"/>
                <a:cs typeface="Calibri" pitchFamily="34" charset="0"/>
              </a:rPr>
              <a:t>►Motor-casa + 6000 PBT / até 8 lugares</a:t>
            </a:r>
          </a:p>
          <a:p>
            <a:pPr algn="just"/>
            <a:r>
              <a:rPr lang="pt-BR" sz="1300" dirty="0">
                <a:solidFill>
                  <a:schemeClr val="tx1"/>
                </a:solidFill>
                <a:latin typeface="Calibri" pitchFamily="34" charset="0"/>
                <a:cs typeface="Calibri" pitchFamily="34" charset="0"/>
              </a:rPr>
              <a:t>►Trator de esteira e Equipamentos </a:t>
            </a:r>
            <a:r>
              <a:rPr lang="pt-BR" sz="1300" b="1" dirty="0">
                <a:solidFill>
                  <a:schemeClr val="tx1"/>
                </a:solidFill>
                <a:latin typeface="Calibri" pitchFamily="34" charset="0"/>
                <a:cs typeface="Calibri" pitchFamily="34" charset="0"/>
              </a:rPr>
              <a:t>não</a:t>
            </a:r>
            <a:r>
              <a:rPr lang="pt-BR" sz="1300" dirty="0">
                <a:solidFill>
                  <a:schemeClr val="tx1"/>
                </a:solidFill>
                <a:latin typeface="Calibri" pitchFamily="34" charset="0"/>
                <a:cs typeface="Calibri" pitchFamily="34" charset="0"/>
              </a:rPr>
              <a:t> Agrícolas</a:t>
            </a:r>
          </a:p>
        </p:txBody>
      </p:sp>
      <p:grpSp>
        <p:nvGrpSpPr>
          <p:cNvPr id="11" name="Grupo 10"/>
          <p:cNvGrpSpPr/>
          <p:nvPr/>
        </p:nvGrpSpPr>
        <p:grpSpPr>
          <a:xfrm>
            <a:off x="2699792" y="3314332"/>
            <a:ext cx="4320480" cy="864115"/>
            <a:chOff x="2899052" y="3339352"/>
            <a:chExt cx="4234995" cy="864115"/>
          </a:xfrm>
        </p:grpSpPr>
        <p:sp>
          <p:nvSpPr>
            <p:cNvPr id="33" name="Retângulo de cantos arredondados 32"/>
            <p:cNvSpPr/>
            <p:nvPr/>
          </p:nvSpPr>
          <p:spPr>
            <a:xfrm>
              <a:off x="2899052" y="3339352"/>
              <a:ext cx="4234995" cy="864115"/>
            </a:xfrm>
            <a:prstGeom prst="roundRect">
              <a:avLst/>
            </a:prstGeom>
            <a:solidFill>
              <a:srgbClr val="008000">
                <a:alpha val="20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FF0000"/>
                </a:solidFill>
                <a:latin typeface="Calibri" pitchFamily="34" charset="0"/>
                <a:cs typeface="Calibri" pitchFamily="34" charset="0"/>
              </a:endParaRPr>
            </a:p>
          </p:txBody>
        </p:sp>
        <p:sp>
          <p:nvSpPr>
            <p:cNvPr id="34" name="Elipse 33"/>
            <p:cNvSpPr/>
            <p:nvPr/>
          </p:nvSpPr>
          <p:spPr>
            <a:xfrm>
              <a:off x="2987824" y="3496611"/>
              <a:ext cx="544062" cy="562412"/>
            </a:xfrm>
            <a:prstGeom prst="ellipse">
              <a:avLst/>
            </a:prstGeom>
            <a:solidFill>
              <a:srgbClr val="006600"/>
            </a:solidFill>
            <a:ln>
              <a:noFill/>
            </a:ln>
          </p:spPr>
          <p:style>
            <a:lnRef idx="1">
              <a:schemeClr val="accent2"/>
            </a:lnRef>
            <a:fillRef idx="3">
              <a:schemeClr val="accent2"/>
            </a:fillRef>
            <a:effectRef idx="2">
              <a:schemeClr val="accent2"/>
            </a:effectRef>
            <a:fontRef idx="minor">
              <a:schemeClr val="lt1"/>
            </a:fontRef>
          </p:style>
          <p:txBody>
            <a:bodyPr tIns="36000" rtlCol="0" anchor="ctr"/>
            <a:lstStyle/>
            <a:p>
              <a:pPr algn="ctr"/>
              <a:r>
                <a:rPr lang="pt-BR" sz="3000" dirty="0">
                  <a:solidFill>
                    <a:schemeClr val="bg1"/>
                  </a:solidFill>
                  <a:latin typeface="Calibri" pitchFamily="34" charset="0"/>
                  <a:cs typeface="Calibri" pitchFamily="34" charset="0"/>
                </a:rPr>
                <a:t>D</a:t>
              </a:r>
            </a:p>
          </p:txBody>
        </p:sp>
      </p:grpSp>
      <p:sp>
        <p:nvSpPr>
          <p:cNvPr id="35" name="CaixaDeTexto 34"/>
          <p:cNvSpPr txBox="1"/>
          <p:nvPr/>
        </p:nvSpPr>
        <p:spPr>
          <a:xfrm>
            <a:off x="3391952" y="3331614"/>
            <a:ext cx="3628320" cy="8925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sz="1300" dirty="0">
                <a:solidFill>
                  <a:schemeClr val="tx1"/>
                </a:solidFill>
                <a:latin typeface="Calibri" pitchFamily="34" charset="0"/>
                <a:cs typeface="Calibri" pitchFamily="34" charset="0"/>
              </a:rPr>
              <a:t>►Passageiro + de 8 lugares | Carga + de 3500 PBT</a:t>
            </a:r>
          </a:p>
          <a:p>
            <a:pPr algn="just"/>
            <a:r>
              <a:rPr lang="pt-BR" sz="1300" dirty="0">
                <a:solidFill>
                  <a:schemeClr val="tx1"/>
                </a:solidFill>
                <a:latin typeface="Calibri" pitchFamily="34" charset="0"/>
                <a:cs typeface="Calibri" pitchFamily="34" charset="0"/>
              </a:rPr>
              <a:t>►Comb. veículos de até 6000 PBT / até 8 lugares</a:t>
            </a:r>
          </a:p>
          <a:p>
            <a:pPr algn="just"/>
            <a:r>
              <a:rPr lang="pt-BR" sz="1300" dirty="0">
                <a:solidFill>
                  <a:schemeClr val="tx1"/>
                </a:solidFill>
                <a:latin typeface="Calibri" pitchFamily="34" charset="0"/>
                <a:cs typeface="Calibri" pitchFamily="34" charset="0"/>
              </a:rPr>
              <a:t>►Motor-casa + 6000 PBT / + 8 lugares</a:t>
            </a:r>
          </a:p>
          <a:p>
            <a:pPr algn="just"/>
            <a:r>
              <a:rPr lang="pt-BR" sz="1300">
                <a:solidFill>
                  <a:schemeClr val="tx1"/>
                </a:solidFill>
                <a:latin typeface="Calibri" pitchFamily="34" charset="0"/>
                <a:cs typeface="Calibri" pitchFamily="34" charset="0"/>
              </a:rPr>
              <a:t>►Ônibus </a:t>
            </a:r>
            <a:r>
              <a:rPr lang="pt-BR" sz="1300" dirty="0">
                <a:solidFill>
                  <a:schemeClr val="tx1"/>
                </a:solidFill>
                <a:latin typeface="Calibri" pitchFamily="34" charset="0"/>
                <a:cs typeface="Calibri" pitchFamily="34" charset="0"/>
              </a:rPr>
              <a:t>articulados</a:t>
            </a:r>
          </a:p>
        </p:txBody>
      </p:sp>
      <p:grpSp>
        <p:nvGrpSpPr>
          <p:cNvPr id="12" name="Grupo 11"/>
          <p:cNvGrpSpPr/>
          <p:nvPr/>
        </p:nvGrpSpPr>
        <p:grpSpPr>
          <a:xfrm>
            <a:off x="2699792" y="4235022"/>
            <a:ext cx="4320480" cy="701989"/>
            <a:chOff x="2899052" y="4071014"/>
            <a:chExt cx="4320480" cy="846815"/>
          </a:xfrm>
        </p:grpSpPr>
        <p:sp>
          <p:nvSpPr>
            <p:cNvPr id="36" name="Retângulo de cantos arredondados 35"/>
            <p:cNvSpPr/>
            <p:nvPr/>
          </p:nvSpPr>
          <p:spPr>
            <a:xfrm>
              <a:off x="2899052" y="4071014"/>
              <a:ext cx="4320480" cy="846815"/>
            </a:xfrm>
            <a:prstGeom prst="roundRect">
              <a:avLst/>
            </a:prstGeom>
            <a:solidFill>
              <a:srgbClr val="008000">
                <a:alpha val="20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FF0000"/>
                </a:solidFill>
                <a:latin typeface="Calibri" pitchFamily="34" charset="0"/>
                <a:cs typeface="Calibri" pitchFamily="34" charset="0"/>
              </a:endParaRPr>
            </a:p>
          </p:txBody>
        </p:sp>
        <p:sp>
          <p:nvSpPr>
            <p:cNvPr id="37" name="Elipse 36"/>
            <p:cNvSpPr/>
            <p:nvPr/>
          </p:nvSpPr>
          <p:spPr>
            <a:xfrm>
              <a:off x="2989616" y="4135156"/>
              <a:ext cx="569712" cy="709082"/>
            </a:xfrm>
            <a:prstGeom prst="ellipse">
              <a:avLst/>
            </a:prstGeom>
            <a:solidFill>
              <a:srgbClr val="006600"/>
            </a:solidFill>
            <a:ln>
              <a:noFill/>
            </a:ln>
          </p:spPr>
          <p:style>
            <a:lnRef idx="1">
              <a:schemeClr val="accent2"/>
            </a:lnRef>
            <a:fillRef idx="3">
              <a:schemeClr val="accent2"/>
            </a:fillRef>
            <a:effectRef idx="2">
              <a:schemeClr val="accent2"/>
            </a:effectRef>
            <a:fontRef idx="minor">
              <a:schemeClr val="lt1"/>
            </a:fontRef>
          </p:style>
          <p:txBody>
            <a:bodyPr tIns="36000" rtlCol="0" anchor="ctr"/>
            <a:lstStyle/>
            <a:p>
              <a:pPr algn="ctr"/>
              <a:r>
                <a:rPr lang="pt-BR" sz="3000" dirty="0">
                  <a:solidFill>
                    <a:schemeClr val="bg1"/>
                  </a:solidFill>
                  <a:latin typeface="Calibri" pitchFamily="34" charset="0"/>
                  <a:cs typeface="Calibri" pitchFamily="34" charset="0"/>
                </a:rPr>
                <a:t>E</a:t>
              </a:r>
            </a:p>
          </p:txBody>
        </p:sp>
      </p:grpSp>
      <p:sp>
        <p:nvSpPr>
          <p:cNvPr id="39" name="CaixaDeTexto 38"/>
          <p:cNvSpPr txBox="1"/>
          <p:nvPr/>
        </p:nvSpPr>
        <p:spPr>
          <a:xfrm>
            <a:off x="3391952" y="4260133"/>
            <a:ext cx="3669198" cy="68788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sz="1300" dirty="0">
                <a:solidFill>
                  <a:schemeClr val="tx1"/>
                </a:solidFill>
                <a:latin typeface="Calibri" pitchFamily="34" charset="0"/>
                <a:cs typeface="Calibri" pitchFamily="34" charset="0"/>
              </a:rPr>
              <a:t>►Passageiro + de 8 lugares | Carga + de 3500 PBT</a:t>
            </a:r>
          </a:p>
          <a:p>
            <a:pPr algn="just"/>
            <a:r>
              <a:rPr lang="pt-BR" sz="1270" dirty="0">
                <a:solidFill>
                  <a:schemeClr val="tx1"/>
                </a:solidFill>
                <a:latin typeface="Calibri" pitchFamily="34" charset="0"/>
                <a:cs typeface="Calibri" pitchFamily="34" charset="0"/>
              </a:rPr>
              <a:t>►Comb. veículos + de 6000 de PBT + 8 lug. + 2 unid.</a:t>
            </a:r>
          </a:p>
          <a:p>
            <a:pPr algn="just"/>
            <a:r>
              <a:rPr lang="pt-BR" sz="1300" dirty="0">
                <a:solidFill>
                  <a:schemeClr val="tx1"/>
                </a:solidFill>
                <a:latin typeface="Calibri" pitchFamily="34" charset="0"/>
                <a:cs typeface="Calibri" pitchFamily="34" charset="0"/>
              </a:rPr>
              <a:t>►Motor-casa + 6000 PBT / + de 8 lugares</a:t>
            </a:r>
          </a:p>
        </p:txBody>
      </p:sp>
      <p:sp>
        <p:nvSpPr>
          <p:cNvPr id="41" name="CaixaDeTexto 40"/>
          <p:cNvSpPr txBox="1"/>
          <p:nvPr/>
        </p:nvSpPr>
        <p:spPr>
          <a:xfrm>
            <a:off x="197784" y="1056387"/>
            <a:ext cx="2285984" cy="7232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spcAft>
                <a:spcPts val="600"/>
              </a:spcAft>
            </a:pPr>
            <a:r>
              <a:rPr lang="pt-BR" dirty="0">
                <a:solidFill>
                  <a:schemeClr val="tx1">
                    <a:lumMod val="75000"/>
                    <a:lumOff val="25000"/>
                  </a:schemeClr>
                </a:solidFill>
                <a:latin typeface="Calibri" pitchFamily="34" charset="0"/>
                <a:cs typeface="Calibri" pitchFamily="34" charset="0"/>
              </a:rPr>
              <a:t>►Categorias</a:t>
            </a:r>
          </a:p>
          <a:p>
            <a:pPr algn="just">
              <a:spcAft>
                <a:spcPts val="600"/>
              </a:spcAft>
            </a:pPr>
            <a:r>
              <a:rPr lang="pt-BR" dirty="0">
                <a:solidFill>
                  <a:schemeClr val="tx1">
                    <a:lumMod val="75000"/>
                    <a:lumOff val="25000"/>
                  </a:schemeClr>
                </a:solidFill>
                <a:latin typeface="Calibri" pitchFamily="34" charset="0"/>
                <a:cs typeface="Calibri" pitchFamily="34" charset="0"/>
              </a:rPr>
              <a:t>►Prazos de mudança</a:t>
            </a:r>
          </a:p>
        </p:txBody>
      </p:sp>
      <p:sp>
        <p:nvSpPr>
          <p:cNvPr id="44" name="CaixaDeTexto 43"/>
          <p:cNvSpPr txBox="1"/>
          <p:nvPr/>
        </p:nvSpPr>
        <p:spPr>
          <a:xfrm>
            <a:off x="7107702" y="4394016"/>
            <a:ext cx="1928794" cy="55399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sz="1500" i="1" dirty="0">
                <a:solidFill>
                  <a:srgbClr val="FF6600"/>
                </a:solidFill>
                <a:latin typeface="Calibri" pitchFamily="34" charset="0"/>
                <a:cs typeface="Calibri" pitchFamily="34" charset="0"/>
              </a:rPr>
              <a:t>... se proveniente de B ou </a:t>
            </a:r>
            <a:r>
              <a:rPr lang="pt-BR" sz="1500" i="1" u="sng" dirty="0">
                <a:solidFill>
                  <a:srgbClr val="00B050"/>
                </a:solidFill>
                <a:latin typeface="Calibri" pitchFamily="34" charset="0"/>
                <a:cs typeface="Calibri" pitchFamily="34" charset="0"/>
              </a:rPr>
              <a:t>LIVRE</a:t>
            </a:r>
            <a:r>
              <a:rPr lang="pt-BR" sz="1500" i="1" dirty="0">
                <a:solidFill>
                  <a:srgbClr val="FF6600"/>
                </a:solidFill>
                <a:latin typeface="Calibri" pitchFamily="34" charset="0"/>
                <a:cs typeface="Calibri" pitchFamily="34" charset="0"/>
              </a:rPr>
              <a:t> quando de C</a:t>
            </a:r>
          </a:p>
        </p:txBody>
      </p:sp>
      <p:sp>
        <p:nvSpPr>
          <p:cNvPr id="46" name="Seta para baixo 45"/>
          <p:cNvSpPr/>
          <p:nvPr/>
        </p:nvSpPr>
        <p:spPr>
          <a:xfrm>
            <a:off x="8036396" y="4305072"/>
            <a:ext cx="214314" cy="142876"/>
          </a:xfrm>
          <a:prstGeom prst="downArrow">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C00000"/>
              </a:solidFill>
              <a:latin typeface="Calibri" pitchFamily="34" charset="0"/>
              <a:cs typeface="Calibri" pitchFamily="34" charset="0"/>
            </a:endParaRPr>
          </a:p>
        </p:txBody>
      </p:sp>
      <p:sp>
        <p:nvSpPr>
          <p:cNvPr id="47" name="Retângulo 46"/>
          <p:cNvSpPr/>
          <p:nvPr/>
        </p:nvSpPr>
        <p:spPr>
          <a:xfrm>
            <a:off x="-1" y="2476298"/>
            <a:ext cx="1211091" cy="1758724"/>
          </a:xfrm>
          <a:prstGeom prst="rect">
            <a:avLst/>
          </a:prstGeom>
          <a:solidFill>
            <a:schemeClr val="bg1">
              <a:lumMod val="8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r>
              <a:rPr lang="pt-BR" sz="1500" dirty="0">
                <a:solidFill>
                  <a:schemeClr val="tx1">
                    <a:lumMod val="75000"/>
                    <a:lumOff val="25000"/>
                  </a:schemeClr>
                </a:solidFill>
                <a:latin typeface="Calibri" pitchFamily="34" charset="0"/>
                <a:cs typeface="Calibri" pitchFamily="34" charset="0"/>
              </a:rPr>
              <a:t>Nenhuma </a:t>
            </a:r>
            <a:r>
              <a:rPr lang="pt-BR" sz="1500" dirty="0">
                <a:solidFill>
                  <a:srgbClr val="FF6600"/>
                </a:solidFill>
                <a:latin typeface="Calibri" pitchFamily="34" charset="0"/>
                <a:cs typeface="Calibri" pitchFamily="34" charset="0"/>
              </a:rPr>
              <a:t>Grave</a:t>
            </a:r>
            <a:r>
              <a:rPr lang="pt-BR" sz="1500" dirty="0">
                <a:solidFill>
                  <a:schemeClr val="tx1">
                    <a:lumMod val="75000"/>
                    <a:lumOff val="25000"/>
                  </a:schemeClr>
                </a:solidFill>
                <a:latin typeface="Calibri" pitchFamily="34" charset="0"/>
                <a:cs typeface="Calibri" pitchFamily="34" charset="0"/>
              </a:rPr>
              <a:t>, </a:t>
            </a:r>
            <a:r>
              <a:rPr lang="pt-BR" sz="1500" dirty="0">
                <a:solidFill>
                  <a:srgbClr val="FF6600"/>
                </a:solidFill>
                <a:latin typeface="Calibri" pitchFamily="34" charset="0"/>
                <a:cs typeface="Calibri" pitchFamily="34" charset="0"/>
              </a:rPr>
              <a:t>Gravíssima</a:t>
            </a:r>
            <a:r>
              <a:rPr lang="pt-BR" sz="1500" dirty="0">
                <a:solidFill>
                  <a:schemeClr val="tx1">
                    <a:lumMod val="75000"/>
                    <a:lumOff val="25000"/>
                  </a:schemeClr>
                </a:solidFill>
                <a:latin typeface="Calibri" pitchFamily="34" charset="0"/>
                <a:cs typeface="Calibri" pitchFamily="34" charset="0"/>
              </a:rPr>
              <a:t> ou </a:t>
            </a:r>
            <a:r>
              <a:rPr lang="pt-BR" sz="1500" u="sng" dirty="0">
                <a:solidFill>
                  <a:schemeClr val="tx1">
                    <a:lumMod val="75000"/>
                    <a:lumOff val="25000"/>
                  </a:schemeClr>
                </a:solidFill>
                <a:latin typeface="Calibri" pitchFamily="34" charset="0"/>
                <a:cs typeface="Calibri" pitchFamily="34" charset="0"/>
              </a:rPr>
              <a:t>reincidente</a:t>
            </a:r>
            <a:r>
              <a:rPr lang="pt-BR" sz="1500" dirty="0">
                <a:solidFill>
                  <a:schemeClr val="tx1">
                    <a:lumMod val="75000"/>
                    <a:lumOff val="25000"/>
                  </a:schemeClr>
                </a:solidFill>
                <a:latin typeface="Calibri" pitchFamily="34" charset="0"/>
                <a:cs typeface="Calibri" pitchFamily="34" charset="0"/>
              </a:rPr>
              <a:t> em </a:t>
            </a:r>
            <a:r>
              <a:rPr lang="pt-BR" sz="1500" dirty="0">
                <a:solidFill>
                  <a:srgbClr val="FF6600"/>
                </a:solidFill>
                <a:latin typeface="Calibri" pitchFamily="34" charset="0"/>
                <a:cs typeface="Calibri" pitchFamily="34" charset="0"/>
              </a:rPr>
              <a:t>Médias, </a:t>
            </a:r>
            <a:r>
              <a:rPr lang="pt-BR" sz="1500" dirty="0">
                <a:solidFill>
                  <a:schemeClr val="tx1">
                    <a:lumMod val="75000"/>
                    <a:lumOff val="25000"/>
                  </a:schemeClr>
                </a:solidFill>
                <a:latin typeface="Calibri" pitchFamily="34" charset="0"/>
                <a:cs typeface="Calibri" pitchFamily="34" charset="0"/>
              </a:rPr>
              <a:t>exceto D e </a:t>
            </a:r>
            <a:r>
              <a:rPr lang="pt-BR" sz="1500" dirty="0" err="1">
                <a:solidFill>
                  <a:schemeClr val="tx1">
                    <a:lumMod val="75000"/>
                    <a:lumOff val="25000"/>
                  </a:schemeClr>
                </a:solidFill>
                <a:latin typeface="Calibri" pitchFamily="34" charset="0"/>
                <a:cs typeface="Calibri" pitchFamily="34" charset="0"/>
              </a:rPr>
              <a:t>E</a:t>
            </a:r>
            <a:r>
              <a:rPr lang="pt-BR" sz="1500" dirty="0">
                <a:solidFill>
                  <a:schemeClr val="tx1">
                    <a:lumMod val="75000"/>
                    <a:lumOff val="25000"/>
                  </a:schemeClr>
                </a:solidFill>
                <a:latin typeface="Calibri" pitchFamily="34" charset="0"/>
                <a:cs typeface="Calibri" pitchFamily="34" charset="0"/>
              </a:rPr>
              <a:t>.</a:t>
            </a:r>
          </a:p>
        </p:txBody>
      </p:sp>
      <p:sp>
        <p:nvSpPr>
          <p:cNvPr id="43" name="Retângulo 42"/>
          <p:cNvSpPr/>
          <p:nvPr/>
        </p:nvSpPr>
        <p:spPr>
          <a:xfrm>
            <a:off x="-2323" y="2194294"/>
            <a:ext cx="1213413" cy="285752"/>
          </a:xfrm>
          <a:prstGeom prst="rect">
            <a:avLst/>
          </a:prstGeom>
          <a:solidFill>
            <a:schemeClr val="dk1">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Restrição</a:t>
            </a:r>
          </a:p>
        </p:txBody>
      </p:sp>
      <p:pic>
        <p:nvPicPr>
          <p:cNvPr id="48" name="Imagem 47"/>
          <p:cNvPicPr>
            <a:picLocks noChangeAspect="1"/>
          </p:cNvPicPr>
          <p:nvPr/>
        </p:nvPicPr>
        <p:blipFill rotWithShape="1">
          <a:blip r:embed="rId3" cstate="print">
            <a:extLst>
              <a:ext uri="{28A0092B-C50C-407E-A947-70E740481C1C}">
                <a14:useLocalDpi xmlns:a14="http://schemas.microsoft.com/office/drawing/2010/main" val="0"/>
              </a:ext>
            </a:extLst>
          </a:blip>
          <a:srcRect l="1044"/>
          <a:stretch/>
        </p:blipFill>
        <p:spPr>
          <a:xfrm>
            <a:off x="-3854" y="555526"/>
            <a:ext cx="2559630" cy="484816"/>
          </a:xfrm>
          <a:prstGeom prst="rect">
            <a:avLst/>
          </a:prstGeom>
        </p:spPr>
      </p:pic>
      <p:sp>
        <p:nvSpPr>
          <p:cNvPr id="49" name="CaixaDeTexto 48"/>
          <p:cNvSpPr txBox="1"/>
          <p:nvPr/>
        </p:nvSpPr>
        <p:spPr>
          <a:xfrm>
            <a:off x="214282" y="577298"/>
            <a:ext cx="2012124" cy="430887"/>
          </a:xfrm>
          <a:prstGeom prst="rect">
            <a:avLst/>
          </a:prstGeom>
          <a:noFill/>
        </p:spPr>
        <p:txBody>
          <a:bodyPr wrap="square" rtlCol="0">
            <a:spAutoFit/>
          </a:bodyPr>
          <a:lstStyle/>
          <a:p>
            <a:r>
              <a:rPr lang="pt-BR" sz="2200" b="1" dirty="0"/>
              <a:t>HABILITAÇÃO</a:t>
            </a:r>
          </a:p>
        </p:txBody>
      </p:sp>
      <p:sp>
        <p:nvSpPr>
          <p:cNvPr id="14" name="Retângulo 13"/>
          <p:cNvSpPr/>
          <p:nvPr/>
        </p:nvSpPr>
        <p:spPr>
          <a:xfrm>
            <a:off x="-3142" y="4458420"/>
            <a:ext cx="1982854" cy="273570"/>
          </a:xfrm>
          <a:prstGeom prst="rect">
            <a:avLst/>
          </a:prstGeom>
          <a:solidFill>
            <a:srgbClr val="C00000">
              <a:alpha val="70000"/>
            </a:srgbClr>
          </a:solid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latin typeface="Calibri" pitchFamily="34" charset="0"/>
                <a:cs typeface="Calibri" pitchFamily="34" charset="0"/>
              </a:rPr>
              <a:t>D ou E → idade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32" dur="500"/>
                                        <p:tgtEl>
                                          <p:spTgt spid="26">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5" dur="500"/>
                                        <p:tgtEl>
                                          <p:spTgt spid="2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40" dur="500"/>
                                        <p:tgtEl>
                                          <p:spTgt spid="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45" dur="500"/>
                                        <p:tgtEl>
                                          <p:spTgt spid="2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50" dur="500"/>
                                        <p:tgtEl>
                                          <p:spTgt spid="3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55" dur="500"/>
                                        <p:tgtEl>
                                          <p:spTgt spid="35">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randombar(horizontal)">
                                      <p:cBhvr>
                                        <p:cTn id="60" dur="500"/>
                                        <p:tgtEl>
                                          <p:spTgt spid="39">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65" dur="500"/>
                                        <p:tgtEl>
                                          <p:spTgt spid="29">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70" dur="500"/>
                                        <p:tgtEl>
                                          <p:spTgt spid="32">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75" dur="500"/>
                                        <p:tgtEl>
                                          <p:spTgt spid="35">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9">
                                            <p:txEl>
                                              <p:pRg st="1" end="1"/>
                                            </p:txEl>
                                          </p:spTgt>
                                        </p:tgtEl>
                                        <p:attrNameLst>
                                          <p:attrName>style.visibility</p:attrName>
                                        </p:attrNameLst>
                                      </p:cBhvr>
                                      <p:to>
                                        <p:strVal val="visible"/>
                                      </p:to>
                                    </p:set>
                                    <p:animEffect transition="in" filter="randombar(horizontal)">
                                      <p:cBhvr>
                                        <p:cTn id="80" dur="500"/>
                                        <p:tgtEl>
                                          <p:spTgt spid="39">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85" dur="500"/>
                                        <p:tgtEl>
                                          <p:spTgt spid="2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90" dur="500"/>
                                        <p:tgtEl>
                                          <p:spTgt spid="32">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95" dur="500"/>
                                        <p:tgtEl>
                                          <p:spTgt spid="35">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nodeType="clickEffect">
                                  <p:stCondLst>
                                    <p:cond delay="0"/>
                                  </p:stCondLst>
                                  <p:childTnLst>
                                    <p:set>
                                      <p:cBhvr>
                                        <p:cTn id="99" dur="1" fill="hold">
                                          <p:stCondLst>
                                            <p:cond delay="0"/>
                                          </p:stCondLst>
                                        </p:cTn>
                                        <p:tgtEl>
                                          <p:spTgt spid="39">
                                            <p:txEl>
                                              <p:pRg st="2" end="2"/>
                                            </p:txEl>
                                          </p:spTgt>
                                        </p:tgtEl>
                                        <p:attrNameLst>
                                          <p:attrName>style.visibility</p:attrName>
                                        </p:attrNameLst>
                                      </p:cBhvr>
                                      <p:to>
                                        <p:strVal val="visible"/>
                                      </p:to>
                                    </p:set>
                                    <p:animEffect transition="in" filter="randombar(horizontal)">
                                      <p:cBhvr>
                                        <p:cTn id="100" dur="500"/>
                                        <p:tgtEl>
                                          <p:spTgt spid="39">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nodeType="clickEffect">
                                  <p:stCondLst>
                                    <p:cond delay="0"/>
                                  </p:stCondLst>
                                  <p:childTnLst>
                                    <p:set>
                                      <p:cBhvr>
                                        <p:cTn id="104"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105" dur="500"/>
                                        <p:tgtEl>
                                          <p:spTgt spid="29">
                                            <p:txEl>
                                              <p:pRg st="3" end="3"/>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110" dur="500"/>
                                        <p:tgtEl>
                                          <p:spTgt spid="32">
                                            <p:txEl>
                                              <p:pRg st="3" end="3"/>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29">
                                            <p:txEl>
                                              <p:pRg st="4" end="4"/>
                                            </p:txEl>
                                          </p:spTgt>
                                        </p:tgtEl>
                                        <p:attrNameLst>
                                          <p:attrName>style.visibility</p:attrName>
                                        </p:attrNameLst>
                                      </p:cBhvr>
                                      <p:to>
                                        <p:strVal val="visible"/>
                                      </p:to>
                                    </p:set>
                                    <p:animEffect transition="in" filter="randombar(horizontal)">
                                      <p:cBhvr>
                                        <p:cTn id="115" dur="500"/>
                                        <p:tgtEl>
                                          <p:spTgt spid="29">
                                            <p:txEl>
                                              <p:pRg st="4" end="4"/>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nodeType="clickEffect">
                                  <p:stCondLst>
                                    <p:cond delay="0"/>
                                  </p:stCondLst>
                                  <p:childTnLst>
                                    <p:set>
                                      <p:cBhvr>
                                        <p:cTn id="11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120" dur="500"/>
                                        <p:tgtEl>
                                          <p:spTgt spid="35">
                                            <p:txEl>
                                              <p:pRg st="3" end="3"/>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nodeType="clickEffect">
                                  <p:stCondLst>
                                    <p:cond delay="0"/>
                                  </p:stCondLst>
                                  <p:childTnLst>
                                    <p:set>
                                      <p:cBhvr>
                                        <p:cTn id="124" dur="1" fill="hold">
                                          <p:stCondLst>
                                            <p:cond delay="0"/>
                                          </p:stCondLst>
                                        </p:cTn>
                                        <p:tgtEl>
                                          <p:spTgt spid="2"/>
                                        </p:tgtEl>
                                        <p:attrNameLst>
                                          <p:attrName>style.visibility</p:attrName>
                                        </p:attrNameLst>
                                      </p:cBhvr>
                                      <p:to>
                                        <p:strVal val="visible"/>
                                      </p:to>
                                    </p:set>
                                    <p:animEffect transition="in" filter="randombar(horizontal)">
                                      <p:cBhvr>
                                        <p:cTn id="125" dur="500"/>
                                        <p:tgtEl>
                                          <p:spTgt spid="2"/>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randombar(horizontal)">
                                      <p:cBhvr>
                                        <p:cTn id="130" dur="500"/>
                                        <p:tgtEl>
                                          <p:spTgt spid="3"/>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4"/>
                                        </p:tgtEl>
                                        <p:attrNameLst>
                                          <p:attrName>style.visibility</p:attrName>
                                        </p:attrNameLst>
                                      </p:cBhvr>
                                      <p:to>
                                        <p:strVal val="visible"/>
                                      </p:to>
                                    </p:set>
                                    <p:animEffect transition="in" filter="randombar(horizontal)">
                                      <p:cBhvr>
                                        <p:cTn id="135" dur="500"/>
                                        <p:tgtEl>
                                          <p:spTgt spid="4"/>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nodeType="click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randombar(horizontal)">
                                      <p:cBhvr>
                                        <p:cTn id="140" dur="500"/>
                                        <p:tgtEl>
                                          <p:spTgt spid="7"/>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6"/>
                                        </p:tgtEl>
                                        <p:attrNameLst>
                                          <p:attrName>style.visibility</p:attrName>
                                        </p:attrNameLst>
                                      </p:cBhvr>
                                      <p:to>
                                        <p:strVal val="visible"/>
                                      </p:to>
                                    </p:set>
                                    <p:animEffect transition="in" filter="randombar(horizontal)">
                                      <p:cBhvr>
                                        <p:cTn id="145" dur="500"/>
                                        <p:tgtEl>
                                          <p:spTgt spid="6"/>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5"/>
                                        </p:tgtEl>
                                        <p:attrNameLst>
                                          <p:attrName>style.visibility</p:attrName>
                                        </p:attrNameLst>
                                      </p:cBhvr>
                                      <p:to>
                                        <p:strVal val="visible"/>
                                      </p:to>
                                    </p:set>
                                    <p:animEffect transition="in" filter="randombar(horizontal)">
                                      <p:cBhvr>
                                        <p:cTn id="150" dur="500"/>
                                        <p:tgtEl>
                                          <p:spTgt spid="5"/>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Effect transition="in" filter="randombar(horizontal)">
                                      <p:cBhvr>
                                        <p:cTn id="153" dur="500"/>
                                        <p:tgtEl>
                                          <p:spTgt spid="44"/>
                                        </p:tgtEl>
                                      </p:cBhvr>
                                    </p:animEffect>
                                  </p:childTnLst>
                                </p:cTn>
                              </p:par>
                              <p:par>
                                <p:cTn id="154" presetID="14" presetClass="entr" presetSubtype="10" fill="hold" grpId="0" nodeType="withEffect">
                                  <p:stCondLst>
                                    <p:cond delay="0"/>
                                  </p:stCondLst>
                                  <p:childTnLst>
                                    <p:set>
                                      <p:cBhvr>
                                        <p:cTn id="155" dur="1" fill="hold">
                                          <p:stCondLst>
                                            <p:cond delay="0"/>
                                          </p:stCondLst>
                                        </p:cTn>
                                        <p:tgtEl>
                                          <p:spTgt spid="46"/>
                                        </p:tgtEl>
                                        <p:attrNameLst>
                                          <p:attrName>style.visibility</p:attrName>
                                        </p:attrNameLst>
                                      </p:cBhvr>
                                      <p:to>
                                        <p:strVal val="visible"/>
                                      </p:to>
                                    </p:set>
                                    <p:animEffect transition="in" filter="randombar(horizontal)">
                                      <p:cBhvr>
                                        <p:cTn id="156" dur="500"/>
                                        <p:tgtEl>
                                          <p:spTgt spid="46"/>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ntr" presetSubtype="10" fill="hold" grpId="0" nodeType="clickEffect">
                                  <p:stCondLst>
                                    <p:cond delay="0"/>
                                  </p:stCondLst>
                                  <p:childTnLst>
                                    <p:set>
                                      <p:cBhvr>
                                        <p:cTn id="160" dur="1" fill="hold">
                                          <p:stCondLst>
                                            <p:cond delay="0"/>
                                          </p:stCondLst>
                                        </p:cTn>
                                        <p:tgtEl>
                                          <p:spTgt spid="47"/>
                                        </p:tgtEl>
                                        <p:attrNameLst>
                                          <p:attrName>style.visibility</p:attrName>
                                        </p:attrNameLst>
                                      </p:cBhvr>
                                      <p:to>
                                        <p:strVal val="visible"/>
                                      </p:to>
                                    </p:set>
                                    <p:animEffect transition="in" filter="randombar(horizontal)">
                                      <p:cBhvr>
                                        <p:cTn id="161" dur="500"/>
                                        <p:tgtEl>
                                          <p:spTgt spid="47"/>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randombar(horizontal)">
                                      <p:cBhvr>
                                        <p:cTn id="164" dur="500"/>
                                        <p:tgtEl>
                                          <p:spTgt spid="43"/>
                                        </p:tgtEl>
                                      </p:cBhvr>
                                    </p:animEffec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randombar(horizontal)">
                                      <p:cBhvr>
                                        <p:cTn id="1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animBg="1"/>
      <p:bldP spid="47" grpId="0" animBg="1"/>
      <p:bldP spid="4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0" y="1131590"/>
            <a:ext cx="5508104" cy="3492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latin typeface="Calibri" pitchFamily="34" charset="0"/>
                <a:cs typeface="Calibri" pitchFamily="34" charset="0"/>
              </a:rPr>
              <a:t>REGULAMENTAÇÃO</a:t>
            </a:r>
          </a:p>
        </p:txBody>
      </p:sp>
      <p:pic>
        <p:nvPicPr>
          <p:cNvPr id="12" name="Imagem 11" descr="Semaforica 3.jpg"/>
          <p:cNvPicPr>
            <a:picLocks noChangeAspect="1"/>
          </p:cNvPicPr>
          <p:nvPr/>
        </p:nvPicPr>
        <p:blipFill>
          <a:blip r:embed="rId3" cstate="print"/>
          <a:stretch>
            <a:fillRect/>
          </a:stretch>
        </p:blipFill>
        <p:spPr>
          <a:xfrm>
            <a:off x="3274011" y="3691577"/>
            <a:ext cx="2176058" cy="1212633"/>
          </a:xfrm>
          <a:prstGeom prst="rect">
            <a:avLst/>
          </a:prstGeom>
        </p:spPr>
      </p:pic>
      <p:pic>
        <p:nvPicPr>
          <p:cNvPr id="9" name="Imagem 8" descr="Semaforica 2.jpg"/>
          <p:cNvPicPr>
            <a:picLocks noChangeAspect="1"/>
          </p:cNvPicPr>
          <p:nvPr/>
        </p:nvPicPr>
        <p:blipFill>
          <a:blip r:embed="rId4" cstate="print"/>
          <a:stretch>
            <a:fillRect/>
          </a:stretch>
        </p:blipFill>
        <p:spPr>
          <a:xfrm>
            <a:off x="323529" y="3840650"/>
            <a:ext cx="2160240" cy="1014810"/>
          </a:xfrm>
          <a:prstGeom prst="rect">
            <a:avLst/>
          </a:prstGeom>
        </p:spPr>
      </p:pic>
      <p:pic>
        <p:nvPicPr>
          <p:cNvPr id="14" name="Imagem 13" descr="Semaforica 4.jpg"/>
          <p:cNvPicPr>
            <a:picLocks noChangeAspect="1"/>
          </p:cNvPicPr>
          <p:nvPr/>
        </p:nvPicPr>
        <p:blipFill>
          <a:blip r:embed="rId5" cstate="print"/>
          <a:stretch>
            <a:fillRect/>
          </a:stretch>
        </p:blipFill>
        <p:spPr>
          <a:xfrm>
            <a:off x="7203932" y="3551430"/>
            <a:ext cx="1690942" cy="1234161"/>
          </a:xfrm>
          <a:prstGeom prst="rect">
            <a:avLst/>
          </a:prstGeom>
        </p:spPr>
      </p:pic>
      <p:sp>
        <p:nvSpPr>
          <p:cNvPr id="15" name="Retângulo 14"/>
          <p:cNvSpPr/>
          <p:nvPr/>
        </p:nvSpPr>
        <p:spPr>
          <a:xfrm>
            <a:off x="6937248" y="2925318"/>
            <a:ext cx="2217057" cy="35662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chemeClr val="tx1"/>
                </a:solidFill>
                <a:latin typeface="Calibri" pitchFamily="34" charset="0"/>
                <a:cs typeface="Calibri" pitchFamily="34" charset="0"/>
              </a:rPr>
              <a:t>ADVERTÊNCIA</a:t>
            </a: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768" y="1620948"/>
            <a:ext cx="4211960" cy="1930482"/>
          </a:xfrm>
          <a:prstGeom prst="rect">
            <a:avLst/>
          </a:prstGeom>
        </p:spPr>
      </p:pic>
      <p:pic>
        <p:nvPicPr>
          <p:cNvPr id="10" name="Imagem 9"/>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1" name="CaixaDeTexto 10"/>
          <p:cNvSpPr txBox="1"/>
          <p:nvPr/>
        </p:nvSpPr>
        <p:spPr>
          <a:xfrm>
            <a:off x="214282" y="577298"/>
            <a:ext cx="4429726" cy="430887"/>
          </a:xfrm>
          <a:prstGeom prst="rect">
            <a:avLst/>
          </a:prstGeom>
          <a:noFill/>
        </p:spPr>
        <p:txBody>
          <a:bodyPr wrap="square" rtlCol="0">
            <a:spAutoFit/>
          </a:bodyPr>
          <a:lstStyle/>
          <a:p>
            <a:r>
              <a:rPr lang="pt-BR" sz="2200" b="1" dirty="0"/>
              <a:t>Semafórica</a:t>
            </a:r>
          </a:p>
        </p:txBody>
      </p:sp>
    </p:spTree>
    <p:extLst>
      <p:ext uri="{BB962C8B-B14F-4D97-AF65-F5344CB8AC3E}">
        <p14:creationId xmlns:p14="http://schemas.microsoft.com/office/powerpoint/2010/main" val="1159667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1" name="CaixaDeTexto 10"/>
          <p:cNvSpPr txBox="1"/>
          <p:nvPr/>
        </p:nvSpPr>
        <p:spPr>
          <a:xfrm>
            <a:off x="214282" y="577298"/>
            <a:ext cx="4429726" cy="430887"/>
          </a:xfrm>
          <a:prstGeom prst="rect">
            <a:avLst/>
          </a:prstGeom>
          <a:noFill/>
        </p:spPr>
        <p:txBody>
          <a:bodyPr wrap="square" rtlCol="0">
            <a:spAutoFit/>
          </a:bodyPr>
          <a:lstStyle/>
          <a:p>
            <a:r>
              <a:rPr lang="pt-BR" sz="2200" b="1" dirty="0"/>
              <a:t>Semafórica</a:t>
            </a:r>
          </a:p>
        </p:txBody>
      </p:sp>
      <p:pic>
        <p:nvPicPr>
          <p:cNvPr id="4" name="Imagem 3" descr="Semáforo com luz vermelha&#10;&#10;Descrição gerada automaticamente">
            <a:extLst>
              <a:ext uri="{FF2B5EF4-FFF2-40B4-BE49-F238E27FC236}">
                <a16:creationId xmlns:a16="http://schemas.microsoft.com/office/drawing/2014/main" id="{C11A46EB-94B4-474F-804E-59018F82A5A6}"/>
              </a:ext>
            </a:extLst>
          </p:cNvPr>
          <p:cNvPicPr>
            <a:picLocks noChangeAspect="1"/>
          </p:cNvPicPr>
          <p:nvPr/>
        </p:nvPicPr>
        <p:blipFill rotWithShape="1">
          <a:blip r:embed="rId4">
            <a:extLst>
              <a:ext uri="{28A0092B-C50C-407E-A947-70E740481C1C}">
                <a14:useLocalDpi xmlns:a14="http://schemas.microsoft.com/office/drawing/2010/main" val="0"/>
              </a:ext>
            </a:extLst>
          </a:blip>
          <a:srcRect t="6602" r="66000" b="13600"/>
          <a:stretch/>
        </p:blipFill>
        <p:spPr>
          <a:xfrm>
            <a:off x="395536" y="1347614"/>
            <a:ext cx="1426930" cy="3189543"/>
          </a:xfrm>
          <a:prstGeom prst="rect">
            <a:avLst/>
          </a:prstGeom>
        </p:spPr>
      </p:pic>
      <p:sp>
        <p:nvSpPr>
          <p:cNvPr id="16" name="CaixaDeTexto 15">
            <a:extLst>
              <a:ext uri="{FF2B5EF4-FFF2-40B4-BE49-F238E27FC236}">
                <a16:creationId xmlns:a16="http://schemas.microsoft.com/office/drawing/2014/main" id="{7128F6E4-DA0E-4D10-9CB5-74C781442FEE}"/>
              </a:ext>
            </a:extLst>
          </p:cNvPr>
          <p:cNvSpPr txBox="1"/>
          <p:nvPr/>
        </p:nvSpPr>
        <p:spPr>
          <a:xfrm>
            <a:off x="2123728" y="1376659"/>
            <a:ext cx="5688632" cy="1860125"/>
          </a:xfrm>
          <a:prstGeom prst="rect">
            <a:avLst/>
          </a:prstGeom>
          <a:noFill/>
        </p:spPr>
        <p:txBody>
          <a:bodyPr wrap="square">
            <a:spAutoFit/>
          </a:bodyPr>
          <a:lstStyle/>
          <a:p>
            <a:pPr>
              <a:lnSpc>
                <a:spcPts val="3500"/>
              </a:lnSpc>
            </a:pPr>
            <a:r>
              <a:rPr lang="pt-BR" sz="2500" i="1" dirty="0"/>
              <a:t>É </a:t>
            </a:r>
            <a:r>
              <a:rPr lang="pt-BR" sz="2500" i="1" dirty="0">
                <a:solidFill>
                  <a:srgbClr val="00B0F0"/>
                </a:solidFill>
              </a:rPr>
              <a:t>livre</a:t>
            </a:r>
            <a:r>
              <a:rPr lang="pt-BR" sz="2500" i="1" dirty="0"/>
              <a:t> o movimento de </a:t>
            </a:r>
            <a:r>
              <a:rPr lang="pt-BR" sz="2500" i="1" dirty="0">
                <a:solidFill>
                  <a:srgbClr val="00B0F0"/>
                </a:solidFill>
              </a:rPr>
              <a:t>conversão à direita</a:t>
            </a:r>
            <a:r>
              <a:rPr lang="pt-BR" sz="2500" i="1" dirty="0"/>
              <a:t> diante de </a:t>
            </a:r>
            <a:r>
              <a:rPr lang="pt-BR" sz="2500" b="1" i="1" dirty="0"/>
              <a:t>sinal vermelho</a:t>
            </a:r>
            <a:r>
              <a:rPr lang="pt-BR" sz="2500" i="1" dirty="0"/>
              <a:t> do semáforo onde houver </a:t>
            </a:r>
            <a:r>
              <a:rPr lang="pt-BR" sz="2500" i="1" dirty="0">
                <a:solidFill>
                  <a:srgbClr val="FF6600"/>
                </a:solidFill>
              </a:rPr>
              <a:t>sinalização indicativa</a:t>
            </a:r>
            <a:r>
              <a:rPr lang="pt-BR" sz="2500" i="1" dirty="0"/>
              <a:t> que permita essa conversão </a:t>
            </a:r>
            <a:r>
              <a:rPr lang="pt-BR" sz="1000" i="1" dirty="0"/>
              <a:t>(CTB, art. 44-A)</a:t>
            </a:r>
          </a:p>
        </p:txBody>
      </p:sp>
      <p:sp>
        <p:nvSpPr>
          <p:cNvPr id="17" name="Seta: Dobrada 16">
            <a:extLst>
              <a:ext uri="{FF2B5EF4-FFF2-40B4-BE49-F238E27FC236}">
                <a16:creationId xmlns:a16="http://schemas.microsoft.com/office/drawing/2014/main" id="{C9FA7FFA-F996-4B3E-B7A3-DB461F7D9D0E}"/>
              </a:ext>
            </a:extLst>
          </p:cNvPr>
          <p:cNvSpPr/>
          <p:nvPr/>
        </p:nvSpPr>
        <p:spPr>
          <a:xfrm flipV="1">
            <a:off x="4499992" y="3461895"/>
            <a:ext cx="792088" cy="792088"/>
          </a:xfrm>
          <a:prstGeom prst="bent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chemeClr val="bg1"/>
              </a:solidFill>
            </a:endParaRPr>
          </a:p>
        </p:txBody>
      </p:sp>
      <p:pic>
        <p:nvPicPr>
          <p:cNvPr id="7" name="Imagem 6" descr="Uma imagem contendo Texto&#10;&#10;Descrição gerada automaticamente">
            <a:extLst>
              <a:ext uri="{FF2B5EF4-FFF2-40B4-BE49-F238E27FC236}">
                <a16:creationId xmlns:a16="http://schemas.microsoft.com/office/drawing/2014/main" id="{1BFA413D-BDA2-4F37-A165-90FCFFDE92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3435846"/>
            <a:ext cx="3059832" cy="1187215"/>
          </a:xfrm>
          <a:prstGeom prst="rect">
            <a:avLst/>
          </a:prstGeom>
        </p:spPr>
      </p:pic>
      <p:sp>
        <p:nvSpPr>
          <p:cNvPr id="8" name="CaixaDeTexto 7">
            <a:extLst>
              <a:ext uri="{FF2B5EF4-FFF2-40B4-BE49-F238E27FC236}">
                <a16:creationId xmlns:a16="http://schemas.microsoft.com/office/drawing/2014/main" id="{C87C2B50-83ED-4E9E-A852-A944F7028076}"/>
              </a:ext>
            </a:extLst>
          </p:cNvPr>
          <p:cNvSpPr txBox="1"/>
          <p:nvPr/>
        </p:nvSpPr>
        <p:spPr>
          <a:xfrm>
            <a:off x="6516216" y="4630191"/>
            <a:ext cx="1326004" cy="215444"/>
          </a:xfrm>
          <a:prstGeom prst="rect">
            <a:avLst/>
          </a:prstGeom>
          <a:noFill/>
        </p:spPr>
        <p:txBody>
          <a:bodyPr wrap="none" rtlCol="0">
            <a:spAutoFit/>
          </a:bodyPr>
          <a:lstStyle/>
          <a:p>
            <a:r>
              <a:rPr lang="pt-BR" sz="800" dirty="0"/>
              <a:t>Imagem: Fabrício Medeiros</a:t>
            </a:r>
          </a:p>
        </p:txBody>
      </p:sp>
    </p:spTree>
    <p:extLst>
      <p:ext uri="{BB962C8B-B14F-4D97-AF65-F5344CB8AC3E}">
        <p14:creationId xmlns:p14="http://schemas.microsoft.com/office/powerpoint/2010/main" val="33332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857224" y="1214428"/>
            <a:ext cx="7215238" cy="3500468"/>
            <a:chOff x="857224" y="1643056"/>
            <a:chExt cx="6429420" cy="3071840"/>
          </a:xfrm>
        </p:grpSpPr>
        <p:pic>
          <p:nvPicPr>
            <p:cNvPr id="9" name="Imagem 8" descr="FAIXA REVERSÍVEL.wmf"/>
            <p:cNvPicPr>
              <a:picLocks noChangeAspect="1"/>
            </p:cNvPicPr>
            <p:nvPr/>
          </p:nvPicPr>
          <p:blipFill>
            <a:blip r:embed="rId3"/>
            <a:stretch>
              <a:fillRect/>
            </a:stretch>
          </p:blipFill>
          <p:spPr>
            <a:xfrm>
              <a:off x="857224" y="1643056"/>
              <a:ext cx="6403100" cy="3071840"/>
            </a:xfrm>
            <a:prstGeom prst="rect">
              <a:avLst/>
            </a:prstGeom>
          </p:spPr>
        </p:pic>
        <p:pic>
          <p:nvPicPr>
            <p:cNvPr id="10" name="Imagem 9" descr="CONTROLE DE FAIXA REVERSIVEL.wmf"/>
            <p:cNvPicPr>
              <a:picLocks noChangeAspect="1"/>
            </p:cNvPicPr>
            <p:nvPr/>
          </p:nvPicPr>
          <p:blipFill>
            <a:blip r:embed="rId4"/>
            <a:stretch>
              <a:fillRect/>
            </a:stretch>
          </p:blipFill>
          <p:spPr>
            <a:xfrm rot="16200000">
              <a:off x="671592" y="2328754"/>
              <a:ext cx="657016" cy="285752"/>
            </a:xfrm>
            <a:prstGeom prst="rect">
              <a:avLst/>
            </a:prstGeom>
          </p:spPr>
        </p:pic>
        <p:pic>
          <p:nvPicPr>
            <p:cNvPr id="11" name="Imagem 10" descr="CONTROLE DE FAIXA REVERSIVEL.wmf"/>
            <p:cNvPicPr>
              <a:picLocks noChangeAspect="1"/>
            </p:cNvPicPr>
            <p:nvPr/>
          </p:nvPicPr>
          <p:blipFill>
            <a:blip r:embed="rId4"/>
            <a:stretch>
              <a:fillRect/>
            </a:stretch>
          </p:blipFill>
          <p:spPr>
            <a:xfrm rot="5400000">
              <a:off x="6815260" y="2400192"/>
              <a:ext cx="657016" cy="285752"/>
            </a:xfrm>
            <a:prstGeom prst="rect">
              <a:avLst/>
            </a:prstGeom>
          </p:spPr>
        </p:pic>
        <p:pic>
          <p:nvPicPr>
            <p:cNvPr id="13" name="Imagem 12" descr="CONTROLE DE FAIXA REVERSIVEL.wmf"/>
            <p:cNvPicPr>
              <a:picLocks noChangeAspect="1"/>
            </p:cNvPicPr>
            <p:nvPr/>
          </p:nvPicPr>
          <p:blipFill>
            <a:blip r:embed="rId4"/>
            <a:stretch>
              <a:fillRect/>
            </a:stretch>
          </p:blipFill>
          <p:spPr>
            <a:xfrm rot="5400000">
              <a:off x="6815260" y="3757514"/>
              <a:ext cx="657016" cy="285752"/>
            </a:xfrm>
            <a:prstGeom prst="rect">
              <a:avLst/>
            </a:prstGeom>
          </p:spPr>
        </p:pic>
        <p:pic>
          <p:nvPicPr>
            <p:cNvPr id="14" name="Imagem 13" descr="CONTROLE DE FAIXA REVERSIVEL.wmf"/>
            <p:cNvPicPr>
              <a:picLocks noChangeAspect="1"/>
            </p:cNvPicPr>
            <p:nvPr/>
          </p:nvPicPr>
          <p:blipFill>
            <a:blip r:embed="rId4"/>
            <a:stretch>
              <a:fillRect/>
            </a:stretch>
          </p:blipFill>
          <p:spPr>
            <a:xfrm rot="16200000">
              <a:off x="671592" y="3757514"/>
              <a:ext cx="657016" cy="285752"/>
            </a:xfrm>
            <a:prstGeom prst="rect">
              <a:avLst/>
            </a:prstGeom>
          </p:spPr>
        </p:pic>
      </p:grpSp>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6" name="CaixaDeTexto 15"/>
          <p:cNvSpPr txBox="1"/>
          <p:nvPr/>
        </p:nvSpPr>
        <p:spPr>
          <a:xfrm>
            <a:off x="214282" y="577298"/>
            <a:ext cx="4429726" cy="430887"/>
          </a:xfrm>
          <a:prstGeom prst="rect">
            <a:avLst/>
          </a:prstGeom>
          <a:noFill/>
        </p:spPr>
        <p:txBody>
          <a:bodyPr wrap="square" rtlCol="0">
            <a:spAutoFit/>
          </a:bodyPr>
          <a:lstStyle/>
          <a:p>
            <a:r>
              <a:rPr lang="pt-BR" sz="2200" b="1" dirty="0"/>
              <a:t>Controle de Faixa Reversível</a:t>
            </a:r>
          </a:p>
        </p:txBody>
      </p:sp>
    </p:spTree>
    <p:extLst>
      <p:ext uri="{BB962C8B-B14F-4D97-AF65-F5344CB8AC3E}">
        <p14:creationId xmlns:p14="http://schemas.microsoft.com/office/powerpoint/2010/main" val="2886624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obra3.wmf"/>
          <p:cNvPicPr>
            <a:picLocks noChangeAspect="1"/>
          </p:cNvPicPr>
          <p:nvPr/>
        </p:nvPicPr>
        <p:blipFill>
          <a:blip r:embed="rId3"/>
          <a:stretch>
            <a:fillRect/>
          </a:stretch>
        </p:blipFill>
        <p:spPr>
          <a:xfrm flipH="1">
            <a:off x="214282" y="1178685"/>
            <a:ext cx="1428760" cy="1356533"/>
          </a:xfrm>
          <a:prstGeom prst="rect">
            <a:avLst/>
          </a:prstGeom>
        </p:spPr>
      </p:pic>
      <p:grpSp>
        <p:nvGrpSpPr>
          <p:cNvPr id="16" name="Grupo 15"/>
          <p:cNvGrpSpPr/>
          <p:nvPr/>
        </p:nvGrpSpPr>
        <p:grpSpPr>
          <a:xfrm>
            <a:off x="202004" y="2535218"/>
            <a:ext cx="8715436" cy="2214578"/>
            <a:chOff x="214282" y="3000378"/>
            <a:chExt cx="7643866" cy="1785950"/>
          </a:xfrm>
        </p:grpSpPr>
        <p:pic>
          <p:nvPicPr>
            <p:cNvPr id="9" name="Imagem 8" descr="obra1.wmf"/>
            <p:cNvPicPr>
              <a:picLocks noChangeAspect="1"/>
            </p:cNvPicPr>
            <p:nvPr/>
          </p:nvPicPr>
          <p:blipFill>
            <a:blip r:embed="rId4"/>
            <a:stretch>
              <a:fillRect/>
            </a:stretch>
          </p:blipFill>
          <p:spPr>
            <a:xfrm flipH="1">
              <a:off x="1785918" y="3000378"/>
              <a:ext cx="1686086" cy="1785950"/>
            </a:xfrm>
            <a:prstGeom prst="rect">
              <a:avLst/>
            </a:prstGeom>
          </p:spPr>
        </p:pic>
        <p:pic>
          <p:nvPicPr>
            <p:cNvPr id="10" name="Imagem 9" descr="obra2.wmf"/>
            <p:cNvPicPr>
              <a:picLocks noChangeAspect="1"/>
            </p:cNvPicPr>
            <p:nvPr/>
          </p:nvPicPr>
          <p:blipFill>
            <a:blip r:embed="rId5"/>
            <a:stretch>
              <a:fillRect/>
            </a:stretch>
          </p:blipFill>
          <p:spPr>
            <a:xfrm>
              <a:off x="248115" y="3150113"/>
              <a:ext cx="1152187" cy="642510"/>
            </a:xfrm>
            <a:prstGeom prst="rect">
              <a:avLst/>
            </a:prstGeom>
          </p:spPr>
        </p:pic>
        <p:pic>
          <p:nvPicPr>
            <p:cNvPr id="13" name="Imagem 12" descr="obra4.wmf"/>
            <p:cNvPicPr>
              <a:picLocks noChangeAspect="1"/>
            </p:cNvPicPr>
            <p:nvPr/>
          </p:nvPicPr>
          <p:blipFill>
            <a:blip r:embed="rId6"/>
            <a:stretch>
              <a:fillRect/>
            </a:stretch>
          </p:blipFill>
          <p:spPr>
            <a:xfrm>
              <a:off x="214282" y="3987193"/>
              <a:ext cx="1214446" cy="727697"/>
            </a:xfrm>
            <a:prstGeom prst="rect">
              <a:avLst/>
            </a:prstGeom>
          </p:spPr>
        </p:pic>
        <p:pic>
          <p:nvPicPr>
            <p:cNvPr id="14" name="Imagem 13" descr="obra5.wmf"/>
            <p:cNvPicPr>
              <a:picLocks noChangeAspect="1"/>
            </p:cNvPicPr>
            <p:nvPr/>
          </p:nvPicPr>
          <p:blipFill>
            <a:blip r:embed="rId7"/>
            <a:stretch>
              <a:fillRect/>
            </a:stretch>
          </p:blipFill>
          <p:spPr>
            <a:xfrm flipH="1">
              <a:off x="3857620" y="3071816"/>
              <a:ext cx="4000528" cy="1628969"/>
            </a:xfrm>
            <a:prstGeom prst="rect">
              <a:avLst/>
            </a:prstGeom>
          </p:spPr>
        </p:pic>
      </p:grpSp>
      <p:sp>
        <p:nvSpPr>
          <p:cNvPr id="19" name="Retângulo de cantos arredondados 18"/>
          <p:cNvSpPr/>
          <p:nvPr/>
        </p:nvSpPr>
        <p:spPr>
          <a:xfrm>
            <a:off x="2357422" y="1142990"/>
            <a:ext cx="6572296" cy="121444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pt-BR" sz="1000" b="1" dirty="0">
                <a:solidFill>
                  <a:schemeClr val="tx1"/>
                </a:solidFill>
              </a:rPr>
              <a:t>Res. 160 Contran – Anexo II CTB</a:t>
            </a:r>
          </a:p>
          <a:p>
            <a:pPr algn="just"/>
            <a:r>
              <a:rPr lang="pt-BR" b="1" dirty="0">
                <a:solidFill>
                  <a:schemeClr val="tx1"/>
                </a:solidFill>
              </a:rPr>
              <a:t>Sinalização de Obras</a:t>
            </a:r>
            <a:r>
              <a:rPr lang="pt-BR" dirty="0">
                <a:solidFill>
                  <a:schemeClr val="tx1"/>
                </a:solidFill>
              </a:rPr>
              <a:t> – tem como característica a utilização dos sinais e elementos de Sinalização Vertical, Horizontal, Semafórica e de Dispositivos e Sinalização Auxiliares combinados,</a:t>
            </a:r>
          </a:p>
        </p:txBody>
      </p:sp>
      <p:pic>
        <p:nvPicPr>
          <p:cNvPr id="12" name="Imagem 11"/>
          <p:cNvPicPr>
            <a:picLocks noChangeAspect="1"/>
          </p:cNvPicPr>
          <p:nvPr/>
        </p:nvPicPr>
        <p:blipFill rotWithShape="1">
          <a:blip r:embed="rId8">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5" name="CaixaDeTexto 14"/>
          <p:cNvSpPr txBox="1"/>
          <p:nvPr/>
        </p:nvSpPr>
        <p:spPr>
          <a:xfrm>
            <a:off x="214282" y="577298"/>
            <a:ext cx="4429726" cy="430887"/>
          </a:xfrm>
          <a:prstGeom prst="rect">
            <a:avLst/>
          </a:prstGeom>
          <a:noFill/>
        </p:spPr>
        <p:txBody>
          <a:bodyPr wrap="square" rtlCol="0">
            <a:spAutoFit/>
          </a:bodyPr>
          <a:lstStyle/>
          <a:p>
            <a:r>
              <a:rPr lang="pt-BR" sz="2200" b="1" dirty="0"/>
              <a:t>Sinalização de Obras</a:t>
            </a:r>
          </a:p>
        </p:txBody>
      </p:sp>
    </p:spTree>
    <p:extLst>
      <p:ext uri="{BB962C8B-B14F-4D97-AF65-F5344CB8AC3E}">
        <p14:creationId xmlns:p14="http://schemas.microsoft.com/office/powerpoint/2010/main" val="14617462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agente de transito.jpg"/>
          <p:cNvPicPr>
            <a:picLocks noChangeAspect="1"/>
          </p:cNvPicPr>
          <p:nvPr/>
        </p:nvPicPr>
        <p:blipFill>
          <a:blip r:embed="rId3" cstate="print"/>
          <a:stretch>
            <a:fillRect/>
          </a:stretch>
        </p:blipFill>
        <p:spPr>
          <a:xfrm>
            <a:off x="268352" y="1071552"/>
            <a:ext cx="1356768" cy="1785950"/>
          </a:xfrm>
          <a:prstGeom prst="rect">
            <a:avLst/>
          </a:prstGeom>
        </p:spPr>
      </p:pic>
      <p:sp>
        <p:nvSpPr>
          <p:cNvPr id="13" name="Retângulo 12"/>
          <p:cNvSpPr/>
          <p:nvPr/>
        </p:nvSpPr>
        <p:spPr>
          <a:xfrm>
            <a:off x="1641332" y="1374965"/>
            <a:ext cx="2714644" cy="128289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b="1" i="1" dirty="0">
                <a:solidFill>
                  <a:schemeClr val="tx2"/>
                </a:solidFill>
                <a:latin typeface="Calibri" pitchFamily="34" charset="0"/>
                <a:cs typeface="Calibri" pitchFamily="34" charset="0"/>
              </a:rPr>
              <a:t>Gestos executados pelos Condutores e</a:t>
            </a:r>
          </a:p>
          <a:p>
            <a:pPr algn="ctr"/>
            <a:r>
              <a:rPr lang="pt-BR" b="1" i="1" dirty="0">
                <a:solidFill>
                  <a:schemeClr val="tx2"/>
                </a:solidFill>
                <a:latin typeface="Calibri" pitchFamily="34" charset="0"/>
                <a:cs typeface="Calibri" pitchFamily="34" charset="0"/>
              </a:rPr>
              <a:t> Agentes de trânsito</a:t>
            </a:r>
          </a:p>
        </p:txBody>
      </p:sp>
      <p:sp>
        <p:nvSpPr>
          <p:cNvPr id="7" name="Retângulo 6"/>
          <p:cNvSpPr/>
          <p:nvPr/>
        </p:nvSpPr>
        <p:spPr>
          <a:xfrm>
            <a:off x="-1" y="3003798"/>
            <a:ext cx="437496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GC – GESTO DO CONDUTOR</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4" y="3435846"/>
            <a:ext cx="4302290" cy="1358412"/>
          </a:xfrm>
          <a:prstGeom prst="rect">
            <a:avLst/>
          </a:prstGeom>
        </p:spPr>
      </p:pic>
      <p:sp>
        <p:nvSpPr>
          <p:cNvPr id="12" name="Retângulo 11"/>
          <p:cNvSpPr/>
          <p:nvPr/>
        </p:nvSpPr>
        <p:spPr>
          <a:xfrm>
            <a:off x="4769415" y="1374965"/>
            <a:ext cx="4374965" cy="3600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GA – GESTO DO AGENTE</a:t>
            </a:r>
          </a:p>
        </p:txBody>
      </p:sp>
      <p:pic>
        <p:nvPicPr>
          <p:cNvPr id="9" name="Imagem 8"/>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0" name="CaixaDeTexto 9"/>
          <p:cNvSpPr txBox="1"/>
          <p:nvPr/>
        </p:nvSpPr>
        <p:spPr>
          <a:xfrm>
            <a:off x="214282" y="577298"/>
            <a:ext cx="4429726" cy="430887"/>
          </a:xfrm>
          <a:prstGeom prst="rect">
            <a:avLst/>
          </a:prstGeom>
          <a:noFill/>
        </p:spPr>
        <p:txBody>
          <a:bodyPr wrap="square" rtlCol="0">
            <a:spAutoFit/>
          </a:bodyPr>
          <a:lstStyle/>
          <a:p>
            <a:r>
              <a:rPr lang="pt-BR" sz="2200" b="1" dirty="0"/>
              <a:t>GESTUAL</a:t>
            </a:r>
          </a:p>
        </p:txBody>
      </p:sp>
      <p:pic>
        <p:nvPicPr>
          <p:cNvPr id="25" name="Imagem 24"/>
          <p:cNvPicPr>
            <a:picLocks noChangeAspect="1"/>
          </p:cNvPicPr>
          <p:nvPr/>
        </p:nvPicPr>
        <p:blipFill>
          <a:blip r:embed="rId6">
            <a:extLst>
              <a:ext uri="{28A0092B-C50C-407E-A947-70E740481C1C}">
                <a14:useLocalDpi xmlns:a14="http://schemas.microsoft.com/office/drawing/2010/main" val="0"/>
              </a:ext>
            </a:extLst>
          </a:blip>
          <a:srcRect l="38250" t="10681" r="37707" b="71542"/>
          <a:stretch>
            <a:fillRect/>
          </a:stretch>
        </p:blipFill>
        <p:spPr>
          <a:xfrm>
            <a:off x="6156176" y="1964527"/>
            <a:ext cx="949459" cy="914332"/>
          </a:xfrm>
          <a:prstGeom prst="rect">
            <a:avLst/>
          </a:prstGeom>
          <a:ln>
            <a:noFill/>
          </a:ln>
          <a:effectLst>
            <a:softEdge rad="38100"/>
          </a:effectLst>
        </p:spPr>
      </p:pic>
      <p:pic>
        <p:nvPicPr>
          <p:cNvPr id="24" name="Imagem 23"/>
          <p:cNvPicPr>
            <a:picLocks noChangeAspect="1"/>
          </p:cNvPicPr>
          <p:nvPr/>
        </p:nvPicPr>
        <p:blipFill>
          <a:blip r:embed="rId6">
            <a:extLst>
              <a:ext uri="{28A0092B-C50C-407E-A947-70E740481C1C}">
                <a14:useLocalDpi xmlns:a14="http://schemas.microsoft.com/office/drawing/2010/main" val="0"/>
              </a:ext>
            </a:extLst>
          </a:blip>
          <a:srcRect l="77352" t="10681" r="2251" b="71542"/>
          <a:stretch>
            <a:fillRect/>
          </a:stretch>
        </p:blipFill>
        <p:spPr>
          <a:xfrm>
            <a:off x="8120809" y="1965279"/>
            <a:ext cx="805460" cy="914332"/>
          </a:xfrm>
          <a:prstGeom prst="rect">
            <a:avLst/>
          </a:prstGeom>
          <a:ln>
            <a:noFill/>
          </a:ln>
          <a:effectLst>
            <a:softEdge rad="38100"/>
          </a:effectLst>
        </p:spPr>
      </p:pic>
      <p:pic>
        <p:nvPicPr>
          <p:cNvPr id="23" name="Imagem 22"/>
          <p:cNvPicPr>
            <a:picLocks noChangeAspect="1"/>
          </p:cNvPicPr>
          <p:nvPr/>
        </p:nvPicPr>
        <p:blipFill>
          <a:blip r:embed="rId6">
            <a:extLst>
              <a:ext uri="{28A0092B-C50C-407E-A947-70E740481C1C}">
                <a14:useLocalDpi xmlns:a14="http://schemas.microsoft.com/office/drawing/2010/main" val="0"/>
              </a:ext>
            </a:extLst>
          </a:blip>
          <a:srcRect l="7722" t="10705" r="75867" b="71519"/>
          <a:stretch>
            <a:fillRect/>
          </a:stretch>
        </p:blipFill>
        <p:spPr>
          <a:xfrm>
            <a:off x="5024182" y="1974881"/>
            <a:ext cx="648072" cy="914332"/>
          </a:xfrm>
          <a:prstGeom prst="rect">
            <a:avLst/>
          </a:prstGeom>
          <a:ln>
            <a:noFill/>
          </a:ln>
          <a:effectLst>
            <a:softEdge rad="38100"/>
          </a:effectLst>
        </p:spPr>
      </p:pic>
      <p:pic>
        <p:nvPicPr>
          <p:cNvPr id="22" name="Imagem 21"/>
          <p:cNvPicPr>
            <a:picLocks noChangeAspect="1"/>
          </p:cNvPicPr>
          <p:nvPr/>
        </p:nvPicPr>
        <p:blipFill>
          <a:blip r:embed="rId6">
            <a:extLst>
              <a:ext uri="{28A0092B-C50C-407E-A947-70E740481C1C}">
                <a14:useLocalDpi xmlns:a14="http://schemas.microsoft.com/office/drawing/2010/main" val="0"/>
              </a:ext>
            </a:extLst>
          </a:blip>
          <a:srcRect l="10048" t="61553" r="68235" b="20670"/>
          <a:stretch>
            <a:fillRect/>
          </a:stretch>
        </p:blipFill>
        <p:spPr>
          <a:xfrm>
            <a:off x="5119957" y="3507854"/>
            <a:ext cx="857610" cy="914332"/>
          </a:xfrm>
          <a:prstGeom prst="rect">
            <a:avLst/>
          </a:prstGeom>
          <a:ln>
            <a:noFill/>
          </a:ln>
          <a:effectLst>
            <a:softEdge rad="38100"/>
          </a:effectLst>
        </p:spPr>
      </p:pic>
      <p:pic>
        <p:nvPicPr>
          <p:cNvPr id="21" name="Imagem 20"/>
          <p:cNvPicPr>
            <a:picLocks noChangeAspect="1"/>
          </p:cNvPicPr>
          <p:nvPr/>
        </p:nvPicPr>
        <p:blipFill>
          <a:blip r:embed="rId6">
            <a:extLst>
              <a:ext uri="{28A0092B-C50C-407E-A947-70E740481C1C}">
                <a14:useLocalDpi xmlns:a14="http://schemas.microsoft.com/office/drawing/2010/main" val="0"/>
              </a:ext>
            </a:extLst>
          </a:blip>
          <a:srcRect l="73705" t="61553" r="8060" b="20670"/>
          <a:stretch>
            <a:fillRect/>
          </a:stretch>
        </p:blipFill>
        <p:spPr>
          <a:xfrm>
            <a:off x="8020402" y="3507854"/>
            <a:ext cx="720080" cy="914332"/>
          </a:xfrm>
          <a:prstGeom prst="rect">
            <a:avLst/>
          </a:prstGeom>
          <a:ln>
            <a:noFill/>
          </a:ln>
          <a:effectLst>
            <a:softEdge rad="38100"/>
          </a:effectLst>
        </p:spPr>
      </p:pic>
      <p:pic>
        <p:nvPicPr>
          <p:cNvPr id="20" name="Imagem 19"/>
          <p:cNvPicPr>
            <a:picLocks noChangeAspect="1"/>
          </p:cNvPicPr>
          <p:nvPr/>
        </p:nvPicPr>
        <p:blipFill>
          <a:blip r:embed="rId6">
            <a:extLst>
              <a:ext uri="{28A0092B-C50C-407E-A947-70E740481C1C}">
                <a14:useLocalDpi xmlns:a14="http://schemas.microsoft.com/office/drawing/2010/main" val="0"/>
              </a:ext>
            </a:extLst>
          </a:blip>
          <a:srcRect l="34389" t="61640" r="43044" b="20670"/>
          <a:stretch>
            <a:fillRect/>
          </a:stretch>
        </p:blipFill>
        <p:spPr>
          <a:xfrm>
            <a:off x="6470626" y="3507854"/>
            <a:ext cx="891142" cy="909854"/>
          </a:xfrm>
          <a:prstGeom prst="rect">
            <a:avLst/>
          </a:prstGeom>
          <a:ln>
            <a:noFill/>
          </a:ln>
          <a:effectLst>
            <a:softEdge rad="38100"/>
          </a:effectLst>
        </p:spPr>
      </p:pic>
      <p:pic>
        <p:nvPicPr>
          <p:cNvPr id="26" name="Imagem 25"/>
          <p:cNvPicPr>
            <a:picLocks noChangeAspect="1"/>
          </p:cNvPicPr>
          <p:nvPr/>
        </p:nvPicPr>
        <p:blipFill>
          <a:blip r:embed="rId6">
            <a:extLst>
              <a:ext uri="{28A0092B-C50C-407E-A947-70E740481C1C}">
                <a14:useLocalDpi xmlns:a14="http://schemas.microsoft.com/office/drawing/2010/main" val="0"/>
              </a:ext>
            </a:extLst>
          </a:blip>
          <a:srcRect l="77352" t="10681" r="2251" b="71542"/>
          <a:stretch>
            <a:fillRect/>
          </a:stretch>
        </p:blipFill>
        <p:spPr>
          <a:xfrm flipH="1">
            <a:off x="7380312" y="1959765"/>
            <a:ext cx="836092" cy="914332"/>
          </a:xfrm>
          <a:prstGeom prst="rect">
            <a:avLst/>
          </a:prstGeom>
          <a:ln>
            <a:noFill/>
          </a:ln>
          <a:effectLst>
            <a:softEdge rad="38100"/>
          </a:effectLst>
        </p:spPr>
      </p:pic>
      <p:sp>
        <p:nvSpPr>
          <p:cNvPr id="6" name="Retângulo 5"/>
          <p:cNvSpPr/>
          <p:nvPr/>
        </p:nvSpPr>
        <p:spPr>
          <a:xfrm>
            <a:off x="5052944" y="2857502"/>
            <a:ext cx="594673"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C00000"/>
                </a:solidFill>
              </a:rPr>
              <a:t>GA-01</a:t>
            </a:r>
          </a:p>
        </p:txBody>
      </p:sp>
      <p:sp>
        <p:nvSpPr>
          <p:cNvPr id="27" name="Retângulo 26"/>
          <p:cNvSpPr/>
          <p:nvPr/>
        </p:nvSpPr>
        <p:spPr>
          <a:xfrm>
            <a:off x="6333568" y="2857502"/>
            <a:ext cx="594673"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C00000"/>
                </a:solidFill>
              </a:rPr>
              <a:t>GA-02</a:t>
            </a:r>
          </a:p>
        </p:txBody>
      </p:sp>
      <p:sp>
        <p:nvSpPr>
          <p:cNvPr id="28" name="Retângulo 27"/>
          <p:cNvSpPr/>
          <p:nvPr/>
        </p:nvSpPr>
        <p:spPr>
          <a:xfrm>
            <a:off x="7863878" y="2857502"/>
            <a:ext cx="594673"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C00000"/>
                </a:solidFill>
              </a:rPr>
              <a:t>GA-03</a:t>
            </a:r>
          </a:p>
        </p:txBody>
      </p:sp>
      <p:sp>
        <p:nvSpPr>
          <p:cNvPr id="29" name="Retângulo 28"/>
          <p:cNvSpPr/>
          <p:nvPr/>
        </p:nvSpPr>
        <p:spPr>
          <a:xfrm>
            <a:off x="5076056" y="4360892"/>
            <a:ext cx="594673"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C00000"/>
                </a:solidFill>
              </a:rPr>
              <a:t>GA-04</a:t>
            </a:r>
          </a:p>
        </p:txBody>
      </p:sp>
      <p:sp>
        <p:nvSpPr>
          <p:cNvPr id="30" name="Retângulo 29"/>
          <p:cNvSpPr/>
          <p:nvPr/>
        </p:nvSpPr>
        <p:spPr>
          <a:xfrm>
            <a:off x="6857647" y="4346660"/>
            <a:ext cx="594673"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C00000"/>
                </a:solidFill>
              </a:rPr>
              <a:t>GA-05</a:t>
            </a:r>
          </a:p>
        </p:txBody>
      </p:sp>
      <p:sp>
        <p:nvSpPr>
          <p:cNvPr id="31" name="Retângulo 30"/>
          <p:cNvSpPr/>
          <p:nvPr/>
        </p:nvSpPr>
        <p:spPr>
          <a:xfrm>
            <a:off x="8153791" y="4343066"/>
            <a:ext cx="594673"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C00000"/>
                </a:solidFill>
              </a:rPr>
              <a:t>GA-06</a:t>
            </a:r>
          </a:p>
        </p:txBody>
      </p:sp>
    </p:spTree>
    <p:extLst>
      <p:ext uri="{BB962C8B-B14F-4D97-AF65-F5344CB8AC3E}">
        <p14:creationId xmlns:p14="http://schemas.microsoft.com/office/powerpoint/2010/main" val="139355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apito guarda.jpg"/>
          <p:cNvPicPr>
            <a:picLocks noChangeAspect="1"/>
          </p:cNvPicPr>
          <p:nvPr/>
        </p:nvPicPr>
        <p:blipFill>
          <a:blip r:embed="rId3" cstate="print"/>
          <a:stretch>
            <a:fillRect/>
          </a:stretch>
        </p:blipFill>
        <p:spPr>
          <a:xfrm>
            <a:off x="1187624" y="2281473"/>
            <a:ext cx="1572579" cy="2071702"/>
          </a:xfrm>
          <a:prstGeom prst="rect">
            <a:avLst/>
          </a:prstGeom>
        </p:spPr>
      </p:pic>
      <p:sp>
        <p:nvSpPr>
          <p:cNvPr id="13" name="Retângulo 12"/>
          <p:cNvSpPr/>
          <p:nvPr/>
        </p:nvSpPr>
        <p:spPr>
          <a:xfrm>
            <a:off x="1115616" y="1437140"/>
            <a:ext cx="6624736" cy="42929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b="1" i="1" dirty="0">
                <a:solidFill>
                  <a:schemeClr val="tx2"/>
                </a:solidFill>
                <a:latin typeface="Calibri" pitchFamily="34" charset="0"/>
                <a:cs typeface="Calibri" pitchFamily="34" charset="0"/>
              </a:rPr>
              <a:t>Apitos / Silvos – executados pelo Agente de trânsito</a:t>
            </a:r>
          </a:p>
        </p:txBody>
      </p:sp>
      <p:pic>
        <p:nvPicPr>
          <p:cNvPr id="20" name="Imagem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2427734"/>
            <a:ext cx="4421520" cy="1935458"/>
          </a:xfrm>
          <a:prstGeom prst="rect">
            <a:avLst/>
          </a:prstGeom>
        </p:spPr>
      </p:pic>
      <p:pic>
        <p:nvPicPr>
          <p:cNvPr id="33" name="Imagem 32"/>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34" name="CaixaDeTexto 33"/>
          <p:cNvSpPr txBox="1"/>
          <p:nvPr/>
        </p:nvSpPr>
        <p:spPr>
          <a:xfrm>
            <a:off x="214282" y="577298"/>
            <a:ext cx="4429726" cy="430887"/>
          </a:xfrm>
          <a:prstGeom prst="rect">
            <a:avLst/>
          </a:prstGeom>
          <a:noFill/>
        </p:spPr>
        <p:txBody>
          <a:bodyPr wrap="square" rtlCol="0">
            <a:spAutoFit/>
          </a:bodyPr>
          <a:lstStyle/>
          <a:p>
            <a:r>
              <a:rPr lang="pt-BR" sz="2200" b="1" dirty="0"/>
              <a:t>SONORA</a:t>
            </a:r>
          </a:p>
        </p:txBody>
      </p:sp>
    </p:spTree>
    <p:extLst>
      <p:ext uri="{BB962C8B-B14F-4D97-AF65-F5344CB8AC3E}">
        <p14:creationId xmlns:p14="http://schemas.microsoft.com/office/powerpoint/2010/main" val="4177035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19" y="1290458"/>
            <a:ext cx="1302132" cy="1347614"/>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427" y="1275606"/>
            <a:ext cx="1480261" cy="1347614"/>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244" y="1290458"/>
            <a:ext cx="1293911" cy="1347614"/>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9125" y="1275606"/>
            <a:ext cx="1292233" cy="1347614"/>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328" y="1275606"/>
            <a:ext cx="1282082" cy="1347614"/>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443" y="3361252"/>
            <a:ext cx="1295589" cy="1347614"/>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5633" y="3361252"/>
            <a:ext cx="1300388" cy="1347614"/>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3139" y="3361252"/>
            <a:ext cx="1302132" cy="1347614"/>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16988" y="3361252"/>
            <a:ext cx="1296824" cy="1347614"/>
          </a:xfrm>
          <a:prstGeom prst="rect">
            <a:avLst/>
          </a:prstGeom>
        </p:spPr>
      </p:pic>
      <p:pic>
        <p:nvPicPr>
          <p:cNvPr id="12" name="Imagem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4328" y="3361252"/>
            <a:ext cx="1292094" cy="1347614"/>
          </a:xfrm>
          <a:prstGeom prst="rect">
            <a:avLst/>
          </a:prstGeom>
        </p:spPr>
      </p:pic>
      <p:pic>
        <p:nvPicPr>
          <p:cNvPr id="13" name="Imagem 12"/>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4" name="CaixaDeTexto 13"/>
          <p:cNvSpPr txBox="1"/>
          <p:nvPr/>
        </p:nvSpPr>
        <p:spPr>
          <a:xfrm>
            <a:off x="214282" y="577298"/>
            <a:ext cx="4429726" cy="430887"/>
          </a:xfrm>
          <a:prstGeom prst="rect">
            <a:avLst/>
          </a:prstGeom>
          <a:noFill/>
        </p:spPr>
        <p:txBody>
          <a:bodyPr wrap="square" rtlCol="0">
            <a:spAutoFit/>
          </a:bodyPr>
          <a:lstStyle/>
          <a:p>
            <a:r>
              <a:rPr lang="pt-BR" sz="2200" b="1" dirty="0"/>
              <a:t>REGULAMENTAÇÃO - PLACAS</a:t>
            </a:r>
          </a:p>
        </p:txBody>
      </p:sp>
    </p:spTree>
    <p:extLst>
      <p:ext uri="{BB962C8B-B14F-4D97-AF65-F5344CB8AC3E}">
        <p14:creationId xmlns:p14="http://schemas.microsoft.com/office/powerpoint/2010/main" val="159726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54" y="1276799"/>
            <a:ext cx="1312184" cy="1365149"/>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211" y="1255009"/>
            <a:ext cx="1300386" cy="1365149"/>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1577" y="1230777"/>
            <a:ext cx="1315476" cy="1365149"/>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2233" y="1257475"/>
            <a:ext cx="1308695" cy="1365149"/>
          </a:xfrm>
          <a:prstGeom prst="rect">
            <a:avLst/>
          </a:prstGeom>
        </p:spPr>
      </p:pic>
      <p:pic>
        <p:nvPicPr>
          <p:cNvPr id="17" name="Image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268" y="1276799"/>
            <a:ext cx="1300547" cy="1365149"/>
          </a:xfrm>
          <a:prstGeom prst="rect">
            <a:avLst/>
          </a:prstGeom>
        </p:spPr>
      </p:pic>
      <p:pic>
        <p:nvPicPr>
          <p:cNvPr id="18" name="Image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504" y="3294833"/>
            <a:ext cx="1307275" cy="1365149"/>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1729" y="3294833"/>
            <a:ext cx="1310543" cy="1365149"/>
          </a:xfrm>
          <a:prstGeom prst="rect">
            <a:avLst/>
          </a:prstGeom>
        </p:spPr>
      </p:pic>
      <p:pic>
        <p:nvPicPr>
          <p:cNvPr id="20" name="Imagem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1577" y="3294833"/>
            <a:ext cx="1305423" cy="1365149"/>
          </a:xfrm>
          <a:prstGeom prst="rect">
            <a:avLst/>
          </a:prstGeom>
        </p:spPr>
      </p:pic>
      <p:pic>
        <p:nvPicPr>
          <p:cNvPr id="21" name="Imagem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9463" y="3294833"/>
            <a:ext cx="1313827" cy="1365149"/>
          </a:xfrm>
          <a:prstGeom prst="rect">
            <a:avLst/>
          </a:prstGeom>
        </p:spPr>
      </p:pic>
      <p:pic>
        <p:nvPicPr>
          <p:cNvPr id="22" name="Imagem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2268" y="3294833"/>
            <a:ext cx="1312184" cy="1365149"/>
          </a:xfrm>
          <a:prstGeom prst="rect">
            <a:avLst/>
          </a:prstGeom>
        </p:spPr>
      </p:pic>
      <p:pic>
        <p:nvPicPr>
          <p:cNvPr id="23" name="Imagem 22"/>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24" name="CaixaDeTexto 23"/>
          <p:cNvSpPr txBox="1"/>
          <p:nvPr/>
        </p:nvSpPr>
        <p:spPr>
          <a:xfrm>
            <a:off x="214282" y="577298"/>
            <a:ext cx="4429726" cy="430887"/>
          </a:xfrm>
          <a:prstGeom prst="rect">
            <a:avLst/>
          </a:prstGeom>
          <a:noFill/>
        </p:spPr>
        <p:txBody>
          <a:bodyPr wrap="square" rtlCol="0">
            <a:spAutoFit/>
          </a:bodyPr>
          <a:lstStyle/>
          <a:p>
            <a:r>
              <a:rPr lang="pt-BR" sz="2200" b="1" dirty="0"/>
              <a:t>REGULAMENTAÇÃO - PLACAS</a:t>
            </a:r>
          </a:p>
        </p:txBody>
      </p:sp>
    </p:spTree>
    <p:extLst>
      <p:ext uri="{BB962C8B-B14F-4D97-AF65-F5344CB8AC3E}">
        <p14:creationId xmlns:p14="http://schemas.microsoft.com/office/powerpoint/2010/main" val="411080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34" y="1426204"/>
            <a:ext cx="1321027" cy="1385087"/>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709" y="1426205"/>
            <a:ext cx="1324415" cy="1385088"/>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885" y="1426205"/>
            <a:ext cx="1322759" cy="1385087"/>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405" y="1426205"/>
            <a:ext cx="1322602" cy="1385087"/>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768" y="1426206"/>
            <a:ext cx="1338282" cy="1385087"/>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259" y="3363838"/>
            <a:ext cx="1345016" cy="1385087"/>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7596" y="3363838"/>
            <a:ext cx="1334753" cy="1385088"/>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1054" y="3363838"/>
            <a:ext cx="1334815" cy="1385087"/>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24128" y="3363838"/>
            <a:ext cx="1334879" cy="1385089"/>
          </a:xfrm>
          <a:prstGeom prst="rect">
            <a:avLst/>
          </a:prstGeom>
        </p:spPr>
      </p:pic>
      <p:pic>
        <p:nvPicPr>
          <p:cNvPr id="12" name="Imagem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4328" y="3363838"/>
            <a:ext cx="1338340" cy="1385087"/>
          </a:xfrm>
          <a:prstGeom prst="rect">
            <a:avLst/>
          </a:prstGeom>
        </p:spPr>
      </p:pic>
      <p:pic>
        <p:nvPicPr>
          <p:cNvPr id="13" name="Imagem 12"/>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4" name="CaixaDeTexto 13"/>
          <p:cNvSpPr txBox="1"/>
          <p:nvPr/>
        </p:nvSpPr>
        <p:spPr>
          <a:xfrm>
            <a:off x="214282" y="577298"/>
            <a:ext cx="4429726" cy="430887"/>
          </a:xfrm>
          <a:prstGeom prst="rect">
            <a:avLst/>
          </a:prstGeom>
          <a:noFill/>
        </p:spPr>
        <p:txBody>
          <a:bodyPr wrap="square" rtlCol="0">
            <a:spAutoFit/>
          </a:bodyPr>
          <a:lstStyle/>
          <a:p>
            <a:r>
              <a:rPr lang="pt-BR" sz="2200" b="1" dirty="0"/>
              <a:t>REGULAMENTAÇÃO - PLACAS</a:t>
            </a:r>
          </a:p>
        </p:txBody>
      </p:sp>
    </p:spTree>
    <p:extLst>
      <p:ext uri="{BB962C8B-B14F-4D97-AF65-F5344CB8AC3E}">
        <p14:creationId xmlns:p14="http://schemas.microsoft.com/office/powerpoint/2010/main" val="1554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52" y="1400345"/>
            <a:ext cx="1327713" cy="1370597"/>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4636" y="1400345"/>
            <a:ext cx="1319007" cy="1370597"/>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113" y="1400346"/>
            <a:ext cx="1317420" cy="1370597"/>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246" y="1400346"/>
            <a:ext cx="1307443" cy="1370597"/>
          </a:xfrm>
          <a:prstGeom prst="rect">
            <a:avLst/>
          </a:prstGeom>
        </p:spPr>
      </p:pic>
      <p:pic>
        <p:nvPicPr>
          <p:cNvPr id="17" name="Image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6402" y="1400346"/>
            <a:ext cx="1317487" cy="1370597"/>
          </a:xfrm>
          <a:prstGeom prst="rect">
            <a:avLst/>
          </a:prstGeom>
        </p:spPr>
      </p:pic>
      <p:pic>
        <p:nvPicPr>
          <p:cNvPr id="18" name="Image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352" y="3413529"/>
            <a:ext cx="1274821" cy="1370597"/>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4636" y="3413528"/>
            <a:ext cx="1317420" cy="1370597"/>
          </a:xfrm>
          <a:prstGeom prst="rect">
            <a:avLst/>
          </a:prstGeom>
        </p:spPr>
      </p:pic>
      <p:pic>
        <p:nvPicPr>
          <p:cNvPr id="20" name="Imagem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3548" y="3413528"/>
            <a:ext cx="1316046" cy="1370597"/>
          </a:xfrm>
          <a:prstGeom prst="rect">
            <a:avLst/>
          </a:prstGeom>
        </p:spPr>
      </p:pic>
      <p:pic>
        <p:nvPicPr>
          <p:cNvPr id="21" name="Imagem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7202" y="3425875"/>
            <a:ext cx="1317487" cy="1370597"/>
          </a:xfrm>
          <a:prstGeom prst="rect">
            <a:avLst/>
          </a:prstGeom>
        </p:spPr>
      </p:pic>
      <p:pic>
        <p:nvPicPr>
          <p:cNvPr id="22" name="Imagem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6336" y="3418233"/>
            <a:ext cx="1317553" cy="1370597"/>
          </a:xfrm>
          <a:prstGeom prst="rect">
            <a:avLst/>
          </a:prstGeom>
        </p:spPr>
      </p:pic>
      <p:pic>
        <p:nvPicPr>
          <p:cNvPr id="23" name="Imagem 22"/>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24" name="CaixaDeTexto 23"/>
          <p:cNvSpPr txBox="1"/>
          <p:nvPr/>
        </p:nvSpPr>
        <p:spPr>
          <a:xfrm>
            <a:off x="214282" y="577298"/>
            <a:ext cx="4429726" cy="430887"/>
          </a:xfrm>
          <a:prstGeom prst="rect">
            <a:avLst/>
          </a:prstGeom>
          <a:noFill/>
        </p:spPr>
        <p:txBody>
          <a:bodyPr wrap="square" rtlCol="0">
            <a:spAutoFit/>
          </a:bodyPr>
          <a:lstStyle/>
          <a:p>
            <a:r>
              <a:rPr lang="pt-BR" sz="2200" b="1" dirty="0"/>
              <a:t>REGULAMENTAÇÃO - PLACAS</a:t>
            </a:r>
          </a:p>
        </p:txBody>
      </p:sp>
    </p:spTree>
    <p:extLst>
      <p:ext uri="{BB962C8B-B14F-4D97-AF65-F5344CB8AC3E}">
        <p14:creationId xmlns:p14="http://schemas.microsoft.com/office/powerpoint/2010/main" val="18312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Renovação da CNH – Como Fazer 2.png"/>
          <p:cNvPicPr>
            <a:picLocks noChangeAspect="1"/>
          </p:cNvPicPr>
          <p:nvPr/>
        </p:nvPicPr>
        <p:blipFill>
          <a:blip r:embed="rId3" cstate="print"/>
          <a:stretch>
            <a:fillRect/>
          </a:stretch>
        </p:blipFill>
        <p:spPr>
          <a:xfrm>
            <a:off x="251521" y="1377438"/>
            <a:ext cx="1944216" cy="1554352"/>
          </a:xfrm>
          <a:prstGeom prst="rect">
            <a:avLst/>
          </a:prstGeom>
        </p:spPr>
      </p:pic>
      <p:pic>
        <p:nvPicPr>
          <p:cNvPr id="10" name="Imagem 9" descr="ronaldo cnh.jpg"/>
          <p:cNvPicPr>
            <a:picLocks noChangeAspect="1"/>
          </p:cNvPicPr>
          <p:nvPr/>
        </p:nvPicPr>
        <p:blipFill>
          <a:blip r:embed="rId4" cstate="print"/>
          <a:stretch>
            <a:fillRect/>
          </a:stretch>
        </p:blipFill>
        <p:spPr>
          <a:xfrm>
            <a:off x="318776" y="3517915"/>
            <a:ext cx="1728192" cy="1296144"/>
          </a:xfrm>
          <a:prstGeom prst="rect">
            <a:avLst/>
          </a:prstGeom>
          <a:solidFill>
            <a:srgbClr val="FFFF00"/>
          </a:solidFill>
          <a:ln>
            <a:solidFill>
              <a:srgbClr val="FF0000"/>
            </a:solidFill>
          </a:ln>
          <a:effectLst>
            <a:softEdge rad="50800"/>
          </a:effectLst>
        </p:spPr>
      </p:pic>
      <p:sp>
        <p:nvSpPr>
          <p:cNvPr id="11" name="Retângulo de cantos arredondados 10"/>
          <p:cNvSpPr/>
          <p:nvPr/>
        </p:nvSpPr>
        <p:spPr>
          <a:xfrm>
            <a:off x="2843808" y="3883854"/>
            <a:ext cx="4968552" cy="776128"/>
          </a:xfrm>
          <a:prstGeom prst="roundRect">
            <a:avLst/>
          </a:prstGeom>
          <a:solidFill>
            <a:srgbClr val="FFFF00">
              <a:alpha val="95000"/>
            </a:srgb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rgbClr val="FF0000"/>
                </a:solidFill>
                <a:latin typeface="+mj-lt"/>
                <a:cs typeface="MV Boli" pitchFamily="2" charset="0"/>
              </a:rPr>
              <a:t>O médico examinador poderá estabelecer </a:t>
            </a:r>
            <a:r>
              <a:rPr lang="pt-BR" dirty="0">
                <a:solidFill>
                  <a:schemeClr val="tx1"/>
                </a:solidFill>
                <a:latin typeface="+mj-lt"/>
                <a:cs typeface="MV Boli" pitchFamily="2" charset="0"/>
              </a:rPr>
              <a:t>prazos menores</a:t>
            </a:r>
            <a:r>
              <a:rPr lang="pt-BR" dirty="0">
                <a:solidFill>
                  <a:srgbClr val="FF0000"/>
                </a:solidFill>
                <a:latin typeface="+mj-lt"/>
                <a:cs typeface="MV Boli" pitchFamily="2" charset="0"/>
              </a:rPr>
              <a:t>, quando julgar necessário.</a:t>
            </a:r>
          </a:p>
        </p:txBody>
      </p:sp>
      <p:sp>
        <p:nvSpPr>
          <p:cNvPr id="2" name="Seta para a direita 1"/>
          <p:cNvSpPr/>
          <p:nvPr/>
        </p:nvSpPr>
        <p:spPr>
          <a:xfrm>
            <a:off x="2195736" y="4050730"/>
            <a:ext cx="504056" cy="432048"/>
          </a:xfrm>
          <a:prstGeom prst="rightArrow">
            <a:avLst/>
          </a:prstGeom>
          <a:solidFill>
            <a:srgbClr val="FFFF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FF0000"/>
              </a:solidFill>
              <a:latin typeface="Calibri" pitchFamily="34" charset="0"/>
              <a:cs typeface="Calibri" pitchFamily="34" charset="0"/>
            </a:endParaRPr>
          </a:p>
        </p:txBody>
      </p:sp>
      <p:sp>
        <p:nvSpPr>
          <p:cNvPr id="12" name="CaixaDeTexto 11"/>
          <p:cNvSpPr txBox="1"/>
          <p:nvPr/>
        </p:nvSpPr>
        <p:spPr>
          <a:xfrm>
            <a:off x="4139952" y="2002345"/>
            <a:ext cx="4752528" cy="1169551"/>
          </a:xfrm>
          <a:prstGeom prst="rect">
            <a:avLst/>
          </a:prstGeom>
          <a:noFill/>
        </p:spPr>
        <p:txBody>
          <a:bodyPr wrap="square" rtlCol="0">
            <a:spAutoFit/>
          </a:bodyPr>
          <a:lstStyle/>
          <a:p>
            <a:pPr>
              <a:spcAft>
                <a:spcPts val="600"/>
              </a:spcAft>
            </a:pPr>
            <a:r>
              <a:rPr lang="pt-BR" sz="2000" dirty="0">
                <a:latin typeface="+mj-lt"/>
                <a:cs typeface="MV Boli" pitchFamily="2" charset="0"/>
              </a:rPr>
              <a:t>►a cada</a:t>
            </a:r>
            <a:r>
              <a:rPr lang="pt-BR" sz="2000" dirty="0">
                <a:solidFill>
                  <a:srgbClr val="008000"/>
                </a:solidFill>
                <a:latin typeface="+mj-lt"/>
                <a:cs typeface="MV Boli" pitchFamily="2" charset="0"/>
              </a:rPr>
              <a:t> 10</a:t>
            </a:r>
            <a:r>
              <a:rPr lang="pt-BR" sz="2000" dirty="0">
                <a:latin typeface="+mj-lt"/>
                <a:cs typeface="Calibri" pitchFamily="34" charset="0"/>
              </a:rPr>
              <a:t> </a:t>
            </a:r>
            <a:r>
              <a:rPr lang="pt-BR" sz="2000" dirty="0">
                <a:solidFill>
                  <a:srgbClr val="008000"/>
                </a:solidFill>
                <a:latin typeface="+mj-lt"/>
                <a:cs typeface="MV Boli" pitchFamily="2" charset="0"/>
              </a:rPr>
              <a:t>anos</a:t>
            </a:r>
            <a:r>
              <a:rPr lang="pt-BR" sz="2000" dirty="0">
                <a:latin typeface="+mj-lt"/>
                <a:cs typeface="Calibri" pitchFamily="34" charset="0"/>
              </a:rPr>
              <a:t>, antes dos 50 de idade;</a:t>
            </a:r>
          </a:p>
          <a:p>
            <a:pPr>
              <a:spcAft>
                <a:spcPts val="600"/>
              </a:spcAft>
            </a:pPr>
            <a:r>
              <a:rPr lang="pt-BR" sz="2000" dirty="0">
                <a:latin typeface="+mj-lt"/>
                <a:cs typeface="MV Boli" pitchFamily="2" charset="0"/>
              </a:rPr>
              <a:t>►a cada</a:t>
            </a:r>
            <a:r>
              <a:rPr lang="pt-BR" sz="2000" dirty="0">
                <a:solidFill>
                  <a:srgbClr val="008000"/>
                </a:solidFill>
                <a:latin typeface="+mj-lt"/>
                <a:cs typeface="MV Boli" pitchFamily="2" charset="0"/>
              </a:rPr>
              <a:t> 5 anos</a:t>
            </a:r>
            <a:r>
              <a:rPr lang="pt-BR" sz="2000" dirty="0">
                <a:latin typeface="+mj-lt"/>
                <a:cs typeface="Calibri" pitchFamily="34" charset="0"/>
              </a:rPr>
              <a:t>, dos 50 aos 69 de idade;</a:t>
            </a:r>
          </a:p>
          <a:p>
            <a:pPr>
              <a:spcAft>
                <a:spcPts val="600"/>
              </a:spcAft>
            </a:pPr>
            <a:r>
              <a:rPr lang="pt-BR" sz="2000" dirty="0">
                <a:latin typeface="+mj-lt"/>
                <a:cs typeface="Calibri" pitchFamily="34" charset="0"/>
              </a:rPr>
              <a:t>►a cada </a:t>
            </a:r>
            <a:r>
              <a:rPr lang="pt-BR" sz="2000" dirty="0">
                <a:solidFill>
                  <a:srgbClr val="008000"/>
                </a:solidFill>
                <a:latin typeface="+mj-lt"/>
                <a:cs typeface="MV Boli" pitchFamily="2" charset="0"/>
              </a:rPr>
              <a:t>3 anos</a:t>
            </a:r>
            <a:r>
              <a:rPr lang="pt-BR" sz="2000" dirty="0">
                <a:latin typeface="+mj-lt"/>
                <a:cs typeface="Calibri" pitchFamily="34" charset="0"/>
              </a:rPr>
              <a:t>, a partir dos 70 de idade.</a:t>
            </a:r>
          </a:p>
        </p:txBody>
      </p:sp>
      <p:sp>
        <p:nvSpPr>
          <p:cNvPr id="13" name="Retângulo de cantos arredondados 12"/>
          <p:cNvSpPr/>
          <p:nvPr/>
        </p:nvSpPr>
        <p:spPr>
          <a:xfrm>
            <a:off x="2195736" y="1131590"/>
            <a:ext cx="6768752" cy="711714"/>
          </a:xfrm>
          <a:prstGeom prst="roundRect">
            <a:avLst>
              <a:gd name="adj" fmla="val 7357"/>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r>
              <a:rPr lang="pt-BR" dirty="0">
                <a:solidFill>
                  <a:srgbClr val="006600"/>
                </a:solidFill>
                <a:latin typeface="Calibri" pitchFamily="34" charset="0"/>
                <a:cs typeface="Calibri" pitchFamily="34" charset="0"/>
              </a:rPr>
              <a:t>A renovação da habilitação consiste em ser aprovado nos exames </a:t>
            </a:r>
            <a:r>
              <a:rPr lang="pt-BR" dirty="0">
                <a:solidFill>
                  <a:srgbClr val="FF6600"/>
                </a:solidFill>
                <a:latin typeface="Calibri" pitchFamily="34" charset="0"/>
                <a:cs typeface="Calibri" pitchFamily="34" charset="0"/>
              </a:rPr>
              <a:t>físico</a:t>
            </a:r>
            <a:r>
              <a:rPr lang="pt-BR" dirty="0">
                <a:solidFill>
                  <a:srgbClr val="006600"/>
                </a:solidFill>
                <a:latin typeface="Calibri" pitchFamily="34" charset="0"/>
                <a:cs typeface="Calibri" pitchFamily="34" charset="0"/>
              </a:rPr>
              <a:t> e </a:t>
            </a:r>
            <a:r>
              <a:rPr lang="pt-BR" dirty="0">
                <a:solidFill>
                  <a:srgbClr val="FF6600"/>
                </a:solidFill>
                <a:latin typeface="Calibri" pitchFamily="34" charset="0"/>
                <a:cs typeface="Calibri" pitchFamily="34" charset="0"/>
              </a:rPr>
              <a:t>mental </a:t>
            </a:r>
            <a:r>
              <a:rPr lang="pt-BR" dirty="0">
                <a:solidFill>
                  <a:srgbClr val="006600"/>
                </a:solidFill>
                <a:latin typeface="Calibri" pitchFamily="34" charset="0"/>
                <a:cs typeface="Calibri" pitchFamily="34" charset="0"/>
              </a:rPr>
              <a:t>(</a:t>
            </a:r>
            <a:r>
              <a:rPr lang="pt-BR" dirty="0">
                <a:solidFill>
                  <a:srgbClr val="00B0F0"/>
                </a:solidFill>
                <a:latin typeface="Calibri" pitchFamily="34" charset="0"/>
                <a:cs typeface="Calibri" pitchFamily="34" charset="0"/>
              </a:rPr>
              <a:t>Psicológico</a:t>
            </a:r>
            <a:r>
              <a:rPr lang="pt-BR" dirty="0">
                <a:solidFill>
                  <a:srgbClr val="006600"/>
                </a:solidFill>
                <a:latin typeface="Calibri" pitchFamily="34" charset="0"/>
                <a:cs typeface="Calibri" pitchFamily="34" charset="0"/>
              </a:rPr>
              <a:t> só SE exercer atividade remunerada - EAR).</a:t>
            </a:r>
          </a:p>
        </p:txBody>
      </p:sp>
      <p:sp>
        <p:nvSpPr>
          <p:cNvPr id="14" name="Retângulo 13"/>
          <p:cNvSpPr/>
          <p:nvPr/>
        </p:nvSpPr>
        <p:spPr>
          <a:xfrm>
            <a:off x="2987824" y="3291830"/>
            <a:ext cx="5256584" cy="2880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dirty="0">
                <a:solidFill>
                  <a:schemeClr val="tx1"/>
                </a:solidFill>
                <a:latin typeface="Calibri" pitchFamily="34" charset="0"/>
                <a:cs typeface="Calibri" pitchFamily="34" charset="0"/>
              </a:rPr>
              <a:t>Categorias C, D ou E – </a:t>
            </a:r>
            <a:r>
              <a:rPr lang="pt-BR" b="1" dirty="0">
                <a:solidFill>
                  <a:schemeClr val="tx1"/>
                </a:solidFill>
                <a:latin typeface="Calibri" pitchFamily="34" charset="0"/>
                <a:cs typeface="Calibri" pitchFamily="34" charset="0"/>
              </a:rPr>
              <a:t>Exame Toxicológico </a:t>
            </a:r>
            <a:r>
              <a:rPr lang="pt-BR" sz="1000" dirty="0">
                <a:solidFill>
                  <a:schemeClr val="tx1"/>
                </a:solidFill>
                <a:latin typeface="Calibri" pitchFamily="34" charset="0"/>
                <a:cs typeface="Calibri" pitchFamily="34" charset="0"/>
              </a:rPr>
              <a:t>CTB Art. 148A </a:t>
            </a:r>
            <a:endParaRPr lang="pt-BR" sz="1000" b="1" dirty="0">
              <a:solidFill>
                <a:schemeClr val="tx1"/>
              </a:solidFill>
              <a:latin typeface="Calibri" pitchFamily="34" charset="0"/>
              <a:cs typeface="Calibri" pitchFamily="34" charset="0"/>
            </a:endParaRPr>
          </a:p>
        </p:txBody>
      </p:sp>
      <p:pic>
        <p:nvPicPr>
          <p:cNvPr id="15" name="Imagem 14"/>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6" name="CaixaDeTexto 15"/>
          <p:cNvSpPr txBox="1"/>
          <p:nvPr/>
        </p:nvSpPr>
        <p:spPr>
          <a:xfrm>
            <a:off x="214282" y="577298"/>
            <a:ext cx="3997678" cy="430887"/>
          </a:xfrm>
          <a:prstGeom prst="rect">
            <a:avLst/>
          </a:prstGeom>
          <a:noFill/>
        </p:spPr>
        <p:txBody>
          <a:bodyPr wrap="square" rtlCol="0">
            <a:spAutoFit/>
          </a:bodyPr>
          <a:lstStyle/>
          <a:p>
            <a:r>
              <a:rPr lang="pt-BR" sz="2200" b="1" dirty="0"/>
              <a:t>RENOVAÇÃO DA HABILITAÇÃO</a:t>
            </a:r>
          </a:p>
        </p:txBody>
      </p:sp>
      <p:sp>
        <p:nvSpPr>
          <p:cNvPr id="3" name="Divisa 2"/>
          <p:cNvSpPr/>
          <p:nvPr/>
        </p:nvSpPr>
        <p:spPr>
          <a:xfrm>
            <a:off x="2699792" y="3291830"/>
            <a:ext cx="216024" cy="28803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dirty="0">
              <a:solidFill>
                <a:schemeClr val="tx1"/>
              </a:solidFill>
              <a:latin typeface="Calibri" pitchFamily="34" charset="0"/>
              <a:cs typeface="Calibri" pitchFamily="34" charset="0"/>
            </a:endParaRPr>
          </a:p>
        </p:txBody>
      </p:sp>
      <p:sp>
        <p:nvSpPr>
          <p:cNvPr id="17" name="Divisa 16"/>
          <p:cNvSpPr/>
          <p:nvPr/>
        </p:nvSpPr>
        <p:spPr>
          <a:xfrm>
            <a:off x="2519772" y="3291830"/>
            <a:ext cx="216024" cy="28803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dirty="0">
              <a:solidFill>
                <a:schemeClr val="tx1"/>
              </a:solidFill>
              <a:latin typeface="Calibri" pitchFamily="34" charset="0"/>
              <a:cs typeface="Calibri" pitchFamily="34" charset="0"/>
            </a:endParaRPr>
          </a:p>
        </p:txBody>
      </p:sp>
      <p:sp>
        <p:nvSpPr>
          <p:cNvPr id="18" name="Divisa 17"/>
          <p:cNvSpPr/>
          <p:nvPr/>
        </p:nvSpPr>
        <p:spPr>
          <a:xfrm>
            <a:off x="2339752" y="3291830"/>
            <a:ext cx="216024" cy="28803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dirty="0">
              <a:solidFill>
                <a:schemeClr val="tx1"/>
              </a:solidFill>
              <a:latin typeface="Calibri" pitchFamily="34" charset="0"/>
              <a:cs typeface="Calibri" pitchFamily="34" charset="0"/>
            </a:endParaRPr>
          </a:p>
        </p:txBody>
      </p:sp>
      <p:sp>
        <p:nvSpPr>
          <p:cNvPr id="20" name="Divisa 19"/>
          <p:cNvSpPr/>
          <p:nvPr/>
        </p:nvSpPr>
        <p:spPr>
          <a:xfrm rot="10800000">
            <a:off x="8676456" y="3301745"/>
            <a:ext cx="216024" cy="28803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dirty="0">
              <a:solidFill>
                <a:schemeClr val="tx1"/>
              </a:solidFill>
              <a:latin typeface="Calibri" pitchFamily="34" charset="0"/>
              <a:cs typeface="Calibri" pitchFamily="34" charset="0"/>
            </a:endParaRPr>
          </a:p>
        </p:txBody>
      </p:sp>
      <p:sp>
        <p:nvSpPr>
          <p:cNvPr id="21" name="Divisa 20"/>
          <p:cNvSpPr/>
          <p:nvPr/>
        </p:nvSpPr>
        <p:spPr>
          <a:xfrm rot="10800000">
            <a:off x="8496436" y="3301745"/>
            <a:ext cx="216024" cy="28803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dirty="0">
              <a:solidFill>
                <a:schemeClr val="tx1"/>
              </a:solidFill>
              <a:latin typeface="Calibri" pitchFamily="34" charset="0"/>
              <a:cs typeface="Calibri" pitchFamily="34" charset="0"/>
            </a:endParaRPr>
          </a:p>
        </p:txBody>
      </p:sp>
      <p:sp>
        <p:nvSpPr>
          <p:cNvPr id="22" name="Divisa 21"/>
          <p:cNvSpPr/>
          <p:nvPr/>
        </p:nvSpPr>
        <p:spPr>
          <a:xfrm rot="10800000">
            <a:off x="8316416" y="3301745"/>
            <a:ext cx="216024" cy="288032"/>
          </a:xfrm>
          <a:prstGeom prst="chevron">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pt-BR" dirty="0">
              <a:solidFill>
                <a:schemeClr val="tx1"/>
              </a:solidFill>
              <a:latin typeface="Calibri" pitchFamily="34" charset="0"/>
              <a:cs typeface="Calibri" pitchFamily="34" charset="0"/>
            </a:endParaRPr>
          </a:p>
        </p:txBody>
      </p:sp>
      <p:sp>
        <p:nvSpPr>
          <p:cNvPr id="5" name="Seta dobrada 4"/>
          <p:cNvSpPr/>
          <p:nvPr/>
        </p:nvSpPr>
        <p:spPr>
          <a:xfrm flipV="1">
            <a:off x="3491880" y="1843304"/>
            <a:ext cx="648072" cy="708616"/>
          </a:xfrm>
          <a:prstGeom prst="bentArrow">
            <a:avLst/>
          </a:prstGeom>
          <a:solidFill>
            <a:srgbClr val="008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b="1" dirty="0">
              <a:solidFill>
                <a:srgbClr val="0066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linds(horizontal)">
                                      <p:cBhvr>
                                        <p:cTn id="12" dur="500"/>
                                        <p:tgtEl>
                                          <p:spTgt spid="12">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blinds(horizontal)">
                                      <p:cBhvr>
                                        <p:cTn id="18" dur="500"/>
                                        <p:tgtEl>
                                          <p:spTgt spid="12">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blinds(horizontal)">
                                      <p:cBhvr>
                                        <p:cTn id="21" dur="5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randombar(horizont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3" grpId="0" animBg="1"/>
      <p:bldP spid="14" grpId="0" animBg="1"/>
      <p:bldP spid="3" grpId="0" animBg="1"/>
      <p:bldP spid="17" grpId="0" animBg="1"/>
      <p:bldP spid="18" grpId="0" animBg="1"/>
      <p:bldP spid="20" grpId="0" animBg="1"/>
      <p:bldP spid="21" grpId="0" animBg="1"/>
      <p:bldP spid="22"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99" y="1364161"/>
            <a:ext cx="1311136" cy="1365766"/>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261" y="1364161"/>
            <a:ext cx="1316133" cy="1365766"/>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9524" y="1364161"/>
            <a:ext cx="1299351" cy="1365766"/>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199" y="1364161"/>
            <a:ext cx="1310930" cy="1365766"/>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6336" y="1364161"/>
            <a:ext cx="1317844" cy="1365766"/>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799" y="3278657"/>
            <a:ext cx="1302599" cy="1365766"/>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0142" y="3296019"/>
            <a:ext cx="1300811" cy="1365766"/>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6640" y="3297112"/>
            <a:ext cx="1257554" cy="1365766"/>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1647" y="3296019"/>
            <a:ext cx="1306163" cy="1365766"/>
          </a:xfrm>
          <a:prstGeom prst="rect">
            <a:avLst/>
          </a:prstGeom>
        </p:spPr>
      </p:pic>
      <p:pic>
        <p:nvPicPr>
          <p:cNvPr id="12" name="Imagem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94252" y="3272672"/>
            <a:ext cx="1307649" cy="1365766"/>
          </a:xfrm>
          <a:prstGeom prst="rect">
            <a:avLst/>
          </a:prstGeom>
        </p:spPr>
      </p:pic>
      <p:pic>
        <p:nvPicPr>
          <p:cNvPr id="23" name="Imagem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68344" y="3272672"/>
            <a:ext cx="1306089" cy="1365766"/>
          </a:xfrm>
          <a:prstGeom prst="rect">
            <a:avLst/>
          </a:prstGeom>
        </p:spPr>
      </p:pic>
      <p:pic>
        <p:nvPicPr>
          <p:cNvPr id="14" name="Imagem 13"/>
          <p:cNvPicPr>
            <a:picLocks noChangeAspect="1"/>
          </p:cNvPicPr>
          <p:nvPr/>
        </p:nvPicPr>
        <p:blipFill rotWithShape="1">
          <a:blip r:embed="rId1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5" name="CaixaDeTexto 14"/>
          <p:cNvSpPr txBox="1"/>
          <p:nvPr/>
        </p:nvSpPr>
        <p:spPr>
          <a:xfrm>
            <a:off x="214282" y="577298"/>
            <a:ext cx="4429726" cy="430887"/>
          </a:xfrm>
          <a:prstGeom prst="rect">
            <a:avLst/>
          </a:prstGeom>
          <a:noFill/>
        </p:spPr>
        <p:txBody>
          <a:bodyPr wrap="square" rtlCol="0">
            <a:spAutoFit/>
          </a:bodyPr>
          <a:lstStyle/>
          <a:p>
            <a:r>
              <a:rPr lang="pt-BR" sz="2200" b="1" dirty="0"/>
              <a:t>REGULAMENTAÇÃO - PLACAS</a:t>
            </a:r>
          </a:p>
        </p:txBody>
      </p:sp>
    </p:spTree>
    <p:extLst>
      <p:ext uri="{BB962C8B-B14F-4D97-AF65-F5344CB8AC3E}">
        <p14:creationId xmlns:p14="http://schemas.microsoft.com/office/powerpoint/2010/main" val="25333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randombar(horizontal)">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905" y="1179863"/>
            <a:ext cx="930401" cy="1073448"/>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655" y="1205288"/>
            <a:ext cx="920962" cy="1073447"/>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2277" y="1179862"/>
            <a:ext cx="914951" cy="1073447"/>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4376" y="1173851"/>
            <a:ext cx="927177" cy="1073447"/>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0351" y="1206535"/>
            <a:ext cx="921804" cy="1073447"/>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0569" y="1177090"/>
            <a:ext cx="922513" cy="1073448"/>
          </a:xfrm>
          <a:prstGeom prst="rect">
            <a:avLst/>
          </a:prstGeom>
        </p:spPr>
      </p:pic>
      <p:pic>
        <p:nvPicPr>
          <p:cNvPr id="10" name="Image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6678" y="1163988"/>
            <a:ext cx="986549" cy="1073447"/>
          </a:xfrm>
          <a:prstGeom prst="rect">
            <a:avLst/>
          </a:prstGeom>
        </p:spPr>
      </p:pic>
      <p:pic>
        <p:nvPicPr>
          <p:cNvPr id="11" name="Imagem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180" y="2519087"/>
            <a:ext cx="923020" cy="1073447"/>
          </a:xfrm>
          <a:prstGeom prst="rect">
            <a:avLst/>
          </a:prstGeom>
        </p:spPr>
      </p:pic>
      <p:pic>
        <p:nvPicPr>
          <p:cNvPr id="12" name="Imagem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786" y="2534398"/>
            <a:ext cx="925261" cy="1073447"/>
          </a:xfrm>
          <a:prstGeom prst="rect">
            <a:avLst/>
          </a:prstGeom>
        </p:spPr>
      </p:pic>
      <p:pic>
        <p:nvPicPr>
          <p:cNvPr id="13" name="Imagem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02416" y="2513047"/>
            <a:ext cx="924761" cy="1073447"/>
          </a:xfrm>
          <a:prstGeom prst="rect">
            <a:avLst/>
          </a:prstGeom>
        </p:spPr>
      </p:pic>
      <p:pic>
        <p:nvPicPr>
          <p:cNvPr id="14" name="Imagem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2900" y="2461989"/>
            <a:ext cx="927012" cy="1073447"/>
          </a:xfrm>
          <a:prstGeom prst="rect">
            <a:avLst/>
          </a:prstGeom>
        </p:spPr>
      </p:pic>
      <p:pic>
        <p:nvPicPr>
          <p:cNvPr id="15" name="Imagem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87508" y="2461989"/>
            <a:ext cx="917353" cy="1073447"/>
          </a:xfrm>
          <a:prstGeom prst="rect">
            <a:avLst/>
          </a:prstGeom>
        </p:spPr>
      </p:pic>
      <p:pic>
        <p:nvPicPr>
          <p:cNvPr id="16" name="Imagem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93218" y="2451983"/>
            <a:ext cx="923552" cy="1073447"/>
          </a:xfrm>
          <a:prstGeom prst="rect">
            <a:avLst/>
          </a:prstGeom>
        </p:spPr>
      </p:pic>
      <p:pic>
        <p:nvPicPr>
          <p:cNvPr id="17" name="Imagem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06678" y="2427734"/>
            <a:ext cx="914285" cy="1073447"/>
          </a:xfrm>
          <a:prstGeom prst="rect">
            <a:avLst/>
          </a:prstGeom>
        </p:spPr>
      </p:pic>
      <p:pic>
        <p:nvPicPr>
          <p:cNvPr id="18" name="Imagem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6295" y="3749334"/>
            <a:ext cx="913088" cy="1073447"/>
          </a:xfrm>
          <a:prstGeom prst="rect">
            <a:avLst/>
          </a:prstGeom>
        </p:spPr>
      </p:pic>
      <p:pic>
        <p:nvPicPr>
          <p:cNvPr id="19" name="Imagem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72038" y="3793616"/>
            <a:ext cx="982607" cy="1073447"/>
          </a:xfrm>
          <a:prstGeom prst="rect">
            <a:avLst/>
          </a:prstGeom>
        </p:spPr>
      </p:pic>
      <p:pic>
        <p:nvPicPr>
          <p:cNvPr id="20" name="Imagem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76261" y="3749334"/>
            <a:ext cx="934629" cy="1073447"/>
          </a:xfrm>
          <a:prstGeom prst="rect">
            <a:avLst/>
          </a:prstGeom>
        </p:spPr>
      </p:pic>
      <p:pic>
        <p:nvPicPr>
          <p:cNvPr id="21" name="Imagem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71800" y="3782525"/>
            <a:ext cx="874577" cy="1073447"/>
          </a:xfrm>
          <a:prstGeom prst="rect">
            <a:avLst/>
          </a:prstGeom>
        </p:spPr>
      </p:pic>
      <p:pic>
        <p:nvPicPr>
          <p:cNvPr id="22" name="Imagem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46242" y="3782525"/>
            <a:ext cx="872814" cy="1073447"/>
          </a:xfrm>
          <a:prstGeom prst="rect">
            <a:avLst/>
          </a:prstGeom>
        </p:spPr>
      </p:pic>
      <p:pic>
        <p:nvPicPr>
          <p:cNvPr id="23" name="Imagem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97345" y="3723878"/>
            <a:ext cx="919071" cy="1073447"/>
          </a:xfrm>
          <a:prstGeom prst="rect">
            <a:avLst/>
          </a:prstGeom>
        </p:spPr>
      </p:pic>
      <p:pic>
        <p:nvPicPr>
          <p:cNvPr id="24" name="Imagem 23"/>
          <p:cNvPicPr>
            <a:picLocks noChangeAspect="1"/>
          </p:cNvPicPr>
          <p:nvPr/>
        </p:nvPicPr>
        <p:blipFill rotWithShape="1">
          <a:blip r:embed="rId2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25" name="CaixaDeTexto 24"/>
          <p:cNvSpPr txBox="1"/>
          <p:nvPr/>
        </p:nvSpPr>
        <p:spPr>
          <a:xfrm>
            <a:off x="214282" y="577298"/>
            <a:ext cx="4429726" cy="430887"/>
          </a:xfrm>
          <a:prstGeom prst="rect">
            <a:avLst/>
          </a:prstGeom>
          <a:noFill/>
        </p:spPr>
        <p:txBody>
          <a:bodyPr wrap="square" rtlCol="0">
            <a:spAutoFit/>
          </a:bodyPr>
          <a:lstStyle/>
          <a:p>
            <a:r>
              <a:rPr lang="pt-BR" sz="2200" b="1" dirty="0"/>
              <a:t>ADVERTÊNCIA - PLACAS</a:t>
            </a:r>
          </a:p>
        </p:txBody>
      </p:sp>
    </p:spTree>
    <p:extLst>
      <p:ext uri="{BB962C8B-B14F-4D97-AF65-F5344CB8AC3E}">
        <p14:creationId xmlns:p14="http://schemas.microsoft.com/office/powerpoint/2010/main" val="11881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randombar(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randombar(horizont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randombar(horizontal)">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randombar(horizont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randombar(horizontal)">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randombar(horizontal)">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randombar(horizontal)">
                                      <p:cBhvr>
                                        <p:cTn id="10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42641"/>
            <a:ext cx="948011" cy="1115089"/>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453" y="1120348"/>
            <a:ext cx="957045" cy="1115089"/>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2867" y="1120347"/>
            <a:ext cx="964909" cy="1115089"/>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7145" y="1128027"/>
            <a:ext cx="947146" cy="1115089"/>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3660" y="1142640"/>
            <a:ext cx="963316" cy="1115089"/>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8599" y="1143949"/>
            <a:ext cx="949065" cy="1115089"/>
          </a:xfrm>
          <a:prstGeom prst="rect">
            <a:avLst/>
          </a:prstGeom>
        </p:spPr>
      </p:pic>
      <p:pic>
        <p:nvPicPr>
          <p:cNvPr id="8" name="Imagem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6857" y="1142639"/>
            <a:ext cx="954897" cy="1115089"/>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2434769"/>
            <a:ext cx="968072" cy="1115089"/>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1808" y="2427253"/>
            <a:ext cx="959027" cy="1115089"/>
          </a:xfrm>
          <a:prstGeom prst="rect">
            <a:avLst/>
          </a:prstGeom>
        </p:spPr>
      </p:pic>
      <p:pic>
        <p:nvPicPr>
          <p:cNvPr id="12" name="Imagem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8024" y="2434769"/>
            <a:ext cx="969752" cy="1115089"/>
          </a:xfrm>
          <a:prstGeom prst="rect">
            <a:avLst/>
          </a:prstGeom>
        </p:spPr>
      </p:pic>
      <p:pic>
        <p:nvPicPr>
          <p:cNvPr id="13" name="Imagem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24287" y="2457798"/>
            <a:ext cx="980004" cy="1115089"/>
          </a:xfrm>
          <a:prstGeom prst="rect">
            <a:avLst/>
          </a:prstGeom>
        </p:spPr>
      </p:pic>
      <p:pic>
        <p:nvPicPr>
          <p:cNvPr id="14" name="Imagem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0802" y="2457798"/>
            <a:ext cx="1024712" cy="1115089"/>
          </a:xfrm>
          <a:prstGeom prst="rect">
            <a:avLst/>
          </a:prstGeom>
        </p:spPr>
      </p:pic>
      <p:pic>
        <p:nvPicPr>
          <p:cNvPr id="15" name="Imagem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78599" y="2457798"/>
            <a:ext cx="960768" cy="1115089"/>
          </a:xfrm>
          <a:prstGeom prst="rect">
            <a:avLst/>
          </a:prstGeom>
        </p:spPr>
      </p:pic>
      <p:pic>
        <p:nvPicPr>
          <p:cNvPr id="16" name="Imagem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72624" y="2470586"/>
            <a:ext cx="982616" cy="1115089"/>
          </a:xfrm>
          <a:prstGeom prst="rect">
            <a:avLst/>
          </a:prstGeom>
        </p:spPr>
      </p:pic>
      <p:pic>
        <p:nvPicPr>
          <p:cNvPr id="17" name="Imagem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3540" y="3726897"/>
            <a:ext cx="952420" cy="1115089"/>
          </a:xfrm>
          <a:prstGeom prst="rect">
            <a:avLst/>
          </a:prstGeom>
        </p:spPr>
      </p:pic>
      <p:pic>
        <p:nvPicPr>
          <p:cNvPr id="18" name="Imagem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48773" y="3734158"/>
            <a:ext cx="962062" cy="1115089"/>
          </a:xfrm>
          <a:prstGeom prst="rect">
            <a:avLst/>
          </a:prstGeom>
        </p:spPr>
      </p:pic>
      <p:pic>
        <p:nvPicPr>
          <p:cNvPr id="19" name="Imagem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63696" y="3734158"/>
            <a:ext cx="962234" cy="1115089"/>
          </a:xfrm>
          <a:prstGeom prst="rect">
            <a:avLst/>
          </a:prstGeom>
        </p:spPr>
      </p:pic>
      <p:pic>
        <p:nvPicPr>
          <p:cNvPr id="20" name="Imagem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83240" y="3775962"/>
            <a:ext cx="921051" cy="1071550"/>
          </a:xfrm>
          <a:prstGeom prst="rect">
            <a:avLst/>
          </a:prstGeom>
        </p:spPr>
      </p:pic>
      <p:pic>
        <p:nvPicPr>
          <p:cNvPr id="21" name="Imagem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51348" y="3734187"/>
            <a:ext cx="914357" cy="1071550"/>
          </a:xfrm>
          <a:prstGeom prst="rect">
            <a:avLst/>
          </a:prstGeom>
        </p:spPr>
      </p:pic>
      <p:pic>
        <p:nvPicPr>
          <p:cNvPr id="22" name="Imagem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65016" y="3867894"/>
            <a:ext cx="1206169" cy="962138"/>
          </a:xfrm>
          <a:prstGeom prst="rect">
            <a:avLst/>
          </a:prstGeom>
        </p:spPr>
      </p:pic>
      <p:pic>
        <p:nvPicPr>
          <p:cNvPr id="23" name="Imagem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70496" y="3867894"/>
            <a:ext cx="1190704" cy="962138"/>
          </a:xfrm>
          <a:prstGeom prst="rect">
            <a:avLst/>
          </a:prstGeom>
        </p:spPr>
      </p:pic>
      <p:pic>
        <p:nvPicPr>
          <p:cNvPr id="24" name="Imagem 23"/>
          <p:cNvPicPr>
            <a:picLocks noChangeAspect="1"/>
          </p:cNvPicPr>
          <p:nvPr/>
        </p:nvPicPr>
        <p:blipFill rotWithShape="1">
          <a:blip r:embed="rId2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25" name="CaixaDeTexto 24"/>
          <p:cNvSpPr txBox="1"/>
          <p:nvPr/>
        </p:nvSpPr>
        <p:spPr>
          <a:xfrm>
            <a:off x="214282" y="577298"/>
            <a:ext cx="4429726" cy="430887"/>
          </a:xfrm>
          <a:prstGeom prst="rect">
            <a:avLst/>
          </a:prstGeom>
          <a:noFill/>
        </p:spPr>
        <p:txBody>
          <a:bodyPr wrap="square" rtlCol="0">
            <a:spAutoFit/>
          </a:bodyPr>
          <a:lstStyle/>
          <a:p>
            <a:r>
              <a:rPr lang="pt-BR" sz="2200" b="1" dirty="0"/>
              <a:t>ADVERTÊNCIA - PLACAS</a:t>
            </a:r>
          </a:p>
        </p:txBody>
      </p:sp>
    </p:spTree>
    <p:extLst>
      <p:ext uri="{BB962C8B-B14F-4D97-AF65-F5344CB8AC3E}">
        <p14:creationId xmlns:p14="http://schemas.microsoft.com/office/powerpoint/2010/main" val="29281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randombar(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randombar(horizont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randombar(horizont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randombar(horizontal)">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randombar(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randombar(horizontal)">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randombar(horizont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randombar(horizontal)">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randombar(horizontal)">
                                      <p:cBhvr>
                                        <p:cTn id="10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904" y="1124173"/>
            <a:ext cx="982507" cy="1141141"/>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5950" y="1129040"/>
            <a:ext cx="977938" cy="1141141"/>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745" y="1124172"/>
            <a:ext cx="975226" cy="1141141"/>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5860" y="1115128"/>
            <a:ext cx="980489" cy="1141141"/>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5286" y="1110270"/>
            <a:ext cx="994145" cy="1141140"/>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6000" y="1083821"/>
            <a:ext cx="967132" cy="1141141"/>
          </a:xfrm>
          <a:prstGeom prst="rect">
            <a:avLst/>
          </a:prstGeom>
        </p:spPr>
      </p:pic>
      <p:pic>
        <p:nvPicPr>
          <p:cNvPr id="8" name="Imagem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365" y="2399172"/>
            <a:ext cx="975410" cy="1141141"/>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9477" y="2490903"/>
            <a:ext cx="967433" cy="1141140"/>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18596" y="2368135"/>
            <a:ext cx="1035303" cy="1141140"/>
          </a:xfrm>
          <a:prstGeom prst="rect">
            <a:avLst/>
          </a:prstGeom>
        </p:spPr>
      </p:pic>
      <p:pic>
        <p:nvPicPr>
          <p:cNvPr id="12" name="Imagem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4167" y="2399173"/>
            <a:ext cx="992073" cy="1141141"/>
          </a:xfrm>
          <a:prstGeom prst="rect">
            <a:avLst/>
          </a:prstGeom>
        </p:spPr>
      </p:pic>
      <p:pic>
        <p:nvPicPr>
          <p:cNvPr id="13" name="Imagem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5191" y="2368135"/>
            <a:ext cx="1024617" cy="1141141"/>
          </a:xfrm>
          <a:prstGeom prst="rect">
            <a:avLst/>
          </a:prstGeom>
        </p:spPr>
      </p:pic>
      <p:pic>
        <p:nvPicPr>
          <p:cNvPr id="14" name="Imagem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84368" y="2368134"/>
            <a:ext cx="971426" cy="1141141"/>
          </a:xfrm>
          <a:prstGeom prst="rect">
            <a:avLst/>
          </a:prstGeom>
        </p:spPr>
      </p:pic>
      <p:pic>
        <p:nvPicPr>
          <p:cNvPr id="15" name="Imagem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693" y="3734864"/>
            <a:ext cx="976296" cy="1141141"/>
          </a:xfrm>
          <a:prstGeom prst="rect">
            <a:avLst/>
          </a:prstGeom>
        </p:spPr>
      </p:pic>
      <p:pic>
        <p:nvPicPr>
          <p:cNvPr id="16" name="Imagem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2915" y="3734865"/>
            <a:ext cx="976480" cy="1141141"/>
          </a:xfrm>
          <a:prstGeom prst="rect">
            <a:avLst/>
          </a:prstGeom>
        </p:spPr>
      </p:pic>
      <p:pic>
        <p:nvPicPr>
          <p:cNvPr id="17" name="Imagem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78783" y="3709410"/>
            <a:ext cx="979586" cy="1141141"/>
          </a:xfrm>
          <a:prstGeom prst="rect">
            <a:avLst/>
          </a:prstGeom>
        </p:spPr>
      </p:pic>
      <p:pic>
        <p:nvPicPr>
          <p:cNvPr id="18" name="Imagem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83791" y="3711732"/>
            <a:ext cx="982507" cy="1141141"/>
          </a:xfrm>
          <a:prstGeom prst="rect">
            <a:avLst/>
          </a:prstGeom>
        </p:spPr>
      </p:pic>
      <p:pic>
        <p:nvPicPr>
          <p:cNvPr id="19" name="Imagem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96387" y="3727403"/>
            <a:ext cx="984314" cy="1141141"/>
          </a:xfrm>
          <a:prstGeom prst="rect">
            <a:avLst/>
          </a:prstGeom>
        </p:spPr>
      </p:pic>
      <p:pic>
        <p:nvPicPr>
          <p:cNvPr id="20" name="Imagem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16000" y="3734864"/>
            <a:ext cx="976480" cy="1141141"/>
          </a:xfrm>
          <a:prstGeom prst="rect">
            <a:avLst/>
          </a:prstGeom>
        </p:spPr>
      </p:pic>
      <p:pic>
        <p:nvPicPr>
          <p:cNvPr id="21" name="Imagem 20"/>
          <p:cNvPicPr>
            <a:picLocks noChangeAspect="1"/>
          </p:cNvPicPr>
          <p:nvPr/>
        </p:nvPicPr>
        <p:blipFill rotWithShape="1">
          <a:blip r:embed="rId21">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22" name="CaixaDeTexto 21"/>
          <p:cNvSpPr txBox="1"/>
          <p:nvPr/>
        </p:nvSpPr>
        <p:spPr>
          <a:xfrm>
            <a:off x="214282" y="577298"/>
            <a:ext cx="4429726" cy="430887"/>
          </a:xfrm>
          <a:prstGeom prst="rect">
            <a:avLst/>
          </a:prstGeom>
          <a:noFill/>
        </p:spPr>
        <p:txBody>
          <a:bodyPr wrap="square" rtlCol="0">
            <a:spAutoFit/>
          </a:bodyPr>
          <a:lstStyle/>
          <a:p>
            <a:r>
              <a:rPr lang="pt-BR" sz="2200" b="1" dirty="0"/>
              <a:t>ADVERTÊNCIA - PLACAS</a:t>
            </a:r>
          </a:p>
        </p:txBody>
      </p:sp>
    </p:spTree>
    <p:extLst>
      <p:ext uri="{BB962C8B-B14F-4D97-AF65-F5344CB8AC3E}">
        <p14:creationId xmlns:p14="http://schemas.microsoft.com/office/powerpoint/2010/main" val="25946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randombar(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randombar(horizont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randombar(horizont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randombar(horizontal)">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randombar(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randombar(horizontal)">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38835"/>
            <a:ext cx="1367918" cy="1357203"/>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151" y="1284697"/>
            <a:ext cx="1154228" cy="1357203"/>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68" y="1275606"/>
            <a:ext cx="1165919" cy="1357203"/>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8543" y="1356705"/>
            <a:ext cx="1172269" cy="1357203"/>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3460" y="1354512"/>
            <a:ext cx="1170055" cy="1357203"/>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3318243"/>
            <a:ext cx="1162666" cy="1357204"/>
          </a:xfrm>
          <a:prstGeom prst="rect">
            <a:avLst/>
          </a:prstGeom>
        </p:spPr>
      </p:pic>
      <p:pic>
        <p:nvPicPr>
          <p:cNvPr id="8" name="Imagem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4943" y="3299702"/>
            <a:ext cx="1166799" cy="1357204"/>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7944" y="3320097"/>
            <a:ext cx="1176243" cy="1357203"/>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310" y="3299702"/>
            <a:ext cx="1170003" cy="1357203"/>
          </a:xfrm>
          <a:prstGeom prst="rect">
            <a:avLst/>
          </a:prstGeom>
        </p:spPr>
      </p:pic>
      <p:pic>
        <p:nvPicPr>
          <p:cNvPr id="12" name="Imagem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5755" y="3299701"/>
            <a:ext cx="1161584" cy="1357203"/>
          </a:xfrm>
          <a:prstGeom prst="rect">
            <a:avLst/>
          </a:prstGeom>
        </p:spPr>
      </p:pic>
      <p:pic>
        <p:nvPicPr>
          <p:cNvPr id="13" name="Imagem 12"/>
          <p:cNvPicPr>
            <a:picLocks noChangeAspect="1"/>
          </p:cNvPicPr>
          <p:nvPr/>
        </p:nvPicPr>
        <p:blipFill rotWithShape="1">
          <a:blip r:embed="rId1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4" name="CaixaDeTexto 13"/>
          <p:cNvSpPr txBox="1"/>
          <p:nvPr/>
        </p:nvSpPr>
        <p:spPr>
          <a:xfrm>
            <a:off x="214282" y="577298"/>
            <a:ext cx="4429726" cy="430887"/>
          </a:xfrm>
          <a:prstGeom prst="rect">
            <a:avLst/>
          </a:prstGeom>
          <a:noFill/>
        </p:spPr>
        <p:txBody>
          <a:bodyPr wrap="square" rtlCol="0">
            <a:spAutoFit/>
          </a:bodyPr>
          <a:lstStyle/>
          <a:p>
            <a:r>
              <a:rPr lang="pt-BR" sz="2200" b="1" dirty="0"/>
              <a:t>ADVERTÊNCIA - PLACAS</a:t>
            </a:r>
          </a:p>
        </p:txBody>
      </p:sp>
    </p:spTree>
    <p:extLst>
      <p:ext uri="{BB962C8B-B14F-4D97-AF65-F5344CB8AC3E}">
        <p14:creationId xmlns:p14="http://schemas.microsoft.com/office/powerpoint/2010/main" val="282964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5" name="CaixaDeTexto 4"/>
          <p:cNvSpPr txBox="1"/>
          <p:nvPr/>
        </p:nvSpPr>
        <p:spPr>
          <a:xfrm>
            <a:off x="214282" y="577298"/>
            <a:ext cx="4429726" cy="430887"/>
          </a:xfrm>
          <a:prstGeom prst="rect">
            <a:avLst/>
          </a:prstGeom>
          <a:noFill/>
        </p:spPr>
        <p:txBody>
          <a:bodyPr wrap="square" rtlCol="0">
            <a:spAutoFit/>
          </a:bodyPr>
          <a:lstStyle/>
          <a:p>
            <a:r>
              <a:rPr lang="pt-BR" sz="2200" b="1" dirty="0"/>
              <a:t>Indicação – Atrativos Turísticos</a:t>
            </a: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89" y="1077326"/>
            <a:ext cx="954000" cy="954000"/>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789" y="1081501"/>
            <a:ext cx="954000" cy="954000"/>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982" y="1079319"/>
            <a:ext cx="954000" cy="954000"/>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4819" y="1081501"/>
            <a:ext cx="954000" cy="954000"/>
          </a:xfrm>
          <a:prstGeom prst="rect">
            <a:avLst/>
          </a:prstGeom>
        </p:spPr>
      </p:pic>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0436" y="1079445"/>
            <a:ext cx="954000" cy="954000"/>
          </a:xfrm>
          <a:prstGeom prst="rect">
            <a:avLst/>
          </a:prstGeom>
        </p:spPr>
      </p:pic>
      <p:pic>
        <p:nvPicPr>
          <p:cNvPr id="9" name="Image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9344" y="1082714"/>
            <a:ext cx="954000" cy="954000"/>
          </a:xfrm>
          <a:prstGeom prst="rect">
            <a:avLst/>
          </a:prstGeom>
        </p:spPr>
      </p:pic>
      <p:pic>
        <p:nvPicPr>
          <p:cNvPr id="10" name="Image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1605" y="1076061"/>
            <a:ext cx="954000" cy="954000"/>
          </a:xfrm>
          <a:prstGeom prst="rect">
            <a:avLst/>
          </a:prstGeom>
        </p:spPr>
      </p:pic>
      <p:pic>
        <p:nvPicPr>
          <p:cNvPr id="11" name="Imagem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999" y="2400151"/>
            <a:ext cx="954000" cy="954000"/>
          </a:xfrm>
          <a:prstGeom prst="rect">
            <a:avLst/>
          </a:prstGeom>
        </p:spPr>
      </p:pic>
      <p:pic>
        <p:nvPicPr>
          <p:cNvPr id="12" name="Imagem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768" y="2400234"/>
            <a:ext cx="954000" cy="954000"/>
          </a:xfrm>
          <a:prstGeom prst="rect">
            <a:avLst/>
          </a:prstGeom>
        </p:spPr>
      </p:pic>
      <p:pic>
        <p:nvPicPr>
          <p:cNvPr id="13" name="Imagem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8675" y="2401718"/>
            <a:ext cx="954000" cy="954000"/>
          </a:xfrm>
          <a:prstGeom prst="rect">
            <a:avLst/>
          </a:prstGeom>
        </p:spPr>
      </p:pic>
      <p:pic>
        <p:nvPicPr>
          <p:cNvPr id="14" name="Imagem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73931" y="2397903"/>
            <a:ext cx="954000" cy="954000"/>
          </a:xfrm>
          <a:prstGeom prst="rect">
            <a:avLst/>
          </a:prstGeom>
        </p:spPr>
      </p:pic>
      <p:pic>
        <p:nvPicPr>
          <p:cNvPr id="15" name="Imagem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6817" y="2402845"/>
            <a:ext cx="954000" cy="954000"/>
          </a:xfrm>
          <a:prstGeom prst="rect">
            <a:avLst/>
          </a:prstGeom>
        </p:spPr>
      </p:pic>
      <p:pic>
        <p:nvPicPr>
          <p:cNvPr id="16" name="Imagem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59344" y="2402845"/>
            <a:ext cx="954000" cy="954000"/>
          </a:xfrm>
          <a:prstGeom prst="rect">
            <a:avLst/>
          </a:prstGeom>
        </p:spPr>
      </p:pic>
      <p:pic>
        <p:nvPicPr>
          <p:cNvPr id="17" name="Imagem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31605" y="2400234"/>
            <a:ext cx="954000" cy="954000"/>
          </a:xfrm>
          <a:prstGeom prst="rect">
            <a:avLst/>
          </a:prstGeom>
        </p:spPr>
      </p:pic>
      <p:pic>
        <p:nvPicPr>
          <p:cNvPr id="18" name="Imagem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1257" y="3695490"/>
            <a:ext cx="954000" cy="954000"/>
          </a:xfrm>
          <a:prstGeom prst="rect">
            <a:avLst/>
          </a:prstGeom>
        </p:spPr>
      </p:pic>
      <p:pic>
        <p:nvPicPr>
          <p:cNvPr id="19" name="Imagem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47664" y="3695490"/>
            <a:ext cx="954000" cy="954000"/>
          </a:xfrm>
          <a:prstGeom prst="rect">
            <a:avLst/>
          </a:prstGeom>
        </p:spPr>
      </p:pic>
      <p:pic>
        <p:nvPicPr>
          <p:cNvPr id="20" name="Imagem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4662" y="3695490"/>
            <a:ext cx="954000" cy="954000"/>
          </a:xfrm>
          <a:prstGeom prst="rect">
            <a:avLst/>
          </a:prstGeom>
        </p:spPr>
      </p:pic>
      <p:pic>
        <p:nvPicPr>
          <p:cNvPr id="21" name="Imagem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73931" y="3695490"/>
            <a:ext cx="954000" cy="954000"/>
          </a:xfrm>
          <a:prstGeom prst="rect">
            <a:avLst/>
          </a:prstGeom>
        </p:spPr>
      </p:pic>
      <p:pic>
        <p:nvPicPr>
          <p:cNvPr id="22" name="Imagem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70075" y="3695490"/>
            <a:ext cx="954000" cy="954000"/>
          </a:xfrm>
          <a:prstGeom prst="rect">
            <a:avLst/>
          </a:prstGeom>
        </p:spPr>
      </p:pic>
      <p:pic>
        <p:nvPicPr>
          <p:cNvPr id="23" name="Imagem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62961" y="3695490"/>
            <a:ext cx="954000" cy="954000"/>
          </a:xfrm>
          <a:prstGeom prst="rect">
            <a:avLst/>
          </a:prstGeom>
        </p:spPr>
      </p:pic>
      <p:pic>
        <p:nvPicPr>
          <p:cNvPr id="24" name="Imagem 2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42097" y="3695490"/>
            <a:ext cx="954000" cy="954000"/>
          </a:xfrm>
          <a:prstGeom prst="rect">
            <a:avLst/>
          </a:prstGeom>
        </p:spPr>
      </p:pic>
      <p:sp>
        <p:nvSpPr>
          <p:cNvPr id="31" name="CaixaDeTexto 30"/>
          <p:cNvSpPr txBox="1"/>
          <p:nvPr/>
        </p:nvSpPr>
        <p:spPr>
          <a:xfrm>
            <a:off x="275136" y="198968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TAD-01</a:t>
            </a:r>
          </a:p>
        </p:txBody>
      </p:sp>
      <p:sp>
        <p:nvSpPr>
          <p:cNvPr id="54" name="CaixaDeTexto 53"/>
          <p:cNvSpPr txBox="1"/>
          <p:nvPr/>
        </p:nvSpPr>
        <p:spPr>
          <a:xfrm>
            <a:off x="1530059" y="1998584"/>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TAD-02</a:t>
            </a:r>
          </a:p>
        </p:txBody>
      </p:sp>
      <p:sp>
        <p:nvSpPr>
          <p:cNvPr id="55" name="CaixaDeTexto 54"/>
          <p:cNvSpPr txBox="1"/>
          <p:nvPr/>
        </p:nvSpPr>
        <p:spPr>
          <a:xfrm>
            <a:off x="2788259" y="198968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TAD-03</a:t>
            </a:r>
          </a:p>
        </p:txBody>
      </p:sp>
      <p:sp>
        <p:nvSpPr>
          <p:cNvPr id="56" name="CaixaDeTexto 55"/>
          <p:cNvSpPr txBox="1"/>
          <p:nvPr/>
        </p:nvSpPr>
        <p:spPr>
          <a:xfrm>
            <a:off x="4071004" y="1996414"/>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TAD-04</a:t>
            </a:r>
          </a:p>
        </p:txBody>
      </p:sp>
      <p:sp>
        <p:nvSpPr>
          <p:cNvPr id="57" name="CaixaDeTexto 56"/>
          <p:cNvSpPr txBox="1"/>
          <p:nvPr/>
        </p:nvSpPr>
        <p:spPr>
          <a:xfrm>
            <a:off x="5349706" y="1996414"/>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TAD-05</a:t>
            </a:r>
          </a:p>
        </p:txBody>
      </p:sp>
      <p:sp>
        <p:nvSpPr>
          <p:cNvPr id="58" name="CaixaDeTexto 57"/>
          <p:cNvSpPr txBox="1"/>
          <p:nvPr/>
        </p:nvSpPr>
        <p:spPr>
          <a:xfrm>
            <a:off x="6663260" y="198968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TAD-06</a:t>
            </a:r>
          </a:p>
        </p:txBody>
      </p:sp>
      <p:sp>
        <p:nvSpPr>
          <p:cNvPr id="59" name="CaixaDeTexto 58"/>
          <p:cNvSpPr txBox="1"/>
          <p:nvPr/>
        </p:nvSpPr>
        <p:spPr>
          <a:xfrm>
            <a:off x="7920875" y="198968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TAD-07</a:t>
            </a:r>
          </a:p>
        </p:txBody>
      </p:sp>
      <p:sp>
        <p:nvSpPr>
          <p:cNvPr id="60" name="CaixaDeTexto 59"/>
          <p:cNvSpPr txBox="1"/>
          <p:nvPr/>
        </p:nvSpPr>
        <p:spPr>
          <a:xfrm>
            <a:off x="285768" y="3308362"/>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TAD-08</a:t>
            </a:r>
          </a:p>
        </p:txBody>
      </p:sp>
      <p:sp>
        <p:nvSpPr>
          <p:cNvPr id="61" name="CaixaDeTexto 60"/>
          <p:cNvSpPr txBox="1"/>
          <p:nvPr/>
        </p:nvSpPr>
        <p:spPr>
          <a:xfrm>
            <a:off x="1540691" y="3317260"/>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TAD-09</a:t>
            </a:r>
          </a:p>
        </p:txBody>
      </p:sp>
      <p:sp>
        <p:nvSpPr>
          <p:cNvPr id="62" name="CaixaDeTexto 61"/>
          <p:cNvSpPr txBox="1"/>
          <p:nvPr/>
        </p:nvSpPr>
        <p:spPr>
          <a:xfrm>
            <a:off x="2798891" y="3308362"/>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TAD-10</a:t>
            </a:r>
          </a:p>
        </p:txBody>
      </p:sp>
      <p:sp>
        <p:nvSpPr>
          <p:cNvPr id="63" name="CaixaDeTexto 62"/>
          <p:cNvSpPr txBox="1"/>
          <p:nvPr/>
        </p:nvSpPr>
        <p:spPr>
          <a:xfrm>
            <a:off x="4081636" y="3315090"/>
            <a:ext cx="96269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TAD-11</a:t>
            </a:r>
          </a:p>
        </p:txBody>
      </p:sp>
      <p:sp>
        <p:nvSpPr>
          <p:cNvPr id="64" name="CaixaDeTexto 63"/>
          <p:cNvSpPr txBox="1"/>
          <p:nvPr/>
        </p:nvSpPr>
        <p:spPr>
          <a:xfrm>
            <a:off x="5360338" y="3315090"/>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TAD-12</a:t>
            </a:r>
          </a:p>
        </p:txBody>
      </p:sp>
      <p:sp>
        <p:nvSpPr>
          <p:cNvPr id="65" name="CaixaDeTexto 64"/>
          <p:cNvSpPr txBox="1"/>
          <p:nvPr/>
        </p:nvSpPr>
        <p:spPr>
          <a:xfrm>
            <a:off x="6673892" y="3308362"/>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TAD-13</a:t>
            </a:r>
          </a:p>
        </p:txBody>
      </p:sp>
      <p:sp>
        <p:nvSpPr>
          <p:cNvPr id="66" name="CaixaDeTexto 65"/>
          <p:cNvSpPr txBox="1"/>
          <p:nvPr/>
        </p:nvSpPr>
        <p:spPr>
          <a:xfrm>
            <a:off x="7931507" y="3308362"/>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TAD-14</a:t>
            </a:r>
          </a:p>
        </p:txBody>
      </p:sp>
      <p:sp>
        <p:nvSpPr>
          <p:cNvPr id="97" name="CaixaDeTexto 96"/>
          <p:cNvSpPr txBox="1"/>
          <p:nvPr/>
        </p:nvSpPr>
        <p:spPr>
          <a:xfrm>
            <a:off x="265289" y="4603618"/>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TAD-15</a:t>
            </a:r>
          </a:p>
        </p:txBody>
      </p:sp>
      <p:sp>
        <p:nvSpPr>
          <p:cNvPr id="98" name="CaixaDeTexto 97"/>
          <p:cNvSpPr txBox="1"/>
          <p:nvPr/>
        </p:nvSpPr>
        <p:spPr>
          <a:xfrm>
            <a:off x="1520212" y="461251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TAD-16</a:t>
            </a:r>
          </a:p>
        </p:txBody>
      </p:sp>
      <p:sp>
        <p:nvSpPr>
          <p:cNvPr id="99" name="CaixaDeTexto 98"/>
          <p:cNvSpPr txBox="1"/>
          <p:nvPr/>
        </p:nvSpPr>
        <p:spPr>
          <a:xfrm>
            <a:off x="2778412" y="4603618"/>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TAR-01</a:t>
            </a:r>
          </a:p>
        </p:txBody>
      </p:sp>
      <p:sp>
        <p:nvSpPr>
          <p:cNvPr id="100" name="CaixaDeTexto 99"/>
          <p:cNvSpPr txBox="1"/>
          <p:nvPr/>
        </p:nvSpPr>
        <p:spPr>
          <a:xfrm>
            <a:off x="4061157" y="461034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TAR-02</a:t>
            </a:r>
          </a:p>
        </p:txBody>
      </p:sp>
      <p:sp>
        <p:nvSpPr>
          <p:cNvPr id="101" name="CaixaDeTexto 100"/>
          <p:cNvSpPr txBox="1"/>
          <p:nvPr/>
        </p:nvSpPr>
        <p:spPr>
          <a:xfrm>
            <a:off x="5339859" y="4610346"/>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TAR-03</a:t>
            </a:r>
          </a:p>
        </p:txBody>
      </p:sp>
      <p:sp>
        <p:nvSpPr>
          <p:cNvPr id="102" name="CaixaDeTexto 101"/>
          <p:cNvSpPr txBox="1"/>
          <p:nvPr/>
        </p:nvSpPr>
        <p:spPr>
          <a:xfrm>
            <a:off x="6653413" y="4603618"/>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TAR-04</a:t>
            </a:r>
          </a:p>
        </p:txBody>
      </p:sp>
      <p:sp>
        <p:nvSpPr>
          <p:cNvPr id="103" name="CaixaDeTexto 102"/>
          <p:cNvSpPr txBox="1"/>
          <p:nvPr/>
        </p:nvSpPr>
        <p:spPr>
          <a:xfrm>
            <a:off x="7911028" y="4603618"/>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TAR-05</a:t>
            </a:r>
          </a:p>
        </p:txBody>
      </p:sp>
    </p:spTree>
    <p:extLst>
      <p:ext uri="{BB962C8B-B14F-4D97-AF65-F5344CB8AC3E}">
        <p14:creationId xmlns:p14="http://schemas.microsoft.com/office/powerpoint/2010/main" val="29372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randombar(horizontal)">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randombar(horizontal)">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randombar(horizontal)">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randombar(horizontal)">
                                      <p:cBhvr>
                                        <p:cTn id="58" dur="5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randombar(horizontal)">
                                      <p:cBhvr>
                                        <p:cTn id="63" dur="500"/>
                                        <p:tgtEl>
                                          <p:spTgt spid="1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randombar(horizontal)">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randombar(horizontal)">
                                      <p:cBhvr>
                                        <p:cTn id="71" dur="500"/>
                                        <p:tgtEl>
                                          <p:spTgt spid="12"/>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randombar(horizontal)">
                                      <p:cBhvr>
                                        <p:cTn id="74" dur="500"/>
                                        <p:tgtEl>
                                          <p:spTgt spid="61"/>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randombar(horizontal)">
                                      <p:cBhvr>
                                        <p:cTn id="79" dur="500"/>
                                        <p:tgtEl>
                                          <p:spTgt spid="1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randombar(horizontal)">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randombar(horizontal)">
                                      <p:cBhvr>
                                        <p:cTn id="87" dur="500"/>
                                        <p:tgtEl>
                                          <p:spTgt spid="14"/>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randombar(horizontal)">
                                      <p:cBhvr>
                                        <p:cTn id="90" dur="500"/>
                                        <p:tgtEl>
                                          <p:spTgt spid="63"/>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randombar(horizontal)">
                                      <p:cBhvr>
                                        <p:cTn id="95" dur="500"/>
                                        <p:tgtEl>
                                          <p:spTgt spid="15"/>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randombar(horizontal)">
                                      <p:cBhvr>
                                        <p:cTn id="98" dur="500"/>
                                        <p:tgtEl>
                                          <p:spTgt spid="64"/>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randombar(horizontal)">
                                      <p:cBhvr>
                                        <p:cTn id="103" dur="500"/>
                                        <p:tgtEl>
                                          <p:spTgt spid="16"/>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randombar(horizontal)">
                                      <p:cBhvr>
                                        <p:cTn id="106" dur="5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randombar(horizontal)">
                                      <p:cBhvr>
                                        <p:cTn id="111" dur="500"/>
                                        <p:tgtEl>
                                          <p:spTgt spid="17"/>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randombar(horizontal)">
                                      <p:cBhvr>
                                        <p:cTn id="114" dur="500"/>
                                        <p:tgtEl>
                                          <p:spTgt spid="66"/>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randombar(horizontal)">
                                      <p:cBhvr>
                                        <p:cTn id="119" dur="500"/>
                                        <p:tgtEl>
                                          <p:spTgt spid="18"/>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97"/>
                                        </p:tgtEl>
                                        <p:attrNameLst>
                                          <p:attrName>style.visibility</p:attrName>
                                        </p:attrNameLst>
                                      </p:cBhvr>
                                      <p:to>
                                        <p:strVal val="visible"/>
                                      </p:to>
                                    </p:set>
                                    <p:animEffect transition="in" filter="randombar(horizontal)">
                                      <p:cBhvr>
                                        <p:cTn id="122" dur="500"/>
                                        <p:tgtEl>
                                          <p:spTgt spid="97"/>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randombar(horizontal)">
                                      <p:cBhvr>
                                        <p:cTn id="127" dur="500"/>
                                        <p:tgtEl>
                                          <p:spTgt spid="19"/>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98"/>
                                        </p:tgtEl>
                                        <p:attrNameLst>
                                          <p:attrName>style.visibility</p:attrName>
                                        </p:attrNameLst>
                                      </p:cBhvr>
                                      <p:to>
                                        <p:strVal val="visible"/>
                                      </p:to>
                                    </p:set>
                                    <p:animEffect transition="in" filter="randombar(horizontal)">
                                      <p:cBhvr>
                                        <p:cTn id="130" dur="500"/>
                                        <p:tgtEl>
                                          <p:spTgt spid="98"/>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randombar(horizontal)">
                                      <p:cBhvr>
                                        <p:cTn id="135" dur="500"/>
                                        <p:tgtEl>
                                          <p:spTgt spid="20"/>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99"/>
                                        </p:tgtEl>
                                        <p:attrNameLst>
                                          <p:attrName>style.visibility</p:attrName>
                                        </p:attrNameLst>
                                      </p:cBhvr>
                                      <p:to>
                                        <p:strVal val="visible"/>
                                      </p:to>
                                    </p:set>
                                    <p:animEffect transition="in" filter="randombar(horizontal)">
                                      <p:cBhvr>
                                        <p:cTn id="138" dur="500"/>
                                        <p:tgtEl>
                                          <p:spTgt spid="99"/>
                                        </p:tgtEl>
                                      </p:cBhvr>
                                    </p:animEffect>
                                  </p:childTnLst>
                                </p:cTn>
                              </p:par>
                            </p:childTnLst>
                          </p:cTn>
                        </p:par>
                      </p:childTnLst>
                    </p:cTn>
                  </p:par>
                  <p:par>
                    <p:cTn id="139" fill="hold">
                      <p:stCondLst>
                        <p:cond delay="indefinite"/>
                      </p:stCondLst>
                      <p:childTnLst>
                        <p:par>
                          <p:cTn id="140" fill="hold">
                            <p:stCondLst>
                              <p:cond delay="0"/>
                            </p:stCondLst>
                            <p:childTnLst>
                              <p:par>
                                <p:cTn id="141" presetID="14" presetClass="entr" presetSubtype="10" fill="hold" nodeType="click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randombar(horizontal)">
                                      <p:cBhvr>
                                        <p:cTn id="143" dur="500"/>
                                        <p:tgtEl>
                                          <p:spTgt spid="21"/>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100"/>
                                        </p:tgtEl>
                                        <p:attrNameLst>
                                          <p:attrName>style.visibility</p:attrName>
                                        </p:attrNameLst>
                                      </p:cBhvr>
                                      <p:to>
                                        <p:strVal val="visible"/>
                                      </p:to>
                                    </p:set>
                                    <p:animEffect transition="in" filter="randombar(horizontal)">
                                      <p:cBhvr>
                                        <p:cTn id="146" dur="500"/>
                                        <p:tgtEl>
                                          <p:spTgt spid="100"/>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nodeType="click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randombar(horizontal)">
                                      <p:cBhvr>
                                        <p:cTn id="151" dur="500"/>
                                        <p:tgtEl>
                                          <p:spTgt spid="22"/>
                                        </p:tgtEl>
                                      </p:cBhvr>
                                    </p:animEffect>
                                  </p:childTnLst>
                                </p:cTn>
                              </p:par>
                              <p:par>
                                <p:cTn id="152" presetID="14" presetClass="entr" presetSubtype="10" fill="hold" grpId="0" nodeType="withEffect">
                                  <p:stCondLst>
                                    <p:cond delay="0"/>
                                  </p:stCondLst>
                                  <p:childTnLst>
                                    <p:set>
                                      <p:cBhvr>
                                        <p:cTn id="153" dur="1" fill="hold">
                                          <p:stCondLst>
                                            <p:cond delay="0"/>
                                          </p:stCondLst>
                                        </p:cTn>
                                        <p:tgtEl>
                                          <p:spTgt spid="101"/>
                                        </p:tgtEl>
                                        <p:attrNameLst>
                                          <p:attrName>style.visibility</p:attrName>
                                        </p:attrNameLst>
                                      </p:cBhvr>
                                      <p:to>
                                        <p:strVal val="visible"/>
                                      </p:to>
                                    </p:set>
                                    <p:animEffect transition="in" filter="randombar(horizontal)">
                                      <p:cBhvr>
                                        <p:cTn id="154" dur="500"/>
                                        <p:tgtEl>
                                          <p:spTgt spid="101"/>
                                        </p:tgtEl>
                                      </p:cBhvr>
                                    </p:animEffect>
                                  </p:childTnLst>
                                </p:cTn>
                              </p:par>
                            </p:childTnLst>
                          </p:cTn>
                        </p:par>
                      </p:childTnLst>
                    </p:cTn>
                  </p:par>
                  <p:par>
                    <p:cTn id="155" fill="hold">
                      <p:stCondLst>
                        <p:cond delay="indefinite"/>
                      </p:stCondLst>
                      <p:childTnLst>
                        <p:par>
                          <p:cTn id="156" fill="hold">
                            <p:stCondLst>
                              <p:cond delay="0"/>
                            </p:stCondLst>
                            <p:childTnLst>
                              <p:par>
                                <p:cTn id="157" presetID="14" presetClass="entr" presetSubtype="10" fill="hold" nodeType="click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randombar(horizontal)">
                                      <p:cBhvr>
                                        <p:cTn id="159" dur="500"/>
                                        <p:tgtEl>
                                          <p:spTgt spid="23"/>
                                        </p:tgtEl>
                                      </p:cBhvr>
                                    </p:animEffect>
                                  </p:childTnLst>
                                </p:cTn>
                              </p:par>
                              <p:par>
                                <p:cTn id="160" presetID="14" presetClass="entr" presetSubtype="10" fill="hold" grpId="0" nodeType="withEffect">
                                  <p:stCondLst>
                                    <p:cond delay="0"/>
                                  </p:stCondLst>
                                  <p:childTnLst>
                                    <p:set>
                                      <p:cBhvr>
                                        <p:cTn id="161" dur="1" fill="hold">
                                          <p:stCondLst>
                                            <p:cond delay="0"/>
                                          </p:stCondLst>
                                        </p:cTn>
                                        <p:tgtEl>
                                          <p:spTgt spid="102"/>
                                        </p:tgtEl>
                                        <p:attrNameLst>
                                          <p:attrName>style.visibility</p:attrName>
                                        </p:attrNameLst>
                                      </p:cBhvr>
                                      <p:to>
                                        <p:strVal val="visible"/>
                                      </p:to>
                                    </p:set>
                                    <p:animEffect transition="in" filter="randombar(horizontal)">
                                      <p:cBhvr>
                                        <p:cTn id="162" dur="500"/>
                                        <p:tgtEl>
                                          <p:spTgt spid="102"/>
                                        </p:tgtEl>
                                      </p:cBhvr>
                                    </p:animEffect>
                                  </p:childTnLst>
                                </p:cTn>
                              </p:par>
                            </p:childTnLst>
                          </p:cTn>
                        </p:par>
                      </p:childTnLst>
                    </p:cTn>
                  </p:par>
                  <p:par>
                    <p:cTn id="163" fill="hold">
                      <p:stCondLst>
                        <p:cond delay="indefinite"/>
                      </p:stCondLst>
                      <p:childTnLst>
                        <p:par>
                          <p:cTn id="164" fill="hold">
                            <p:stCondLst>
                              <p:cond delay="0"/>
                            </p:stCondLst>
                            <p:childTnLst>
                              <p:par>
                                <p:cTn id="165" presetID="14" presetClass="entr" presetSubtype="10" fill="hold" nodeType="clickEffect">
                                  <p:stCondLst>
                                    <p:cond delay="0"/>
                                  </p:stCondLst>
                                  <p:childTnLst>
                                    <p:set>
                                      <p:cBhvr>
                                        <p:cTn id="166" dur="1" fill="hold">
                                          <p:stCondLst>
                                            <p:cond delay="0"/>
                                          </p:stCondLst>
                                        </p:cTn>
                                        <p:tgtEl>
                                          <p:spTgt spid="24"/>
                                        </p:tgtEl>
                                        <p:attrNameLst>
                                          <p:attrName>style.visibility</p:attrName>
                                        </p:attrNameLst>
                                      </p:cBhvr>
                                      <p:to>
                                        <p:strVal val="visible"/>
                                      </p:to>
                                    </p:set>
                                    <p:animEffect transition="in" filter="randombar(horizontal)">
                                      <p:cBhvr>
                                        <p:cTn id="167" dur="500"/>
                                        <p:tgtEl>
                                          <p:spTgt spid="24"/>
                                        </p:tgtEl>
                                      </p:cBhvr>
                                    </p:animEffect>
                                  </p:childTnLst>
                                </p:cTn>
                              </p:par>
                              <p:par>
                                <p:cTn id="168" presetID="14" presetClass="entr" presetSubtype="10" fill="hold" grpId="0" nodeType="withEffect">
                                  <p:stCondLst>
                                    <p:cond delay="0"/>
                                  </p:stCondLst>
                                  <p:childTnLst>
                                    <p:set>
                                      <p:cBhvr>
                                        <p:cTn id="169" dur="1" fill="hold">
                                          <p:stCondLst>
                                            <p:cond delay="0"/>
                                          </p:stCondLst>
                                        </p:cTn>
                                        <p:tgtEl>
                                          <p:spTgt spid="103"/>
                                        </p:tgtEl>
                                        <p:attrNameLst>
                                          <p:attrName>style.visibility</p:attrName>
                                        </p:attrNameLst>
                                      </p:cBhvr>
                                      <p:to>
                                        <p:strVal val="visible"/>
                                      </p:to>
                                    </p:set>
                                    <p:animEffect transition="in" filter="randombar(horizontal)">
                                      <p:cBhvr>
                                        <p:cTn id="17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4" grpId="0"/>
      <p:bldP spid="55" grpId="0"/>
      <p:bldP spid="56" grpId="0"/>
      <p:bldP spid="57" grpId="0"/>
      <p:bldP spid="58" grpId="0"/>
      <p:bldP spid="59" grpId="0"/>
      <p:bldP spid="60" grpId="0"/>
      <p:bldP spid="61" grpId="0"/>
      <p:bldP spid="62" grpId="0"/>
      <p:bldP spid="63" grpId="0"/>
      <p:bldP spid="64" grpId="0"/>
      <p:bldP spid="65" grpId="0"/>
      <p:bldP spid="66" grpId="0"/>
      <p:bldP spid="97" grpId="0"/>
      <p:bldP spid="98" grpId="0"/>
      <p:bldP spid="99" grpId="0"/>
      <p:bldP spid="100" grpId="0"/>
      <p:bldP spid="101" grpId="0"/>
      <p:bldP spid="102" grpId="0"/>
      <p:bldP spid="10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5" name="CaixaDeTexto 4"/>
          <p:cNvSpPr txBox="1"/>
          <p:nvPr/>
        </p:nvSpPr>
        <p:spPr>
          <a:xfrm>
            <a:off x="214282" y="577298"/>
            <a:ext cx="4429726" cy="430887"/>
          </a:xfrm>
          <a:prstGeom prst="rect">
            <a:avLst/>
          </a:prstGeom>
          <a:noFill/>
        </p:spPr>
        <p:txBody>
          <a:bodyPr wrap="square" rtlCol="0">
            <a:spAutoFit/>
          </a:bodyPr>
          <a:lstStyle/>
          <a:p>
            <a:r>
              <a:rPr lang="pt-BR" sz="2200" b="1" dirty="0"/>
              <a:t>Indicação – Atrativos Turísticos</a:t>
            </a: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449" y="3685556"/>
            <a:ext cx="952175" cy="952175"/>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0751" y="3683731"/>
            <a:ext cx="954000" cy="954000"/>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760" y="1093069"/>
            <a:ext cx="954000" cy="954000"/>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4276" y="1094313"/>
            <a:ext cx="954000" cy="954000"/>
          </a:xfrm>
          <a:prstGeom prst="rect">
            <a:avLst/>
          </a:prstGeom>
        </p:spPr>
      </p:pic>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0420" y="1100757"/>
            <a:ext cx="954000" cy="954000"/>
          </a:xfrm>
          <a:prstGeom prst="rect">
            <a:avLst/>
          </a:prstGeom>
        </p:spPr>
      </p:pic>
      <p:pic>
        <p:nvPicPr>
          <p:cNvPr id="9" name="Image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9556" y="1090340"/>
            <a:ext cx="954000" cy="954000"/>
          </a:xfrm>
          <a:prstGeom prst="rect">
            <a:avLst/>
          </a:prstGeom>
        </p:spPr>
      </p:pic>
      <p:pic>
        <p:nvPicPr>
          <p:cNvPr id="10" name="Image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8200" y="1090340"/>
            <a:ext cx="954000" cy="954000"/>
          </a:xfrm>
          <a:prstGeom prst="rect">
            <a:avLst/>
          </a:prstGeom>
        </p:spPr>
      </p:pic>
      <p:pic>
        <p:nvPicPr>
          <p:cNvPr id="11" name="Imagem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18490" y="1093882"/>
            <a:ext cx="954000" cy="954000"/>
          </a:xfrm>
          <a:prstGeom prst="rect">
            <a:avLst/>
          </a:prstGeom>
        </p:spPr>
      </p:pic>
      <p:pic>
        <p:nvPicPr>
          <p:cNvPr id="12" name="Imagem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4076" y="1090340"/>
            <a:ext cx="954000" cy="954000"/>
          </a:xfrm>
          <a:prstGeom prst="rect">
            <a:avLst/>
          </a:prstGeom>
        </p:spPr>
      </p:pic>
      <p:pic>
        <p:nvPicPr>
          <p:cNvPr id="13" name="Imagem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270" y="2391421"/>
            <a:ext cx="954000" cy="954000"/>
          </a:xfrm>
          <a:prstGeom prst="rect">
            <a:avLst/>
          </a:prstGeom>
        </p:spPr>
      </p:pic>
      <p:pic>
        <p:nvPicPr>
          <p:cNvPr id="14" name="Imagem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4276" y="2388206"/>
            <a:ext cx="954000" cy="954000"/>
          </a:xfrm>
          <a:prstGeom prst="rect">
            <a:avLst/>
          </a:prstGeom>
        </p:spPr>
      </p:pic>
      <p:pic>
        <p:nvPicPr>
          <p:cNvPr id="15" name="Imagem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70420" y="2388206"/>
            <a:ext cx="954000" cy="954000"/>
          </a:xfrm>
          <a:prstGeom prst="rect">
            <a:avLst/>
          </a:prstGeom>
        </p:spPr>
      </p:pic>
      <p:pic>
        <p:nvPicPr>
          <p:cNvPr id="16" name="Imagem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60577" y="2386484"/>
            <a:ext cx="954000" cy="954000"/>
          </a:xfrm>
          <a:prstGeom prst="rect">
            <a:avLst/>
          </a:prstGeom>
        </p:spPr>
      </p:pic>
      <p:pic>
        <p:nvPicPr>
          <p:cNvPr id="17" name="Imagem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5075" y="2388206"/>
            <a:ext cx="954000" cy="954000"/>
          </a:xfrm>
          <a:prstGeom prst="rect">
            <a:avLst/>
          </a:prstGeom>
        </p:spPr>
      </p:pic>
      <p:pic>
        <p:nvPicPr>
          <p:cNvPr id="18" name="Imagem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21219" y="2388206"/>
            <a:ext cx="954000" cy="954000"/>
          </a:xfrm>
          <a:prstGeom prst="rect">
            <a:avLst/>
          </a:prstGeom>
        </p:spPr>
      </p:pic>
      <p:pic>
        <p:nvPicPr>
          <p:cNvPr id="19" name="Imagem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74645" y="2395081"/>
            <a:ext cx="954000" cy="954000"/>
          </a:xfrm>
          <a:prstGeom prst="rect">
            <a:avLst/>
          </a:prstGeom>
        </p:spPr>
      </p:pic>
      <p:pic>
        <p:nvPicPr>
          <p:cNvPr id="20" name="Imagem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1257" y="3683731"/>
            <a:ext cx="954000" cy="954000"/>
          </a:xfrm>
          <a:prstGeom prst="rect">
            <a:avLst/>
          </a:prstGeom>
        </p:spPr>
      </p:pic>
      <p:pic>
        <p:nvPicPr>
          <p:cNvPr id="21" name="Imagem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81151" y="3683731"/>
            <a:ext cx="954000" cy="954000"/>
          </a:xfrm>
          <a:prstGeom prst="rect">
            <a:avLst/>
          </a:prstGeom>
        </p:spPr>
      </p:pic>
      <p:pic>
        <p:nvPicPr>
          <p:cNvPr id="22" name="Imagem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77295" y="3683731"/>
            <a:ext cx="954000" cy="954000"/>
          </a:xfrm>
          <a:prstGeom prst="rect">
            <a:avLst/>
          </a:prstGeom>
        </p:spPr>
      </p:pic>
      <p:pic>
        <p:nvPicPr>
          <p:cNvPr id="23" name="Imagem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67452" y="3683731"/>
            <a:ext cx="954000" cy="954000"/>
          </a:xfrm>
          <a:prstGeom prst="rect">
            <a:avLst/>
          </a:prstGeom>
        </p:spPr>
      </p:pic>
      <p:sp>
        <p:nvSpPr>
          <p:cNvPr id="50" name="CaixaDeTexto 49"/>
          <p:cNvSpPr txBox="1"/>
          <p:nvPr/>
        </p:nvSpPr>
        <p:spPr>
          <a:xfrm>
            <a:off x="244952" y="2002102"/>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TAR-06</a:t>
            </a:r>
          </a:p>
        </p:txBody>
      </p:sp>
      <p:sp>
        <p:nvSpPr>
          <p:cNvPr id="51" name="CaixaDeTexto 50"/>
          <p:cNvSpPr txBox="1"/>
          <p:nvPr/>
        </p:nvSpPr>
        <p:spPr>
          <a:xfrm>
            <a:off x="1570421" y="2007987"/>
            <a:ext cx="97546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TAR-07</a:t>
            </a:r>
          </a:p>
        </p:txBody>
      </p:sp>
      <p:sp>
        <p:nvSpPr>
          <p:cNvPr id="52" name="CaixaDeTexto 51"/>
          <p:cNvSpPr txBox="1"/>
          <p:nvPr/>
        </p:nvSpPr>
        <p:spPr>
          <a:xfrm>
            <a:off x="2862710" y="2013671"/>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THC-01</a:t>
            </a:r>
          </a:p>
        </p:txBody>
      </p:sp>
      <p:sp>
        <p:nvSpPr>
          <p:cNvPr id="53" name="CaixaDeTexto 52"/>
          <p:cNvSpPr txBox="1"/>
          <p:nvPr/>
        </p:nvSpPr>
        <p:spPr>
          <a:xfrm>
            <a:off x="4131771" y="2002102"/>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THC-02</a:t>
            </a:r>
          </a:p>
        </p:txBody>
      </p:sp>
      <p:sp>
        <p:nvSpPr>
          <p:cNvPr id="54" name="CaixaDeTexto 53"/>
          <p:cNvSpPr txBox="1"/>
          <p:nvPr/>
        </p:nvSpPr>
        <p:spPr>
          <a:xfrm>
            <a:off x="5405785" y="1995227"/>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THC-03</a:t>
            </a:r>
          </a:p>
        </p:txBody>
      </p:sp>
      <p:sp>
        <p:nvSpPr>
          <p:cNvPr id="55" name="CaixaDeTexto 54"/>
          <p:cNvSpPr txBox="1"/>
          <p:nvPr/>
        </p:nvSpPr>
        <p:spPr>
          <a:xfrm>
            <a:off x="6699950" y="2002102"/>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THC-04</a:t>
            </a:r>
          </a:p>
        </p:txBody>
      </p:sp>
      <p:sp>
        <p:nvSpPr>
          <p:cNvPr id="56" name="CaixaDeTexto 55"/>
          <p:cNvSpPr txBox="1"/>
          <p:nvPr/>
        </p:nvSpPr>
        <p:spPr>
          <a:xfrm>
            <a:off x="7957211" y="1995227"/>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THC-05</a:t>
            </a:r>
          </a:p>
        </p:txBody>
      </p:sp>
      <p:sp>
        <p:nvSpPr>
          <p:cNvPr id="73" name="CaixaDeTexto 72"/>
          <p:cNvSpPr txBox="1"/>
          <p:nvPr/>
        </p:nvSpPr>
        <p:spPr>
          <a:xfrm>
            <a:off x="211849" y="3302830"/>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THC-06</a:t>
            </a:r>
          </a:p>
        </p:txBody>
      </p:sp>
      <p:sp>
        <p:nvSpPr>
          <p:cNvPr id="74" name="CaixaDeTexto 73"/>
          <p:cNvSpPr txBox="1"/>
          <p:nvPr/>
        </p:nvSpPr>
        <p:spPr>
          <a:xfrm>
            <a:off x="1537318" y="3308715"/>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THC-07</a:t>
            </a:r>
          </a:p>
        </p:txBody>
      </p:sp>
      <p:sp>
        <p:nvSpPr>
          <p:cNvPr id="75" name="CaixaDeTexto 74"/>
          <p:cNvSpPr txBox="1"/>
          <p:nvPr/>
        </p:nvSpPr>
        <p:spPr>
          <a:xfrm>
            <a:off x="2829607" y="3314399"/>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THC-08</a:t>
            </a:r>
          </a:p>
        </p:txBody>
      </p:sp>
      <p:sp>
        <p:nvSpPr>
          <p:cNvPr id="76" name="CaixaDeTexto 75"/>
          <p:cNvSpPr txBox="1"/>
          <p:nvPr/>
        </p:nvSpPr>
        <p:spPr>
          <a:xfrm>
            <a:off x="4098668" y="3302830"/>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THC-09</a:t>
            </a:r>
          </a:p>
        </p:txBody>
      </p:sp>
      <p:sp>
        <p:nvSpPr>
          <p:cNvPr id="77" name="CaixaDeTexto 76"/>
          <p:cNvSpPr txBox="1"/>
          <p:nvPr/>
        </p:nvSpPr>
        <p:spPr>
          <a:xfrm>
            <a:off x="5372682" y="3295955"/>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THC-10</a:t>
            </a:r>
          </a:p>
        </p:txBody>
      </p:sp>
      <p:sp>
        <p:nvSpPr>
          <p:cNvPr id="78" name="CaixaDeTexto 77"/>
          <p:cNvSpPr txBox="1"/>
          <p:nvPr/>
        </p:nvSpPr>
        <p:spPr>
          <a:xfrm>
            <a:off x="6666847" y="3302830"/>
            <a:ext cx="97982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THC-11</a:t>
            </a:r>
          </a:p>
        </p:txBody>
      </p:sp>
      <p:sp>
        <p:nvSpPr>
          <p:cNvPr id="79" name="CaixaDeTexto 78"/>
          <p:cNvSpPr txBox="1"/>
          <p:nvPr/>
        </p:nvSpPr>
        <p:spPr>
          <a:xfrm>
            <a:off x="8049218" y="3303119"/>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TIT-01</a:t>
            </a:r>
          </a:p>
        </p:txBody>
      </p:sp>
      <p:sp>
        <p:nvSpPr>
          <p:cNvPr id="80" name="CaixaDeTexto 79"/>
          <p:cNvSpPr txBox="1"/>
          <p:nvPr/>
        </p:nvSpPr>
        <p:spPr>
          <a:xfrm>
            <a:off x="8093171" y="4580489"/>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TIT-08</a:t>
            </a:r>
          </a:p>
        </p:txBody>
      </p:sp>
      <p:sp>
        <p:nvSpPr>
          <p:cNvPr id="81" name="CaixaDeTexto 80"/>
          <p:cNvSpPr txBox="1"/>
          <p:nvPr/>
        </p:nvSpPr>
        <p:spPr>
          <a:xfrm>
            <a:off x="6766997" y="4580489"/>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TIT-07</a:t>
            </a:r>
          </a:p>
        </p:txBody>
      </p:sp>
      <p:sp>
        <p:nvSpPr>
          <p:cNvPr id="82" name="CaixaDeTexto 81"/>
          <p:cNvSpPr txBox="1"/>
          <p:nvPr/>
        </p:nvSpPr>
        <p:spPr>
          <a:xfrm>
            <a:off x="5476284" y="4602975"/>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TIT-06</a:t>
            </a:r>
          </a:p>
        </p:txBody>
      </p:sp>
      <p:sp>
        <p:nvSpPr>
          <p:cNvPr id="83" name="CaixaDeTexto 82"/>
          <p:cNvSpPr txBox="1"/>
          <p:nvPr/>
        </p:nvSpPr>
        <p:spPr>
          <a:xfrm>
            <a:off x="4221655" y="4580489"/>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TIT-05</a:t>
            </a:r>
          </a:p>
        </p:txBody>
      </p:sp>
      <p:sp>
        <p:nvSpPr>
          <p:cNvPr id="84" name="CaixaDeTexto 83"/>
          <p:cNvSpPr txBox="1"/>
          <p:nvPr/>
        </p:nvSpPr>
        <p:spPr>
          <a:xfrm>
            <a:off x="2960756" y="4579328"/>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TIT-04</a:t>
            </a:r>
          </a:p>
        </p:txBody>
      </p:sp>
      <p:sp>
        <p:nvSpPr>
          <p:cNvPr id="85" name="CaixaDeTexto 84"/>
          <p:cNvSpPr txBox="1"/>
          <p:nvPr/>
        </p:nvSpPr>
        <p:spPr>
          <a:xfrm>
            <a:off x="1628306" y="4582867"/>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TIT-03</a:t>
            </a:r>
          </a:p>
        </p:txBody>
      </p:sp>
      <p:sp>
        <p:nvSpPr>
          <p:cNvPr id="86" name="CaixaDeTexto 85"/>
          <p:cNvSpPr txBox="1"/>
          <p:nvPr/>
        </p:nvSpPr>
        <p:spPr>
          <a:xfrm>
            <a:off x="330403" y="4586203"/>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TIT-02</a:t>
            </a:r>
          </a:p>
        </p:txBody>
      </p:sp>
      <p:pic>
        <p:nvPicPr>
          <p:cNvPr id="90" name="Imagem 8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42292" y="3687780"/>
            <a:ext cx="954000" cy="954000"/>
          </a:xfrm>
          <a:prstGeom prst="rect">
            <a:avLst/>
          </a:prstGeom>
        </p:spPr>
      </p:pic>
    </p:spTree>
    <p:extLst>
      <p:ext uri="{BB962C8B-B14F-4D97-AF65-F5344CB8AC3E}">
        <p14:creationId xmlns:p14="http://schemas.microsoft.com/office/powerpoint/2010/main" val="170131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randombar(horizontal)">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randombar(horizontal)">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randombar(horizontal)">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randombar(horizontal)">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randombar(horizontal)">
                                      <p:cBhvr>
                                        <p:cTn id="63" dur="500"/>
                                        <p:tgtEl>
                                          <p:spTgt spid="1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randombar(horizontal)">
                                      <p:cBhvr>
                                        <p:cTn id="66" dur="500"/>
                                        <p:tgtEl>
                                          <p:spTgt spid="73"/>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randombar(horizontal)">
                                      <p:cBhvr>
                                        <p:cTn id="74" dur="500"/>
                                        <p:tgtEl>
                                          <p:spTgt spid="74"/>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randombar(horizontal)">
                                      <p:cBhvr>
                                        <p:cTn id="79" dur="500"/>
                                        <p:tgtEl>
                                          <p:spTgt spid="1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randombar(horizontal)">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randombar(horizontal)">
                                      <p:cBhvr>
                                        <p:cTn id="90" dur="500"/>
                                        <p:tgtEl>
                                          <p:spTgt spid="76"/>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randombar(horizontal)">
                                      <p:cBhvr>
                                        <p:cTn id="95" dur="500"/>
                                        <p:tgtEl>
                                          <p:spTgt spid="17"/>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randombar(horizontal)">
                                      <p:cBhvr>
                                        <p:cTn id="98" dur="500"/>
                                        <p:tgtEl>
                                          <p:spTgt spid="77"/>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randombar(horizontal)">
                                      <p:cBhvr>
                                        <p:cTn id="103" dur="500"/>
                                        <p:tgtEl>
                                          <p:spTgt spid="18"/>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randombar(horizontal)">
                                      <p:cBhvr>
                                        <p:cTn id="106" dur="500"/>
                                        <p:tgtEl>
                                          <p:spTgt spid="78"/>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randombar(horizontal)">
                                      <p:cBhvr>
                                        <p:cTn id="111" dur="500"/>
                                        <p:tgtEl>
                                          <p:spTgt spid="19"/>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randombar(horizontal)">
                                      <p:cBhvr>
                                        <p:cTn id="114" dur="500"/>
                                        <p:tgtEl>
                                          <p:spTgt spid="79"/>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randombar(horizontal)">
                                      <p:cBhvr>
                                        <p:cTn id="119" dur="500"/>
                                        <p:tgtEl>
                                          <p:spTgt spid="20"/>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randombar(horizontal)">
                                      <p:cBhvr>
                                        <p:cTn id="122" dur="500"/>
                                        <p:tgtEl>
                                          <p:spTgt spid="86"/>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randombar(horizontal)">
                                      <p:cBhvr>
                                        <p:cTn id="127" dur="500"/>
                                        <p:tgtEl>
                                          <p:spTgt spid="21"/>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85"/>
                                        </p:tgtEl>
                                        <p:attrNameLst>
                                          <p:attrName>style.visibility</p:attrName>
                                        </p:attrNameLst>
                                      </p:cBhvr>
                                      <p:to>
                                        <p:strVal val="visible"/>
                                      </p:to>
                                    </p:set>
                                    <p:animEffect transition="in" filter="randombar(horizontal)">
                                      <p:cBhvr>
                                        <p:cTn id="130" dur="500"/>
                                        <p:tgtEl>
                                          <p:spTgt spid="85"/>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randombar(horizontal)">
                                      <p:cBhvr>
                                        <p:cTn id="135" dur="500"/>
                                        <p:tgtEl>
                                          <p:spTgt spid="22"/>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84"/>
                                        </p:tgtEl>
                                        <p:attrNameLst>
                                          <p:attrName>style.visibility</p:attrName>
                                        </p:attrNameLst>
                                      </p:cBhvr>
                                      <p:to>
                                        <p:strVal val="visible"/>
                                      </p:to>
                                    </p:set>
                                    <p:animEffect transition="in" filter="randombar(horizontal)">
                                      <p:cBhvr>
                                        <p:cTn id="138" dur="500"/>
                                        <p:tgtEl>
                                          <p:spTgt spid="84"/>
                                        </p:tgtEl>
                                      </p:cBhvr>
                                    </p:animEffect>
                                  </p:childTnLst>
                                </p:cTn>
                              </p:par>
                            </p:childTnLst>
                          </p:cTn>
                        </p:par>
                      </p:childTnLst>
                    </p:cTn>
                  </p:par>
                  <p:par>
                    <p:cTn id="139" fill="hold">
                      <p:stCondLst>
                        <p:cond delay="indefinite"/>
                      </p:stCondLst>
                      <p:childTnLst>
                        <p:par>
                          <p:cTn id="140" fill="hold">
                            <p:stCondLst>
                              <p:cond delay="0"/>
                            </p:stCondLst>
                            <p:childTnLst>
                              <p:par>
                                <p:cTn id="141" presetID="14" presetClass="entr" presetSubtype="10" fill="hold"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randombar(horizontal)">
                                      <p:cBhvr>
                                        <p:cTn id="143" dur="500"/>
                                        <p:tgtEl>
                                          <p:spTgt spid="23"/>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randombar(horizontal)">
                                      <p:cBhvr>
                                        <p:cTn id="146" dur="500"/>
                                        <p:tgtEl>
                                          <p:spTgt spid="83"/>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82"/>
                                        </p:tgtEl>
                                        <p:attrNameLst>
                                          <p:attrName>style.visibility</p:attrName>
                                        </p:attrNameLst>
                                      </p:cBhvr>
                                      <p:to>
                                        <p:strVal val="visible"/>
                                      </p:to>
                                    </p:set>
                                    <p:animEffect transition="in" filter="randombar(horizontal)">
                                      <p:cBhvr>
                                        <p:cTn id="151" dur="500"/>
                                        <p:tgtEl>
                                          <p:spTgt spid="82"/>
                                        </p:tgtEl>
                                      </p:cBhvr>
                                    </p:animEffect>
                                  </p:childTnLst>
                                </p:cTn>
                              </p:par>
                              <p:par>
                                <p:cTn id="152" presetID="14" presetClass="entr" presetSubtype="10" fill="hold"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randombar(horizontal)">
                                      <p:cBhvr>
                                        <p:cTn id="154" dur="500"/>
                                        <p:tgtEl>
                                          <p:spTgt spid="90"/>
                                        </p:tgtEl>
                                      </p:cBhvr>
                                    </p:animEffect>
                                  </p:childTnLst>
                                </p:cTn>
                              </p:par>
                            </p:childTnLst>
                          </p:cTn>
                        </p:par>
                      </p:childTnLst>
                    </p:cTn>
                  </p:par>
                  <p:par>
                    <p:cTn id="155" fill="hold">
                      <p:stCondLst>
                        <p:cond delay="indefinite"/>
                      </p:stCondLst>
                      <p:childTnLst>
                        <p:par>
                          <p:cTn id="156" fill="hold">
                            <p:stCondLst>
                              <p:cond delay="0"/>
                            </p:stCondLst>
                            <p:childTnLst>
                              <p:par>
                                <p:cTn id="157" presetID="14" presetClass="entr" presetSubtype="10" fill="hold" nodeType="clickEffect">
                                  <p:stCondLst>
                                    <p:cond delay="0"/>
                                  </p:stCondLst>
                                  <p:childTnLst>
                                    <p:set>
                                      <p:cBhvr>
                                        <p:cTn id="158" dur="1" fill="hold">
                                          <p:stCondLst>
                                            <p:cond delay="0"/>
                                          </p:stCondLst>
                                        </p:cTn>
                                        <p:tgtEl>
                                          <p:spTgt spid="2"/>
                                        </p:tgtEl>
                                        <p:attrNameLst>
                                          <p:attrName>style.visibility</p:attrName>
                                        </p:attrNameLst>
                                      </p:cBhvr>
                                      <p:to>
                                        <p:strVal val="visible"/>
                                      </p:to>
                                    </p:set>
                                    <p:animEffect transition="in" filter="randombar(horizontal)">
                                      <p:cBhvr>
                                        <p:cTn id="159" dur="500"/>
                                        <p:tgtEl>
                                          <p:spTgt spid="2"/>
                                        </p:tgtEl>
                                      </p:cBhvr>
                                    </p:animEffect>
                                  </p:childTnLst>
                                </p:cTn>
                              </p:par>
                              <p:par>
                                <p:cTn id="160" presetID="14" presetClass="entr" presetSubtype="10" fill="hold" grpId="0" nodeType="withEffect">
                                  <p:stCondLst>
                                    <p:cond delay="0"/>
                                  </p:stCondLst>
                                  <p:childTnLst>
                                    <p:set>
                                      <p:cBhvr>
                                        <p:cTn id="161" dur="1" fill="hold">
                                          <p:stCondLst>
                                            <p:cond delay="0"/>
                                          </p:stCondLst>
                                        </p:cTn>
                                        <p:tgtEl>
                                          <p:spTgt spid="81"/>
                                        </p:tgtEl>
                                        <p:attrNameLst>
                                          <p:attrName>style.visibility</p:attrName>
                                        </p:attrNameLst>
                                      </p:cBhvr>
                                      <p:to>
                                        <p:strVal val="visible"/>
                                      </p:to>
                                    </p:set>
                                    <p:animEffect transition="in" filter="randombar(horizontal)">
                                      <p:cBhvr>
                                        <p:cTn id="162" dur="500"/>
                                        <p:tgtEl>
                                          <p:spTgt spid="81"/>
                                        </p:tgtEl>
                                      </p:cBhvr>
                                    </p:animEffect>
                                  </p:childTnLst>
                                </p:cTn>
                              </p:par>
                            </p:childTnLst>
                          </p:cTn>
                        </p:par>
                      </p:childTnLst>
                    </p:cTn>
                  </p:par>
                  <p:par>
                    <p:cTn id="163" fill="hold">
                      <p:stCondLst>
                        <p:cond delay="indefinite"/>
                      </p:stCondLst>
                      <p:childTnLst>
                        <p:par>
                          <p:cTn id="164" fill="hold">
                            <p:stCondLst>
                              <p:cond delay="0"/>
                            </p:stCondLst>
                            <p:childTnLst>
                              <p:par>
                                <p:cTn id="165" presetID="14" presetClass="entr" presetSubtype="10" fill="hold" nodeType="clickEffect">
                                  <p:stCondLst>
                                    <p:cond delay="0"/>
                                  </p:stCondLst>
                                  <p:childTnLst>
                                    <p:set>
                                      <p:cBhvr>
                                        <p:cTn id="166" dur="1" fill="hold">
                                          <p:stCondLst>
                                            <p:cond delay="0"/>
                                          </p:stCondLst>
                                        </p:cTn>
                                        <p:tgtEl>
                                          <p:spTgt spid="3"/>
                                        </p:tgtEl>
                                        <p:attrNameLst>
                                          <p:attrName>style.visibility</p:attrName>
                                        </p:attrNameLst>
                                      </p:cBhvr>
                                      <p:to>
                                        <p:strVal val="visible"/>
                                      </p:to>
                                    </p:set>
                                    <p:animEffect transition="in" filter="randombar(horizontal)">
                                      <p:cBhvr>
                                        <p:cTn id="167" dur="500"/>
                                        <p:tgtEl>
                                          <p:spTgt spid="3"/>
                                        </p:tgtEl>
                                      </p:cBhvr>
                                    </p:animEffect>
                                  </p:childTnLst>
                                </p:cTn>
                              </p:par>
                              <p:par>
                                <p:cTn id="168" presetID="14" presetClass="entr" presetSubtype="10" fill="hold" grpId="0" nodeType="withEffect">
                                  <p:stCondLst>
                                    <p:cond delay="0"/>
                                  </p:stCondLst>
                                  <p:childTnLst>
                                    <p:set>
                                      <p:cBhvr>
                                        <p:cTn id="169" dur="1" fill="hold">
                                          <p:stCondLst>
                                            <p:cond delay="0"/>
                                          </p:stCondLst>
                                        </p:cTn>
                                        <p:tgtEl>
                                          <p:spTgt spid="80"/>
                                        </p:tgtEl>
                                        <p:attrNameLst>
                                          <p:attrName>style.visibility</p:attrName>
                                        </p:attrNameLst>
                                      </p:cBhvr>
                                      <p:to>
                                        <p:strVal val="visible"/>
                                      </p:to>
                                    </p:set>
                                    <p:animEffect transition="in" filter="randombar(horizontal)">
                                      <p:cBhvr>
                                        <p:cTn id="17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5" name="CaixaDeTexto 4"/>
          <p:cNvSpPr txBox="1"/>
          <p:nvPr/>
        </p:nvSpPr>
        <p:spPr>
          <a:xfrm>
            <a:off x="214282" y="577298"/>
            <a:ext cx="4429726" cy="430887"/>
          </a:xfrm>
          <a:prstGeom prst="rect">
            <a:avLst/>
          </a:prstGeom>
          <a:noFill/>
        </p:spPr>
        <p:txBody>
          <a:bodyPr wrap="square" rtlCol="0">
            <a:spAutoFit/>
          </a:bodyPr>
          <a:lstStyle/>
          <a:p>
            <a:r>
              <a:rPr lang="pt-BR" sz="2200" b="1" dirty="0"/>
              <a:t>Indicação – Atrativos Turísticos</a:t>
            </a: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86" y="1090340"/>
            <a:ext cx="954000" cy="954000"/>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645" y="1090340"/>
            <a:ext cx="954000" cy="954000"/>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490" y="1095441"/>
            <a:ext cx="954000" cy="954000"/>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1710" y="1090340"/>
            <a:ext cx="954000" cy="954000"/>
          </a:xfrm>
          <a:prstGeom prst="rect">
            <a:avLst/>
          </a:prstGeom>
        </p:spPr>
      </p:pic>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9797" y="1090340"/>
            <a:ext cx="954000" cy="954000"/>
          </a:xfrm>
          <a:prstGeom prst="rect">
            <a:avLst/>
          </a:prstGeom>
        </p:spPr>
      </p:pic>
      <p:pic>
        <p:nvPicPr>
          <p:cNvPr id="9" name="Image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7566" y="1092221"/>
            <a:ext cx="954000" cy="954000"/>
          </a:xfrm>
          <a:prstGeom prst="rect">
            <a:avLst/>
          </a:prstGeom>
        </p:spPr>
      </p:pic>
      <p:pic>
        <p:nvPicPr>
          <p:cNvPr id="11" name="Imagem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329" y="2379900"/>
            <a:ext cx="954000" cy="954000"/>
          </a:xfrm>
          <a:prstGeom prst="rect">
            <a:avLst/>
          </a:prstGeom>
        </p:spPr>
      </p:pic>
      <p:pic>
        <p:nvPicPr>
          <p:cNvPr id="12" name="Imagem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3359" y="2389213"/>
            <a:ext cx="954000" cy="954000"/>
          </a:xfrm>
          <a:prstGeom prst="rect">
            <a:avLst/>
          </a:prstGeom>
        </p:spPr>
      </p:pic>
      <p:pic>
        <p:nvPicPr>
          <p:cNvPr id="13" name="Imagem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142" y="3648827"/>
            <a:ext cx="954000" cy="954000"/>
          </a:xfrm>
          <a:prstGeom prst="rect">
            <a:avLst/>
          </a:prstGeom>
        </p:spPr>
      </p:pic>
      <p:pic>
        <p:nvPicPr>
          <p:cNvPr id="14" name="Imagem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4712" y="3648827"/>
            <a:ext cx="954000" cy="954000"/>
          </a:xfrm>
          <a:prstGeom prst="rect">
            <a:avLst/>
          </a:prstGeom>
        </p:spPr>
      </p:pic>
      <p:pic>
        <p:nvPicPr>
          <p:cNvPr id="15" name="Imagem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3359" y="3664296"/>
            <a:ext cx="954000" cy="954000"/>
          </a:xfrm>
          <a:prstGeom prst="rect">
            <a:avLst/>
          </a:prstGeom>
        </p:spPr>
      </p:pic>
      <p:sp>
        <p:nvSpPr>
          <p:cNvPr id="16" name="Arredondar Retângulo no Mesmo Canto Lateral 15"/>
          <p:cNvSpPr/>
          <p:nvPr/>
        </p:nvSpPr>
        <p:spPr>
          <a:xfrm rot="5400000" flipV="1">
            <a:off x="6961659" y="542131"/>
            <a:ext cx="296737" cy="4067943"/>
          </a:xfrm>
          <a:prstGeom prst="round2SameRect">
            <a:avLst/>
          </a:prstGeom>
          <a:solidFill>
            <a:srgbClr val="90502C">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180000" rIns="91440" bIns="46800" numCol="1" spcCol="0" rtlCol="0" fromWordArt="0" anchor="ctr" anchorCtr="0" forceAA="0" compatLnSpc="1">
            <a:prstTxWarp prst="textNoShape">
              <a:avLst/>
            </a:prstTxWarp>
            <a:noAutofit/>
          </a:bodyPr>
          <a:lstStyle/>
          <a:p>
            <a:r>
              <a:rPr lang="pt-BR" sz="1500" b="1" dirty="0">
                <a:solidFill>
                  <a:schemeClr val="bg1"/>
                </a:solidFill>
              </a:rPr>
              <a:t>TAD – ÁREA para PRÁTICA de ESPORTES </a:t>
            </a:r>
          </a:p>
        </p:txBody>
      </p:sp>
      <p:sp>
        <p:nvSpPr>
          <p:cNvPr id="32" name="Arredondar Retângulo no Mesmo Canto Lateral 31"/>
          <p:cNvSpPr/>
          <p:nvPr/>
        </p:nvSpPr>
        <p:spPr>
          <a:xfrm rot="5400000" flipV="1">
            <a:off x="6960003" y="1002902"/>
            <a:ext cx="296737" cy="4071255"/>
          </a:xfrm>
          <a:prstGeom prst="round2SameRect">
            <a:avLst/>
          </a:prstGeom>
          <a:solidFill>
            <a:srgbClr val="90502C">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180000" rIns="91440" bIns="46800" numCol="1" spcCol="0" rtlCol="0" fromWordArt="0" anchor="ctr" anchorCtr="0" forceAA="0" compatLnSpc="1">
            <a:prstTxWarp prst="textNoShape">
              <a:avLst/>
            </a:prstTxWarp>
            <a:noAutofit/>
          </a:bodyPr>
          <a:lstStyle/>
          <a:p>
            <a:r>
              <a:rPr lang="pt-BR" sz="1500" b="1" dirty="0">
                <a:solidFill>
                  <a:schemeClr val="bg1"/>
                </a:solidFill>
              </a:rPr>
              <a:t>TAR – ÁREA DE RECREAÇÃO </a:t>
            </a:r>
          </a:p>
        </p:txBody>
      </p:sp>
      <p:sp>
        <p:nvSpPr>
          <p:cNvPr id="33" name="Arredondar Retângulo no Mesmo Canto Lateral 32"/>
          <p:cNvSpPr/>
          <p:nvPr/>
        </p:nvSpPr>
        <p:spPr>
          <a:xfrm rot="5400000" flipV="1">
            <a:off x="6961659" y="1465899"/>
            <a:ext cx="296737" cy="4067941"/>
          </a:xfrm>
          <a:prstGeom prst="round2SameRect">
            <a:avLst/>
          </a:prstGeom>
          <a:solidFill>
            <a:srgbClr val="90502C">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180000" rIns="91440" bIns="46800" numCol="1" spcCol="0" rtlCol="0" fromWordArt="0" anchor="ctr" anchorCtr="0" forceAA="0" compatLnSpc="1">
            <a:prstTxWarp prst="textNoShape">
              <a:avLst/>
            </a:prstTxWarp>
            <a:noAutofit/>
          </a:bodyPr>
          <a:lstStyle/>
          <a:p>
            <a:r>
              <a:rPr lang="pt-BR" sz="1500" b="1" dirty="0">
                <a:solidFill>
                  <a:schemeClr val="bg1"/>
                </a:solidFill>
              </a:rPr>
              <a:t>THC – ATRATIVOS HISTÓRICOS E CULTURAIS</a:t>
            </a:r>
          </a:p>
        </p:txBody>
      </p:sp>
      <p:sp>
        <p:nvSpPr>
          <p:cNvPr id="34" name="Arredondar Retângulo no Mesmo Canto Lateral 33"/>
          <p:cNvSpPr/>
          <p:nvPr/>
        </p:nvSpPr>
        <p:spPr>
          <a:xfrm rot="5400000" flipV="1">
            <a:off x="6963857" y="1945304"/>
            <a:ext cx="296737" cy="4071254"/>
          </a:xfrm>
          <a:prstGeom prst="round2SameRect">
            <a:avLst/>
          </a:prstGeom>
          <a:solidFill>
            <a:srgbClr val="90502C">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180000" rIns="91440" bIns="46800" numCol="1" spcCol="0" rtlCol="0" fromWordArt="0" anchor="ctr" anchorCtr="0" forceAA="0" compatLnSpc="1">
            <a:prstTxWarp prst="textNoShape">
              <a:avLst/>
            </a:prstTxWarp>
            <a:noAutofit/>
          </a:bodyPr>
          <a:lstStyle/>
          <a:p>
            <a:r>
              <a:rPr lang="pt-BR" sz="1500" b="1" dirty="0">
                <a:solidFill>
                  <a:schemeClr val="bg1"/>
                </a:solidFill>
              </a:rPr>
              <a:t>TIT – ATIVIDADES DE INTERESSES TURÍSTICOS</a:t>
            </a:r>
          </a:p>
        </p:txBody>
      </p:sp>
      <p:sp>
        <p:nvSpPr>
          <p:cNvPr id="35" name="Arredondar Retângulo no Mesmo Canto Lateral 34"/>
          <p:cNvSpPr/>
          <p:nvPr/>
        </p:nvSpPr>
        <p:spPr>
          <a:xfrm rot="5400000" flipV="1">
            <a:off x="6960006" y="2426363"/>
            <a:ext cx="296738" cy="4071255"/>
          </a:xfrm>
          <a:prstGeom prst="round2SameRect">
            <a:avLst/>
          </a:prstGeom>
          <a:solidFill>
            <a:srgbClr val="90502C">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180000" rIns="91440" bIns="46800" numCol="1" spcCol="0" rtlCol="0" fromWordArt="0" anchor="ctr" anchorCtr="0" forceAA="0" compatLnSpc="1">
            <a:prstTxWarp prst="textNoShape">
              <a:avLst/>
            </a:prstTxWarp>
            <a:noAutofit/>
          </a:bodyPr>
          <a:lstStyle/>
          <a:p>
            <a:r>
              <a:rPr lang="pt-BR" sz="1500" b="1" dirty="0">
                <a:solidFill>
                  <a:schemeClr val="bg1"/>
                </a:solidFill>
              </a:rPr>
              <a:t>TNA – ATRATIVOS TURÍSTICO NATURAIS</a:t>
            </a:r>
          </a:p>
        </p:txBody>
      </p:sp>
      <p:sp>
        <p:nvSpPr>
          <p:cNvPr id="42" name="CaixaDeTexto 41"/>
          <p:cNvSpPr txBox="1"/>
          <p:nvPr/>
        </p:nvSpPr>
        <p:spPr>
          <a:xfrm>
            <a:off x="455268" y="1989943"/>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TIT-09</a:t>
            </a:r>
          </a:p>
        </p:txBody>
      </p:sp>
      <p:sp>
        <p:nvSpPr>
          <p:cNvPr id="43" name="CaixaDeTexto 42"/>
          <p:cNvSpPr txBox="1"/>
          <p:nvPr/>
        </p:nvSpPr>
        <p:spPr>
          <a:xfrm>
            <a:off x="1984551" y="1996818"/>
            <a:ext cx="851580"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TIT-10</a:t>
            </a:r>
          </a:p>
        </p:txBody>
      </p:sp>
      <p:sp>
        <p:nvSpPr>
          <p:cNvPr id="44" name="CaixaDeTexto 43"/>
          <p:cNvSpPr txBox="1"/>
          <p:nvPr/>
        </p:nvSpPr>
        <p:spPr>
          <a:xfrm>
            <a:off x="3514198" y="1999256"/>
            <a:ext cx="83881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TIT-11</a:t>
            </a:r>
          </a:p>
        </p:txBody>
      </p:sp>
      <p:sp>
        <p:nvSpPr>
          <p:cNvPr id="45" name="CaixaDeTexto 44"/>
          <p:cNvSpPr txBox="1"/>
          <p:nvPr/>
        </p:nvSpPr>
        <p:spPr>
          <a:xfrm>
            <a:off x="4926948" y="1989943"/>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TNA-01</a:t>
            </a:r>
          </a:p>
        </p:txBody>
      </p:sp>
      <p:sp>
        <p:nvSpPr>
          <p:cNvPr id="46" name="CaixaDeTexto 45"/>
          <p:cNvSpPr txBox="1"/>
          <p:nvPr/>
        </p:nvSpPr>
        <p:spPr>
          <a:xfrm>
            <a:off x="6386278" y="1975557"/>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TNA-02</a:t>
            </a:r>
          </a:p>
        </p:txBody>
      </p:sp>
      <p:sp>
        <p:nvSpPr>
          <p:cNvPr id="47" name="CaixaDeTexto 46"/>
          <p:cNvSpPr txBox="1"/>
          <p:nvPr/>
        </p:nvSpPr>
        <p:spPr>
          <a:xfrm>
            <a:off x="7804912" y="1984548"/>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TNA-03</a:t>
            </a:r>
          </a:p>
        </p:txBody>
      </p:sp>
      <p:sp>
        <p:nvSpPr>
          <p:cNvPr id="48" name="CaixaDeTexto 47"/>
          <p:cNvSpPr txBox="1"/>
          <p:nvPr/>
        </p:nvSpPr>
        <p:spPr>
          <a:xfrm>
            <a:off x="395536" y="3268730"/>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TNA-04</a:t>
            </a:r>
          </a:p>
        </p:txBody>
      </p:sp>
      <p:sp>
        <p:nvSpPr>
          <p:cNvPr id="49" name="CaixaDeTexto 48"/>
          <p:cNvSpPr txBox="1"/>
          <p:nvPr/>
        </p:nvSpPr>
        <p:spPr>
          <a:xfrm>
            <a:off x="1909487" y="3282538"/>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TNA-05</a:t>
            </a:r>
          </a:p>
        </p:txBody>
      </p:sp>
      <p:sp>
        <p:nvSpPr>
          <p:cNvPr id="50" name="CaixaDeTexto 49"/>
          <p:cNvSpPr txBox="1"/>
          <p:nvPr/>
        </p:nvSpPr>
        <p:spPr>
          <a:xfrm>
            <a:off x="3428530" y="3283960"/>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TNA-06</a:t>
            </a:r>
          </a:p>
        </p:txBody>
      </p:sp>
      <p:sp>
        <p:nvSpPr>
          <p:cNvPr id="51" name="CaixaDeTexto 50"/>
          <p:cNvSpPr txBox="1"/>
          <p:nvPr/>
        </p:nvSpPr>
        <p:spPr>
          <a:xfrm>
            <a:off x="403863" y="4540533"/>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TNA-07</a:t>
            </a:r>
          </a:p>
        </p:txBody>
      </p:sp>
      <p:sp>
        <p:nvSpPr>
          <p:cNvPr id="52" name="CaixaDeTexto 51"/>
          <p:cNvSpPr txBox="1"/>
          <p:nvPr/>
        </p:nvSpPr>
        <p:spPr>
          <a:xfrm>
            <a:off x="1895542" y="4540591"/>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TNA-08</a:t>
            </a:r>
          </a:p>
        </p:txBody>
      </p:sp>
      <p:sp>
        <p:nvSpPr>
          <p:cNvPr id="53" name="CaixaDeTexto 52"/>
          <p:cNvSpPr txBox="1"/>
          <p:nvPr/>
        </p:nvSpPr>
        <p:spPr>
          <a:xfrm>
            <a:off x="3414585" y="4562638"/>
            <a:ext cx="992579"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TNA-09</a:t>
            </a:r>
          </a:p>
        </p:txBody>
      </p:sp>
      <p:pic>
        <p:nvPicPr>
          <p:cNvPr id="54" name="Imagem 5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9286" y="2362372"/>
            <a:ext cx="954000" cy="954000"/>
          </a:xfrm>
          <a:prstGeom prst="rect">
            <a:avLst/>
          </a:prstGeom>
        </p:spPr>
      </p:pic>
    </p:spTree>
    <p:extLst>
      <p:ext uri="{BB962C8B-B14F-4D97-AF65-F5344CB8AC3E}">
        <p14:creationId xmlns:p14="http://schemas.microsoft.com/office/powerpoint/2010/main" val="383666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randombar(horizont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randombar(horizont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randombar(horizont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randombar(horizont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randombar(horizontal)">
                                      <p:cBhvr>
                                        <p:cTn id="55" dur="500"/>
                                        <p:tgtEl>
                                          <p:spTgt spid="48"/>
                                        </p:tgtEl>
                                      </p:cBhvr>
                                    </p:animEffect>
                                  </p:childTnLst>
                                </p:cTn>
                              </p:par>
                              <p:par>
                                <p:cTn id="56" presetID="14" presetClass="entr" presetSubtype="1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randombar(horizontal)">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randombar(horizontal)">
                                      <p:cBhvr>
                                        <p:cTn id="63" dur="500"/>
                                        <p:tgtEl>
                                          <p:spTgt spid="1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randombar(horizontal)">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randombar(horizontal)">
                                      <p:cBhvr>
                                        <p:cTn id="71" dur="500"/>
                                        <p:tgtEl>
                                          <p:spTgt spid="12"/>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randombar(horizontal)">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randombar(horizontal)">
                                      <p:cBhvr>
                                        <p:cTn id="79" dur="500"/>
                                        <p:tgtEl>
                                          <p:spTgt spid="1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randombar(horizontal)">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randombar(horizontal)">
                                      <p:cBhvr>
                                        <p:cTn id="87" dur="500"/>
                                        <p:tgtEl>
                                          <p:spTgt spid="14"/>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randombar(horizontal)">
                                      <p:cBhvr>
                                        <p:cTn id="90" dur="500"/>
                                        <p:tgtEl>
                                          <p:spTgt spid="52"/>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randombar(horizontal)">
                                      <p:cBhvr>
                                        <p:cTn id="95" dur="500"/>
                                        <p:tgtEl>
                                          <p:spTgt spid="15"/>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randombar(horizontal)">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randombar(horizontal)">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randombar(horizontal)">
                                      <p:cBhvr>
                                        <p:cTn id="113" dur="500"/>
                                        <p:tgtEl>
                                          <p:spTgt spid="33"/>
                                        </p:tgtEl>
                                      </p:cBhvr>
                                    </p:animEffect>
                                  </p:childTnLst>
                                </p:cTn>
                              </p:par>
                            </p:childTnLst>
                          </p:cTn>
                        </p:par>
                      </p:childTnLst>
                    </p:cTn>
                  </p:par>
                  <p:par>
                    <p:cTn id="114" fill="hold">
                      <p:stCondLst>
                        <p:cond delay="indefinite"/>
                      </p:stCondLst>
                      <p:childTnLst>
                        <p:par>
                          <p:cTn id="115" fill="hold">
                            <p:stCondLst>
                              <p:cond delay="0"/>
                            </p:stCondLst>
                            <p:childTnLst>
                              <p:par>
                                <p:cTn id="116" presetID="14" presetClass="entr" presetSubtype="10" fill="hold" grpId="0" nodeType="click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randombar(horizontal)">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14" presetClass="entr" presetSubtype="1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randombar(horizontal)">
                                      <p:cBhvr>
                                        <p:cTn id="1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34" grpId="0" animBg="1"/>
      <p:bldP spid="35" grpId="0" animBg="1"/>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93" y="2483479"/>
            <a:ext cx="1875528" cy="923768"/>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3827524"/>
            <a:ext cx="1882493" cy="921579"/>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029" y="1318519"/>
            <a:ext cx="1899623" cy="908700"/>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2457020"/>
            <a:ext cx="1830533" cy="1037898"/>
          </a:xfrm>
          <a:prstGeom prst="rect">
            <a:avLst/>
          </a:prstGeom>
        </p:spPr>
      </p:pic>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939" y="3699730"/>
            <a:ext cx="1872208" cy="1078235"/>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8482" y="3717778"/>
            <a:ext cx="727099" cy="1098860"/>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0232" y="1183559"/>
            <a:ext cx="1723833" cy="1050602"/>
          </a:xfrm>
          <a:prstGeom prst="rect">
            <a:avLst/>
          </a:prstGeom>
        </p:spPr>
      </p:pic>
      <p:pic>
        <p:nvPicPr>
          <p:cNvPr id="12" name="Image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9558" y="3819435"/>
            <a:ext cx="2015852" cy="997203"/>
          </a:xfrm>
          <a:prstGeom prst="rect">
            <a:avLst/>
          </a:prstGeom>
        </p:spPr>
      </p:pic>
      <p:pic>
        <p:nvPicPr>
          <p:cNvPr id="13" name="Image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2475" y="1307428"/>
            <a:ext cx="1521036" cy="1008268"/>
          </a:xfrm>
          <a:prstGeom prst="rect">
            <a:avLst/>
          </a:prstGeom>
        </p:spPr>
      </p:pic>
      <p:pic>
        <p:nvPicPr>
          <p:cNvPr id="14" name="Imagem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6407" y="2500386"/>
            <a:ext cx="1600259" cy="997202"/>
          </a:xfrm>
          <a:prstGeom prst="rect">
            <a:avLst/>
          </a:prstGeom>
        </p:spPr>
      </p:pic>
      <p:pic>
        <p:nvPicPr>
          <p:cNvPr id="15" name="Imagem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3419" y="1377816"/>
            <a:ext cx="792382" cy="924642"/>
          </a:xfrm>
          <a:prstGeom prst="rect">
            <a:avLst/>
          </a:prstGeom>
        </p:spPr>
      </p:pic>
      <p:pic>
        <p:nvPicPr>
          <p:cNvPr id="16" name="Imagem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4991" y="2635088"/>
            <a:ext cx="760810" cy="924642"/>
          </a:xfrm>
          <a:prstGeom prst="rect">
            <a:avLst/>
          </a:prstGeom>
        </p:spPr>
      </p:pic>
      <p:pic>
        <p:nvPicPr>
          <p:cNvPr id="17" name="Imagem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3708" y="3899967"/>
            <a:ext cx="1032020" cy="924642"/>
          </a:xfrm>
          <a:prstGeom prst="rect">
            <a:avLst/>
          </a:prstGeom>
        </p:spPr>
      </p:pic>
      <p:pic>
        <p:nvPicPr>
          <p:cNvPr id="18" name="Imagem 17"/>
          <p:cNvPicPr>
            <a:picLocks noChangeAspect="1"/>
          </p:cNvPicPr>
          <p:nvPr/>
        </p:nvPicPr>
        <p:blipFill rotWithShape="1">
          <a:blip r:embed="rId16">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9" name="CaixaDeTexto 18"/>
          <p:cNvSpPr txBox="1"/>
          <p:nvPr/>
        </p:nvSpPr>
        <p:spPr>
          <a:xfrm>
            <a:off x="214282" y="577298"/>
            <a:ext cx="4429726" cy="430887"/>
          </a:xfrm>
          <a:prstGeom prst="rect">
            <a:avLst/>
          </a:prstGeom>
          <a:noFill/>
        </p:spPr>
        <p:txBody>
          <a:bodyPr wrap="square" rtlCol="0">
            <a:spAutoFit/>
          </a:bodyPr>
          <a:lstStyle/>
          <a:p>
            <a:r>
              <a:rPr lang="pt-BR" sz="2200" b="1" dirty="0"/>
              <a:t>INDICAÇÃO - PLACAS</a:t>
            </a:r>
          </a:p>
        </p:txBody>
      </p:sp>
    </p:spTree>
    <p:extLst>
      <p:ext uri="{BB962C8B-B14F-4D97-AF65-F5344CB8AC3E}">
        <p14:creationId xmlns:p14="http://schemas.microsoft.com/office/powerpoint/2010/main" val="181497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par>
                                <p:cTn id="41" presetID="14" presetClass="entr" presetSubtype="1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randombar(horizontal)">
                                      <p:cBhvr>
                                        <p:cTn id="43" dur="500"/>
                                        <p:tgtEl>
                                          <p:spTgt spid="7"/>
                                        </p:tgtEl>
                                      </p:cBhvr>
                                    </p:animEffect>
                                  </p:childTnLst>
                                </p:cTn>
                              </p:par>
                              <p:par>
                                <p:cTn id="44" presetID="14" presetClass="entr" presetSubtype="1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par>
                                <p:cTn id="47" presetID="14"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m 44"/>
          <p:cNvPicPr>
            <a:picLocks noChangeAspect="1"/>
          </p:cNvPicPr>
          <p:nvPr/>
        </p:nvPicPr>
        <p:blipFill>
          <a:blip r:embed="rId3">
            <a:extLst>
              <a:ext uri="{28A0092B-C50C-407E-A947-70E740481C1C}">
                <a14:useLocalDpi xmlns:a14="http://schemas.microsoft.com/office/drawing/2010/main" val="0"/>
              </a:ext>
            </a:extLst>
          </a:blip>
          <a:srcRect l="298" t="819" r="87854" b="51365"/>
          <a:stretch>
            <a:fillRect/>
          </a:stretch>
        </p:blipFill>
        <p:spPr>
          <a:xfrm>
            <a:off x="706239" y="1117840"/>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44" name="Imagem 43"/>
          <p:cNvPicPr>
            <a:picLocks noChangeAspect="1"/>
          </p:cNvPicPr>
          <p:nvPr/>
        </p:nvPicPr>
        <p:blipFill>
          <a:blip r:embed="rId3">
            <a:extLst>
              <a:ext uri="{28A0092B-C50C-407E-A947-70E740481C1C}">
                <a14:useLocalDpi xmlns:a14="http://schemas.microsoft.com/office/drawing/2010/main" val="0"/>
              </a:ext>
            </a:extLst>
          </a:blip>
          <a:srcRect l="58551" t="819" r="29601" b="51365"/>
          <a:stretch>
            <a:fillRect/>
          </a:stretch>
        </p:blipFill>
        <p:spPr>
          <a:xfrm>
            <a:off x="5177293" y="1110965"/>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43" name="Imagem 42"/>
          <p:cNvPicPr>
            <a:picLocks noChangeAspect="1"/>
          </p:cNvPicPr>
          <p:nvPr/>
        </p:nvPicPr>
        <p:blipFill>
          <a:blip r:embed="rId3">
            <a:extLst>
              <a:ext uri="{28A0092B-C50C-407E-A947-70E740481C1C}">
                <a14:useLocalDpi xmlns:a14="http://schemas.microsoft.com/office/drawing/2010/main" val="0"/>
              </a:ext>
            </a:extLst>
          </a:blip>
          <a:srcRect l="73129" t="819" r="15023" b="51365"/>
          <a:stretch>
            <a:fillRect/>
          </a:stretch>
        </p:blipFill>
        <p:spPr>
          <a:xfrm>
            <a:off x="6271163" y="1110965"/>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42" name="Imagem 41"/>
          <p:cNvPicPr>
            <a:picLocks noChangeAspect="1"/>
          </p:cNvPicPr>
          <p:nvPr/>
        </p:nvPicPr>
        <p:blipFill>
          <a:blip r:embed="rId3">
            <a:extLst>
              <a:ext uri="{28A0092B-C50C-407E-A947-70E740481C1C}">
                <a14:useLocalDpi xmlns:a14="http://schemas.microsoft.com/office/drawing/2010/main" val="0"/>
              </a:ext>
            </a:extLst>
          </a:blip>
          <a:srcRect l="29349" t="912" r="58803" b="51272"/>
          <a:stretch>
            <a:fillRect/>
          </a:stretch>
        </p:blipFill>
        <p:spPr>
          <a:xfrm>
            <a:off x="2945045" y="1121261"/>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41" name="Imagem 40"/>
          <p:cNvPicPr>
            <a:picLocks noChangeAspect="1"/>
          </p:cNvPicPr>
          <p:nvPr/>
        </p:nvPicPr>
        <p:blipFill>
          <a:blip r:embed="rId3">
            <a:extLst>
              <a:ext uri="{28A0092B-C50C-407E-A947-70E740481C1C}">
                <a14:useLocalDpi xmlns:a14="http://schemas.microsoft.com/office/drawing/2010/main" val="0"/>
              </a:ext>
            </a:extLst>
          </a:blip>
          <a:srcRect l="44225" t="912" r="43927" b="51272"/>
          <a:stretch>
            <a:fillRect/>
          </a:stretch>
        </p:blipFill>
        <p:spPr>
          <a:xfrm>
            <a:off x="4097173" y="1121261"/>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40" name="Imagem 39"/>
          <p:cNvPicPr>
            <a:picLocks noChangeAspect="1"/>
          </p:cNvPicPr>
          <p:nvPr/>
        </p:nvPicPr>
        <p:blipFill>
          <a:blip r:embed="rId3">
            <a:extLst>
              <a:ext uri="{28A0092B-C50C-407E-A947-70E740481C1C}">
                <a14:useLocalDpi xmlns:a14="http://schemas.microsoft.com/office/drawing/2010/main" val="0"/>
              </a:ext>
            </a:extLst>
          </a:blip>
          <a:srcRect l="14824" t="945" r="73329" b="51240"/>
          <a:stretch>
            <a:fillRect/>
          </a:stretch>
        </p:blipFill>
        <p:spPr>
          <a:xfrm>
            <a:off x="1844300" y="1122466"/>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9" name="Imagem 38"/>
          <p:cNvPicPr>
            <a:picLocks noChangeAspect="1"/>
          </p:cNvPicPr>
          <p:nvPr/>
        </p:nvPicPr>
        <p:blipFill>
          <a:blip r:embed="rId3">
            <a:extLst>
              <a:ext uri="{28A0092B-C50C-407E-A947-70E740481C1C}">
                <a14:useLocalDpi xmlns:a14="http://schemas.microsoft.com/office/drawing/2010/main" val="0"/>
              </a:ext>
            </a:extLst>
          </a:blip>
          <a:srcRect l="87602" t="1160" r="551" b="51024"/>
          <a:stretch>
            <a:fillRect/>
          </a:stretch>
        </p:blipFill>
        <p:spPr>
          <a:xfrm>
            <a:off x="7344958" y="1123537"/>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8" name="Imagem 37"/>
          <p:cNvPicPr>
            <a:picLocks noChangeAspect="1"/>
          </p:cNvPicPr>
          <p:nvPr/>
        </p:nvPicPr>
        <p:blipFill>
          <a:blip r:embed="rId3">
            <a:extLst>
              <a:ext uri="{28A0092B-C50C-407E-A947-70E740481C1C}">
                <a14:useLocalDpi xmlns:a14="http://schemas.microsoft.com/office/drawing/2010/main" val="0"/>
              </a:ext>
            </a:extLst>
          </a:blip>
          <a:srcRect l="58669" t="51571" r="29483" b="613"/>
          <a:stretch>
            <a:fillRect/>
          </a:stretch>
        </p:blipFill>
        <p:spPr>
          <a:xfrm>
            <a:off x="5184168" y="3098601"/>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7" name="Imagem 36"/>
          <p:cNvPicPr>
            <a:picLocks noChangeAspect="1"/>
          </p:cNvPicPr>
          <p:nvPr/>
        </p:nvPicPr>
        <p:blipFill>
          <a:blip r:embed="rId3">
            <a:extLst>
              <a:ext uri="{28A0092B-C50C-407E-A947-70E740481C1C}">
                <a14:useLocalDpi xmlns:a14="http://schemas.microsoft.com/office/drawing/2010/main" val="0"/>
              </a:ext>
            </a:extLst>
          </a:blip>
          <a:srcRect l="44126" t="51657" r="44027" b="527"/>
          <a:stretch>
            <a:fillRect/>
          </a:stretch>
        </p:blipFill>
        <p:spPr>
          <a:xfrm>
            <a:off x="4090298" y="3101771"/>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6" name="Imagem 35"/>
          <p:cNvPicPr>
            <a:picLocks noChangeAspect="1"/>
          </p:cNvPicPr>
          <p:nvPr/>
        </p:nvPicPr>
        <p:blipFill>
          <a:blip r:embed="rId3">
            <a:extLst>
              <a:ext uri="{28A0092B-C50C-407E-A947-70E740481C1C}">
                <a14:useLocalDpi xmlns:a14="http://schemas.microsoft.com/office/drawing/2010/main" val="0"/>
              </a:ext>
            </a:extLst>
          </a:blip>
          <a:srcRect l="494" t="51796" r="87658" b="389"/>
          <a:stretch>
            <a:fillRect/>
          </a:stretch>
        </p:blipFill>
        <p:spPr>
          <a:xfrm>
            <a:off x="721082" y="3106891"/>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5" name="Imagem 34"/>
          <p:cNvPicPr>
            <a:picLocks noChangeAspect="1"/>
          </p:cNvPicPr>
          <p:nvPr/>
        </p:nvPicPr>
        <p:blipFill>
          <a:blip r:embed="rId3">
            <a:extLst>
              <a:ext uri="{28A0092B-C50C-407E-A947-70E740481C1C}">
                <a14:useLocalDpi xmlns:a14="http://schemas.microsoft.com/office/drawing/2010/main" val="0"/>
              </a:ext>
            </a:extLst>
          </a:blip>
          <a:srcRect l="29582" t="51843" r="58571" b="341"/>
          <a:stretch>
            <a:fillRect/>
          </a:stretch>
        </p:blipFill>
        <p:spPr>
          <a:xfrm>
            <a:off x="2965670" y="3108646"/>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4" name="Imagem 33"/>
          <p:cNvPicPr>
            <a:picLocks noChangeAspect="1"/>
          </p:cNvPicPr>
          <p:nvPr/>
        </p:nvPicPr>
        <p:blipFill>
          <a:blip r:embed="rId3">
            <a:extLst>
              <a:ext uri="{28A0092B-C50C-407E-A947-70E740481C1C}">
                <a14:useLocalDpi xmlns:a14="http://schemas.microsoft.com/office/drawing/2010/main" val="0"/>
              </a:ext>
            </a:extLst>
          </a:blip>
          <a:srcRect l="14702" t="51922" r="73450" b="262"/>
          <a:stretch>
            <a:fillRect/>
          </a:stretch>
        </p:blipFill>
        <p:spPr>
          <a:xfrm>
            <a:off x="1830550" y="3111552"/>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3" name="Imagem 32"/>
          <p:cNvPicPr>
            <a:picLocks noChangeAspect="1"/>
          </p:cNvPicPr>
          <p:nvPr/>
        </p:nvPicPr>
        <p:blipFill>
          <a:blip r:embed="rId3">
            <a:extLst>
              <a:ext uri="{28A0092B-C50C-407E-A947-70E740481C1C}">
                <a14:useLocalDpi xmlns:a14="http://schemas.microsoft.com/office/drawing/2010/main" val="0"/>
              </a:ext>
            </a:extLst>
          </a:blip>
          <a:srcRect l="73213" t="51934" r="14939" b="250"/>
          <a:stretch>
            <a:fillRect/>
          </a:stretch>
        </p:blipFill>
        <p:spPr>
          <a:xfrm>
            <a:off x="6278038" y="3112006"/>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32" name="Imagem 31"/>
          <p:cNvPicPr>
            <a:picLocks noChangeAspect="1"/>
          </p:cNvPicPr>
          <p:nvPr/>
        </p:nvPicPr>
        <p:blipFill>
          <a:blip r:embed="rId3">
            <a:extLst>
              <a:ext uri="{28A0092B-C50C-407E-A947-70E740481C1C}">
                <a14:useLocalDpi xmlns:a14="http://schemas.microsoft.com/office/drawing/2010/main" val="0"/>
              </a:ext>
            </a:extLst>
          </a:blip>
          <a:srcRect l="87757" t="51934" r="395" b="250"/>
          <a:stretch>
            <a:fillRect/>
          </a:stretch>
        </p:blipFill>
        <p:spPr>
          <a:xfrm>
            <a:off x="7349906" y="3112006"/>
            <a:ext cx="900000" cy="1764000"/>
          </a:xfrm>
          <a:custGeom>
            <a:avLst/>
            <a:gdLst>
              <a:gd name="connsiteX0" fmla="*/ 0 w 900000"/>
              <a:gd name="connsiteY0" fmla="*/ 0 h 1764000"/>
              <a:gd name="connsiteX1" fmla="*/ 900000 w 900000"/>
              <a:gd name="connsiteY1" fmla="*/ 0 h 1764000"/>
              <a:gd name="connsiteX2" fmla="*/ 900000 w 900000"/>
              <a:gd name="connsiteY2" fmla="*/ 1764000 h 1764000"/>
              <a:gd name="connsiteX3" fmla="*/ 0 w 900000"/>
              <a:gd name="connsiteY3" fmla="*/ 1764000 h 1764000"/>
              <a:gd name="connsiteX4" fmla="*/ 0 w 900000"/>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0" h="1764000">
                <a:moveTo>
                  <a:pt x="0" y="0"/>
                </a:moveTo>
                <a:lnTo>
                  <a:pt x="900000" y="0"/>
                </a:lnTo>
                <a:lnTo>
                  <a:pt x="900000" y="1764000"/>
                </a:lnTo>
                <a:lnTo>
                  <a:pt x="0" y="1764000"/>
                </a:lnTo>
                <a:lnTo>
                  <a:pt x="0" y="0"/>
                </a:lnTo>
                <a:close/>
              </a:path>
            </a:pathLst>
          </a:cu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5" name="CaixaDeTexto 4"/>
          <p:cNvSpPr txBox="1"/>
          <p:nvPr/>
        </p:nvSpPr>
        <p:spPr>
          <a:xfrm>
            <a:off x="214282" y="577298"/>
            <a:ext cx="4429726" cy="430887"/>
          </a:xfrm>
          <a:prstGeom prst="rect">
            <a:avLst/>
          </a:prstGeom>
          <a:noFill/>
        </p:spPr>
        <p:txBody>
          <a:bodyPr wrap="square" rtlCol="0">
            <a:spAutoFit/>
          </a:bodyPr>
          <a:lstStyle/>
          <a:p>
            <a:r>
              <a:rPr lang="pt-BR" sz="2200" b="1" dirty="0"/>
              <a:t>Indicação – Serviços Auxiliares</a:t>
            </a:r>
          </a:p>
        </p:txBody>
      </p:sp>
    </p:spTree>
    <p:extLst>
      <p:ext uri="{BB962C8B-B14F-4D97-AF65-F5344CB8AC3E}">
        <p14:creationId xmlns:p14="http://schemas.microsoft.com/office/powerpoint/2010/main" val="360350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randombar(horizont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randombar(horizont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randombar(horizont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randombar(horizont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771800" y="1171618"/>
            <a:ext cx="5976664" cy="1034899"/>
          </a:xfrm>
          <a:prstGeom prst="rect">
            <a:avLst/>
          </a:prstGeom>
          <a:noFill/>
          <a:ln w="19050">
            <a:noFill/>
          </a:ln>
        </p:spPr>
        <p:txBody>
          <a:bodyPr wrap="square" rtlCol="0">
            <a:spAutoFit/>
          </a:bodyPr>
          <a:lstStyle/>
          <a:p>
            <a:pPr>
              <a:lnSpc>
                <a:spcPts val="2500"/>
              </a:lnSpc>
            </a:pPr>
            <a:r>
              <a:rPr lang="pt-BR" dirty="0"/>
              <a:t>► Os condutores das categorias </a:t>
            </a:r>
            <a:r>
              <a:rPr lang="pt-BR" dirty="0">
                <a:solidFill>
                  <a:srgbClr val="00B050"/>
                </a:solidFill>
              </a:rPr>
              <a:t>C</a:t>
            </a:r>
            <a:r>
              <a:rPr lang="pt-BR" dirty="0"/>
              <a:t>, </a:t>
            </a:r>
            <a:r>
              <a:rPr lang="pt-BR" dirty="0">
                <a:solidFill>
                  <a:srgbClr val="00B050"/>
                </a:solidFill>
              </a:rPr>
              <a:t>D</a:t>
            </a:r>
            <a:r>
              <a:rPr lang="pt-BR" dirty="0"/>
              <a:t> e </a:t>
            </a:r>
            <a:r>
              <a:rPr lang="pt-BR" dirty="0" err="1">
                <a:solidFill>
                  <a:srgbClr val="00B050"/>
                </a:solidFill>
              </a:rPr>
              <a:t>E</a:t>
            </a:r>
            <a:r>
              <a:rPr lang="pt-BR" dirty="0"/>
              <a:t> deverão submeter-se a exames </a:t>
            </a:r>
            <a:r>
              <a:rPr lang="pt-BR" dirty="0">
                <a:solidFill>
                  <a:srgbClr val="00B0F0"/>
                </a:solidFill>
              </a:rPr>
              <a:t>toxicológicos</a:t>
            </a:r>
            <a:r>
              <a:rPr lang="pt-BR" dirty="0"/>
              <a:t> para a </a:t>
            </a:r>
            <a:r>
              <a:rPr lang="pt-BR" dirty="0">
                <a:solidFill>
                  <a:srgbClr val="FF6600"/>
                </a:solidFill>
              </a:rPr>
              <a:t>habilitação</a:t>
            </a:r>
            <a:r>
              <a:rPr lang="pt-BR" dirty="0"/>
              <a:t> e </a:t>
            </a:r>
            <a:r>
              <a:rPr lang="pt-BR" dirty="0">
                <a:solidFill>
                  <a:srgbClr val="FF6600"/>
                </a:solidFill>
              </a:rPr>
              <a:t>renovação</a:t>
            </a:r>
            <a:r>
              <a:rPr lang="pt-BR" dirty="0"/>
              <a:t> da Carteira Nacional de Habilitação. </a:t>
            </a:r>
            <a:r>
              <a:rPr lang="pt-BR" sz="1000" dirty="0"/>
              <a:t>(CTB, art. 148-A)</a:t>
            </a:r>
          </a:p>
        </p:txBody>
      </p:sp>
      <p:sp>
        <p:nvSpPr>
          <p:cNvPr id="3" name="Retângulo de cantos arredondados 2"/>
          <p:cNvSpPr/>
          <p:nvPr/>
        </p:nvSpPr>
        <p:spPr>
          <a:xfrm>
            <a:off x="323528" y="3579862"/>
            <a:ext cx="8568952" cy="1186901"/>
          </a:xfrm>
          <a:prstGeom prst="roundRect">
            <a:avLst>
              <a:gd name="adj" fmla="val 7190"/>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ts val="2500"/>
              </a:lnSpc>
            </a:pPr>
            <a:r>
              <a:rPr lang="pt-BR" dirty="0">
                <a:solidFill>
                  <a:srgbClr val="006600"/>
                </a:solidFill>
              </a:rPr>
              <a:t>► O exame de que trata este artigo buscará aferir o consumo de </a:t>
            </a:r>
            <a:r>
              <a:rPr lang="pt-BR" b="1" dirty="0">
                <a:solidFill>
                  <a:srgbClr val="006600"/>
                </a:solidFill>
              </a:rPr>
              <a:t>substâncias psicoativas </a:t>
            </a:r>
            <a:r>
              <a:rPr lang="pt-BR" dirty="0">
                <a:solidFill>
                  <a:srgbClr val="006600"/>
                </a:solidFill>
              </a:rPr>
              <a:t>que, comprovadamente, </a:t>
            </a:r>
            <a:r>
              <a:rPr lang="pt-BR" u="sng" dirty="0">
                <a:solidFill>
                  <a:srgbClr val="006600"/>
                </a:solidFill>
              </a:rPr>
              <a:t>comprometam a capacidade de direção</a:t>
            </a:r>
            <a:r>
              <a:rPr lang="pt-BR" dirty="0">
                <a:solidFill>
                  <a:srgbClr val="006600"/>
                </a:solidFill>
              </a:rPr>
              <a:t> e deverá ter janela de </a:t>
            </a:r>
            <a:r>
              <a:rPr lang="pt-BR" b="1" dirty="0">
                <a:solidFill>
                  <a:srgbClr val="006600"/>
                </a:solidFill>
              </a:rPr>
              <a:t>detecção mínima de 90 dias</a:t>
            </a:r>
            <a:r>
              <a:rPr lang="pt-BR" dirty="0">
                <a:solidFill>
                  <a:srgbClr val="006600"/>
                </a:solidFill>
              </a:rPr>
              <a:t>, nos termos das normas do Contran.</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47" y="1347614"/>
            <a:ext cx="2441463" cy="1832920"/>
          </a:xfrm>
          <a:prstGeom prst="rect">
            <a:avLst/>
          </a:prstGeom>
          <a:ln>
            <a:noFill/>
          </a:ln>
          <a:effectLst>
            <a:softEdge rad="112500"/>
          </a:effectLst>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EXAME TOXICOLÓGICO</a:t>
            </a:r>
          </a:p>
        </p:txBody>
      </p:sp>
      <p:sp>
        <p:nvSpPr>
          <p:cNvPr id="8" name="CaixaDeTexto 7">
            <a:extLst>
              <a:ext uri="{FF2B5EF4-FFF2-40B4-BE49-F238E27FC236}">
                <a16:creationId xmlns:a16="http://schemas.microsoft.com/office/drawing/2014/main" id="{42036394-F32A-4B7B-A485-58933E8FBEC5}"/>
              </a:ext>
            </a:extLst>
          </p:cNvPr>
          <p:cNvSpPr txBox="1"/>
          <p:nvPr/>
        </p:nvSpPr>
        <p:spPr>
          <a:xfrm>
            <a:off x="2771800" y="2419534"/>
            <a:ext cx="5976664" cy="1034899"/>
          </a:xfrm>
          <a:prstGeom prst="rect">
            <a:avLst/>
          </a:prstGeom>
          <a:noFill/>
          <a:ln w="19050">
            <a:noFill/>
          </a:ln>
        </p:spPr>
        <p:txBody>
          <a:bodyPr wrap="square" rtlCol="0">
            <a:spAutoFit/>
          </a:bodyPr>
          <a:lstStyle/>
          <a:p>
            <a:pPr>
              <a:lnSpc>
                <a:spcPts val="2500"/>
              </a:lnSpc>
            </a:pPr>
            <a:r>
              <a:rPr lang="pt-BR" dirty="0"/>
              <a:t>► O exame </a:t>
            </a:r>
            <a:r>
              <a:rPr lang="pt-BR" b="1" dirty="0"/>
              <a:t>toxicológico</a:t>
            </a:r>
            <a:r>
              <a:rPr lang="pt-BR" dirty="0"/>
              <a:t> precisa  ser refeito a cada período de </a:t>
            </a:r>
            <a:r>
              <a:rPr lang="pt-BR" dirty="0">
                <a:solidFill>
                  <a:srgbClr val="FE612C"/>
                </a:solidFill>
              </a:rPr>
              <a:t>2 anos e meio</a:t>
            </a:r>
            <a:r>
              <a:rPr lang="pt-BR" dirty="0"/>
              <a:t>, para os condutores das categorias C, D ou E com idade inferior a 70 anos. </a:t>
            </a:r>
            <a:r>
              <a:rPr lang="pt-BR" sz="1000" dirty="0"/>
              <a:t>(CTB, § 2º do art. 148-A)</a:t>
            </a:r>
          </a:p>
        </p:txBody>
      </p:sp>
    </p:spTree>
    <p:extLst>
      <p:ext uri="{BB962C8B-B14F-4D97-AF65-F5344CB8AC3E}">
        <p14:creationId xmlns:p14="http://schemas.microsoft.com/office/powerpoint/2010/main" val="12077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extLst>
              <a:ext uri="{28A0092B-C50C-407E-A947-70E740481C1C}">
                <a14:useLocalDpi xmlns:a14="http://schemas.microsoft.com/office/drawing/2010/main" val="0"/>
              </a:ext>
            </a:extLst>
          </a:blip>
          <a:srcRect l="44076" r="43483" b="51364"/>
          <a:stretch>
            <a:fillRect/>
          </a:stretch>
        </p:blipFill>
        <p:spPr>
          <a:xfrm>
            <a:off x="4093013" y="1103427"/>
            <a:ext cx="936104" cy="1761405"/>
          </a:xfrm>
          <a:custGeom>
            <a:avLst/>
            <a:gdLst>
              <a:gd name="connsiteX0" fmla="*/ 0 w 936104"/>
              <a:gd name="connsiteY0" fmla="*/ 0 h 1761405"/>
              <a:gd name="connsiteX1" fmla="*/ 936104 w 936104"/>
              <a:gd name="connsiteY1" fmla="*/ 0 h 1761405"/>
              <a:gd name="connsiteX2" fmla="*/ 936104 w 936104"/>
              <a:gd name="connsiteY2" fmla="*/ 1761405 h 1761405"/>
              <a:gd name="connsiteX3" fmla="*/ 0 w 936104"/>
              <a:gd name="connsiteY3" fmla="*/ 1761405 h 1761405"/>
              <a:gd name="connsiteX4" fmla="*/ 0 w 936104"/>
              <a:gd name="connsiteY4" fmla="*/ 0 h 176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04" h="1761405">
                <a:moveTo>
                  <a:pt x="0" y="0"/>
                </a:moveTo>
                <a:lnTo>
                  <a:pt x="936104" y="0"/>
                </a:lnTo>
                <a:lnTo>
                  <a:pt x="936104" y="1761405"/>
                </a:lnTo>
                <a:lnTo>
                  <a:pt x="0" y="1761405"/>
                </a:lnTo>
                <a:lnTo>
                  <a:pt x="0" y="0"/>
                </a:lnTo>
                <a:close/>
              </a:path>
            </a:pathLst>
          </a:custGeom>
        </p:spPr>
      </p:pic>
      <p:pic>
        <p:nvPicPr>
          <p:cNvPr id="40" name="Imagem 39"/>
          <p:cNvPicPr>
            <a:picLocks noChangeAspect="1"/>
          </p:cNvPicPr>
          <p:nvPr/>
        </p:nvPicPr>
        <p:blipFill>
          <a:blip r:embed="rId3">
            <a:extLst>
              <a:ext uri="{28A0092B-C50C-407E-A947-70E740481C1C}">
                <a14:useLocalDpi xmlns:a14="http://schemas.microsoft.com/office/drawing/2010/main" val="0"/>
              </a:ext>
            </a:extLst>
          </a:blip>
          <a:srcRect l="29578" t="53" r="57981" b="51239"/>
          <a:stretch>
            <a:fillRect/>
          </a:stretch>
        </p:blipFill>
        <p:spPr>
          <a:xfrm>
            <a:off x="3002104" y="1105355"/>
            <a:ext cx="936104" cy="1764000"/>
          </a:xfrm>
          <a:custGeom>
            <a:avLst/>
            <a:gdLst>
              <a:gd name="connsiteX0" fmla="*/ 0 w 936104"/>
              <a:gd name="connsiteY0" fmla="*/ 0 h 1764000"/>
              <a:gd name="connsiteX1" fmla="*/ 936104 w 936104"/>
              <a:gd name="connsiteY1" fmla="*/ 0 h 1764000"/>
              <a:gd name="connsiteX2" fmla="*/ 936104 w 936104"/>
              <a:gd name="connsiteY2" fmla="*/ 1764000 h 1764000"/>
              <a:gd name="connsiteX3" fmla="*/ 0 w 936104"/>
              <a:gd name="connsiteY3" fmla="*/ 1764000 h 1764000"/>
              <a:gd name="connsiteX4" fmla="*/ 0 w 936104"/>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04" h="1764000">
                <a:moveTo>
                  <a:pt x="0" y="0"/>
                </a:moveTo>
                <a:lnTo>
                  <a:pt x="936104" y="0"/>
                </a:lnTo>
                <a:lnTo>
                  <a:pt x="936104" y="1764000"/>
                </a:lnTo>
                <a:lnTo>
                  <a:pt x="0" y="1764000"/>
                </a:lnTo>
                <a:lnTo>
                  <a:pt x="0" y="0"/>
                </a:lnTo>
                <a:close/>
              </a:path>
            </a:pathLst>
          </a:custGeom>
        </p:spPr>
      </p:pic>
      <p:pic>
        <p:nvPicPr>
          <p:cNvPr id="39" name="Imagem 38"/>
          <p:cNvPicPr>
            <a:picLocks noChangeAspect="1"/>
          </p:cNvPicPr>
          <p:nvPr/>
        </p:nvPicPr>
        <p:blipFill>
          <a:blip r:embed="rId3">
            <a:extLst>
              <a:ext uri="{28A0092B-C50C-407E-A947-70E740481C1C}">
                <a14:useLocalDpi xmlns:a14="http://schemas.microsoft.com/office/drawing/2010/main" val="0"/>
              </a:ext>
            </a:extLst>
          </a:blip>
          <a:srcRect l="73214" t="137" r="14345" b="50161"/>
          <a:stretch>
            <a:fillRect/>
          </a:stretch>
        </p:blipFill>
        <p:spPr>
          <a:xfrm>
            <a:off x="6285421" y="1108388"/>
            <a:ext cx="936104" cy="1800000"/>
          </a:xfrm>
          <a:custGeom>
            <a:avLst/>
            <a:gdLst>
              <a:gd name="connsiteX0" fmla="*/ 0 w 936104"/>
              <a:gd name="connsiteY0" fmla="*/ 0 h 1800000"/>
              <a:gd name="connsiteX1" fmla="*/ 936104 w 936104"/>
              <a:gd name="connsiteY1" fmla="*/ 0 h 1800000"/>
              <a:gd name="connsiteX2" fmla="*/ 936104 w 936104"/>
              <a:gd name="connsiteY2" fmla="*/ 1800000 h 1800000"/>
              <a:gd name="connsiteX3" fmla="*/ 0 w 936104"/>
              <a:gd name="connsiteY3" fmla="*/ 1800000 h 1800000"/>
              <a:gd name="connsiteX4" fmla="*/ 0 w 936104"/>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04" h="1800000">
                <a:moveTo>
                  <a:pt x="0" y="0"/>
                </a:moveTo>
                <a:lnTo>
                  <a:pt x="936104" y="0"/>
                </a:lnTo>
                <a:lnTo>
                  <a:pt x="936104" y="1800000"/>
                </a:lnTo>
                <a:lnTo>
                  <a:pt x="0" y="1800000"/>
                </a:lnTo>
                <a:lnTo>
                  <a:pt x="0" y="0"/>
                </a:lnTo>
                <a:close/>
              </a:path>
            </a:pathLst>
          </a:custGeom>
        </p:spPr>
      </p:pic>
      <p:pic>
        <p:nvPicPr>
          <p:cNvPr id="38" name="Imagem 37"/>
          <p:cNvPicPr>
            <a:picLocks noChangeAspect="1"/>
          </p:cNvPicPr>
          <p:nvPr/>
        </p:nvPicPr>
        <p:blipFill>
          <a:blip r:embed="rId3">
            <a:extLst>
              <a:ext uri="{28A0092B-C50C-407E-A947-70E740481C1C}">
                <a14:useLocalDpi xmlns:a14="http://schemas.microsoft.com/office/drawing/2010/main" val="0"/>
              </a:ext>
            </a:extLst>
          </a:blip>
          <a:srcRect l="14757" t="190" r="72802" b="51102"/>
          <a:stretch>
            <a:fillRect/>
          </a:stretch>
        </p:blipFill>
        <p:spPr>
          <a:xfrm>
            <a:off x="1886908" y="1110301"/>
            <a:ext cx="936104" cy="1764000"/>
          </a:xfrm>
          <a:custGeom>
            <a:avLst/>
            <a:gdLst>
              <a:gd name="connsiteX0" fmla="*/ 0 w 936104"/>
              <a:gd name="connsiteY0" fmla="*/ 0 h 1764000"/>
              <a:gd name="connsiteX1" fmla="*/ 936104 w 936104"/>
              <a:gd name="connsiteY1" fmla="*/ 0 h 1764000"/>
              <a:gd name="connsiteX2" fmla="*/ 936104 w 936104"/>
              <a:gd name="connsiteY2" fmla="*/ 1764000 h 1764000"/>
              <a:gd name="connsiteX3" fmla="*/ 0 w 936104"/>
              <a:gd name="connsiteY3" fmla="*/ 1764000 h 1764000"/>
              <a:gd name="connsiteX4" fmla="*/ 0 w 936104"/>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04" h="1764000">
                <a:moveTo>
                  <a:pt x="0" y="0"/>
                </a:moveTo>
                <a:lnTo>
                  <a:pt x="936104" y="0"/>
                </a:lnTo>
                <a:lnTo>
                  <a:pt x="936104" y="1764000"/>
                </a:lnTo>
                <a:lnTo>
                  <a:pt x="0" y="1764000"/>
                </a:lnTo>
                <a:lnTo>
                  <a:pt x="0" y="0"/>
                </a:lnTo>
                <a:close/>
              </a:path>
            </a:pathLst>
          </a:custGeom>
        </p:spPr>
      </p:pic>
      <p:pic>
        <p:nvPicPr>
          <p:cNvPr id="37" name="Imagem 36"/>
          <p:cNvPicPr>
            <a:picLocks noChangeAspect="1"/>
          </p:cNvPicPr>
          <p:nvPr/>
        </p:nvPicPr>
        <p:blipFill>
          <a:blip r:embed="rId3">
            <a:extLst>
              <a:ext uri="{28A0092B-C50C-407E-A947-70E740481C1C}">
                <a14:useLocalDpi xmlns:a14="http://schemas.microsoft.com/office/drawing/2010/main" val="0"/>
              </a:ext>
            </a:extLst>
          </a:blip>
          <a:srcRect l="58869" t="217" r="28690" b="51075"/>
          <a:stretch>
            <a:fillRect/>
          </a:stretch>
        </p:blipFill>
        <p:spPr>
          <a:xfrm>
            <a:off x="5206058" y="1111284"/>
            <a:ext cx="936104" cy="1764000"/>
          </a:xfrm>
          <a:custGeom>
            <a:avLst/>
            <a:gdLst>
              <a:gd name="connsiteX0" fmla="*/ 0 w 936104"/>
              <a:gd name="connsiteY0" fmla="*/ 0 h 1764000"/>
              <a:gd name="connsiteX1" fmla="*/ 936104 w 936104"/>
              <a:gd name="connsiteY1" fmla="*/ 0 h 1764000"/>
              <a:gd name="connsiteX2" fmla="*/ 936104 w 936104"/>
              <a:gd name="connsiteY2" fmla="*/ 1764000 h 1764000"/>
              <a:gd name="connsiteX3" fmla="*/ 0 w 936104"/>
              <a:gd name="connsiteY3" fmla="*/ 1764000 h 1764000"/>
              <a:gd name="connsiteX4" fmla="*/ 0 w 936104"/>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04" h="1764000">
                <a:moveTo>
                  <a:pt x="0" y="0"/>
                </a:moveTo>
                <a:lnTo>
                  <a:pt x="936104" y="0"/>
                </a:lnTo>
                <a:lnTo>
                  <a:pt x="936104" y="1764000"/>
                </a:lnTo>
                <a:lnTo>
                  <a:pt x="0" y="1764000"/>
                </a:lnTo>
                <a:lnTo>
                  <a:pt x="0" y="0"/>
                </a:lnTo>
                <a:close/>
              </a:path>
            </a:pathLst>
          </a:custGeom>
        </p:spPr>
      </p:pic>
      <p:pic>
        <p:nvPicPr>
          <p:cNvPr id="36" name="Imagem 35"/>
          <p:cNvPicPr>
            <a:picLocks noChangeAspect="1"/>
          </p:cNvPicPr>
          <p:nvPr/>
        </p:nvPicPr>
        <p:blipFill>
          <a:blip r:embed="rId3">
            <a:extLst>
              <a:ext uri="{28A0092B-C50C-407E-A947-70E740481C1C}">
                <a14:useLocalDpi xmlns:a14="http://schemas.microsoft.com/office/drawing/2010/main" val="0"/>
              </a:ext>
            </a:extLst>
          </a:blip>
          <a:srcRect t="380" r="87586" b="50912"/>
          <a:stretch>
            <a:fillRect/>
          </a:stretch>
        </p:blipFill>
        <p:spPr>
          <a:xfrm>
            <a:off x="776560" y="1117176"/>
            <a:ext cx="934058" cy="1764000"/>
          </a:xfrm>
          <a:custGeom>
            <a:avLst/>
            <a:gdLst>
              <a:gd name="connsiteX0" fmla="*/ 0 w 934058"/>
              <a:gd name="connsiteY0" fmla="*/ 0 h 1764000"/>
              <a:gd name="connsiteX1" fmla="*/ 934058 w 934058"/>
              <a:gd name="connsiteY1" fmla="*/ 0 h 1764000"/>
              <a:gd name="connsiteX2" fmla="*/ 934058 w 934058"/>
              <a:gd name="connsiteY2" fmla="*/ 1764000 h 1764000"/>
              <a:gd name="connsiteX3" fmla="*/ 0 w 934058"/>
              <a:gd name="connsiteY3" fmla="*/ 1764000 h 1764000"/>
              <a:gd name="connsiteX4" fmla="*/ 0 w 934058"/>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058" h="1764000">
                <a:moveTo>
                  <a:pt x="0" y="0"/>
                </a:moveTo>
                <a:lnTo>
                  <a:pt x="934058" y="0"/>
                </a:lnTo>
                <a:lnTo>
                  <a:pt x="934058" y="1764000"/>
                </a:lnTo>
                <a:lnTo>
                  <a:pt x="0" y="1764000"/>
                </a:lnTo>
                <a:lnTo>
                  <a:pt x="0" y="0"/>
                </a:lnTo>
                <a:close/>
              </a:path>
            </a:pathLst>
          </a:custGeom>
        </p:spPr>
      </p:pic>
      <p:pic>
        <p:nvPicPr>
          <p:cNvPr id="35" name="Imagem 34"/>
          <p:cNvPicPr>
            <a:picLocks noChangeAspect="1"/>
          </p:cNvPicPr>
          <p:nvPr/>
        </p:nvPicPr>
        <p:blipFill>
          <a:blip r:embed="rId3">
            <a:extLst>
              <a:ext uri="{28A0092B-C50C-407E-A947-70E740481C1C}">
                <a14:useLocalDpi xmlns:a14="http://schemas.microsoft.com/office/drawing/2010/main" val="0"/>
              </a:ext>
            </a:extLst>
          </a:blip>
          <a:srcRect l="88648" t="434" r="208" b="50858"/>
          <a:stretch>
            <a:fillRect/>
          </a:stretch>
        </p:blipFill>
        <p:spPr>
          <a:xfrm>
            <a:off x="7446716" y="1119132"/>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34" name="Imagem 33"/>
          <p:cNvPicPr>
            <a:picLocks noChangeAspect="1"/>
          </p:cNvPicPr>
          <p:nvPr/>
        </p:nvPicPr>
        <p:blipFill>
          <a:blip r:embed="rId3">
            <a:extLst>
              <a:ext uri="{28A0092B-C50C-407E-A947-70E740481C1C}">
                <a14:useLocalDpi xmlns:a14="http://schemas.microsoft.com/office/drawing/2010/main" val="0"/>
              </a:ext>
            </a:extLst>
          </a:blip>
          <a:srcRect l="25663" t="50511" r="63192" b="781"/>
          <a:stretch>
            <a:fillRect/>
          </a:stretch>
        </p:blipFill>
        <p:spPr>
          <a:xfrm>
            <a:off x="2539867" y="3075806"/>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33" name="Imagem 32"/>
          <p:cNvPicPr>
            <a:picLocks noChangeAspect="1"/>
          </p:cNvPicPr>
          <p:nvPr/>
        </p:nvPicPr>
        <p:blipFill>
          <a:blip r:embed="rId3">
            <a:extLst>
              <a:ext uri="{28A0092B-C50C-407E-A947-70E740481C1C}">
                <a14:useLocalDpi xmlns:a14="http://schemas.microsoft.com/office/drawing/2010/main" val="0"/>
              </a:ext>
            </a:extLst>
          </a:blip>
          <a:srcRect l="50735" t="50721" r="38121" b="571"/>
          <a:stretch>
            <a:fillRect/>
          </a:stretch>
        </p:blipFill>
        <p:spPr>
          <a:xfrm>
            <a:off x="4775903" y="3092550"/>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32" name="Imagem 31"/>
          <p:cNvPicPr>
            <a:picLocks noChangeAspect="1"/>
          </p:cNvPicPr>
          <p:nvPr/>
        </p:nvPicPr>
        <p:blipFill>
          <a:blip r:embed="rId3">
            <a:extLst>
              <a:ext uri="{28A0092B-C50C-407E-A947-70E740481C1C}">
                <a14:useLocalDpi xmlns:a14="http://schemas.microsoft.com/office/drawing/2010/main" val="0"/>
              </a:ext>
            </a:extLst>
          </a:blip>
          <a:srcRect l="38361" t="50929" r="50495" b="363"/>
          <a:stretch>
            <a:fillRect/>
          </a:stretch>
        </p:blipFill>
        <p:spPr>
          <a:xfrm>
            <a:off x="3649953" y="3117100"/>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31" name="Imagem 30"/>
          <p:cNvPicPr>
            <a:picLocks noChangeAspect="1"/>
          </p:cNvPicPr>
          <p:nvPr/>
        </p:nvPicPr>
        <p:blipFill>
          <a:blip r:embed="rId3">
            <a:extLst>
              <a:ext uri="{28A0092B-C50C-407E-A947-70E740481C1C}">
                <a14:useLocalDpi xmlns:a14="http://schemas.microsoft.com/office/drawing/2010/main" val="0"/>
              </a:ext>
            </a:extLst>
          </a:blip>
          <a:srcRect l="88488" t="51102" r="368" b="190"/>
          <a:stretch>
            <a:fillRect/>
          </a:stretch>
        </p:blipFill>
        <p:spPr>
          <a:xfrm>
            <a:off x="8041203" y="3088512"/>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30" name="Imagem 29"/>
          <p:cNvPicPr>
            <a:picLocks noChangeAspect="1"/>
          </p:cNvPicPr>
          <p:nvPr/>
        </p:nvPicPr>
        <p:blipFill>
          <a:blip r:embed="rId3">
            <a:extLst>
              <a:ext uri="{28A0092B-C50C-407E-A947-70E740481C1C}">
                <a14:useLocalDpi xmlns:a14="http://schemas.microsoft.com/office/drawing/2010/main" val="0"/>
              </a:ext>
            </a:extLst>
          </a:blip>
          <a:srcRect l="62873" t="51138" r="25983" b="154"/>
          <a:stretch>
            <a:fillRect/>
          </a:stretch>
        </p:blipFill>
        <p:spPr>
          <a:xfrm>
            <a:off x="5883112" y="3092550"/>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29" name="Imagem 28"/>
          <p:cNvPicPr>
            <a:picLocks noChangeAspect="1"/>
          </p:cNvPicPr>
          <p:nvPr/>
        </p:nvPicPr>
        <p:blipFill>
          <a:blip r:embed="rId3">
            <a:extLst>
              <a:ext uri="{28A0092B-C50C-407E-A947-70E740481C1C}">
                <a14:useLocalDpi xmlns:a14="http://schemas.microsoft.com/office/drawing/2010/main" val="0"/>
              </a:ext>
            </a:extLst>
          </a:blip>
          <a:srcRect l="594" t="51152" r="88262" b="140"/>
          <a:stretch>
            <a:fillRect/>
          </a:stretch>
        </p:blipFill>
        <p:spPr>
          <a:xfrm>
            <a:off x="309778" y="3088512"/>
            <a:ext cx="838519" cy="1764000"/>
          </a:xfrm>
          <a:custGeom>
            <a:avLst/>
            <a:gdLst>
              <a:gd name="connsiteX0" fmla="*/ 0 w 838519"/>
              <a:gd name="connsiteY0" fmla="*/ 0 h 1764000"/>
              <a:gd name="connsiteX1" fmla="*/ 838519 w 838519"/>
              <a:gd name="connsiteY1" fmla="*/ 0 h 1764000"/>
              <a:gd name="connsiteX2" fmla="*/ 838519 w 838519"/>
              <a:gd name="connsiteY2" fmla="*/ 1764000 h 1764000"/>
              <a:gd name="connsiteX3" fmla="*/ 0 w 838519"/>
              <a:gd name="connsiteY3" fmla="*/ 1764000 h 1764000"/>
              <a:gd name="connsiteX4" fmla="*/ 0 w 838519"/>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4000">
                <a:moveTo>
                  <a:pt x="0" y="0"/>
                </a:moveTo>
                <a:lnTo>
                  <a:pt x="838519" y="0"/>
                </a:lnTo>
                <a:lnTo>
                  <a:pt x="838519" y="1764000"/>
                </a:lnTo>
                <a:lnTo>
                  <a:pt x="0" y="1764000"/>
                </a:lnTo>
                <a:lnTo>
                  <a:pt x="0" y="0"/>
                </a:lnTo>
                <a:close/>
              </a:path>
            </a:pathLst>
          </a:custGeom>
        </p:spPr>
      </p:pic>
      <p:pic>
        <p:nvPicPr>
          <p:cNvPr id="28" name="Imagem 27"/>
          <p:cNvPicPr>
            <a:picLocks noChangeAspect="1"/>
          </p:cNvPicPr>
          <p:nvPr/>
        </p:nvPicPr>
        <p:blipFill>
          <a:blip r:embed="rId3">
            <a:extLst>
              <a:ext uri="{28A0092B-C50C-407E-A947-70E740481C1C}">
                <a14:useLocalDpi xmlns:a14="http://schemas.microsoft.com/office/drawing/2010/main" val="0"/>
              </a:ext>
            </a:extLst>
          </a:blip>
          <a:srcRect l="13543" t="51293" r="75313"/>
          <a:stretch>
            <a:fillRect/>
          </a:stretch>
        </p:blipFill>
        <p:spPr>
          <a:xfrm>
            <a:off x="1451019" y="3080251"/>
            <a:ext cx="838519" cy="1763956"/>
          </a:xfrm>
          <a:custGeom>
            <a:avLst/>
            <a:gdLst>
              <a:gd name="connsiteX0" fmla="*/ 0 w 838519"/>
              <a:gd name="connsiteY0" fmla="*/ 0 h 1763956"/>
              <a:gd name="connsiteX1" fmla="*/ 838519 w 838519"/>
              <a:gd name="connsiteY1" fmla="*/ 0 h 1763956"/>
              <a:gd name="connsiteX2" fmla="*/ 838519 w 838519"/>
              <a:gd name="connsiteY2" fmla="*/ 1763956 h 1763956"/>
              <a:gd name="connsiteX3" fmla="*/ 0 w 838519"/>
              <a:gd name="connsiteY3" fmla="*/ 1763956 h 1763956"/>
              <a:gd name="connsiteX4" fmla="*/ 0 w 838519"/>
              <a:gd name="connsiteY4" fmla="*/ 0 h 176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63956">
                <a:moveTo>
                  <a:pt x="0" y="0"/>
                </a:moveTo>
                <a:lnTo>
                  <a:pt x="838519" y="0"/>
                </a:lnTo>
                <a:lnTo>
                  <a:pt x="838519" y="1763956"/>
                </a:lnTo>
                <a:lnTo>
                  <a:pt x="0" y="1763956"/>
                </a:lnTo>
                <a:lnTo>
                  <a:pt x="0" y="0"/>
                </a:lnTo>
                <a:close/>
              </a:path>
            </a:pathLst>
          </a:custGeom>
        </p:spPr>
      </p:pic>
      <p:pic>
        <p:nvPicPr>
          <p:cNvPr id="27" name="Imagem 26"/>
          <p:cNvPicPr>
            <a:picLocks noChangeAspect="1"/>
          </p:cNvPicPr>
          <p:nvPr/>
        </p:nvPicPr>
        <p:blipFill>
          <a:blip r:embed="rId3">
            <a:extLst>
              <a:ext uri="{28A0092B-C50C-407E-A947-70E740481C1C}">
                <a14:useLocalDpi xmlns:a14="http://schemas.microsoft.com/office/drawing/2010/main" val="0"/>
              </a:ext>
            </a:extLst>
          </a:blip>
          <a:srcRect l="75603" t="51489" r="13253"/>
          <a:stretch>
            <a:fillRect/>
          </a:stretch>
        </p:blipFill>
        <p:spPr>
          <a:xfrm>
            <a:off x="6959309" y="3117100"/>
            <a:ext cx="838519" cy="1756877"/>
          </a:xfrm>
          <a:custGeom>
            <a:avLst/>
            <a:gdLst>
              <a:gd name="connsiteX0" fmla="*/ 0 w 838519"/>
              <a:gd name="connsiteY0" fmla="*/ 0 h 1756877"/>
              <a:gd name="connsiteX1" fmla="*/ 838519 w 838519"/>
              <a:gd name="connsiteY1" fmla="*/ 0 h 1756877"/>
              <a:gd name="connsiteX2" fmla="*/ 838519 w 838519"/>
              <a:gd name="connsiteY2" fmla="*/ 1756877 h 1756877"/>
              <a:gd name="connsiteX3" fmla="*/ 0 w 838519"/>
              <a:gd name="connsiteY3" fmla="*/ 1756877 h 1756877"/>
              <a:gd name="connsiteX4" fmla="*/ 0 w 838519"/>
              <a:gd name="connsiteY4" fmla="*/ 0 h 175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1756877">
                <a:moveTo>
                  <a:pt x="0" y="0"/>
                </a:moveTo>
                <a:lnTo>
                  <a:pt x="838519" y="0"/>
                </a:lnTo>
                <a:lnTo>
                  <a:pt x="838519" y="1756877"/>
                </a:lnTo>
                <a:lnTo>
                  <a:pt x="0" y="1756877"/>
                </a:lnTo>
                <a:lnTo>
                  <a:pt x="0" y="0"/>
                </a:lnTo>
                <a:close/>
              </a:path>
            </a:pathLst>
          </a:custGeom>
        </p:spPr>
      </p:pic>
      <p:pic>
        <p:nvPicPr>
          <p:cNvPr id="26" name="Imagem 25"/>
          <p:cNvPicPr>
            <a:picLocks noChangeAspect="1"/>
          </p:cNvPicPr>
          <p:nvPr/>
        </p:nvPicPr>
        <p:blipFill>
          <a:blip r:embed="rId3">
            <a:extLst>
              <a:ext uri="{28A0092B-C50C-407E-A947-70E740481C1C}">
                <a14:useLocalDpi xmlns:a14="http://schemas.microsoft.com/office/drawing/2010/main" val="0"/>
              </a:ext>
            </a:extLst>
          </a:blip>
          <a:srcRect l="44076" t="-72" r="43483" b="100000"/>
          <a:stretch>
            <a:fillRect/>
          </a:stretch>
        </p:blipFill>
        <p:spPr>
          <a:xfrm>
            <a:off x="4093013" y="1100832"/>
            <a:ext cx="936104" cy="2595"/>
          </a:xfrm>
          <a:custGeom>
            <a:avLst/>
            <a:gdLst>
              <a:gd name="connsiteX0" fmla="*/ 0 w 936104"/>
              <a:gd name="connsiteY0" fmla="*/ 0 h 2595"/>
              <a:gd name="connsiteX1" fmla="*/ 936104 w 936104"/>
              <a:gd name="connsiteY1" fmla="*/ 0 h 2595"/>
              <a:gd name="connsiteX2" fmla="*/ 936104 w 936104"/>
              <a:gd name="connsiteY2" fmla="*/ 2595 h 2595"/>
              <a:gd name="connsiteX3" fmla="*/ 0 w 936104"/>
              <a:gd name="connsiteY3" fmla="*/ 2595 h 2595"/>
              <a:gd name="connsiteX4" fmla="*/ 0 w 936104"/>
              <a:gd name="connsiteY4" fmla="*/ 0 h 2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04" h="2595">
                <a:moveTo>
                  <a:pt x="0" y="0"/>
                </a:moveTo>
                <a:lnTo>
                  <a:pt x="936104" y="0"/>
                </a:lnTo>
                <a:lnTo>
                  <a:pt x="936104" y="2595"/>
                </a:lnTo>
                <a:lnTo>
                  <a:pt x="0" y="2595"/>
                </a:lnTo>
                <a:lnTo>
                  <a:pt x="0" y="0"/>
                </a:lnTo>
                <a:close/>
              </a:path>
            </a:pathLst>
          </a:custGeom>
        </p:spPr>
      </p:pic>
      <p:pic>
        <p:nvPicPr>
          <p:cNvPr id="24" name="Imagem 23"/>
          <p:cNvPicPr>
            <a:picLocks noChangeAspect="1"/>
          </p:cNvPicPr>
          <p:nvPr/>
        </p:nvPicPr>
        <p:blipFill>
          <a:blip r:embed="rId3">
            <a:extLst>
              <a:ext uri="{28A0092B-C50C-407E-A947-70E740481C1C}">
                <a14:useLocalDpi xmlns:a14="http://schemas.microsoft.com/office/drawing/2010/main" val="0"/>
              </a:ext>
            </a:extLst>
          </a:blip>
          <a:srcRect l="-27" t="380" r="100000" b="50912"/>
          <a:stretch>
            <a:fillRect/>
          </a:stretch>
        </p:blipFill>
        <p:spPr>
          <a:xfrm>
            <a:off x="774514" y="1117176"/>
            <a:ext cx="2046" cy="1764000"/>
          </a:xfrm>
          <a:custGeom>
            <a:avLst/>
            <a:gdLst>
              <a:gd name="connsiteX0" fmla="*/ 0 w 2046"/>
              <a:gd name="connsiteY0" fmla="*/ 0 h 1764000"/>
              <a:gd name="connsiteX1" fmla="*/ 2046 w 2046"/>
              <a:gd name="connsiteY1" fmla="*/ 0 h 1764000"/>
              <a:gd name="connsiteX2" fmla="*/ 2046 w 2046"/>
              <a:gd name="connsiteY2" fmla="*/ 1764000 h 1764000"/>
              <a:gd name="connsiteX3" fmla="*/ 0 w 2046"/>
              <a:gd name="connsiteY3" fmla="*/ 1764000 h 1764000"/>
              <a:gd name="connsiteX4" fmla="*/ 0 w 2046"/>
              <a:gd name="connsiteY4" fmla="*/ 0 h 17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 h="1764000">
                <a:moveTo>
                  <a:pt x="0" y="0"/>
                </a:moveTo>
                <a:lnTo>
                  <a:pt x="2046" y="0"/>
                </a:lnTo>
                <a:lnTo>
                  <a:pt x="2046" y="1764000"/>
                </a:lnTo>
                <a:lnTo>
                  <a:pt x="0" y="1764000"/>
                </a:lnTo>
                <a:lnTo>
                  <a:pt x="0" y="0"/>
                </a:lnTo>
                <a:close/>
              </a:path>
            </a:pathLst>
          </a:custGeom>
        </p:spPr>
      </p:pic>
      <p:pic>
        <p:nvPicPr>
          <p:cNvPr id="23" name="Imagem 22"/>
          <p:cNvPicPr>
            <a:picLocks noChangeAspect="1"/>
          </p:cNvPicPr>
          <p:nvPr/>
        </p:nvPicPr>
        <p:blipFill>
          <a:blip r:embed="rId3">
            <a:extLst>
              <a:ext uri="{28A0092B-C50C-407E-A947-70E740481C1C}">
                <a14:useLocalDpi xmlns:a14="http://schemas.microsoft.com/office/drawing/2010/main" val="0"/>
              </a:ext>
            </a:extLst>
          </a:blip>
          <a:srcRect l="75603" t="100000" r="13253" b="-197"/>
          <a:stretch>
            <a:fillRect/>
          </a:stretch>
        </p:blipFill>
        <p:spPr>
          <a:xfrm>
            <a:off x="5980512" y="4845389"/>
            <a:ext cx="838519" cy="7123"/>
          </a:xfrm>
          <a:custGeom>
            <a:avLst/>
            <a:gdLst>
              <a:gd name="connsiteX0" fmla="*/ 0 w 838519"/>
              <a:gd name="connsiteY0" fmla="*/ 0 h 7123"/>
              <a:gd name="connsiteX1" fmla="*/ 838519 w 838519"/>
              <a:gd name="connsiteY1" fmla="*/ 0 h 7123"/>
              <a:gd name="connsiteX2" fmla="*/ 838519 w 838519"/>
              <a:gd name="connsiteY2" fmla="*/ 7123 h 7123"/>
              <a:gd name="connsiteX3" fmla="*/ 0 w 838519"/>
              <a:gd name="connsiteY3" fmla="*/ 7123 h 7123"/>
              <a:gd name="connsiteX4" fmla="*/ 0 w 838519"/>
              <a:gd name="connsiteY4" fmla="*/ 0 h 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9" h="7123">
                <a:moveTo>
                  <a:pt x="0" y="0"/>
                </a:moveTo>
                <a:lnTo>
                  <a:pt x="838519" y="0"/>
                </a:lnTo>
                <a:lnTo>
                  <a:pt x="838519" y="7123"/>
                </a:lnTo>
                <a:lnTo>
                  <a:pt x="0" y="7123"/>
                </a:lnTo>
                <a:lnTo>
                  <a:pt x="0" y="0"/>
                </a:lnTo>
                <a:close/>
              </a:path>
            </a:pathLst>
          </a:cu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5" name="CaixaDeTexto 4"/>
          <p:cNvSpPr txBox="1"/>
          <p:nvPr/>
        </p:nvSpPr>
        <p:spPr>
          <a:xfrm>
            <a:off x="214282" y="577298"/>
            <a:ext cx="4429726" cy="430887"/>
          </a:xfrm>
          <a:prstGeom prst="rect">
            <a:avLst/>
          </a:prstGeom>
          <a:noFill/>
        </p:spPr>
        <p:txBody>
          <a:bodyPr wrap="square" rtlCol="0">
            <a:spAutoFit/>
          </a:bodyPr>
          <a:lstStyle/>
          <a:p>
            <a:r>
              <a:rPr lang="pt-BR" sz="2200" b="1" dirty="0"/>
              <a:t>Indicação – Serviços Auxiliares</a:t>
            </a:r>
          </a:p>
        </p:txBody>
      </p:sp>
    </p:spTree>
    <p:extLst>
      <p:ext uri="{BB962C8B-B14F-4D97-AF65-F5344CB8AC3E}">
        <p14:creationId xmlns:p14="http://schemas.microsoft.com/office/powerpoint/2010/main" val="8899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randombar(horizont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randombar(horizont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randombar(horizont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randombar(horizontal)">
                                      <p:cBhvr>
                                        <p:cTn id="7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descr="PED e DEF.png"/>
          <p:cNvPicPr>
            <a:picLocks noChangeAspect="1"/>
          </p:cNvPicPr>
          <p:nvPr/>
        </p:nvPicPr>
        <p:blipFill>
          <a:blip r:embed="rId3"/>
          <a:srcRect l="37236" t="80" r="36167" b="77685"/>
          <a:stretch>
            <a:fillRect/>
          </a:stretch>
        </p:blipFill>
        <p:spPr>
          <a:xfrm>
            <a:off x="1313336" y="1145959"/>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31" name="Imagem 30" descr="PED e DEF.png"/>
          <p:cNvPicPr>
            <a:picLocks noChangeAspect="1"/>
          </p:cNvPicPr>
          <p:nvPr/>
        </p:nvPicPr>
        <p:blipFill>
          <a:blip r:embed="rId3"/>
          <a:srcRect l="73136" t="80" r="267" b="77685"/>
          <a:stretch>
            <a:fillRect/>
          </a:stretch>
        </p:blipFill>
        <p:spPr>
          <a:xfrm>
            <a:off x="3059832" y="1154487"/>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30" name="Imagem 29" descr="PED e DEF.png"/>
          <p:cNvPicPr>
            <a:picLocks noChangeAspect="1"/>
          </p:cNvPicPr>
          <p:nvPr/>
        </p:nvPicPr>
        <p:blipFill>
          <a:blip r:embed="rId3"/>
          <a:srcRect l="267" t="185" r="73136" b="77580"/>
          <a:stretch>
            <a:fillRect/>
          </a:stretch>
        </p:blipFill>
        <p:spPr>
          <a:xfrm>
            <a:off x="362577" y="1149865"/>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9" name="Imagem 28" descr="PED e DEF.png"/>
          <p:cNvPicPr>
            <a:picLocks noChangeAspect="1"/>
          </p:cNvPicPr>
          <p:nvPr/>
        </p:nvPicPr>
        <p:blipFill>
          <a:blip r:embed="rId3"/>
          <a:srcRect l="267" t="26321" r="73136" b="51444"/>
          <a:stretch>
            <a:fillRect/>
          </a:stretch>
        </p:blipFill>
        <p:spPr>
          <a:xfrm>
            <a:off x="362577" y="2123140"/>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8" name="Imagem 27" descr="PED e DEF.png"/>
          <p:cNvPicPr>
            <a:picLocks noChangeAspect="1"/>
          </p:cNvPicPr>
          <p:nvPr/>
        </p:nvPicPr>
        <p:blipFill>
          <a:blip r:embed="rId3"/>
          <a:srcRect l="36969" t="26321" r="36434" b="51444"/>
          <a:stretch>
            <a:fillRect/>
          </a:stretch>
        </p:blipFill>
        <p:spPr>
          <a:xfrm>
            <a:off x="1306461" y="2123140"/>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7" name="Imagem 26" descr="PED e DEF.png"/>
          <p:cNvPicPr>
            <a:picLocks noChangeAspect="1"/>
          </p:cNvPicPr>
          <p:nvPr/>
        </p:nvPicPr>
        <p:blipFill>
          <a:blip r:embed="rId3"/>
          <a:srcRect l="73136" t="26401" r="267" b="51364"/>
          <a:stretch>
            <a:fillRect/>
          </a:stretch>
        </p:blipFill>
        <p:spPr>
          <a:xfrm>
            <a:off x="3059832" y="2134654"/>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6" name="Imagem 25" descr="PED e DEF.png"/>
          <p:cNvPicPr>
            <a:picLocks noChangeAspect="1"/>
          </p:cNvPicPr>
          <p:nvPr/>
        </p:nvPicPr>
        <p:blipFill>
          <a:blip r:embed="rId3"/>
          <a:srcRect l="37236" t="52597" r="36167" b="25168"/>
          <a:stretch>
            <a:fillRect/>
          </a:stretch>
        </p:blipFill>
        <p:spPr>
          <a:xfrm>
            <a:off x="1313336" y="3101613"/>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5" name="Imagem 24" descr="PED e DEF.png"/>
          <p:cNvPicPr>
            <a:picLocks noChangeAspect="1"/>
          </p:cNvPicPr>
          <p:nvPr/>
        </p:nvPicPr>
        <p:blipFill>
          <a:blip r:embed="rId3"/>
          <a:srcRect l="73136" t="52826" r="267" b="24938"/>
          <a:stretch>
            <a:fillRect/>
          </a:stretch>
        </p:blipFill>
        <p:spPr>
          <a:xfrm>
            <a:off x="3059832" y="3118693"/>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4" name="Imagem 23" descr="PED e DEF.png"/>
          <p:cNvPicPr>
            <a:picLocks noChangeAspect="1"/>
          </p:cNvPicPr>
          <p:nvPr/>
        </p:nvPicPr>
        <p:blipFill>
          <a:blip r:embed="rId3"/>
          <a:srcRect l="267" t="53011" r="73136" b="24754"/>
          <a:stretch>
            <a:fillRect/>
          </a:stretch>
        </p:blipFill>
        <p:spPr>
          <a:xfrm>
            <a:off x="362577" y="3117040"/>
            <a:ext cx="684000" cy="828000"/>
          </a:xfrm>
          <a:custGeom>
            <a:avLst/>
            <a:gdLst>
              <a:gd name="connsiteX0" fmla="*/ 0 w 684000"/>
              <a:gd name="connsiteY0" fmla="*/ 0 h 828000"/>
              <a:gd name="connsiteX1" fmla="*/ 684000 w 684000"/>
              <a:gd name="connsiteY1" fmla="*/ 0 h 828000"/>
              <a:gd name="connsiteX2" fmla="*/ 684000 w 684000"/>
              <a:gd name="connsiteY2" fmla="*/ 828000 h 828000"/>
              <a:gd name="connsiteX3" fmla="*/ 0 w 684000"/>
              <a:gd name="connsiteY3" fmla="*/ 828000 h 828000"/>
              <a:gd name="connsiteX4" fmla="*/ 0 w 684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8000">
                <a:moveTo>
                  <a:pt x="0" y="0"/>
                </a:moveTo>
                <a:lnTo>
                  <a:pt x="684000" y="0"/>
                </a:lnTo>
                <a:lnTo>
                  <a:pt x="684000" y="828000"/>
                </a:lnTo>
                <a:lnTo>
                  <a:pt x="0" y="828000"/>
                </a:lnTo>
                <a:lnTo>
                  <a:pt x="0" y="0"/>
                </a:lnTo>
                <a:close/>
              </a:path>
            </a:pathLst>
          </a:custGeom>
        </p:spPr>
      </p:pic>
      <p:pic>
        <p:nvPicPr>
          <p:cNvPr id="23" name="Imagem 22" descr="PED e DEF.png"/>
          <p:cNvPicPr>
            <a:picLocks noChangeAspect="1"/>
          </p:cNvPicPr>
          <p:nvPr/>
        </p:nvPicPr>
        <p:blipFill>
          <a:blip r:embed="rId3"/>
          <a:srcRect l="73136" t="77782" r="267"/>
          <a:stretch>
            <a:fillRect/>
          </a:stretch>
        </p:blipFill>
        <p:spPr>
          <a:xfrm>
            <a:off x="3059832" y="4048006"/>
            <a:ext cx="684000" cy="827359"/>
          </a:xfrm>
          <a:custGeom>
            <a:avLst/>
            <a:gdLst>
              <a:gd name="connsiteX0" fmla="*/ 0 w 684000"/>
              <a:gd name="connsiteY0" fmla="*/ 0 h 827359"/>
              <a:gd name="connsiteX1" fmla="*/ 684000 w 684000"/>
              <a:gd name="connsiteY1" fmla="*/ 0 h 827359"/>
              <a:gd name="connsiteX2" fmla="*/ 684000 w 684000"/>
              <a:gd name="connsiteY2" fmla="*/ 827359 h 827359"/>
              <a:gd name="connsiteX3" fmla="*/ 0 w 684000"/>
              <a:gd name="connsiteY3" fmla="*/ 827359 h 827359"/>
              <a:gd name="connsiteX4" fmla="*/ 0 w 684000"/>
              <a:gd name="connsiteY4" fmla="*/ 0 h 827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7359">
                <a:moveTo>
                  <a:pt x="0" y="0"/>
                </a:moveTo>
                <a:lnTo>
                  <a:pt x="684000" y="0"/>
                </a:lnTo>
                <a:lnTo>
                  <a:pt x="684000" y="827359"/>
                </a:lnTo>
                <a:lnTo>
                  <a:pt x="0" y="827359"/>
                </a:lnTo>
                <a:lnTo>
                  <a:pt x="0" y="0"/>
                </a:lnTo>
                <a:close/>
              </a:path>
            </a:pathLst>
          </a:custGeom>
        </p:spPr>
      </p:pic>
      <p:pic>
        <p:nvPicPr>
          <p:cNvPr id="22" name="Imagem 21" descr="PED e DEF.png"/>
          <p:cNvPicPr>
            <a:picLocks noChangeAspect="1"/>
          </p:cNvPicPr>
          <p:nvPr/>
        </p:nvPicPr>
        <p:blipFill>
          <a:blip r:embed="rId3"/>
          <a:srcRect l="36913" t="77825" r="36490"/>
          <a:stretch>
            <a:fillRect/>
          </a:stretch>
        </p:blipFill>
        <p:spPr>
          <a:xfrm>
            <a:off x="1293116" y="4041060"/>
            <a:ext cx="684000" cy="825777"/>
          </a:xfrm>
          <a:custGeom>
            <a:avLst/>
            <a:gdLst>
              <a:gd name="connsiteX0" fmla="*/ 0 w 684000"/>
              <a:gd name="connsiteY0" fmla="*/ 0 h 825777"/>
              <a:gd name="connsiteX1" fmla="*/ 684000 w 684000"/>
              <a:gd name="connsiteY1" fmla="*/ 0 h 825777"/>
              <a:gd name="connsiteX2" fmla="*/ 684000 w 684000"/>
              <a:gd name="connsiteY2" fmla="*/ 825777 h 825777"/>
              <a:gd name="connsiteX3" fmla="*/ 0 w 684000"/>
              <a:gd name="connsiteY3" fmla="*/ 825777 h 825777"/>
              <a:gd name="connsiteX4" fmla="*/ 0 w 684000"/>
              <a:gd name="connsiteY4" fmla="*/ 0 h 825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825777">
                <a:moveTo>
                  <a:pt x="0" y="0"/>
                </a:moveTo>
                <a:lnTo>
                  <a:pt x="684000" y="0"/>
                </a:lnTo>
                <a:lnTo>
                  <a:pt x="684000" y="825777"/>
                </a:lnTo>
                <a:lnTo>
                  <a:pt x="0" y="825777"/>
                </a:lnTo>
                <a:lnTo>
                  <a:pt x="0" y="0"/>
                </a:lnTo>
                <a:close/>
              </a:path>
            </a:pathLst>
          </a:custGeom>
        </p:spPr>
      </p:pic>
      <p:pic>
        <p:nvPicPr>
          <p:cNvPr id="20" name="Imagem 19" descr="PED e DEF.png"/>
          <p:cNvPicPr>
            <a:picLocks noChangeAspect="1"/>
          </p:cNvPicPr>
          <p:nvPr/>
        </p:nvPicPr>
        <p:blipFill>
          <a:blip r:embed="rId3"/>
          <a:srcRect l="36913" t="100000" r="36490" b="-60"/>
          <a:stretch>
            <a:fillRect/>
          </a:stretch>
        </p:blipFill>
        <p:spPr>
          <a:xfrm>
            <a:off x="1305031" y="4866837"/>
            <a:ext cx="684000" cy="2223"/>
          </a:xfrm>
          <a:custGeom>
            <a:avLst/>
            <a:gdLst>
              <a:gd name="connsiteX0" fmla="*/ 0 w 684000"/>
              <a:gd name="connsiteY0" fmla="*/ 0 h 2223"/>
              <a:gd name="connsiteX1" fmla="*/ 684000 w 684000"/>
              <a:gd name="connsiteY1" fmla="*/ 0 h 2223"/>
              <a:gd name="connsiteX2" fmla="*/ 684000 w 684000"/>
              <a:gd name="connsiteY2" fmla="*/ 2223 h 2223"/>
              <a:gd name="connsiteX3" fmla="*/ 0 w 684000"/>
              <a:gd name="connsiteY3" fmla="*/ 2223 h 2223"/>
              <a:gd name="connsiteX4" fmla="*/ 0 w 684000"/>
              <a:gd name="connsiteY4" fmla="*/ 0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2223">
                <a:moveTo>
                  <a:pt x="0" y="0"/>
                </a:moveTo>
                <a:lnTo>
                  <a:pt x="684000" y="0"/>
                </a:lnTo>
                <a:lnTo>
                  <a:pt x="684000" y="2223"/>
                </a:lnTo>
                <a:lnTo>
                  <a:pt x="0" y="2223"/>
                </a:lnTo>
                <a:lnTo>
                  <a:pt x="0" y="0"/>
                </a:lnTo>
                <a:close/>
              </a:path>
            </a:pathLst>
          </a:custGeom>
        </p:spPr>
      </p:pic>
      <p:pic>
        <p:nvPicPr>
          <p:cNvPr id="19" name="Imagem 18" descr="PED e DEF.png"/>
          <p:cNvPicPr>
            <a:picLocks noChangeAspect="1"/>
          </p:cNvPicPr>
          <p:nvPr/>
        </p:nvPicPr>
        <p:blipFill>
          <a:blip r:embed="rId3"/>
          <a:srcRect l="73136" t="100000" r="267" b="-17"/>
          <a:stretch>
            <a:fillRect/>
          </a:stretch>
        </p:blipFill>
        <p:spPr>
          <a:xfrm>
            <a:off x="3059832" y="4875365"/>
            <a:ext cx="684000" cy="641"/>
          </a:xfrm>
          <a:custGeom>
            <a:avLst/>
            <a:gdLst>
              <a:gd name="connsiteX0" fmla="*/ 0 w 684000"/>
              <a:gd name="connsiteY0" fmla="*/ 0 h 641"/>
              <a:gd name="connsiteX1" fmla="*/ 684000 w 684000"/>
              <a:gd name="connsiteY1" fmla="*/ 0 h 641"/>
              <a:gd name="connsiteX2" fmla="*/ 684000 w 684000"/>
              <a:gd name="connsiteY2" fmla="*/ 641 h 641"/>
              <a:gd name="connsiteX3" fmla="*/ 0 w 684000"/>
              <a:gd name="connsiteY3" fmla="*/ 641 h 641"/>
              <a:gd name="connsiteX4" fmla="*/ 0 w 684000"/>
              <a:gd name="connsiteY4" fmla="*/ 0 h 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00" h="641">
                <a:moveTo>
                  <a:pt x="0" y="0"/>
                </a:moveTo>
                <a:lnTo>
                  <a:pt x="684000" y="0"/>
                </a:lnTo>
                <a:lnTo>
                  <a:pt x="684000" y="641"/>
                </a:lnTo>
                <a:lnTo>
                  <a:pt x="0" y="641"/>
                </a:lnTo>
                <a:lnTo>
                  <a:pt x="0" y="0"/>
                </a:lnTo>
                <a:close/>
              </a:path>
            </a:pathLst>
          </a:custGeom>
        </p:spPr>
      </p:pic>
      <p:pic>
        <p:nvPicPr>
          <p:cNvPr id="48" name="Imagem 47" descr="Placas Pedestres.jpg"/>
          <p:cNvPicPr>
            <a:picLocks noChangeAspect="1"/>
          </p:cNvPicPr>
          <p:nvPr/>
        </p:nvPicPr>
        <p:blipFill>
          <a:blip r:embed="rId4"/>
          <a:srcRect l="34343" t="1696" r="34243" b="69864"/>
          <a:stretch>
            <a:fillRect/>
          </a:stretch>
        </p:blipFill>
        <p:spPr>
          <a:xfrm>
            <a:off x="4785428" y="1861858"/>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7" name="Imagem 46" descr="Placas Pedestres.jpg"/>
          <p:cNvPicPr>
            <a:picLocks noChangeAspect="1"/>
          </p:cNvPicPr>
          <p:nvPr/>
        </p:nvPicPr>
        <p:blipFill>
          <a:blip r:embed="rId4"/>
          <a:srcRect l="1102" t="2098" r="67484" b="69462"/>
          <a:stretch>
            <a:fillRect/>
          </a:stretch>
        </p:blipFill>
        <p:spPr>
          <a:xfrm>
            <a:off x="5716658" y="1104182"/>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6" name="Imagem 45" descr="Placas Pedestres.jpg"/>
          <p:cNvPicPr>
            <a:picLocks noChangeAspect="1"/>
          </p:cNvPicPr>
          <p:nvPr/>
        </p:nvPicPr>
        <p:blipFill>
          <a:blip r:embed="rId4"/>
          <a:srcRect l="67889" t="2098" r="697" b="69462"/>
          <a:stretch>
            <a:fillRect/>
          </a:stretch>
        </p:blipFill>
        <p:spPr>
          <a:xfrm>
            <a:off x="6729548" y="1861858"/>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5" name="Imagem 44" descr="Placas Pedestres.jpg"/>
          <p:cNvPicPr>
            <a:picLocks noChangeAspect="1"/>
          </p:cNvPicPr>
          <p:nvPr/>
        </p:nvPicPr>
        <p:blipFill>
          <a:blip r:embed="rId4"/>
          <a:srcRect l="994" t="35308" r="67592" b="36252"/>
          <a:stretch>
            <a:fillRect/>
          </a:stretch>
        </p:blipFill>
        <p:spPr>
          <a:xfrm>
            <a:off x="4785428" y="2632695"/>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4" name="Imagem 43" descr="Placas Pedestres.jpg"/>
          <p:cNvPicPr>
            <a:picLocks noChangeAspect="1"/>
          </p:cNvPicPr>
          <p:nvPr/>
        </p:nvPicPr>
        <p:blipFill>
          <a:blip r:embed="rId4"/>
          <a:srcRect l="34343" t="35780" r="34243" b="35780"/>
          <a:stretch>
            <a:fillRect/>
          </a:stretch>
        </p:blipFill>
        <p:spPr>
          <a:xfrm>
            <a:off x="6709040" y="2631567"/>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3" name="Imagem 42" descr="Placas Pedestres.jpg"/>
          <p:cNvPicPr>
            <a:picLocks noChangeAspect="1"/>
          </p:cNvPicPr>
          <p:nvPr/>
        </p:nvPicPr>
        <p:blipFill>
          <a:blip r:embed="rId4"/>
          <a:srcRect l="67889" t="35780" r="697" b="35780"/>
          <a:stretch>
            <a:fillRect/>
          </a:stretch>
        </p:blipFill>
        <p:spPr>
          <a:xfrm>
            <a:off x="5716658" y="4200526"/>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2" name="Imagem 41" descr="Placas Pedestres.jpg"/>
          <p:cNvPicPr>
            <a:picLocks noChangeAspect="1"/>
          </p:cNvPicPr>
          <p:nvPr/>
        </p:nvPicPr>
        <p:blipFill>
          <a:blip r:embed="rId4"/>
          <a:srcRect l="647" t="68590" r="67939" b="2970"/>
          <a:stretch>
            <a:fillRect/>
          </a:stretch>
        </p:blipFill>
        <p:spPr>
          <a:xfrm>
            <a:off x="4785428" y="3403532"/>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41" name="Imagem 40" descr="Placas Pedestres.jpg"/>
          <p:cNvPicPr>
            <a:picLocks noChangeAspect="1"/>
          </p:cNvPicPr>
          <p:nvPr/>
        </p:nvPicPr>
        <p:blipFill>
          <a:blip r:embed="rId4"/>
          <a:srcRect l="34343" t="69067" r="34243" b="2493"/>
          <a:stretch>
            <a:fillRect/>
          </a:stretch>
        </p:blipFill>
        <p:spPr>
          <a:xfrm>
            <a:off x="6732432" y="3423851"/>
            <a:ext cx="1728000" cy="612000"/>
          </a:xfrm>
          <a:custGeom>
            <a:avLst/>
            <a:gdLst>
              <a:gd name="connsiteX0" fmla="*/ 0 w 1728000"/>
              <a:gd name="connsiteY0" fmla="*/ 0 h 612000"/>
              <a:gd name="connsiteX1" fmla="*/ 1728000 w 1728000"/>
              <a:gd name="connsiteY1" fmla="*/ 0 h 612000"/>
              <a:gd name="connsiteX2" fmla="*/ 1728000 w 1728000"/>
              <a:gd name="connsiteY2" fmla="*/ 612000 h 612000"/>
              <a:gd name="connsiteX3" fmla="*/ 0 w 1728000"/>
              <a:gd name="connsiteY3" fmla="*/ 612000 h 612000"/>
              <a:gd name="connsiteX4" fmla="*/ 0 w 17280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612000">
                <a:moveTo>
                  <a:pt x="0" y="0"/>
                </a:moveTo>
                <a:lnTo>
                  <a:pt x="1728000" y="0"/>
                </a:lnTo>
                <a:lnTo>
                  <a:pt x="1728000" y="612000"/>
                </a:lnTo>
                <a:lnTo>
                  <a:pt x="0" y="612000"/>
                </a:lnTo>
                <a:lnTo>
                  <a:pt x="0" y="0"/>
                </a:lnTo>
                <a:close/>
              </a:path>
            </a:pathLst>
          </a:cu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5007902" cy="484816"/>
          </a:xfrm>
          <a:prstGeom prst="rect">
            <a:avLst/>
          </a:prstGeom>
        </p:spPr>
      </p:pic>
      <p:sp>
        <p:nvSpPr>
          <p:cNvPr id="8" name="CaixaDeTexto 7"/>
          <p:cNvSpPr txBox="1"/>
          <p:nvPr/>
        </p:nvSpPr>
        <p:spPr>
          <a:xfrm>
            <a:off x="214282" y="577298"/>
            <a:ext cx="4573742" cy="430887"/>
          </a:xfrm>
          <a:prstGeom prst="rect">
            <a:avLst/>
          </a:prstGeom>
          <a:noFill/>
        </p:spPr>
        <p:txBody>
          <a:bodyPr wrap="square" rtlCol="0">
            <a:spAutoFit/>
          </a:bodyPr>
          <a:lstStyle/>
          <a:p>
            <a:r>
              <a:rPr lang="pt-BR" sz="2200" b="1" dirty="0"/>
              <a:t>Pedestres / Portadores de Deficiência</a:t>
            </a:r>
          </a:p>
        </p:txBody>
      </p:sp>
    </p:spTree>
    <p:extLst>
      <p:ext uri="{BB962C8B-B14F-4D97-AF65-F5344CB8AC3E}">
        <p14:creationId xmlns:p14="http://schemas.microsoft.com/office/powerpoint/2010/main" val="11628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randombar(horizont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randombar(horizontal)">
                                      <p:cBhvr>
                                        <p:cTn id="55" dur="500"/>
                                        <p:tgtEl>
                                          <p:spTgt spid="48"/>
                                        </p:tgtEl>
                                      </p:cBhvr>
                                    </p:animEffect>
                                  </p:childTnLst>
                                </p:cTn>
                              </p:par>
                              <p:par>
                                <p:cTn id="56" presetID="14" presetClass="entr" presetSubtype="1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randombar(horizont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randombar(horizontal)">
                                      <p:cBhvr>
                                        <p:cTn id="63" dur="500"/>
                                        <p:tgtEl>
                                          <p:spTgt spid="45"/>
                                        </p:tgtEl>
                                      </p:cBhvr>
                                    </p:animEffect>
                                  </p:childTnLst>
                                </p:cTn>
                              </p:par>
                              <p:par>
                                <p:cTn id="64" presetID="14"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randombar(horizontal)">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randombar(horizontal)">
                                      <p:cBhvr>
                                        <p:cTn id="71" dur="500"/>
                                        <p:tgtEl>
                                          <p:spTgt spid="42"/>
                                        </p:tgtEl>
                                      </p:cBhvr>
                                    </p:animEffect>
                                  </p:childTnLst>
                                </p:cTn>
                              </p:par>
                              <p:par>
                                <p:cTn id="72" presetID="14" presetClass="entr" presetSubtype="1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randombar(horizontal)">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randombar(horizontal)">
                                      <p:cBhvr>
                                        <p:cTn id="7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advertencia especial onibus.wmf"/>
          <p:cNvPicPr>
            <a:picLocks noChangeAspect="1"/>
          </p:cNvPicPr>
          <p:nvPr/>
        </p:nvPicPr>
        <p:blipFill>
          <a:blip r:embed="rId3"/>
          <a:stretch>
            <a:fillRect/>
          </a:stretch>
        </p:blipFill>
        <p:spPr>
          <a:xfrm>
            <a:off x="142844" y="1071552"/>
            <a:ext cx="4771648" cy="2928964"/>
          </a:xfrm>
          <a:prstGeom prst="rect">
            <a:avLst/>
          </a:prstGeom>
        </p:spPr>
      </p:pic>
      <p:pic>
        <p:nvPicPr>
          <p:cNvPr id="1026" name="Picture 2" descr="D:\PLACAS\Placas de Identificação\button_Orientacao_16.png"/>
          <p:cNvPicPr>
            <a:picLocks noChangeAspect="1" noChangeArrowheads="1"/>
          </p:cNvPicPr>
          <p:nvPr/>
        </p:nvPicPr>
        <p:blipFill>
          <a:blip r:embed="rId4"/>
          <a:srcRect/>
          <a:stretch>
            <a:fillRect/>
          </a:stretch>
        </p:blipFill>
        <p:spPr bwMode="auto">
          <a:xfrm>
            <a:off x="6193830" y="2795850"/>
            <a:ext cx="2521574" cy="1704726"/>
          </a:xfrm>
          <a:prstGeom prst="rect">
            <a:avLst/>
          </a:prstGeom>
          <a:noFill/>
        </p:spPr>
      </p:pic>
      <p:pic>
        <p:nvPicPr>
          <p:cNvPr id="1027" name="Picture 3" descr="D:\PLACAS\Placas de Identificação\button_Orientacao_18.png"/>
          <p:cNvPicPr>
            <a:picLocks noChangeAspect="1" noChangeArrowheads="1"/>
          </p:cNvPicPr>
          <p:nvPr/>
        </p:nvPicPr>
        <p:blipFill>
          <a:blip r:embed="rId5"/>
          <a:srcRect/>
          <a:stretch>
            <a:fillRect/>
          </a:stretch>
        </p:blipFill>
        <p:spPr bwMode="auto">
          <a:xfrm>
            <a:off x="6215074" y="1142990"/>
            <a:ext cx="2446342" cy="1447132"/>
          </a:xfrm>
          <a:prstGeom prst="rect">
            <a:avLst/>
          </a:prstGeom>
          <a:noFill/>
        </p:spPr>
      </p:pic>
      <p:pic>
        <p:nvPicPr>
          <p:cNvPr id="6" name="Imagem 5"/>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7" name="CaixaDeTexto 6"/>
          <p:cNvSpPr txBox="1"/>
          <p:nvPr/>
        </p:nvSpPr>
        <p:spPr>
          <a:xfrm>
            <a:off x="214282" y="577298"/>
            <a:ext cx="4429726" cy="430887"/>
          </a:xfrm>
          <a:prstGeom prst="rect">
            <a:avLst/>
          </a:prstGeom>
          <a:noFill/>
        </p:spPr>
        <p:txBody>
          <a:bodyPr wrap="square" rtlCol="0">
            <a:spAutoFit/>
          </a:bodyPr>
          <a:lstStyle/>
          <a:p>
            <a:r>
              <a:rPr lang="pt-BR" sz="2200" b="1" dirty="0"/>
              <a:t>PLACAS DIAGRAMADAS</a:t>
            </a:r>
          </a:p>
        </p:txBody>
      </p:sp>
    </p:spTree>
    <p:extLst>
      <p:ext uri="{BB962C8B-B14F-4D97-AF65-F5344CB8AC3E}">
        <p14:creationId xmlns:p14="http://schemas.microsoft.com/office/powerpoint/2010/main" val="3766754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7" name="CaixaDeTexto 6"/>
          <p:cNvSpPr txBox="1"/>
          <p:nvPr/>
        </p:nvSpPr>
        <p:spPr>
          <a:xfrm>
            <a:off x="214282" y="577298"/>
            <a:ext cx="4429726" cy="430887"/>
          </a:xfrm>
          <a:prstGeom prst="rect">
            <a:avLst/>
          </a:prstGeom>
          <a:noFill/>
        </p:spPr>
        <p:txBody>
          <a:bodyPr wrap="square" rtlCol="0">
            <a:spAutoFit/>
          </a:bodyPr>
          <a:lstStyle/>
          <a:p>
            <a:r>
              <a:rPr lang="pt-BR" sz="2200" b="1" dirty="0"/>
              <a:t>VLT – Veículo Leve sobre Trilhos</a:t>
            </a:r>
          </a:p>
        </p:txBody>
      </p:sp>
      <p:pic>
        <p:nvPicPr>
          <p:cNvPr id="2" name="Imagem 1"/>
          <p:cNvPicPr>
            <a:picLocks noChangeAspect="1"/>
          </p:cNvPicPr>
          <p:nvPr/>
        </p:nvPicPr>
        <p:blipFill rotWithShape="1">
          <a:blip r:embed="rId4"/>
          <a:srcRect l="15139" t="16861" r="19260" b="5987"/>
          <a:stretch/>
        </p:blipFill>
        <p:spPr>
          <a:xfrm>
            <a:off x="323528" y="1563638"/>
            <a:ext cx="4464496" cy="2953435"/>
          </a:xfrm>
          <a:prstGeom prst="rect">
            <a:avLst/>
          </a:prstGeom>
        </p:spPr>
      </p:pic>
      <p:pic>
        <p:nvPicPr>
          <p:cNvPr id="4" name="Imagem 3"/>
          <p:cNvPicPr>
            <a:picLocks noChangeAspect="1"/>
          </p:cNvPicPr>
          <p:nvPr/>
        </p:nvPicPr>
        <p:blipFill rotWithShape="1">
          <a:blip r:embed="rId5"/>
          <a:srcRect l="15677" t="40553" r="23461" b="7050"/>
          <a:stretch/>
        </p:blipFill>
        <p:spPr>
          <a:xfrm>
            <a:off x="5076056" y="2427734"/>
            <a:ext cx="3744417" cy="1813293"/>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1779662"/>
            <a:ext cx="3168352" cy="558771"/>
          </a:xfrm>
          <a:prstGeom prst="rect">
            <a:avLst/>
          </a:prstGeom>
        </p:spPr>
      </p:pic>
    </p:spTree>
    <p:extLst>
      <p:ext uri="{BB962C8B-B14F-4D97-AF65-F5344CB8AC3E}">
        <p14:creationId xmlns:p14="http://schemas.microsoft.com/office/powerpoint/2010/main" val="3490497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7" name="CaixaDeTexto 6"/>
          <p:cNvSpPr txBox="1"/>
          <p:nvPr/>
        </p:nvSpPr>
        <p:spPr>
          <a:xfrm>
            <a:off x="214282" y="577298"/>
            <a:ext cx="4429726" cy="430887"/>
          </a:xfrm>
          <a:prstGeom prst="rect">
            <a:avLst/>
          </a:prstGeom>
          <a:noFill/>
        </p:spPr>
        <p:txBody>
          <a:bodyPr wrap="square" rtlCol="0">
            <a:spAutoFit/>
          </a:bodyPr>
          <a:lstStyle/>
          <a:p>
            <a:r>
              <a:rPr lang="pt-BR" sz="2200" b="1" dirty="0"/>
              <a:t>Ciclistas e Pedestres </a:t>
            </a:r>
            <a:r>
              <a:rPr lang="pt-BR" sz="1000" dirty="0"/>
              <a:t>(Res. 550/15 Contran)</a:t>
            </a:r>
            <a:r>
              <a:rPr lang="pt-BR" sz="2200" b="1" dirty="0"/>
              <a:t> </a:t>
            </a:r>
          </a:p>
        </p:txBody>
      </p:sp>
      <p:pic>
        <p:nvPicPr>
          <p:cNvPr id="1026" name="Picture 2" descr="Ministério cria duas novas sinalizações relacionadas à bicicleta - Brasil -  Estadão">
            <a:extLst>
              <a:ext uri="{FF2B5EF4-FFF2-40B4-BE49-F238E27FC236}">
                <a16:creationId xmlns:a16="http://schemas.microsoft.com/office/drawing/2014/main" id="{ACF38283-80CF-4ABF-B559-2B37D118D1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9397" y="2214202"/>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CA TRÂNSITO COMPARTILHADO POR CICLISTAS E PEDESTRES A-30c">
            <a:extLst>
              <a:ext uri="{FF2B5EF4-FFF2-40B4-BE49-F238E27FC236}">
                <a16:creationId xmlns:a16="http://schemas.microsoft.com/office/drawing/2014/main" id="{CC0E38A9-1D26-45D0-8FFD-E85AD74181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579862"/>
            <a:ext cx="864004" cy="864004"/>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E4FF199E-19E7-477B-9ADA-2BBC3B0F6E1A}"/>
              </a:ext>
            </a:extLst>
          </p:cNvPr>
          <p:cNvSpPr/>
          <p:nvPr/>
        </p:nvSpPr>
        <p:spPr>
          <a:xfrm>
            <a:off x="1336668" y="1247822"/>
            <a:ext cx="2393649" cy="804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Calibri" pitchFamily="34" charset="0"/>
                <a:cs typeface="Calibri" pitchFamily="34" charset="0"/>
              </a:rPr>
              <a:t>Circulação compartilhada de ciclistas e pedestres</a:t>
            </a:r>
          </a:p>
        </p:txBody>
      </p:sp>
      <p:sp>
        <p:nvSpPr>
          <p:cNvPr id="14" name="Retângulo: Cantos Arredondados 13">
            <a:extLst>
              <a:ext uri="{FF2B5EF4-FFF2-40B4-BE49-F238E27FC236}">
                <a16:creationId xmlns:a16="http://schemas.microsoft.com/office/drawing/2014/main" id="{6901DD08-BDAF-4D00-ABE7-2437C49A08A8}"/>
              </a:ext>
            </a:extLst>
          </p:cNvPr>
          <p:cNvSpPr/>
          <p:nvPr/>
        </p:nvSpPr>
        <p:spPr>
          <a:xfrm>
            <a:off x="4572000" y="2069385"/>
            <a:ext cx="4331780" cy="1728192"/>
          </a:xfrm>
          <a:prstGeom prst="roundRect">
            <a:avLst>
              <a:gd name="adj" fmla="val 9760"/>
            </a:avLst>
          </a:prstGeom>
          <a:ln/>
        </p:spPr>
        <p:style>
          <a:lnRef idx="2">
            <a:schemeClr val="accent2"/>
          </a:lnRef>
          <a:fillRef idx="1">
            <a:schemeClr val="lt1"/>
          </a:fillRef>
          <a:effectRef idx="0">
            <a:schemeClr val="accent2"/>
          </a:effectRef>
          <a:fontRef idx="minor">
            <a:schemeClr val="dk1"/>
          </a:fontRef>
        </p:style>
        <p:txBody>
          <a:bodyPr lIns="180000" tIns="180000" rIns="180000" bIns="180000" rtlCol="0" anchor="ctr"/>
          <a:lstStyle/>
          <a:p>
            <a:pPr algn="l"/>
            <a:r>
              <a:rPr lang="pt-BR" sz="2000" dirty="0">
                <a:solidFill>
                  <a:schemeClr val="tx1"/>
                </a:solidFill>
                <a:latin typeface="+mj-lt"/>
                <a:cs typeface="Calibri" pitchFamily="34" charset="0"/>
              </a:rPr>
              <a:t>Utilizada em </a:t>
            </a:r>
            <a:r>
              <a:rPr lang="pt-BR" sz="2000" i="0" u="none" strike="noStrike" baseline="0" dirty="0">
                <a:solidFill>
                  <a:srgbClr val="000000"/>
                </a:solidFill>
                <a:latin typeface="+mj-lt"/>
              </a:rPr>
              <a:t> </a:t>
            </a:r>
            <a:r>
              <a:rPr lang="pt-BR" sz="2000" b="1" i="0" u="none" strike="noStrike" baseline="0" dirty="0">
                <a:solidFill>
                  <a:srgbClr val="000000"/>
                </a:solidFill>
                <a:latin typeface="+mj-lt"/>
              </a:rPr>
              <a:t>calçada</a:t>
            </a:r>
            <a:r>
              <a:rPr lang="pt-BR" sz="2000" i="0" u="none" strike="noStrike" baseline="0" dirty="0">
                <a:solidFill>
                  <a:srgbClr val="000000"/>
                </a:solidFill>
                <a:latin typeface="+mj-lt"/>
              </a:rPr>
              <a:t>, </a:t>
            </a:r>
            <a:r>
              <a:rPr lang="pt-BR" sz="2000" b="1" i="0" u="none" strike="noStrike" baseline="0" dirty="0">
                <a:solidFill>
                  <a:srgbClr val="000000"/>
                </a:solidFill>
                <a:latin typeface="+mj-lt"/>
              </a:rPr>
              <a:t>canteiro</a:t>
            </a:r>
            <a:r>
              <a:rPr lang="pt-BR" sz="2000" i="0" u="none" strike="noStrike" baseline="0" dirty="0">
                <a:solidFill>
                  <a:srgbClr val="000000"/>
                </a:solidFill>
                <a:latin typeface="+mj-lt"/>
              </a:rPr>
              <a:t>, </a:t>
            </a:r>
            <a:r>
              <a:rPr lang="pt-BR" sz="2000" b="1" i="0" u="none" strike="noStrike" baseline="0" dirty="0">
                <a:solidFill>
                  <a:srgbClr val="000000"/>
                </a:solidFill>
                <a:latin typeface="+mj-lt"/>
              </a:rPr>
              <a:t>passagem subterrânea</a:t>
            </a:r>
            <a:r>
              <a:rPr lang="pt-BR" sz="2000" i="0" u="none" strike="noStrike" baseline="0" dirty="0">
                <a:solidFill>
                  <a:srgbClr val="000000"/>
                </a:solidFill>
                <a:latin typeface="+mj-lt"/>
              </a:rPr>
              <a:t> de pedestre, </a:t>
            </a:r>
            <a:r>
              <a:rPr lang="pt-BR" sz="2000" b="1" i="0" u="none" strike="noStrike" baseline="0" dirty="0">
                <a:solidFill>
                  <a:srgbClr val="000000"/>
                </a:solidFill>
                <a:latin typeface="+mj-lt"/>
              </a:rPr>
              <a:t>passarela</a:t>
            </a:r>
            <a:r>
              <a:rPr lang="pt-BR" sz="2000" i="0" u="none" strike="noStrike" baseline="0" dirty="0">
                <a:solidFill>
                  <a:srgbClr val="000000"/>
                </a:solidFill>
                <a:latin typeface="+mj-lt"/>
              </a:rPr>
              <a:t>, trecho de </a:t>
            </a:r>
            <a:r>
              <a:rPr lang="pt-BR" sz="2000" b="1" i="0" u="none" strike="noStrike" baseline="0" dirty="0">
                <a:solidFill>
                  <a:srgbClr val="000000"/>
                </a:solidFill>
                <a:latin typeface="+mj-lt"/>
              </a:rPr>
              <a:t>via pista ou faixa</a:t>
            </a:r>
            <a:r>
              <a:rPr lang="pt-BR" sz="2000" i="0" u="none" strike="noStrike" baseline="0" dirty="0">
                <a:solidFill>
                  <a:srgbClr val="000000"/>
                </a:solidFill>
                <a:latin typeface="+mj-lt"/>
              </a:rPr>
              <a:t> de circulação </a:t>
            </a:r>
            <a:r>
              <a:rPr lang="pt-BR" sz="2000" i="0" u="none" strike="noStrike" baseline="0" dirty="0">
                <a:solidFill>
                  <a:srgbClr val="FF6600"/>
                </a:solidFill>
                <a:latin typeface="+mj-lt"/>
              </a:rPr>
              <a:t>compartilhada</a:t>
            </a:r>
            <a:r>
              <a:rPr lang="pt-BR" sz="2000" i="0" u="none" strike="noStrike" baseline="0" dirty="0">
                <a:solidFill>
                  <a:srgbClr val="000000"/>
                </a:solidFill>
                <a:latin typeface="+mj-lt"/>
              </a:rPr>
              <a:t> de </a:t>
            </a:r>
            <a:r>
              <a:rPr lang="pt-BR" sz="2000" i="0" u="none" strike="noStrike" baseline="0" dirty="0">
                <a:solidFill>
                  <a:srgbClr val="00B0F0"/>
                </a:solidFill>
                <a:latin typeface="+mj-lt"/>
              </a:rPr>
              <a:t>ciclista e pedestre</a:t>
            </a:r>
            <a:r>
              <a:rPr lang="pt-BR" sz="2000" dirty="0">
                <a:solidFill>
                  <a:srgbClr val="000000"/>
                </a:solidFill>
                <a:latin typeface="+mj-lt"/>
              </a:rPr>
              <a:t>.</a:t>
            </a:r>
            <a:endParaRPr lang="pt-BR" sz="1000" dirty="0">
              <a:solidFill>
                <a:schemeClr val="tx1"/>
              </a:solidFill>
              <a:latin typeface="+mj-lt"/>
              <a:cs typeface="Calibri" pitchFamily="34" charset="0"/>
            </a:endParaRPr>
          </a:p>
        </p:txBody>
      </p:sp>
      <p:sp>
        <p:nvSpPr>
          <p:cNvPr id="15" name="Retângulo 14">
            <a:extLst>
              <a:ext uri="{FF2B5EF4-FFF2-40B4-BE49-F238E27FC236}">
                <a16:creationId xmlns:a16="http://schemas.microsoft.com/office/drawing/2014/main" id="{7487BFE5-7C9F-499D-A286-84CF1F846934}"/>
              </a:ext>
            </a:extLst>
          </p:cNvPr>
          <p:cNvSpPr/>
          <p:nvPr/>
        </p:nvSpPr>
        <p:spPr>
          <a:xfrm>
            <a:off x="-3853" y="4255345"/>
            <a:ext cx="2199590" cy="804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dirty="0">
                <a:solidFill>
                  <a:schemeClr val="tx1"/>
                </a:solidFill>
                <a:latin typeface="Calibri" pitchFamily="34" charset="0"/>
                <a:cs typeface="Calibri" pitchFamily="34" charset="0"/>
              </a:rPr>
              <a:t>Trânsito compartilhado por ciclistas e pedestres</a:t>
            </a:r>
          </a:p>
        </p:txBody>
      </p:sp>
      <p:sp>
        <p:nvSpPr>
          <p:cNvPr id="18" name="Diferente de 17">
            <a:extLst>
              <a:ext uri="{FF2B5EF4-FFF2-40B4-BE49-F238E27FC236}">
                <a16:creationId xmlns:a16="http://schemas.microsoft.com/office/drawing/2014/main" id="{FC331933-32A5-474B-8918-700DF5BD95B2}"/>
              </a:ext>
            </a:extLst>
          </p:cNvPr>
          <p:cNvSpPr/>
          <p:nvPr/>
        </p:nvSpPr>
        <p:spPr>
          <a:xfrm>
            <a:off x="1236569" y="3481761"/>
            <a:ext cx="499028" cy="315816"/>
          </a:xfrm>
          <a:prstGeom prst="mathNotEqual">
            <a:avLst/>
          </a:prstGeom>
          <a:solidFill>
            <a:srgbClr val="FFFF00">
              <a:alpha val="30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chemeClr val="bg1"/>
              </a:solidFill>
            </a:endParaRPr>
          </a:p>
        </p:txBody>
      </p:sp>
      <p:pic>
        <p:nvPicPr>
          <p:cNvPr id="19" name="Imagem 18">
            <a:extLst>
              <a:ext uri="{FF2B5EF4-FFF2-40B4-BE49-F238E27FC236}">
                <a16:creationId xmlns:a16="http://schemas.microsoft.com/office/drawing/2014/main" id="{F5C376A6-8789-48B2-A7B1-57D6E671F9F7}"/>
              </a:ext>
            </a:extLst>
          </p:cNvPr>
          <p:cNvPicPr>
            <a:picLocks noChangeAspect="1"/>
          </p:cNvPicPr>
          <p:nvPr/>
        </p:nvPicPr>
        <p:blipFill>
          <a:blip r:embed="rId6"/>
          <a:stretch>
            <a:fillRect/>
          </a:stretch>
        </p:blipFill>
        <p:spPr>
          <a:xfrm>
            <a:off x="3594642" y="2649992"/>
            <a:ext cx="804742" cy="566977"/>
          </a:xfrm>
          <a:prstGeom prst="rect">
            <a:avLst/>
          </a:prstGeom>
        </p:spPr>
      </p:pic>
    </p:spTree>
    <p:extLst>
      <p:ext uri="{BB962C8B-B14F-4D97-AF65-F5344CB8AC3E}">
        <p14:creationId xmlns:p14="http://schemas.microsoft.com/office/powerpoint/2010/main" val="83844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7" name="CaixaDeTexto 6"/>
          <p:cNvSpPr txBox="1"/>
          <p:nvPr/>
        </p:nvSpPr>
        <p:spPr>
          <a:xfrm>
            <a:off x="214282" y="577298"/>
            <a:ext cx="4429726" cy="430887"/>
          </a:xfrm>
          <a:prstGeom prst="rect">
            <a:avLst/>
          </a:prstGeom>
          <a:noFill/>
        </p:spPr>
        <p:txBody>
          <a:bodyPr wrap="square" rtlCol="0">
            <a:spAutoFit/>
          </a:bodyPr>
          <a:lstStyle/>
          <a:p>
            <a:r>
              <a:rPr lang="pt-BR" sz="2200" b="1" dirty="0"/>
              <a:t>Trânsito de Bicicletas </a:t>
            </a:r>
            <a:r>
              <a:rPr lang="pt-BR" sz="1000" dirty="0"/>
              <a:t>(Res. 550/15 Contran)</a:t>
            </a:r>
            <a:endParaRPr lang="pt-BR" sz="1000" b="1" dirty="0"/>
          </a:p>
        </p:txBody>
      </p:sp>
      <p:pic>
        <p:nvPicPr>
          <p:cNvPr id="28" name="Imagem 27">
            <a:extLst>
              <a:ext uri="{FF2B5EF4-FFF2-40B4-BE49-F238E27FC236}">
                <a16:creationId xmlns:a16="http://schemas.microsoft.com/office/drawing/2014/main" id="{D12C9E2E-369F-47B2-93A1-2025D36EE901}"/>
              </a:ext>
            </a:extLst>
          </p:cNvPr>
          <p:cNvPicPr>
            <a:picLocks noChangeAspect="1"/>
          </p:cNvPicPr>
          <p:nvPr/>
        </p:nvPicPr>
        <p:blipFill>
          <a:blip r:embed="rId4"/>
          <a:stretch>
            <a:fillRect/>
          </a:stretch>
        </p:blipFill>
        <p:spPr>
          <a:xfrm>
            <a:off x="1769438" y="2914752"/>
            <a:ext cx="1152244" cy="1390008"/>
          </a:xfrm>
          <a:prstGeom prst="rect">
            <a:avLst/>
          </a:prstGeom>
        </p:spPr>
      </p:pic>
      <p:pic>
        <p:nvPicPr>
          <p:cNvPr id="33" name="Imagem 32">
            <a:extLst>
              <a:ext uri="{FF2B5EF4-FFF2-40B4-BE49-F238E27FC236}">
                <a16:creationId xmlns:a16="http://schemas.microsoft.com/office/drawing/2014/main" id="{DCB6494E-7BF4-44E7-9354-AA48C37D4E66}"/>
              </a:ext>
            </a:extLst>
          </p:cNvPr>
          <p:cNvPicPr>
            <a:picLocks noChangeAspect="1"/>
          </p:cNvPicPr>
          <p:nvPr/>
        </p:nvPicPr>
        <p:blipFill>
          <a:blip r:embed="rId5"/>
          <a:stretch>
            <a:fillRect/>
          </a:stretch>
        </p:blipFill>
        <p:spPr>
          <a:xfrm>
            <a:off x="470361" y="2914752"/>
            <a:ext cx="1152244" cy="1365622"/>
          </a:xfrm>
          <a:prstGeom prst="rect">
            <a:avLst/>
          </a:prstGeom>
        </p:spPr>
      </p:pic>
      <p:sp>
        <p:nvSpPr>
          <p:cNvPr id="52" name="Retângulo: Cantos Arredondados 51">
            <a:extLst>
              <a:ext uri="{FF2B5EF4-FFF2-40B4-BE49-F238E27FC236}">
                <a16:creationId xmlns:a16="http://schemas.microsoft.com/office/drawing/2014/main" id="{29383D15-ACA9-4511-AE6F-880F1C4C2668}"/>
              </a:ext>
            </a:extLst>
          </p:cNvPr>
          <p:cNvSpPr/>
          <p:nvPr/>
        </p:nvSpPr>
        <p:spPr>
          <a:xfrm>
            <a:off x="323528" y="1502977"/>
            <a:ext cx="2719069" cy="3063225"/>
          </a:xfrm>
          <a:prstGeom prst="roundRect">
            <a:avLst>
              <a:gd name="adj" fmla="val 5243"/>
            </a:avLst>
          </a:prstGeom>
          <a:noFill/>
          <a:ln/>
        </p:spPr>
        <p:style>
          <a:lnRef idx="2">
            <a:schemeClr val="accent2"/>
          </a:lnRef>
          <a:fillRef idx="1">
            <a:schemeClr val="lt1"/>
          </a:fillRef>
          <a:effectRef idx="0">
            <a:schemeClr val="accent2"/>
          </a:effectRef>
          <a:fontRef idx="minor">
            <a:schemeClr val="dk1"/>
          </a:fontRef>
        </p:style>
        <p:txBody>
          <a:bodyPr lIns="180000" tIns="180000" rIns="180000" bIns="180000" rtlCol="0" anchor="t" anchorCtr="0"/>
          <a:lstStyle/>
          <a:p>
            <a:r>
              <a:rPr lang="pt-BR" sz="2000" b="1" dirty="0">
                <a:solidFill>
                  <a:schemeClr val="tx1"/>
                </a:solidFill>
                <a:cs typeface="Calibri" pitchFamily="34" charset="0"/>
              </a:rPr>
              <a:t>CICLORROTA</a:t>
            </a:r>
            <a:endParaRPr lang="pt-BR" sz="2000" b="1" dirty="0">
              <a:solidFill>
                <a:schemeClr val="tx1"/>
              </a:solidFill>
              <a:latin typeface="+mj-lt"/>
              <a:cs typeface="Calibri" pitchFamily="34" charset="0"/>
            </a:endParaRPr>
          </a:p>
          <a:p>
            <a:pPr algn="l"/>
            <a:r>
              <a:rPr lang="pt-BR" sz="2000" dirty="0">
                <a:solidFill>
                  <a:schemeClr val="tx1"/>
                </a:solidFill>
                <a:latin typeface="+mj-lt"/>
                <a:cs typeface="Calibri" pitchFamily="34" charset="0"/>
              </a:rPr>
              <a:t>Símbolos indicativos de rota de bicicleta</a:t>
            </a:r>
          </a:p>
        </p:txBody>
      </p:sp>
      <p:pic>
        <p:nvPicPr>
          <p:cNvPr id="1032" name="Picture 8">
            <a:extLst>
              <a:ext uri="{FF2B5EF4-FFF2-40B4-BE49-F238E27FC236}">
                <a16:creationId xmlns:a16="http://schemas.microsoft.com/office/drawing/2014/main" id="{0702DEA4-58DF-4BC6-BD8B-FB5DD69EC7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507375"/>
            <a:ext cx="3145401" cy="2022351"/>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BA88582-63A5-436A-97C9-221D2178F9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2467712"/>
            <a:ext cx="2797987" cy="2098490"/>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55" name="Imagem 54">
            <a:extLst>
              <a:ext uri="{FF2B5EF4-FFF2-40B4-BE49-F238E27FC236}">
                <a16:creationId xmlns:a16="http://schemas.microsoft.com/office/drawing/2014/main" id="{8CC43BD3-28C8-4FA8-BB1F-FBCD616F0B56}"/>
              </a:ext>
            </a:extLst>
          </p:cNvPr>
          <p:cNvPicPr>
            <a:picLocks noChangeAspect="1"/>
          </p:cNvPicPr>
          <p:nvPr/>
        </p:nvPicPr>
        <p:blipFill>
          <a:blip r:embed="rId8"/>
          <a:stretch>
            <a:fillRect/>
          </a:stretch>
        </p:blipFill>
        <p:spPr>
          <a:xfrm>
            <a:off x="4689886" y="1687214"/>
            <a:ext cx="804742" cy="566977"/>
          </a:xfrm>
          <a:prstGeom prst="rect">
            <a:avLst/>
          </a:prstGeom>
        </p:spPr>
      </p:pic>
      <p:pic>
        <p:nvPicPr>
          <p:cNvPr id="56" name="Imagem 55">
            <a:extLst>
              <a:ext uri="{FF2B5EF4-FFF2-40B4-BE49-F238E27FC236}">
                <a16:creationId xmlns:a16="http://schemas.microsoft.com/office/drawing/2014/main" id="{CCD80AA8-FA7E-4F58-AF80-D06AAD15858F}"/>
              </a:ext>
            </a:extLst>
          </p:cNvPr>
          <p:cNvPicPr>
            <a:picLocks noChangeAspect="1"/>
          </p:cNvPicPr>
          <p:nvPr/>
        </p:nvPicPr>
        <p:blipFill>
          <a:blip r:embed="rId8"/>
          <a:stretch>
            <a:fillRect/>
          </a:stretch>
        </p:blipFill>
        <p:spPr>
          <a:xfrm>
            <a:off x="3241753" y="3246237"/>
            <a:ext cx="804742" cy="566977"/>
          </a:xfrm>
          <a:prstGeom prst="rect">
            <a:avLst/>
          </a:prstGeom>
        </p:spPr>
      </p:pic>
    </p:spTree>
    <p:extLst>
      <p:ext uri="{BB962C8B-B14F-4D97-AF65-F5344CB8AC3E}">
        <p14:creationId xmlns:p14="http://schemas.microsoft.com/office/powerpoint/2010/main" val="289194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randombar(horizontal)">
                                      <p:cBhvr>
                                        <p:cTn id="10" dur="500"/>
                                        <p:tgtEl>
                                          <p:spTgt spid="56"/>
                                        </p:tgtEl>
                                      </p:cBhvr>
                                    </p:animEffect>
                                  </p:childTnLst>
                                </p:cTn>
                              </p:par>
                              <p:par>
                                <p:cTn id="11" presetID="14" presetClass="entr" presetSubtype="1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randombar(horizontal)">
                                      <p:cBhvr>
                                        <p:cTn id="13" dur="500"/>
                                        <p:tgtEl>
                                          <p:spTgt spid="103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randombar(horizontal)">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5"/>
            <a:ext cx="4647862" cy="613447"/>
          </a:xfrm>
          <a:prstGeom prst="rect">
            <a:avLst/>
          </a:prstGeom>
        </p:spPr>
      </p:pic>
      <p:sp>
        <p:nvSpPr>
          <p:cNvPr id="7" name="CaixaDeTexto 6"/>
          <p:cNvSpPr txBox="1"/>
          <p:nvPr/>
        </p:nvSpPr>
        <p:spPr>
          <a:xfrm>
            <a:off x="214282" y="577298"/>
            <a:ext cx="4429726" cy="584775"/>
          </a:xfrm>
          <a:prstGeom prst="rect">
            <a:avLst/>
          </a:prstGeom>
          <a:noFill/>
        </p:spPr>
        <p:txBody>
          <a:bodyPr wrap="square" rtlCol="0">
            <a:spAutoFit/>
          </a:bodyPr>
          <a:lstStyle/>
          <a:p>
            <a:r>
              <a:rPr lang="pt-BR" sz="2200" b="1" dirty="0"/>
              <a:t>Bolsão – Bicicletas e Motocicletas</a:t>
            </a:r>
          </a:p>
          <a:p>
            <a:r>
              <a:rPr lang="pt-BR" sz="1000" dirty="0"/>
              <a:t>(Res. 550/15 Contran)</a:t>
            </a:r>
            <a:endParaRPr lang="pt-BR" sz="1000" b="1" dirty="0"/>
          </a:p>
        </p:txBody>
      </p:sp>
      <p:pic>
        <p:nvPicPr>
          <p:cNvPr id="2052" name="Picture 4" descr="93% dos motociclistas, na Capital, utilizam capacete corretamente - Metro -  Diário do Nordeste">
            <a:extLst>
              <a:ext uri="{FF2B5EF4-FFF2-40B4-BE49-F238E27FC236}">
                <a16:creationId xmlns:a16="http://schemas.microsoft.com/office/drawing/2014/main" id="{93D06E0A-8A17-4200-B07B-43801BCD5C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8427" y="3122887"/>
            <a:ext cx="2449455" cy="1376543"/>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11" name="Picture 2" descr="Mauá (SP) cria área de espera para motos em semáforos">
            <a:extLst>
              <a:ext uri="{FF2B5EF4-FFF2-40B4-BE49-F238E27FC236}">
                <a16:creationId xmlns:a16="http://schemas.microsoft.com/office/drawing/2014/main" id="{61A9C0BB-4DD9-4A01-BE79-87A827CB69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427" y="1466994"/>
            <a:ext cx="2449455" cy="1469673"/>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602765ED-0F45-4562-ADB8-8B2A478B090F}"/>
              </a:ext>
            </a:extLst>
          </p:cNvPr>
          <p:cNvPicPr>
            <a:picLocks noChangeAspect="1"/>
          </p:cNvPicPr>
          <p:nvPr/>
        </p:nvPicPr>
        <p:blipFill>
          <a:blip r:embed="rId6"/>
          <a:stretch>
            <a:fillRect/>
          </a:stretch>
        </p:blipFill>
        <p:spPr>
          <a:xfrm>
            <a:off x="273753" y="1347614"/>
            <a:ext cx="3004273" cy="1946887"/>
          </a:xfrm>
          <a:prstGeom prst="rect">
            <a:avLst/>
          </a:prstGeom>
        </p:spPr>
      </p:pic>
      <p:pic>
        <p:nvPicPr>
          <p:cNvPr id="5" name="Imagem 4">
            <a:extLst>
              <a:ext uri="{FF2B5EF4-FFF2-40B4-BE49-F238E27FC236}">
                <a16:creationId xmlns:a16="http://schemas.microsoft.com/office/drawing/2014/main" id="{B182A9E4-A70B-4449-B061-52D28C6AA13E}"/>
              </a:ext>
            </a:extLst>
          </p:cNvPr>
          <p:cNvPicPr>
            <a:picLocks noChangeAspect="1"/>
          </p:cNvPicPr>
          <p:nvPr/>
        </p:nvPicPr>
        <p:blipFill>
          <a:blip r:embed="rId7"/>
          <a:stretch>
            <a:fillRect/>
          </a:stretch>
        </p:blipFill>
        <p:spPr>
          <a:xfrm>
            <a:off x="251520" y="3473142"/>
            <a:ext cx="3029694" cy="1376542"/>
          </a:xfrm>
          <a:prstGeom prst="rect">
            <a:avLst/>
          </a:prstGeom>
        </p:spPr>
      </p:pic>
      <p:pic>
        <p:nvPicPr>
          <p:cNvPr id="9" name="Imagem 8">
            <a:extLst>
              <a:ext uri="{FF2B5EF4-FFF2-40B4-BE49-F238E27FC236}">
                <a16:creationId xmlns:a16="http://schemas.microsoft.com/office/drawing/2014/main" id="{3DA40EA9-778A-4E68-96FE-7E65C9DAC6F1}"/>
              </a:ext>
            </a:extLst>
          </p:cNvPr>
          <p:cNvPicPr>
            <a:picLocks noChangeAspect="1"/>
          </p:cNvPicPr>
          <p:nvPr/>
        </p:nvPicPr>
        <p:blipFill rotWithShape="1">
          <a:blip r:embed="rId8"/>
          <a:srcRect r="49790"/>
          <a:stretch/>
        </p:blipFill>
        <p:spPr>
          <a:xfrm>
            <a:off x="5037713" y="1419622"/>
            <a:ext cx="836753" cy="1275595"/>
          </a:xfrm>
          <a:prstGeom prst="rect">
            <a:avLst/>
          </a:prstGeom>
        </p:spPr>
      </p:pic>
      <p:pic>
        <p:nvPicPr>
          <p:cNvPr id="12" name="Imagem 11">
            <a:extLst>
              <a:ext uri="{FF2B5EF4-FFF2-40B4-BE49-F238E27FC236}">
                <a16:creationId xmlns:a16="http://schemas.microsoft.com/office/drawing/2014/main" id="{A562F0A9-F4C5-4941-A9F2-BEA8362116C1}"/>
              </a:ext>
            </a:extLst>
          </p:cNvPr>
          <p:cNvPicPr>
            <a:picLocks noChangeAspect="1"/>
          </p:cNvPicPr>
          <p:nvPr/>
        </p:nvPicPr>
        <p:blipFill rotWithShape="1">
          <a:blip r:embed="rId9"/>
          <a:srcRect l="51219"/>
          <a:stretch/>
        </p:blipFill>
        <p:spPr>
          <a:xfrm>
            <a:off x="5133311" y="3050895"/>
            <a:ext cx="836754" cy="1584176"/>
          </a:xfrm>
          <a:prstGeom prst="rect">
            <a:avLst/>
          </a:prstGeom>
        </p:spPr>
      </p:pic>
      <p:sp>
        <p:nvSpPr>
          <p:cNvPr id="20" name="Retângulo 19">
            <a:extLst>
              <a:ext uri="{FF2B5EF4-FFF2-40B4-BE49-F238E27FC236}">
                <a16:creationId xmlns:a16="http://schemas.microsoft.com/office/drawing/2014/main" id="{EBB3596C-EF55-434F-86FA-3DB4CFD7316B}"/>
              </a:ext>
            </a:extLst>
          </p:cNvPr>
          <p:cNvSpPr/>
          <p:nvPr/>
        </p:nvSpPr>
        <p:spPr>
          <a:xfrm>
            <a:off x="294297" y="1109208"/>
            <a:ext cx="2479355" cy="804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latin typeface="Calibri" pitchFamily="34" charset="0"/>
                <a:cs typeface="Calibri" pitchFamily="34" charset="0"/>
              </a:rPr>
              <a:t>Bolsão de espera com segunda linha de retenção</a:t>
            </a:r>
          </a:p>
        </p:txBody>
      </p:sp>
      <p:sp>
        <p:nvSpPr>
          <p:cNvPr id="21" name="Retângulo 20">
            <a:extLst>
              <a:ext uri="{FF2B5EF4-FFF2-40B4-BE49-F238E27FC236}">
                <a16:creationId xmlns:a16="http://schemas.microsoft.com/office/drawing/2014/main" id="{AD9706BF-F847-4DBE-A103-636AFD94C0CB}"/>
              </a:ext>
            </a:extLst>
          </p:cNvPr>
          <p:cNvSpPr/>
          <p:nvPr/>
        </p:nvSpPr>
        <p:spPr>
          <a:xfrm>
            <a:off x="3491880" y="3451257"/>
            <a:ext cx="1656184" cy="804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latin typeface="Calibri" pitchFamily="34" charset="0"/>
                <a:cs typeface="Calibri" pitchFamily="34" charset="0"/>
              </a:rPr>
              <a:t>Parada exclusiva para Motocicleta e Bicicleta</a:t>
            </a:r>
          </a:p>
        </p:txBody>
      </p:sp>
      <p:sp>
        <p:nvSpPr>
          <p:cNvPr id="22" name="Retângulo 21">
            <a:extLst>
              <a:ext uri="{FF2B5EF4-FFF2-40B4-BE49-F238E27FC236}">
                <a16:creationId xmlns:a16="http://schemas.microsoft.com/office/drawing/2014/main" id="{EC7AC95E-F244-435C-9523-EC0B6CA50531}"/>
              </a:ext>
            </a:extLst>
          </p:cNvPr>
          <p:cNvSpPr/>
          <p:nvPr/>
        </p:nvSpPr>
        <p:spPr>
          <a:xfrm>
            <a:off x="3491880" y="1678730"/>
            <a:ext cx="1656184" cy="804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latin typeface="Calibri" pitchFamily="34" charset="0"/>
                <a:cs typeface="Calibri" pitchFamily="34" charset="0"/>
              </a:rPr>
              <a:t>Parada exclusiva para Motocicleta</a:t>
            </a:r>
          </a:p>
        </p:txBody>
      </p:sp>
    </p:spTree>
    <p:extLst>
      <p:ext uri="{BB962C8B-B14F-4D97-AF65-F5344CB8AC3E}">
        <p14:creationId xmlns:p14="http://schemas.microsoft.com/office/powerpoint/2010/main" val="7527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randombar(horizontal)">
                                      <p:cBhvr>
                                        <p:cTn id="21" dur="500"/>
                                        <p:tgtEl>
                                          <p:spTgt spid="2052"/>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ALTURA E LARGURA.wmf"/>
          <p:cNvPicPr>
            <a:picLocks noChangeAspect="1"/>
          </p:cNvPicPr>
          <p:nvPr/>
        </p:nvPicPr>
        <p:blipFill>
          <a:blip r:embed="rId3"/>
          <a:stretch>
            <a:fillRect/>
          </a:stretch>
        </p:blipFill>
        <p:spPr>
          <a:xfrm>
            <a:off x="357158" y="1643056"/>
            <a:ext cx="3000396" cy="2759970"/>
          </a:xfrm>
          <a:prstGeom prst="rect">
            <a:avLst/>
          </a:prstGeom>
        </p:spPr>
      </p:pic>
      <p:sp>
        <p:nvSpPr>
          <p:cNvPr id="10" name="Retângulo 9"/>
          <p:cNvSpPr/>
          <p:nvPr/>
        </p:nvSpPr>
        <p:spPr>
          <a:xfrm>
            <a:off x="3500430" y="1928808"/>
            <a:ext cx="2786082" cy="50006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rgbClr val="C00000"/>
                </a:solidFill>
                <a:latin typeface="Calibri" pitchFamily="34" charset="0"/>
                <a:cs typeface="Calibri" pitchFamily="34" charset="0"/>
              </a:rPr>
              <a:t>REGULAMENTAÇÃO</a:t>
            </a:r>
          </a:p>
        </p:txBody>
      </p:sp>
      <p:grpSp>
        <p:nvGrpSpPr>
          <p:cNvPr id="20" name="Grupo 19"/>
          <p:cNvGrpSpPr/>
          <p:nvPr/>
        </p:nvGrpSpPr>
        <p:grpSpPr>
          <a:xfrm>
            <a:off x="6429388" y="1928808"/>
            <a:ext cx="2143140" cy="500066"/>
            <a:chOff x="6429388" y="1928808"/>
            <a:chExt cx="2143140" cy="500066"/>
          </a:xfrm>
        </p:grpSpPr>
        <p:sp>
          <p:nvSpPr>
            <p:cNvPr id="11" name="Retângulo 10"/>
            <p:cNvSpPr/>
            <p:nvPr/>
          </p:nvSpPr>
          <p:spPr>
            <a:xfrm>
              <a:off x="6715140" y="1928808"/>
              <a:ext cx="1857388"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PERMITIDO</a:t>
              </a:r>
            </a:p>
          </p:txBody>
        </p:sp>
        <p:sp>
          <p:nvSpPr>
            <p:cNvPr id="13" name="Seta para a direita 12"/>
            <p:cNvSpPr/>
            <p:nvPr/>
          </p:nvSpPr>
          <p:spPr>
            <a:xfrm>
              <a:off x="6429388" y="2071684"/>
              <a:ext cx="214314" cy="2143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7" name="Retângulo 16"/>
          <p:cNvSpPr/>
          <p:nvPr/>
        </p:nvSpPr>
        <p:spPr>
          <a:xfrm>
            <a:off x="3500430" y="3500444"/>
            <a:ext cx="2786082" cy="5000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rgbClr val="FF0000"/>
                </a:solidFill>
                <a:latin typeface="Calibri" pitchFamily="34" charset="0"/>
                <a:cs typeface="Calibri" pitchFamily="34" charset="0"/>
              </a:rPr>
              <a:t>ADVERTÊNCIA</a:t>
            </a:r>
          </a:p>
        </p:txBody>
      </p:sp>
      <p:grpSp>
        <p:nvGrpSpPr>
          <p:cNvPr id="22" name="Grupo 21"/>
          <p:cNvGrpSpPr/>
          <p:nvPr/>
        </p:nvGrpSpPr>
        <p:grpSpPr>
          <a:xfrm>
            <a:off x="6429388" y="3500444"/>
            <a:ext cx="2143140" cy="500066"/>
            <a:chOff x="6429388" y="3500444"/>
            <a:chExt cx="2143140" cy="500066"/>
          </a:xfrm>
          <a:solidFill>
            <a:srgbClr val="FF6600"/>
          </a:solidFill>
        </p:grpSpPr>
        <p:sp>
          <p:nvSpPr>
            <p:cNvPr id="15" name="Retângulo 14"/>
            <p:cNvSpPr/>
            <p:nvPr/>
          </p:nvSpPr>
          <p:spPr>
            <a:xfrm>
              <a:off x="6715140" y="3500444"/>
              <a:ext cx="1857388"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Calibri" pitchFamily="34" charset="0"/>
                  <a:cs typeface="Calibri" pitchFamily="34" charset="0"/>
                </a:rPr>
                <a:t>LIMITADO</a:t>
              </a:r>
            </a:p>
          </p:txBody>
        </p:sp>
        <p:sp>
          <p:nvSpPr>
            <p:cNvPr id="18" name="Seta para a direita 17"/>
            <p:cNvSpPr/>
            <p:nvPr/>
          </p:nvSpPr>
          <p:spPr>
            <a:xfrm>
              <a:off x="6429388" y="3643320"/>
              <a:ext cx="214314" cy="21431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6" name="Imagem 1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9" name="CaixaDeTexto 18"/>
          <p:cNvSpPr txBox="1"/>
          <p:nvPr/>
        </p:nvSpPr>
        <p:spPr>
          <a:xfrm>
            <a:off x="214282" y="577298"/>
            <a:ext cx="4429726" cy="430887"/>
          </a:xfrm>
          <a:prstGeom prst="rect">
            <a:avLst/>
          </a:prstGeom>
          <a:noFill/>
        </p:spPr>
        <p:txBody>
          <a:bodyPr wrap="square" rtlCol="0">
            <a:spAutoFit/>
          </a:bodyPr>
          <a:lstStyle/>
          <a:p>
            <a:r>
              <a:rPr lang="pt-BR" sz="2200" b="1" dirty="0"/>
              <a:t>DICAS E MACETES</a:t>
            </a:r>
          </a:p>
        </p:txBody>
      </p:sp>
    </p:spTree>
    <p:extLst>
      <p:ext uri="{BB962C8B-B14F-4D97-AF65-F5344CB8AC3E}">
        <p14:creationId xmlns:p14="http://schemas.microsoft.com/office/powerpoint/2010/main" val="287335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ESPECIAL ADVERTENCIA.jpg"/>
          <p:cNvPicPr>
            <a:picLocks noChangeAspect="1"/>
          </p:cNvPicPr>
          <p:nvPr/>
        </p:nvPicPr>
        <p:blipFill>
          <a:blip r:embed="rId3"/>
          <a:stretch>
            <a:fillRect/>
          </a:stretch>
        </p:blipFill>
        <p:spPr>
          <a:xfrm>
            <a:off x="1785918" y="1571618"/>
            <a:ext cx="5072098" cy="3080793"/>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5" name="CaixaDeTexto 4"/>
          <p:cNvSpPr txBox="1"/>
          <p:nvPr/>
        </p:nvSpPr>
        <p:spPr>
          <a:xfrm>
            <a:off x="214282" y="577298"/>
            <a:ext cx="4429726" cy="430887"/>
          </a:xfrm>
          <a:prstGeom prst="rect">
            <a:avLst/>
          </a:prstGeom>
          <a:noFill/>
        </p:spPr>
        <p:txBody>
          <a:bodyPr wrap="square" rtlCol="0">
            <a:spAutoFit/>
          </a:bodyPr>
          <a:lstStyle/>
          <a:p>
            <a:r>
              <a:rPr lang="pt-BR" sz="2200" b="1" dirty="0"/>
              <a:t>ESPECIAL DE ADVERTÊNCIA</a:t>
            </a:r>
          </a:p>
        </p:txBody>
      </p:sp>
    </p:spTree>
    <p:extLst>
      <p:ext uri="{BB962C8B-B14F-4D97-AF65-F5344CB8AC3E}">
        <p14:creationId xmlns:p14="http://schemas.microsoft.com/office/powerpoint/2010/main" val="1364219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inf comp adv 2.wmf"/>
          <p:cNvPicPr>
            <a:picLocks noChangeAspect="1"/>
          </p:cNvPicPr>
          <p:nvPr/>
        </p:nvPicPr>
        <p:blipFill>
          <a:blip r:embed="rId3"/>
          <a:stretch>
            <a:fillRect/>
          </a:stretch>
        </p:blipFill>
        <p:spPr>
          <a:xfrm>
            <a:off x="1254669" y="1500174"/>
            <a:ext cx="2505582" cy="1568154"/>
          </a:xfrm>
          <a:prstGeom prst="rect">
            <a:avLst/>
          </a:prstGeom>
        </p:spPr>
      </p:pic>
      <p:pic>
        <p:nvPicPr>
          <p:cNvPr id="10" name="Imagem 9" descr="informação compementar adverte 1.wmf"/>
          <p:cNvPicPr>
            <a:picLocks noChangeAspect="1"/>
          </p:cNvPicPr>
          <p:nvPr/>
        </p:nvPicPr>
        <p:blipFill>
          <a:blip r:embed="rId4"/>
          <a:stretch>
            <a:fillRect/>
          </a:stretch>
        </p:blipFill>
        <p:spPr>
          <a:xfrm>
            <a:off x="4683692" y="1500175"/>
            <a:ext cx="2460076" cy="155903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7" name="CaixaDeTexto 6"/>
          <p:cNvSpPr txBox="1"/>
          <p:nvPr/>
        </p:nvSpPr>
        <p:spPr>
          <a:xfrm>
            <a:off x="214282" y="577298"/>
            <a:ext cx="4429726" cy="430887"/>
          </a:xfrm>
          <a:prstGeom prst="rect">
            <a:avLst/>
          </a:prstGeom>
          <a:noFill/>
        </p:spPr>
        <p:txBody>
          <a:bodyPr wrap="square" rtlCol="0">
            <a:spAutoFit/>
          </a:bodyPr>
          <a:lstStyle/>
          <a:p>
            <a:r>
              <a:rPr lang="pt-BR" sz="2200" b="1" dirty="0"/>
              <a:t>INFORMAÇÕES COMPLEMENTARES</a:t>
            </a: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5736" y="3291776"/>
            <a:ext cx="1072877" cy="1446907"/>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0786" y="3292103"/>
            <a:ext cx="1123404" cy="1446251"/>
          </a:xfrm>
          <a:prstGeom prst="rect">
            <a:avLst/>
          </a:prstGeom>
        </p:spPr>
      </p:pic>
      <p:pic>
        <p:nvPicPr>
          <p:cNvPr id="4" name="Image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8264" y="3291830"/>
            <a:ext cx="1082871" cy="1453672"/>
          </a:xfrm>
          <a:prstGeom prst="rect">
            <a:avLst/>
          </a:prstGeom>
        </p:spPr>
      </p:pic>
    </p:spTree>
    <p:extLst>
      <p:ext uri="{BB962C8B-B14F-4D97-AF65-F5344CB8AC3E}">
        <p14:creationId xmlns:p14="http://schemas.microsoft.com/office/powerpoint/2010/main" val="4725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15816" y="1419622"/>
            <a:ext cx="5688632" cy="1595950"/>
          </a:xfrm>
          <a:prstGeom prst="rect">
            <a:avLst/>
          </a:prstGeom>
          <a:noFill/>
          <a:ln w="19050">
            <a:noFill/>
          </a:ln>
        </p:spPr>
        <p:txBody>
          <a:bodyPr wrap="square" rtlCol="0">
            <a:spAutoFit/>
          </a:bodyPr>
          <a:lstStyle/>
          <a:p>
            <a:pPr>
              <a:lnSpc>
                <a:spcPts val="3000"/>
              </a:lnSpc>
            </a:pPr>
            <a:r>
              <a:rPr lang="pt-BR" dirty="0"/>
              <a:t>► </a:t>
            </a:r>
            <a:r>
              <a:rPr lang="pt-BR" b="1" dirty="0"/>
              <a:t>Conduzir</a:t>
            </a:r>
            <a:r>
              <a:rPr lang="pt-BR" dirty="0"/>
              <a:t> veículos para os quais se exija as categorias </a:t>
            </a:r>
            <a:r>
              <a:rPr lang="pt-BR" b="1" dirty="0">
                <a:solidFill>
                  <a:srgbClr val="00B050"/>
                </a:solidFill>
              </a:rPr>
              <a:t>C, D ou E</a:t>
            </a:r>
            <a:r>
              <a:rPr lang="pt-BR" dirty="0"/>
              <a:t>, com o </a:t>
            </a:r>
            <a:r>
              <a:rPr lang="pt-BR" u="sng" dirty="0"/>
              <a:t>toxicológico vencido há mais de 30 dias</a:t>
            </a:r>
            <a:r>
              <a:rPr lang="pt-BR" dirty="0"/>
              <a:t>, constitui infração </a:t>
            </a:r>
            <a:r>
              <a:rPr lang="pt-BR" b="1" dirty="0">
                <a:solidFill>
                  <a:srgbClr val="FE612C"/>
                </a:solidFill>
              </a:rPr>
              <a:t>GRAVÍSSIMA x5 e Suspensão</a:t>
            </a:r>
            <a:r>
              <a:rPr lang="pt-BR" dirty="0"/>
              <a:t> do Direito de Dirigir por 90 dias. </a:t>
            </a:r>
            <a:r>
              <a:rPr lang="pt-BR" sz="1000" dirty="0"/>
              <a:t>(CTB, art. 165-B)</a:t>
            </a:r>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3997678" cy="430887"/>
          </a:xfrm>
          <a:prstGeom prst="rect">
            <a:avLst/>
          </a:prstGeom>
          <a:noFill/>
        </p:spPr>
        <p:txBody>
          <a:bodyPr wrap="square" rtlCol="0">
            <a:spAutoFit/>
          </a:bodyPr>
          <a:lstStyle/>
          <a:p>
            <a:r>
              <a:rPr lang="pt-BR" sz="2200" b="1" dirty="0"/>
              <a:t>EXAME TOXICOLÓGICO</a:t>
            </a:r>
          </a:p>
        </p:txBody>
      </p:sp>
      <p:sp>
        <p:nvSpPr>
          <p:cNvPr id="8" name="CaixaDeTexto 7">
            <a:extLst>
              <a:ext uri="{FF2B5EF4-FFF2-40B4-BE49-F238E27FC236}">
                <a16:creationId xmlns:a16="http://schemas.microsoft.com/office/drawing/2014/main" id="{42036394-F32A-4B7B-A485-58933E8FBEC5}"/>
              </a:ext>
            </a:extLst>
          </p:cNvPr>
          <p:cNvSpPr txBox="1"/>
          <p:nvPr/>
        </p:nvSpPr>
        <p:spPr>
          <a:xfrm>
            <a:off x="395536" y="3512133"/>
            <a:ext cx="8280920" cy="1211229"/>
          </a:xfrm>
          <a:prstGeom prst="rect">
            <a:avLst/>
          </a:prstGeom>
          <a:noFill/>
          <a:ln w="19050">
            <a:noFill/>
          </a:ln>
        </p:spPr>
        <p:txBody>
          <a:bodyPr wrap="square" rtlCol="0">
            <a:spAutoFit/>
          </a:bodyPr>
          <a:lstStyle/>
          <a:p>
            <a:pPr>
              <a:lnSpc>
                <a:spcPts val="3000"/>
              </a:lnSpc>
            </a:pPr>
            <a:r>
              <a:rPr lang="pt-BR" dirty="0"/>
              <a:t>► O condutor das categorias </a:t>
            </a:r>
            <a:r>
              <a:rPr lang="pt-BR" b="1" dirty="0">
                <a:solidFill>
                  <a:srgbClr val="00B050"/>
                </a:solidFill>
              </a:rPr>
              <a:t>C, D ou E</a:t>
            </a:r>
            <a:r>
              <a:rPr lang="pt-BR" dirty="0"/>
              <a:t>, que </a:t>
            </a:r>
            <a:r>
              <a:rPr lang="pt-BR" b="1" dirty="0">
                <a:solidFill>
                  <a:srgbClr val="00B050"/>
                </a:solidFill>
              </a:rPr>
              <a:t>exerce atividade remunerada</a:t>
            </a:r>
            <a:r>
              <a:rPr lang="pt-BR" dirty="0"/>
              <a:t> à direção de veículo, que </a:t>
            </a:r>
            <a:r>
              <a:rPr lang="pt-BR" b="1" dirty="0">
                <a:solidFill>
                  <a:srgbClr val="FE612C"/>
                </a:solidFill>
              </a:rPr>
              <a:t>deixar de renovar</a:t>
            </a:r>
            <a:r>
              <a:rPr lang="pt-BR" dirty="0"/>
              <a:t> o Exame Toxicológico Periódico a cada 2 anos e meio, será autuado por </a:t>
            </a:r>
            <a:r>
              <a:rPr lang="pt-BR" b="1" dirty="0"/>
              <a:t>infração gravíssima x5</a:t>
            </a:r>
            <a:r>
              <a:rPr lang="pt-BR" dirty="0"/>
              <a:t>, no ato da renovação da CNH. </a:t>
            </a:r>
            <a:r>
              <a:rPr lang="pt-BR" sz="1000" dirty="0"/>
              <a:t>(CTB, § único do art. 165-B)</a:t>
            </a:r>
          </a:p>
        </p:txBody>
      </p:sp>
      <p:pic>
        <p:nvPicPr>
          <p:cNvPr id="1026" name="Picture 2">
            <a:extLst>
              <a:ext uri="{FF2B5EF4-FFF2-40B4-BE49-F238E27FC236}">
                <a16:creationId xmlns:a16="http://schemas.microsoft.com/office/drawing/2014/main" id="{61442341-2883-4DB3-A372-5B1E66C33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921"/>
          <a:stretch/>
        </p:blipFill>
        <p:spPr bwMode="auto">
          <a:xfrm>
            <a:off x="395536" y="1183149"/>
            <a:ext cx="2241340" cy="2262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51" y="1133912"/>
            <a:ext cx="4391907" cy="861774"/>
          </a:xfrm>
          <a:prstGeom prst="rect">
            <a:avLst/>
          </a:prstGeom>
          <a:solidFill>
            <a:schemeClr val="tx2"/>
          </a:solidFill>
          <a:ln w="19050">
            <a:noFill/>
          </a:ln>
        </p:spPr>
        <p:txBody>
          <a:bodyPr wrap="square" rtlCol="0">
            <a:spAutoFit/>
          </a:bodyPr>
          <a:lstStyle/>
          <a:p>
            <a:pPr algn="ctr"/>
            <a:r>
              <a:rPr lang="pt-BR" sz="5000" b="1">
                <a:solidFill>
                  <a:schemeClr val="bg1"/>
                </a:solidFill>
              </a:rPr>
              <a:t>MÓDULO I</a:t>
            </a:r>
          </a:p>
        </p:txBody>
      </p:sp>
      <p:sp>
        <p:nvSpPr>
          <p:cNvPr id="32" name="CaixaDeTexto 31"/>
          <p:cNvSpPr txBox="1"/>
          <p:nvPr/>
        </p:nvSpPr>
        <p:spPr>
          <a:xfrm>
            <a:off x="2339750" y="2067694"/>
            <a:ext cx="4391907" cy="1383712"/>
          </a:xfrm>
          <a:prstGeom prst="rect">
            <a:avLst/>
          </a:prstGeom>
          <a:noFill/>
          <a:ln w="19050">
            <a:noFill/>
          </a:ln>
        </p:spPr>
        <p:txBody>
          <a:bodyPr wrap="square" rtlCol="0">
            <a:spAutoFit/>
          </a:bodyPr>
          <a:lstStyle/>
          <a:p>
            <a:pPr algn="ctr">
              <a:lnSpc>
                <a:spcPts val="5000"/>
              </a:lnSpc>
            </a:pPr>
            <a:r>
              <a:rPr lang="pt-BR" sz="5000" b="1">
                <a:solidFill>
                  <a:schemeClr val="accent1"/>
                </a:solidFill>
              </a:rPr>
              <a:t>LEGISLAÇÃO DE TRÂNSITO</a:t>
            </a:r>
          </a:p>
        </p:txBody>
      </p:sp>
      <p:sp>
        <p:nvSpPr>
          <p:cNvPr id="33" name="CaixaDeTexto 32"/>
          <p:cNvSpPr txBox="1"/>
          <p:nvPr/>
        </p:nvSpPr>
        <p:spPr>
          <a:xfrm>
            <a:off x="2339751" y="3363838"/>
            <a:ext cx="4391907" cy="523220"/>
          </a:xfrm>
          <a:prstGeom prst="rect">
            <a:avLst/>
          </a:prstGeom>
          <a:solidFill>
            <a:srgbClr val="C00000">
              <a:alpha val="20000"/>
            </a:srgbClr>
          </a:solidFill>
          <a:ln w="19050">
            <a:noFill/>
          </a:ln>
        </p:spPr>
        <p:txBody>
          <a:bodyPr wrap="square" rtlCol="0">
            <a:spAutoFit/>
          </a:bodyPr>
          <a:lstStyle/>
          <a:p>
            <a:pPr algn="ctr"/>
            <a:r>
              <a:rPr lang="pt-BR" sz="2800" b="1">
                <a:solidFill>
                  <a:srgbClr val="C00000"/>
                </a:solidFill>
              </a:rPr>
              <a:t>INFRAÇÕES e PENALIDADES</a:t>
            </a:r>
          </a:p>
        </p:txBody>
      </p:sp>
    </p:spTree>
    <p:extLst>
      <p:ext uri="{BB962C8B-B14F-4D97-AF65-F5344CB8AC3E}">
        <p14:creationId xmlns:p14="http://schemas.microsoft.com/office/powerpoint/2010/main" val="331198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4141694" cy="430887"/>
          </a:xfrm>
          <a:prstGeom prst="rect">
            <a:avLst/>
          </a:prstGeom>
          <a:noFill/>
        </p:spPr>
        <p:txBody>
          <a:bodyPr wrap="square" rtlCol="0">
            <a:spAutoFit/>
          </a:bodyPr>
          <a:lstStyle/>
          <a:p>
            <a:r>
              <a:rPr lang="pt-BR" sz="2200" b="1" dirty="0"/>
              <a:t>Conceitos e Definições</a:t>
            </a:r>
          </a:p>
        </p:txBody>
      </p:sp>
      <p:sp>
        <p:nvSpPr>
          <p:cNvPr id="16" name="Retângulo 15"/>
          <p:cNvSpPr/>
          <p:nvPr/>
        </p:nvSpPr>
        <p:spPr>
          <a:xfrm>
            <a:off x="3419872" y="1923678"/>
            <a:ext cx="5350440" cy="2088232"/>
          </a:xfrm>
          <a:prstGeom prst="rect">
            <a:avLst/>
          </a:prstGeom>
        </p:spPr>
        <p:style>
          <a:lnRef idx="1">
            <a:schemeClr val="accent1"/>
          </a:lnRef>
          <a:fillRef idx="2">
            <a:schemeClr val="accent1"/>
          </a:fillRef>
          <a:effectRef idx="1">
            <a:schemeClr val="accent1"/>
          </a:effectRef>
          <a:fontRef idx="minor">
            <a:schemeClr val="dk1"/>
          </a:fontRef>
        </p:style>
        <p:txBody>
          <a:bodyPr lIns="180000" tIns="108000" rIns="180000" bIns="108000" rtlCol="0" anchor="ctr"/>
          <a:lstStyle/>
          <a:p>
            <a:pPr algn="just"/>
            <a:endParaRPr lang="pt-BR" sz="2500" i="1" dirty="0">
              <a:latin typeface="Calibri" pitchFamily="34" charset="0"/>
              <a:cs typeface="Calibri" pitchFamily="34" charset="0"/>
            </a:endParaRPr>
          </a:p>
          <a:p>
            <a:r>
              <a:rPr lang="pt-BR" sz="2200" i="1" dirty="0">
                <a:solidFill>
                  <a:srgbClr val="003399"/>
                </a:solidFill>
                <a:latin typeface="Calibri" pitchFamily="34" charset="0"/>
                <a:cs typeface="Calibri" pitchFamily="34" charset="0"/>
              </a:rPr>
              <a:t>...é a inobservância de qualquer preceito deste código ou da legislação complementar [...].</a:t>
            </a:r>
            <a:r>
              <a:rPr lang="pt-BR" sz="2500" i="1" dirty="0">
                <a:solidFill>
                  <a:srgbClr val="003399"/>
                </a:solidFill>
                <a:latin typeface="Calibri" pitchFamily="34" charset="0"/>
                <a:cs typeface="Calibri" pitchFamily="34" charset="0"/>
              </a:rPr>
              <a:t> </a:t>
            </a:r>
            <a:r>
              <a:rPr lang="pt-BR" sz="1000" i="1" dirty="0">
                <a:solidFill>
                  <a:srgbClr val="003399"/>
                </a:solidFill>
                <a:latin typeface="Calibri" pitchFamily="34" charset="0"/>
                <a:cs typeface="Calibri" pitchFamily="34" charset="0"/>
              </a:rPr>
              <a:t>(CTB, art. 161)</a:t>
            </a:r>
          </a:p>
        </p:txBody>
      </p:sp>
      <p:sp>
        <p:nvSpPr>
          <p:cNvPr id="17" name="Retângulo 16"/>
          <p:cNvSpPr/>
          <p:nvPr/>
        </p:nvSpPr>
        <p:spPr>
          <a:xfrm>
            <a:off x="3419872" y="1923678"/>
            <a:ext cx="5350440" cy="556646"/>
          </a:xfrm>
          <a:prstGeom prst="rect">
            <a:avLst/>
          </a:prstGeom>
          <a:solidFill>
            <a:srgbClr val="23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500" b="1" dirty="0">
                <a:solidFill>
                  <a:schemeClr val="bg1"/>
                </a:solidFill>
                <a:latin typeface="Calibri" pitchFamily="34" charset="0"/>
                <a:cs typeface="Calibri" pitchFamily="34" charset="0"/>
              </a:rPr>
              <a:t>INFRAÇÃO DE TRÂNSITO</a:t>
            </a:r>
          </a:p>
        </p:txBody>
      </p:sp>
      <p:pic>
        <p:nvPicPr>
          <p:cNvPr id="2" name="Imagem 1"/>
          <p:cNvPicPr>
            <a:picLocks noChangeAspect="1"/>
          </p:cNvPicPr>
          <p:nvPr/>
        </p:nvPicPr>
        <p:blipFill rotWithShape="1">
          <a:blip r:embed="rId4"/>
          <a:srcRect l="18572" t="30265" r="52104" b="22816"/>
          <a:stretch/>
        </p:blipFill>
        <p:spPr>
          <a:xfrm>
            <a:off x="467544" y="1779662"/>
            <a:ext cx="2480275" cy="2232248"/>
          </a:xfrm>
          <a:prstGeom prst="rect">
            <a:avLst/>
          </a:prstGeom>
        </p:spPr>
      </p:pic>
    </p:spTree>
    <p:extLst>
      <p:ext uri="{BB962C8B-B14F-4D97-AF65-F5344CB8AC3E}">
        <p14:creationId xmlns:p14="http://schemas.microsoft.com/office/powerpoint/2010/main" val="11402875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857488" y="3147814"/>
            <a:ext cx="6286512"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Calibri" pitchFamily="34" charset="0"/>
                <a:cs typeface="Calibri" pitchFamily="34" charset="0"/>
              </a:rPr>
              <a:t>Responsabilidade pela Infração </a:t>
            </a:r>
            <a:r>
              <a:rPr lang="pt-BR" sz="1000" b="1" i="1" dirty="0">
                <a:latin typeface="Calibri" pitchFamily="34" charset="0"/>
                <a:cs typeface="Calibri" pitchFamily="34" charset="0"/>
              </a:rPr>
              <a:t>[CTB, art. 257)</a:t>
            </a:r>
          </a:p>
        </p:txBody>
      </p:sp>
      <p:sp>
        <p:nvSpPr>
          <p:cNvPr id="6" name="Retângulo 5"/>
          <p:cNvSpPr/>
          <p:nvPr/>
        </p:nvSpPr>
        <p:spPr>
          <a:xfrm>
            <a:off x="6156176" y="3719318"/>
            <a:ext cx="2786082"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2000" b="1" i="1" dirty="0">
                <a:solidFill>
                  <a:srgbClr val="006600"/>
                </a:solidFill>
                <a:latin typeface="Calibri" pitchFamily="34" charset="0"/>
                <a:cs typeface="Calibri" pitchFamily="34" charset="0"/>
              </a:rPr>
              <a:t>Embarcador</a:t>
            </a:r>
          </a:p>
        </p:txBody>
      </p:sp>
      <p:sp>
        <p:nvSpPr>
          <p:cNvPr id="7" name="Retângulo 6"/>
          <p:cNvSpPr/>
          <p:nvPr/>
        </p:nvSpPr>
        <p:spPr>
          <a:xfrm>
            <a:off x="6156176" y="4290822"/>
            <a:ext cx="2786082"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2000" b="1" i="1" dirty="0">
                <a:solidFill>
                  <a:srgbClr val="006600"/>
                </a:solidFill>
                <a:latin typeface="Calibri" pitchFamily="34" charset="0"/>
                <a:cs typeface="Calibri" pitchFamily="34" charset="0"/>
              </a:rPr>
              <a:t>Transportador</a:t>
            </a:r>
          </a:p>
        </p:txBody>
      </p:sp>
      <p:sp>
        <p:nvSpPr>
          <p:cNvPr id="8" name="Retângulo 7"/>
          <p:cNvSpPr/>
          <p:nvPr/>
        </p:nvSpPr>
        <p:spPr>
          <a:xfrm>
            <a:off x="2866608" y="3719318"/>
            <a:ext cx="285752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2000" b="1" i="1" dirty="0">
                <a:solidFill>
                  <a:srgbClr val="006600"/>
                </a:solidFill>
                <a:latin typeface="Calibri" pitchFamily="34" charset="0"/>
                <a:cs typeface="Calibri" pitchFamily="34" charset="0"/>
              </a:rPr>
              <a:t>Proprietário do Veículo</a:t>
            </a:r>
          </a:p>
        </p:txBody>
      </p:sp>
      <p:sp>
        <p:nvSpPr>
          <p:cNvPr id="9" name="Retângulo 8"/>
          <p:cNvSpPr/>
          <p:nvPr/>
        </p:nvSpPr>
        <p:spPr>
          <a:xfrm>
            <a:off x="2866608" y="4290822"/>
            <a:ext cx="2857520" cy="357190"/>
          </a:xfrm>
          <a:prstGeom prst="rect">
            <a:avLst/>
          </a:prstGeom>
          <a:solidFill>
            <a:srgbClr val="0066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pt-BR" sz="2000" b="1" i="1" dirty="0">
                <a:solidFill>
                  <a:srgbClr val="006600"/>
                </a:solidFill>
                <a:latin typeface="Calibri" pitchFamily="34" charset="0"/>
                <a:cs typeface="Calibri" pitchFamily="34" charset="0"/>
              </a:rPr>
              <a:t>Condutor</a:t>
            </a:r>
          </a:p>
        </p:txBody>
      </p:sp>
      <p:pic>
        <p:nvPicPr>
          <p:cNvPr id="10" name="Imagem 9" descr="voce sabia.jpg"/>
          <p:cNvPicPr>
            <a:picLocks noChangeAspect="1"/>
          </p:cNvPicPr>
          <p:nvPr/>
        </p:nvPicPr>
        <p:blipFill>
          <a:blip r:embed="rId3"/>
          <a:stretch>
            <a:fillRect/>
          </a:stretch>
        </p:blipFill>
        <p:spPr>
          <a:xfrm>
            <a:off x="827584" y="3147814"/>
            <a:ext cx="1531934" cy="1531934"/>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204" y="1196768"/>
            <a:ext cx="2347350" cy="1736732"/>
          </a:xfrm>
          <a:prstGeom prst="rect">
            <a:avLst/>
          </a:prstGeom>
          <a:ln>
            <a:noFill/>
          </a:ln>
          <a:effectLst>
            <a:softEdge rad="112500"/>
          </a:effectLst>
        </p:spPr>
      </p:pic>
      <p:pic>
        <p:nvPicPr>
          <p:cNvPr id="13" name="Imagem 12"/>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4141694" cy="430887"/>
          </a:xfrm>
          <a:prstGeom prst="rect">
            <a:avLst/>
          </a:prstGeom>
          <a:noFill/>
        </p:spPr>
        <p:txBody>
          <a:bodyPr wrap="square" rtlCol="0">
            <a:spAutoFit/>
          </a:bodyPr>
          <a:lstStyle/>
          <a:p>
            <a:r>
              <a:rPr lang="pt-BR" sz="2200" b="1" dirty="0"/>
              <a:t>Conceitos e Definições</a:t>
            </a:r>
          </a:p>
        </p:txBody>
      </p:sp>
      <p:sp>
        <p:nvSpPr>
          <p:cNvPr id="16" name="Retângulo 15"/>
          <p:cNvSpPr/>
          <p:nvPr/>
        </p:nvSpPr>
        <p:spPr>
          <a:xfrm>
            <a:off x="357158" y="1282618"/>
            <a:ext cx="6286544" cy="157716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pt-BR" sz="2500" i="1" dirty="0">
              <a:latin typeface="Calibri" pitchFamily="34" charset="0"/>
              <a:cs typeface="Calibri" pitchFamily="34" charset="0"/>
            </a:endParaRPr>
          </a:p>
          <a:p>
            <a:pPr algn="just"/>
            <a:r>
              <a:rPr lang="pt-BR" sz="2500" i="1" dirty="0">
                <a:solidFill>
                  <a:srgbClr val="003399"/>
                </a:solidFill>
                <a:latin typeface="Calibri" pitchFamily="34" charset="0"/>
                <a:cs typeface="Calibri" pitchFamily="34" charset="0"/>
              </a:rPr>
              <a:t>...</a:t>
            </a:r>
            <a:r>
              <a:rPr lang="pt-BR" sz="2500" b="1" i="1" dirty="0">
                <a:solidFill>
                  <a:srgbClr val="003399"/>
                </a:solidFill>
                <a:latin typeface="Calibri" pitchFamily="34" charset="0"/>
                <a:cs typeface="Calibri" pitchFamily="34" charset="0"/>
              </a:rPr>
              <a:t>sanções</a:t>
            </a:r>
            <a:r>
              <a:rPr lang="pt-BR" sz="2500" i="1" dirty="0">
                <a:solidFill>
                  <a:srgbClr val="003399"/>
                </a:solidFill>
                <a:latin typeface="Calibri" pitchFamily="34" charset="0"/>
                <a:cs typeface="Calibri" pitchFamily="34" charset="0"/>
              </a:rPr>
              <a:t> (punições) previstas pelo CTB, aplicáveis aos condutores infratores.</a:t>
            </a:r>
          </a:p>
        </p:txBody>
      </p:sp>
      <p:sp>
        <p:nvSpPr>
          <p:cNvPr id="17" name="Retângulo 16"/>
          <p:cNvSpPr/>
          <p:nvPr/>
        </p:nvSpPr>
        <p:spPr>
          <a:xfrm>
            <a:off x="357158" y="1282619"/>
            <a:ext cx="6286544" cy="556646"/>
          </a:xfrm>
          <a:prstGeom prst="rect">
            <a:avLst/>
          </a:prstGeom>
          <a:solidFill>
            <a:srgbClr val="23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000" b="1" dirty="0">
                <a:solidFill>
                  <a:schemeClr val="bg1"/>
                </a:solidFill>
                <a:latin typeface="Calibri" pitchFamily="34" charset="0"/>
                <a:cs typeface="Calibri" pitchFamily="34" charset="0"/>
              </a:rPr>
              <a:t>PENALIDADES</a:t>
            </a:r>
          </a:p>
        </p:txBody>
      </p:sp>
    </p:spTree>
    <p:extLst>
      <p:ext uri="{BB962C8B-B14F-4D97-AF65-F5344CB8AC3E}">
        <p14:creationId xmlns:p14="http://schemas.microsoft.com/office/powerpoint/2010/main" val="45546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AIT.jpg"/>
          <p:cNvPicPr>
            <a:picLocks noChangeAspect="1"/>
          </p:cNvPicPr>
          <p:nvPr/>
        </p:nvPicPr>
        <p:blipFill>
          <a:blip r:embed="rId3" cstate="print"/>
          <a:stretch>
            <a:fillRect/>
          </a:stretch>
        </p:blipFill>
        <p:spPr>
          <a:xfrm>
            <a:off x="6500826" y="1357304"/>
            <a:ext cx="2428892" cy="2428892"/>
          </a:xfrm>
          <a:prstGeom prst="rect">
            <a:avLst/>
          </a:prstGeom>
          <a:ln>
            <a:noFill/>
          </a:ln>
          <a:effectLst>
            <a:softEdge rad="112500"/>
          </a:effectLst>
        </p:spPr>
      </p:pic>
      <p:sp>
        <p:nvSpPr>
          <p:cNvPr id="14" name="CaixaDeTexto 13"/>
          <p:cNvSpPr txBox="1"/>
          <p:nvPr/>
        </p:nvSpPr>
        <p:spPr>
          <a:xfrm>
            <a:off x="214282" y="2714626"/>
            <a:ext cx="8715436" cy="2015936"/>
          </a:xfrm>
          <a:prstGeom prst="rect">
            <a:avLst/>
          </a:prstGeom>
          <a:noFill/>
        </p:spPr>
        <p:txBody>
          <a:bodyPr wrap="square" rtlCol="0">
            <a:spAutoFit/>
          </a:bodyPr>
          <a:lstStyle/>
          <a:p>
            <a:pPr>
              <a:lnSpc>
                <a:spcPts val="3000"/>
              </a:lnSpc>
            </a:pPr>
            <a:r>
              <a:rPr lang="pt-BR" sz="2000" dirty="0">
                <a:solidFill>
                  <a:srgbClr val="003399"/>
                </a:solidFill>
                <a:latin typeface="Calibri" pitchFamily="34" charset="0"/>
                <a:cs typeface="Calibri" pitchFamily="34" charset="0"/>
              </a:rPr>
              <a:t>►Tipificação da Infração cometida;</a:t>
            </a:r>
          </a:p>
          <a:p>
            <a:pPr>
              <a:lnSpc>
                <a:spcPts val="3000"/>
              </a:lnSpc>
            </a:pPr>
            <a:r>
              <a:rPr lang="pt-BR" sz="2000" dirty="0">
                <a:solidFill>
                  <a:srgbClr val="003399"/>
                </a:solidFill>
                <a:latin typeface="Calibri" pitchFamily="34" charset="0"/>
                <a:cs typeface="Calibri" pitchFamily="34" charset="0"/>
              </a:rPr>
              <a:t>►Local, data e hora do cometimento da infração;</a:t>
            </a:r>
          </a:p>
          <a:p>
            <a:pPr>
              <a:lnSpc>
                <a:spcPts val="3000"/>
              </a:lnSpc>
            </a:pPr>
            <a:r>
              <a:rPr lang="pt-BR" sz="2000" dirty="0">
                <a:solidFill>
                  <a:srgbClr val="003399"/>
                </a:solidFill>
                <a:latin typeface="Calibri" pitchFamily="34" charset="0"/>
                <a:cs typeface="Calibri" pitchFamily="34" charset="0"/>
              </a:rPr>
              <a:t>►Identificação do veículo (placa, marca, espécie...);</a:t>
            </a:r>
          </a:p>
          <a:p>
            <a:pPr>
              <a:lnSpc>
                <a:spcPts val="3000"/>
              </a:lnSpc>
            </a:pPr>
            <a:r>
              <a:rPr lang="pt-BR" sz="2000" dirty="0">
                <a:solidFill>
                  <a:srgbClr val="003399"/>
                </a:solidFill>
                <a:latin typeface="Calibri" pitchFamily="34" charset="0"/>
                <a:cs typeface="Calibri" pitchFamily="34" charset="0"/>
              </a:rPr>
              <a:t>►Identificação da Autoridade / Agente autuador ou Equipamento fiscalizador;</a:t>
            </a:r>
          </a:p>
          <a:p>
            <a:pPr>
              <a:lnSpc>
                <a:spcPts val="3000"/>
              </a:lnSpc>
            </a:pPr>
            <a:r>
              <a:rPr lang="pt-BR" sz="2000" dirty="0">
                <a:solidFill>
                  <a:srgbClr val="003399"/>
                </a:solidFill>
                <a:latin typeface="Calibri" pitchFamily="34" charset="0"/>
                <a:cs typeface="Calibri" pitchFamily="34" charset="0"/>
              </a:rPr>
              <a:t>►Prontuário e/ou Assinatura do Condutor, </a:t>
            </a:r>
            <a:r>
              <a:rPr lang="pt-BR" sz="2000" dirty="0">
                <a:solidFill>
                  <a:srgbClr val="FF3300"/>
                </a:solidFill>
                <a:latin typeface="Calibri" pitchFamily="34" charset="0"/>
                <a:cs typeface="Calibri" pitchFamily="34" charset="0"/>
              </a:rPr>
              <a:t>se possível</a:t>
            </a:r>
            <a:r>
              <a:rPr lang="pt-BR" sz="2000" dirty="0">
                <a:solidFill>
                  <a:srgbClr val="003399"/>
                </a:solidFill>
                <a:latin typeface="Calibri" pitchFamily="34" charset="0"/>
                <a:cs typeface="Calibri" pitchFamily="34" charset="0"/>
              </a:rPr>
              <a:t>.</a:t>
            </a:r>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7" name="CaixaDeTexto 6"/>
          <p:cNvSpPr txBox="1"/>
          <p:nvPr/>
        </p:nvSpPr>
        <p:spPr>
          <a:xfrm>
            <a:off x="214282" y="577298"/>
            <a:ext cx="4141694" cy="430887"/>
          </a:xfrm>
          <a:prstGeom prst="rect">
            <a:avLst/>
          </a:prstGeom>
          <a:noFill/>
        </p:spPr>
        <p:txBody>
          <a:bodyPr wrap="square" rtlCol="0">
            <a:spAutoFit/>
          </a:bodyPr>
          <a:lstStyle/>
          <a:p>
            <a:r>
              <a:rPr lang="pt-BR" sz="2200" b="1" dirty="0"/>
              <a:t>Conceitos e Definições</a:t>
            </a:r>
          </a:p>
        </p:txBody>
      </p:sp>
      <p:sp>
        <p:nvSpPr>
          <p:cNvPr id="8" name="Retângulo 7"/>
          <p:cNvSpPr/>
          <p:nvPr/>
        </p:nvSpPr>
        <p:spPr>
          <a:xfrm>
            <a:off x="357158" y="1282618"/>
            <a:ext cx="5871026" cy="1361139"/>
          </a:xfrm>
          <a:prstGeom prst="rect">
            <a:avLst/>
          </a:prstGeom>
        </p:spPr>
        <p:style>
          <a:lnRef idx="1">
            <a:schemeClr val="accent1"/>
          </a:lnRef>
          <a:fillRef idx="2">
            <a:schemeClr val="accent1"/>
          </a:fillRef>
          <a:effectRef idx="1">
            <a:schemeClr val="accent1"/>
          </a:effectRef>
          <a:fontRef idx="minor">
            <a:schemeClr val="dk1"/>
          </a:fontRef>
        </p:style>
        <p:txBody>
          <a:bodyPr lIns="180000" rIns="180000" bIns="108000" rtlCol="0" anchor="b"/>
          <a:lstStyle/>
          <a:p>
            <a:pPr algn="just"/>
            <a:endParaRPr lang="pt-BR" i="1" dirty="0">
              <a:latin typeface="Calibri" pitchFamily="34" charset="0"/>
              <a:cs typeface="Calibri" pitchFamily="34" charset="0"/>
            </a:endParaRPr>
          </a:p>
          <a:p>
            <a:pPr algn="just"/>
            <a:r>
              <a:rPr lang="pt-BR" sz="2000" i="1" dirty="0">
                <a:solidFill>
                  <a:srgbClr val="003399"/>
                </a:solidFill>
                <a:latin typeface="Calibri" pitchFamily="34" charset="0"/>
                <a:cs typeface="Calibri" pitchFamily="34" charset="0"/>
              </a:rPr>
              <a:t>... ocorrendo infração, prevista no CTB, será lavrado o Auto de Infração de Trânsito, </a:t>
            </a:r>
            <a:r>
              <a:rPr lang="pt-BR" sz="2000" b="1" i="1" dirty="0">
                <a:solidFill>
                  <a:srgbClr val="003399"/>
                </a:solidFill>
                <a:latin typeface="Calibri" pitchFamily="34" charset="0"/>
                <a:cs typeface="Calibri" pitchFamily="34" charset="0"/>
              </a:rPr>
              <a:t>no qual constará</a:t>
            </a:r>
            <a:r>
              <a:rPr lang="pt-BR" sz="2000" i="1" dirty="0">
                <a:solidFill>
                  <a:srgbClr val="003399"/>
                </a:solidFill>
                <a:latin typeface="Calibri" pitchFamily="34" charset="0"/>
                <a:cs typeface="Calibri" pitchFamily="34" charset="0"/>
              </a:rPr>
              <a:t>:</a:t>
            </a:r>
          </a:p>
        </p:txBody>
      </p:sp>
      <p:sp>
        <p:nvSpPr>
          <p:cNvPr id="9" name="Retângulo 8"/>
          <p:cNvSpPr/>
          <p:nvPr/>
        </p:nvSpPr>
        <p:spPr>
          <a:xfrm>
            <a:off x="357158" y="1282619"/>
            <a:ext cx="5871026" cy="4790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Calibri" pitchFamily="34" charset="0"/>
                <a:cs typeface="Calibri" pitchFamily="34" charset="0"/>
              </a:rPr>
              <a:t>AIT – Auto de Infração de Trânsito</a:t>
            </a:r>
          </a:p>
        </p:txBody>
      </p:sp>
    </p:spTree>
    <p:extLst>
      <p:ext uri="{BB962C8B-B14F-4D97-AF65-F5344CB8AC3E}">
        <p14:creationId xmlns:p14="http://schemas.microsoft.com/office/powerpoint/2010/main" val="350621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357158" y="1282619"/>
            <a:ext cx="6286544" cy="135732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pt-BR" i="1" dirty="0">
              <a:latin typeface="Calibri" pitchFamily="34" charset="0"/>
              <a:cs typeface="Calibri" pitchFamily="34" charset="0"/>
            </a:endParaRPr>
          </a:p>
          <a:p>
            <a:pPr algn="just"/>
            <a:r>
              <a:rPr lang="pt-BR" sz="2000" i="1" dirty="0">
                <a:solidFill>
                  <a:srgbClr val="003399"/>
                </a:solidFill>
                <a:latin typeface="Calibri" pitchFamily="34" charset="0"/>
                <a:cs typeface="Calibri" pitchFamily="34" charset="0"/>
              </a:rPr>
              <a:t>... </a:t>
            </a:r>
            <a:r>
              <a:rPr lang="pt-BR" sz="2000" b="1" i="1" dirty="0">
                <a:solidFill>
                  <a:srgbClr val="003399"/>
                </a:solidFill>
                <a:latin typeface="Calibri" pitchFamily="34" charset="0"/>
                <a:cs typeface="Calibri" pitchFamily="34" charset="0"/>
              </a:rPr>
              <a:t>dirigente máximo</a:t>
            </a:r>
            <a:r>
              <a:rPr lang="pt-BR" sz="2000" i="1" dirty="0">
                <a:solidFill>
                  <a:srgbClr val="003399"/>
                </a:solidFill>
                <a:latin typeface="Calibri" pitchFamily="34" charset="0"/>
                <a:cs typeface="Calibri" pitchFamily="34" charset="0"/>
              </a:rPr>
              <a:t> de órgão ou entidade executivo de trânsito, componente do SNT.</a:t>
            </a:r>
          </a:p>
        </p:txBody>
      </p:sp>
      <p:sp>
        <p:nvSpPr>
          <p:cNvPr id="13" name="Retângulo 12"/>
          <p:cNvSpPr/>
          <p:nvPr/>
        </p:nvSpPr>
        <p:spPr>
          <a:xfrm>
            <a:off x="357158" y="1282619"/>
            <a:ext cx="6286544" cy="4790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Calibri" pitchFamily="34" charset="0"/>
                <a:cs typeface="Calibri" pitchFamily="34" charset="0"/>
              </a:rPr>
              <a:t>AUTORIDADE DE TRÂNSITO</a:t>
            </a:r>
          </a:p>
        </p:txBody>
      </p:sp>
      <p:pic>
        <p:nvPicPr>
          <p:cNvPr id="20" name="Imagem 19" descr="Autoridade de Trânsito.jpg"/>
          <p:cNvPicPr>
            <a:picLocks noChangeAspect="1"/>
          </p:cNvPicPr>
          <p:nvPr/>
        </p:nvPicPr>
        <p:blipFill>
          <a:blip r:embed="rId3" cstate="print"/>
          <a:stretch>
            <a:fillRect/>
          </a:stretch>
        </p:blipFill>
        <p:spPr>
          <a:xfrm>
            <a:off x="7072330" y="1214428"/>
            <a:ext cx="1500198" cy="1568389"/>
          </a:xfrm>
          <a:prstGeom prst="rect">
            <a:avLst/>
          </a:prstGeom>
        </p:spPr>
      </p:pic>
      <p:grpSp>
        <p:nvGrpSpPr>
          <p:cNvPr id="23" name="Grupo 22"/>
          <p:cNvGrpSpPr/>
          <p:nvPr/>
        </p:nvGrpSpPr>
        <p:grpSpPr>
          <a:xfrm>
            <a:off x="121578" y="3000378"/>
            <a:ext cx="1894623" cy="1838329"/>
            <a:chOff x="121578" y="3000378"/>
            <a:chExt cx="1894623" cy="1838329"/>
          </a:xfrm>
        </p:grpSpPr>
        <p:pic>
          <p:nvPicPr>
            <p:cNvPr id="22" name="Imagem 21" descr="guarda sinal.jpg"/>
            <p:cNvPicPr>
              <a:picLocks noChangeAspect="1"/>
            </p:cNvPicPr>
            <p:nvPr/>
          </p:nvPicPr>
          <p:blipFill>
            <a:blip r:embed="rId4" cstate="print"/>
            <a:stretch>
              <a:fillRect/>
            </a:stretch>
          </p:blipFill>
          <p:spPr>
            <a:xfrm>
              <a:off x="121578" y="3000378"/>
              <a:ext cx="1123852" cy="1838329"/>
            </a:xfrm>
            <a:prstGeom prst="rect">
              <a:avLst/>
            </a:prstGeom>
          </p:spPr>
        </p:pic>
        <p:pic>
          <p:nvPicPr>
            <p:cNvPr id="21" name="Imagem 20" descr="PMMG.jpg"/>
            <p:cNvPicPr>
              <a:picLocks noChangeAspect="1"/>
            </p:cNvPicPr>
            <p:nvPr/>
          </p:nvPicPr>
          <p:blipFill>
            <a:blip r:embed="rId5" cstate="print"/>
            <a:stretch>
              <a:fillRect/>
            </a:stretch>
          </p:blipFill>
          <p:spPr>
            <a:xfrm>
              <a:off x="1217407" y="3071816"/>
              <a:ext cx="798794" cy="1638290"/>
            </a:xfrm>
            <a:prstGeom prst="rect">
              <a:avLst/>
            </a:prstGeom>
          </p:spPr>
        </p:pic>
      </p:grpSp>
      <p:sp>
        <p:nvSpPr>
          <p:cNvPr id="18" name="Retângulo 17"/>
          <p:cNvSpPr/>
          <p:nvPr/>
        </p:nvSpPr>
        <p:spPr>
          <a:xfrm>
            <a:off x="2357422" y="3214692"/>
            <a:ext cx="6572296" cy="15001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pt-BR" i="1" dirty="0">
              <a:latin typeface="Calibri" pitchFamily="34" charset="0"/>
              <a:cs typeface="Calibri" pitchFamily="34" charset="0"/>
            </a:endParaRPr>
          </a:p>
          <a:p>
            <a:pPr algn="just"/>
            <a:r>
              <a:rPr lang="pt-BR" sz="2000" i="1" dirty="0">
                <a:solidFill>
                  <a:srgbClr val="003399"/>
                </a:solidFill>
                <a:latin typeface="Calibri" pitchFamily="34" charset="0"/>
                <a:cs typeface="Calibri" pitchFamily="34" charset="0"/>
              </a:rPr>
              <a:t>...pessoa, civil ou policial militar, credenciada pela autoridade de trânsito para o exercício das atividades de fiscalização, operação, policiamento ostensivo ou patrulhamento. </a:t>
            </a:r>
          </a:p>
        </p:txBody>
      </p:sp>
      <p:sp>
        <p:nvSpPr>
          <p:cNvPr id="19" name="Retângulo 18"/>
          <p:cNvSpPr/>
          <p:nvPr/>
        </p:nvSpPr>
        <p:spPr>
          <a:xfrm>
            <a:off x="2357422" y="3214692"/>
            <a:ext cx="6572296" cy="4286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Calibri" pitchFamily="34" charset="0"/>
                <a:cs typeface="Calibri" pitchFamily="34" charset="0"/>
              </a:rPr>
              <a:t>AGENTE DA AUTORIDADE</a:t>
            </a:r>
          </a:p>
        </p:txBody>
      </p:sp>
      <p:pic>
        <p:nvPicPr>
          <p:cNvPr id="12" name="Imagem 11"/>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4" name="CaixaDeTexto 13"/>
          <p:cNvSpPr txBox="1"/>
          <p:nvPr/>
        </p:nvSpPr>
        <p:spPr>
          <a:xfrm>
            <a:off x="214282" y="577298"/>
            <a:ext cx="4141694" cy="430887"/>
          </a:xfrm>
          <a:prstGeom prst="rect">
            <a:avLst/>
          </a:prstGeom>
          <a:noFill/>
        </p:spPr>
        <p:txBody>
          <a:bodyPr wrap="square" rtlCol="0">
            <a:spAutoFit/>
          </a:bodyPr>
          <a:lstStyle/>
          <a:p>
            <a:r>
              <a:rPr lang="pt-BR" sz="2200" b="1" dirty="0"/>
              <a:t>Conceitos e Definições</a:t>
            </a:r>
          </a:p>
        </p:txBody>
      </p:sp>
    </p:spTree>
    <p:extLst>
      <p:ext uri="{BB962C8B-B14F-4D97-AF65-F5344CB8AC3E}">
        <p14:creationId xmlns:p14="http://schemas.microsoft.com/office/powerpoint/2010/main" val="19730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428596" y="1500180"/>
            <a:ext cx="4143404" cy="12144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pt-BR" i="1" dirty="0">
              <a:latin typeface="Calibri" pitchFamily="34" charset="0"/>
              <a:cs typeface="Calibri" pitchFamily="34" charset="0"/>
            </a:endParaRPr>
          </a:p>
          <a:p>
            <a:pPr algn="just"/>
            <a:r>
              <a:rPr lang="pt-BR" sz="2000" i="1" dirty="0">
                <a:solidFill>
                  <a:srgbClr val="003399"/>
                </a:solidFill>
                <a:latin typeface="Calibri" pitchFamily="34" charset="0"/>
                <a:cs typeface="Calibri" pitchFamily="34" charset="0"/>
              </a:rPr>
              <a:t>... são competentes para lavrar um Auto de Infração de Trânsito</a:t>
            </a:r>
            <a:r>
              <a:rPr lang="pt-BR" sz="2000" dirty="0">
                <a:solidFill>
                  <a:srgbClr val="003399"/>
                </a:solidFill>
                <a:latin typeface="Calibri" pitchFamily="34" charset="0"/>
                <a:cs typeface="Calibri" pitchFamily="34" charset="0"/>
              </a:rPr>
              <a:t>:</a:t>
            </a:r>
            <a:endParaRPr lang="pt-BR" sz="2000" i="1" dirty="0">
              <a:solidFill>
                <a:srgbClr val="003399"/>
              </a:solidFill>
              <a:latin typeface="Calibri" pitchFamily="34" charset="0"/>
              <a:cs typeface="Calibri" pitchFamily="34" charset="0"/>
            </a:endParaRPr>
          </a:p>
        </p:txBody>
      </p:sp>
      <p:sp>
        <p:nvSpPr>
          <p:cNvPr id="11" name="Retângulo 10"/>
          <p:cNvSpPr/>
          <p:nvPr/>
        </p:nvSpPr>
        <p:spPr>
          <a:xfrm>
            <a:off x="428596" y="1500180"/>
            <a:ext cx="4143404" cy="4286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Calibri" pitchFamily="34" charset="0"/>
                <a:cs typeface="Calibri" pitchFamily="34" charset="0"/>
              </a:rPr>
              <a:t>COMPETENTE PARA FISCALIZAR</a:t>
            </a:r>
          </a:p>
        </p:txBody>
      </p:sp>
      <p:grpSp>
        <p:nvGrpSpPr>
          <p:cNvPr id="20" name="Grupo 19"/>
          <p:cNvGrpSpPr/>
          <p:nvPr/>
        </p:nvGrpSpPr>
        <p:grpSpPr>
          <a:xfrm>
            <a:off x="4857752" y="1500180"/>
            <a:ext cx="3929090" cy="1357322"/>
            <a:chOff x="4643438" y="1500180"/>
            <a:chExt cx="3929090" cy="1357322"/>
          </a:xfrm>
        </p:grpSpPr>
        <p:pic>
          <p:nvPicPr>
            <p:cNvPr id="13" name="Imagem 12" descr="AGENTE CIVIL2.JPG"/>
            <p:cNvPicPr>
              <a:picLocks noChangeAspect="1"/>
            </p:cNvPicPr>
            <p:nvPr/>
          </p:nvPicPr>
          <p:blipFill>
            <a:blip r:embed="rId3" cstate="print"/>
            <a:stretch>
              <a:fillRect/>
            </a:stretch>
          </p:blipFill>
          <p:spPr>
            <a:xfrm>
              <a:off x="4643438" y="1571618"/>
              <a:ext cx="1199150" cy="1214446"/>
            </a:xfrm>
            <a:prstGeom prst="rect">
              <a:avLst/>
            </a:prstGeom>
            <a:ln>
              <a:noFill/>
            </a:ln>
            <a:effectLst>
              <a:softEdge rad="112500"/>
            </a:effectLst>
          </p:spPr>
        </p:pic>
        <p:sp>
          <p:nvSpPr>
            <p:cNvPr id="16" name="Retângulo de cantos arredondados 15"/>
            <p:cNvSpPr/>
            <p:nvPr/>
          </p:nvSpPr>
          <p:spPr>
            <a:xfrm>
              <a:off x="4643438" y="1500180"/>
              <a:ext cx="3929090" cy="135732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dirty="0"/>
            </a:p>
          </p:txBody>
        </p:sp>
        <p:sp>
          <p:nvSpPr>
            <p:cNvPr id="18" name="CaixaDeTexto 17"/>
            <p:cNvSpPr txBox="1"/>
            <p:nvPr/>
          </p:nvSpPr>
          <p:spPr>
            <a:xfrm>
              <a:off x="5929322" y="1643056"/>
              <a:ext cx="2500330" cy="723275"/>
            </a:xfrm>
            <a:prstGeom prst="rect">
              <a:avLst/>
            </a:prstGeom>
            <a:noFill/>
          </p:spPr>
          <p:txBody>
            <a:bodyPr wrap="square" rtlCol="0">
              <a:spAutoFit/>
            </a:bodyPr>
            <a:lstStyle/>
            <a:p>
              <a:r>
                <a:rPr lang="pt-BR" sz="2600" b="1" i="1" dirty="0">
                  <a:solidFill>
                    <a:srgbClr val="7030A0"/>
                  </a:solidFill>
                  <a:latin typeface="Calibri" pitchFamily="34" charset="0"/>
                  <a:cs typeface="Calibri" pitchFamily="34" charset="0"/>
                </a:rPr>
                <a:t>Servidor Civil</a:t>
              </a:r>
            </a:p>
            <a:p>
              <a:r>
                <a:rPr lang="pt-BR" sz="1500" i="1" dirty="0">
                  <a:latin typeface="Calibri" pitchFamily="34" charset="0"/>
                  <a:cs typeface="Calibri" pitchFamily="34" charset="0"/>
                </a:rPr>
                <a:t>(Estatutário ou Celetista)</a:t>
              </a:r>
            </a:p>
          </p:txBody>
        </p:sp>
      </p:grpSp>
      <p:grpSp>
        <p:nvGrpSpPr>
          <p:cNvPr id="21" name="Grupo 20"/>
          <p:cNvGrpSpPr/>
          <p:nvPr/>
        </p:nvGrpSpPr>
        <p:grpSpPr>
          <a:xfrm>
            <a:off x="2500298" y="3143254"/>
            <a:ext cx="4357718" cy="1500198"/>
            <a:chOff x="2285984" y="3143254"/>
            <a:chExt cx="4357718" cy="1500198"/>
          </a:xfrm>
        </p:grpSpPr>
        <p:pic>
          <p:nvPicPr>
            <p:cNvPr id="14" name="Imagem 13" descr="PM MULTA2.JPG"/>
            <p:cNvPicPr>
              <a:picLocks noChangeAspect="1"/>
            </p:cNvPicPr>
            <p:nvPr/>
          </p:nvPicPr>
          <p:blipFill>
            <a:blip r:embed="rId4" cstate="print"/>
            <a:stretch>
              <a:fillRect/>
            </a:stretch>
          </p:blipFill>
          <p:spPr>
            <a:xfrm>
              <a:off x="2357422" y="3214692"/>
              <a:ext cx="1285884" cy="1285884"/>
            </a:xfrm>
            <a:prstGeom prst="rect">
              <a:avLst/>
            </a:prstGeom>
            <a:ln>
              <a:noFill/>
            </a:ln>
            <a:effectLst>
              <a:softEdge rad="112500"/>
            </a:effectLst>
          </p:spPr>
        </p:pic>
        <p:sp>
          <p:nvSpPr>
            <p:cNvPr id="17" name="Retângulo de cantos arredondados 16"/>
            <p:cNvSpPr/>
            <p:nvPr/>
          </p:nvSpPr>
          <p:spPr>
            <a:xfrm>
              <a:off x="2285984" y="3143254"/>
              <a:ext cx="4357718" cy="150019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dirty="0"/>
            </a:p>
          </p:txBody>
        </p:sp>
        <p:sp>
          <p:nvSpPr>
            <p:cNvPr id="19" name="CaixaDeTexto 18"/>
            <p:cNvSpPr txBox="1"/>
            <p:nvPr/>
          </p:nvSpPr>
          <p:spPr>
            <a:xfrm>
              <a:off x="3714744" y="3579505"/>
              <a:ext cx="2571768" cy="492443"/>
            </a:xfrm>
            <a:prstGeom prst="rect">
              <a:avLst/>
            </a:prstGeom>
            <a:noFill/>
          </p:spPr>
          <p:txBody>
            <a:bodyPr wrap="square" rtlCol="0">
              <a:spAutoFit/>
            </a:bodyPr>
            <a:lstStyle/>
            <a:p>
              <a:r>
                <a:rPr lang="pt-BR" sz="2600" b="1" i="1" dirty="0">
                  <a:solidFill>
                    <a:srgbClr val="7030A0"/>
                  </a:solidFill>
                  <a:latin typeface="Calibri" pitchFamily="34" charset="0"/>
                  <a:cs typeface="Calibri" pitchFamily="34" charset="0"/>
                </a:rPr>
                <a:t>Policial Militar</a:t>
              </a:r>
            </a:p>
          </p:txBody>
        </p:sp>
      </p:grpSp>
      <p:pic>
        <p:nvPicPr>
          <p:cNvPr id="15" name="Imagem 14"/>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2" name="CaixaDeTexto 21"/>
          <p:cNvSpPr txBox="1"/>
          <p:nvPr/>
        </p:nvSpPr>
        <p:spPr>
          <a:xfrm>
            <a:off x="214282" y="577298"/>
            <a:ext cx="4141694" cy="430887"/>
          </a:xfrm>
          <a:prstGeom prst="rect">
            <a:avLst/>
          </a:prstGeom>
          <a:noFill/>
        </p:spPr>
        <p:txBody>
          <a:bodyPr wrap="square" rtlCol="0">
            <a:spAutoFit/>
          </a:bodyPr>
          <a:lstStyle/>
          <a:p>
            <a:r>
              <a:rPr lang="pt-BR" sz="2200" b="1" dirty="0"/>
              <a:t>Conceitos e Definições</a:t>
            </a:r>
          </a:p>
        </p:txBody>
      </p:sp>
    </p:spTree>
    <p:extLst>
      <p:ext uri="{BB962C8B-B14F-4D97-AF65-F5344CB8AC3E}">
        <p14:creationId xmlns:p14="http://schemas.microsoft.com/office/powerpoint/2010/main" val="287262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arquivo.jpeg"/>
          <p:cNvPicPr>
            <a:picLocks noChangeAspect="1"/>
          </p:cNvPicPr>
          <p:nvPr/>
        </p:nvPicPr>
        <p:blipFill>
          <a:blip r:embed="rId3" cstate="print"/>
          <a:stretch>
            <a:fillRect/>
          </a:stretch>
        </p:blipFill>
        <p:spPr>
          <a:xfrm>
            <a:off x="285720" y="1142990"/>
            <a:ext cx="2026678" cy="2286016"/>
          </a:xfrm>
          <a:prstGeom prst="rect">
            <a:avLst/>
          </a:prstGeom>
        </p:spPr>
      </p:pic>
      <p:sp>
        <p:nvSpPr>
          <p:cNvPr id="11" name="Retângulo 10"/>
          <p:cNvSpPr/>
          <p:nvPr/>
        </p:nvSpPr>
        <p:spPr>
          <a:xfrm>
            <a:off x="2714612" y="1428742"/>
            <a:ext cx="5929354" cy="12144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pt-BR" i="1" dirty="0">
              <a:latin typeface="Calibri" pitchFamily="34" charset="0"/>
              <a:cs typeface="Calibri" pitchFamily="34" charset="0"/>
            </a:endParaRPr>
          </a:p>
          <a:p>
            <a:pPr algn="just"/>
            <a:r>
              <a:rPr lang="pt-BR" sz="2000" i="1" dirty="0">
                <a:solidFill>
                  <a:schemeClr val="accent1">
                    <a:lumMod val="75000"/>
                  </a:schemeClr>
                </a:solidFill>
                <a:latin typeface="Calibri" pitchFamily="34" charset="0"/>
                <a:cs typeface="Calibri" pitchFamily="34" charset="0"/>
              </a:rPr>
              <a:t>... um Auto de Infração de Trânsito poderá ser </a:t>
            </a:r>
            <a:r>
              <a:rPr lang="pt-BR" sz="2000" i="1" dirty="0">
                <a:solidFill>
                  <a:srgbClr val="FF0000"/>
                </a:solidFill>
                <a:latin typeface="Calibri" pitchFamily="34" charset="0"/>
                <a:cs typeface="Calibri" pitchFamily="34" charset="0"/>
              </a:rPr>
              <a:t>arquivado</a:t>
            </a:r>
            <a:r>
              <a:rPr lang="pt-BR" sz="2000" i="1" dirty="0">
                <a:solidFill>
                  <a:schemeClr val="accent1">
                    <a:lumMod val="75000"/>
                  </a:schemeClr>
                </a:solidFill>
                <a:latin typeface="Calibri" pitchFamily="34" charset="0"/>
                <a:cs typeface="Calibri" pitchFamily="34" charset="0"/>
              </a:rPr>
              <a:t> e seu registro julgado insubsistente quando</a:t>
            </a:r>
            <a:r>
              <a:rPr lang="pt-BR" sz="2000" dirty="0">
                <a:solidFill>
                  <a:schemeClr val="accent1">
                    <a:lumMod val="75000"/>
                  </a:schemeClr>
                </a:solidFill>
                <a:latin typeface="Calibri" pitchFamily="34" charset="0"/>
                <a:cs typeface="Calibri" pitchFamily="34" charset="0"/>
              </a:rPr>
              <a:t>:</a:t>
            </a:r>
            <a:endParaRPr lang="pt-BR" sz="2000" i="1" dirty="0">
              <a:solidFill>
                <a:schemeClr val="accent1">
                  <a:lumMod val="75000"/>
                </a:schemeClr>
              </a:solidFill>
              <a:latin typeface="Calibri" pitchFamily="34" charset="0"/>
              <a:cs typeface="Calibri" pitchFamily="34" charset="0"/>
            </a:endParaRPr>
          </a:p>
        </p:txBody>
      </p:sp>
      <p:sp>
        <p:nvSpPr>
          <p:cNvPr id="13" name="Retângulo 12"/>
          <p:cNvSpPr/>
          <p:nvPr/>
        </p:nvSpPr>
        <p:spPr>
          <a:xfrm>
            <a:off x="2714612" y="1428742"/>
            <a:ext cx="5929354" cy="4286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Calibri" pitchFamily="34" charset="0"/>
                <a:cs typeface="Calibri" pitchFamily="34" charset="0"/>
              </a:rPr>
              <a:t>ARQUIVAMENTO DO A I T – </a:t>
            </a:r>
            <a:r>
              <a:rPr lang="pt-BR" sz="1500" b="1" dirty="0">
                <a:solidFill>
                  <a:schemeClr val="bg1"/>
                </a:solidFill>
                <a:latin typeface="Calibri" pitchFamily="34" charset="0"/>
                <a:cs typeface="Calibri" pitchFamily="34" charset="0"/>
              </a:rPr>
              <a:t>CTB art. 281</a:t>
            </a:r>
          </a:p>
        </p:txBody>
      </p:sp>
      <p:sp>
        <p:nvSpPr>
          <p:cNvPr id="14" name="Retângulo 13"/>
          <p:cNvSpPr/>
          <p:nvPr/>
        </p:nvSpPr>
        <p:spPr>
          <a:xfrm>
            <a:off x="4214810" y="3143254"/>
            <a:ext cx="4429156" cy="4286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i="1" dirty="0">
                <a:solidFill>
                  <a:schemeClr val="tx2"/>
                </a:solidFill>
                <a:latin typeface="Calibri" pitchFamily="34" charset="0"/>
                <a:cs typeface="Calibri" pitchFamily="34" charset="0"/>
              </a:rPr>
              <a:t>Inconsistente ou Irregular</a:t>
            </a:r>
          </a:p>
        </p:txBody>
      </p:sp>
      <p:sp>
        <p:nvSpPr>
          <p:cNvPr id="15" name="Retângulo 14"/>
          <p:cNvSpPr/>
          <p:nvPr/>
        </p:nvSpPr>
        <p:spPr>
          <a:xfrm>
            <a:off x="2714612" y="3786196"/>
            <a:ext cx="5929354" cy="4286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i="1" dirty="0">
                <a:solidFill>
                  <a:schemeClr val="tx2"/>
                </a:solidFill>
                <a:latin typeface="Calibri" pitchFamily="34" charset="0"/>
                <a:cs typeface="Calibri" pitchFamily="34" charset="0"/>
              </a:rPr>
              <a:t>Se a Notificação não for expedida em no máximo 30 dias</a:t>
            </a:r>
          </a:p>
        </p:txBody>
      </p:sp>
      <p:sp>
        <p:nvSpPr>
          <p:cNvPr id="8" name="Divisa 7"/>
          <p:cNvSpPr/>
          <p:nvPr/>
        </p:nvSpPr>
        <p:spPr>
          <a:xfrm>
            <a:off x="3786182" y="3183010"/>
            <a:ext cx="285752" cy="357190"/>
          </a:xfrm>
          <a:prstGeom prst="chevron">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0" name="Divisa 9"/>
          <p:cNvSpPr/>
          <p:nvPr/>
        </p:nvSpPr>
        <p:spPr>
          <a:xfrm>
            <a:off x="3500430" y="3194814"/>
            <a:ext cx="285752" cy="357190"/>
          </a:xfrm>
          <a:prstGeom prst="chevron">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2" name="Divisa 11"/>
          <p:cNvSpPr/>
          <p:nvPr/>
        </p:nvSpPr>
        <p:spPr>
          <a:xfrm>
            <a:off x="3214678" y="3192949"/>
            <a:ext cx="285752" cy="357190"/>
          </a:xfrm>
          <a:prstGeom prst="chevron">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6" name="Divisa 15"/>
          <p:cNvSpPr/>
          <p:nvPr/>
        </p:nvSpPr>
        <p:spPr>
          <a:xfrm>
            <a:off x="2285984" y="3845830"/>
            <a:ext cx="285752" cy="357190"/>
          </a:xfrm>
          <a:prstGeom prst="chevron">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8" name="Divisa 17"/>
          <p:cNvSpPr/>
          <p:nvPr/>
        </p:nvSpPr>
        <p:spPr>
          <a:xfrm>
            <a:off x="2000232" y="3857634"/>
            <a:ext cx="285752" cy="357190"/>
          </a:xfrm>
          <a:prstGeom prst="chevron">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9" name="Divisa 18"/>
          <p:cNvSpPr/>
          <p:nvPr/>
        </p:nvSpPr>
        <p:spPr>
          <a:xfrm>
            <a:off x="1714480" y="3855769"/>
            <a:ext cx="285752" cy="357190"/>
          </a:xfrm>
          <a:prstGeom prst="chevron">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pic>
        <p:nvPicPr>
          <p:cNvPr id="20" name="Imagem 19"/>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21" name="CaixaDeTexto 20"/>
          <p:cNvSpPr txBox="1"/>
          <p:nvPr/>
        </p:nvSpPr>
        <p:spPr>
          <a:xfrm>
            <a:off x="214282" y="577298"/>
            <a:ext cx="4141694" cy="430887"/>
          </a:xfrm>
          <a:prstGeom prst="rect">
            <a:avLst/>
          </a:prstGeom>
          <a:noFill/>
        </p:spPr>
        <p:txBody>
          <a:bodyPr wrap="square" rtlCol="0">
            <a:spAutoFit/>
          </a:bodyPr>
          <a:lstStyle/>
          <a:p>
            <a:r>
              <a:rPr lang="pt-BR" sz="2200" b="1" dirty="0"/>
              <a:t>Conceitos e Definições</a:t>
            </a:r>
          </a:p>
        </p:txBody>
      </p:sp>
    </p:spTree>
    <p:extLst>
      <p:ext uri="{BB962C8B-B14F-4D97-AF65-F5344CB8AC3E}">
        <p14:creationId xmlns:p14="http://schemas.microsoft.com/office/powerpoint/2010/main" val="11866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 grpId="0" animBg="1"/>
      <p:bldP spid="10" grpId="0" animBg="1"/>
      <p:bldP spid="12" grpId="0" animBg="1"/>
      <p:bldP spid="16" grpId="0" animBg="1"/>
      <p:bldP spid="18" grpId="0" animBg="1"/>
      <p:bldP spid="1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ângulo 52"/>
          <p:cNvSpPr/>
          <p:nvPr/>
        </p:nvSpPr>
        <p:spPr>
          <a:xfrm>
            <a:off x="416" y="1993789"/>
            <a:ext cx="9144000" cy="694085"/>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FF0000"/>
              </a:solidFill>
              <a:latin typeface="Calibri" pitchFamily="34" charset="0"/>
              <a:cs typeface="Calibri" pitchFamily="34" charset="0"/>
            </a:endParaRPr>
          </a:p>
        </p:txBody>
      </p:sp>
      <p:sp>
        <p:nvSpPr>
          <p:cNvPr id="17" name="Retângulo 16"/>
          <p:cNvSpPr/>
          <p:nvPr/>
        </p:nvSpPr>
        <p:spPr>
          <a:xfrm>
            <a:off x="0" y="1060110"/>
            <a:ext cx="9144000" cy="605445"/>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FF0000"/>
              </a:solidFill>
              <a:latin typeface="Calibri" pitchFamily="34" charset="0"/>
              <a:cs typeface="Calibri" pitchFamily="34" charset="0"/>
            </a:endParaRPr>
          </a:p>
        </p:txBody>
      </p:sp>
      <p:sp>
        <p:nvSpPr>
          <p:cNvPr id="58" name="Retângulo 57"/>
          <p:cNvSpPr/>
          <p:nvPr/>
        </p:nvSpPr>
        <p:spPr>
          <a:xfrm>
            <a:off x="4416" y="4085737"/>
            <a:ext cx="9135984" cy="7848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FF0000"/>
              </a:solidFill>
              <a:latin typeface="Calibri" pitchFamily="34" charset="0"/>
              <a:cs typeface="Calibri" pitchFamily="34" charset="0"/>
            </a:endParaRPr>
          </a:p>
        </p:txBody>
      </p:sp>
      <p:sp>
        <p:nvSpPr>
          <p:cNvPr id="57" name="Retângulo 56"/>
          <p:cNvSpPr/>
          <p:nvPr/>
        </p:nvSpPr>
        <p:spPr>
          <a:xfrm>
            <a:off x="-3600" y="3021179"/>
            <a:ext cx="9144000" cy="684000"/>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FF0000"/>
              </a:solidFill>
              <a:latin typeface="Calibri" pitchFamily="34" charset="0"/>
              <a:cs typeface="Calibri" pitchFamily="34" charset="0"/>
            </a:endParaRPr>
          </a:p>
        </p:txBody>
      </p:sp>
      <p:sp>
        <p:nvSpPr>
          <p:cNvPr id="10" name="Retângulo 9"/>
          <p:cNvSpPr/>
          <p:nvPr/>
        </p:nvSpPr>
        <p:spPr>
          <a:xfrm>
            <a:off x="357158" y="1111129"/>
            <a:ext cx="1440000" cy="500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Infração</a:t>
            </a:r>
          </a:p>
        </p:txBody>
      </p:sp>
      <p:grpSp>
        <p:nvGrpSpPr>
          <p:cNvPr id="90" name="Grupo 89"/>
          <p:cNvGrpSpPr/>
          <p:nvPr/>
        </p:nvGrpSpPr>
        <p:grpSpPr>
          <a:xfrm>
            <a:off x="4154006" y="1111129"/>
            <a:ext cx="2358061" cy="500400"/>
            <a:chOff x="4011129" y="1504827"/>
            <a:chExt cx="2358061" cy="500400"/>
          </a:xfrm>
        </p:grpSpPr>
        <p:sp>
          <p:nvSpPr>
            <p:cNvPr id="13" name="Retângulo 12"/>
            <p:cNvSpPr/>
            <p:nvPr/>
          </p:nvSpPr>
          <p:spPr>
            <a:xfrm>
              <a:off x="4929190" y="1504827"/>
              <a:ext cx="1440000" cy="500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Análise de </a:t>
              </a:r>
            </a:p>
            <a:p>
              <a:pPr algn="ctr"/>
              <a:r>
                <a:rPr lang="pt-BR" sz="1500" b="1" dirty="0">
                  <a:solidFill>
                    <a:schemeClr val="bg1"/>
                  </a:solidFill>
                  <a:latin typeface="Calibri" pitchFamily="34" charset="0"/>
                  <a:cs typeface="Calibri" pitchFamily="34" charset="0"/>
                </a:rPr>
                <a:t>Consistência</a:t>
              </a:r>
            </a:p>
          </p:txBody>
        </p:sp>
        <p:cxnSp>
          <p:nvCxnSpPr>
            <p:cNvPr id="31" name="Conector de seta reta 30"/>
            <p:cNvCxnSpPr/>
            <p:nvPr/>
          </p:nvCxnSpPr>
          <p:spPr>
            <a:xfrm>
              <a:off x="4011129" y="1752445"/>
              <a:ext cx="91745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Retângulo 20"/>
          <p:cNvSpPr/>
          <p:nvPr/>
        </p:nvSpPr>
        <p:spPr>
          <a:xfrm>
            <a:off x="7347449" y="1111129"/>
            <a:ext cx="1440000" cy="500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Arquiva</a:t>
            </a:r>
          </a:p>
        </p:txBody>
      </p:sp>
      <p:cxnSp>
        <p:nvCxnSpPr>
          <p:cNvPr id="32" name="Conector de seta reta 31"/>
          <p:cNvCxnSpPr/>
          <p:nvPr/>
        </p:nvCxnSpPr>
        <p:spPr>
          <a:xfrm>
            <a:off x="6508816" y="1363328"/>
            <a:ext cx="828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6" name="Grupo 95"/>
          <p:cNvGrpSpPr/>
          <p:nvPr/>
        </p:nvGrpSpPr>
        <p:grpSpPr>
          <a:xfrm>
            <a:off x="3011604" y="3126005"/>
            <a:ext cx="2346214" cy="500400"/>
            <a:chOff x="2868728" y="3393780"/>
            <a:chExt cx="2346214" cy="500400"/>
          </a:xfrm>
        </p:grpSpPr>
        <p:sp>
          <p:nvSpPr>
            <p:cNvPr id="23" name="Retângulo 22"/>
            <p:cNvSpPr/>
            <p:nvPr/>
          </p:nvSpPr>
          <p:spPr>
            <a:xfrm>
              <a:off x="3774942" y="3393780"/>
              <a:ext cx="1440000" cy="500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Recorrer à</a:t>
              </a:r>
            </a:p>
            <a:p>
              <a:pPr algn="ctr"/>
              <a:r>
                <a:rPr lang="pt-BR" sz="1500" b="1" dirty="0">
                  <a:solidFill>
                    <a:schemeClr val="bg1"/>
                  </a:solidFill>
                  <a:latin typeface="Calibri" pitchFamily="34" charset="0"/>
                  <a:cs typeface="Calibri" pitchFamily="34" charset="0"/>
                </a:rPr>
                <a:t>JARI</a:t>
              </a:r>
            </a:p>
          </p:txBody>
        </p:sp>
        <p:cxnSp>
          <p:nvCxnSpPr>
            <p:cNvPr id="37" name="Conector de seta reta 36"/>
            <p:cNvCxnSpPr/>
            <p:nvPr/>
          </p:nvCxnSpPr>
          <p:spPr>
            <a:xfrm>
              <a:off x="2868728" y="3649372"/>
              <a:ext cx="91745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upo 96"/>
          <p:cNvGrpSpPr/>
          <p:nvPr/>
        </p:nvGrpSpPr>
        <p:grpSpPr>
          <a:xfrm>
            <a:off x="5358426" y="3062207"/>
            <a:ext cx="2296649" cy="314926"/>
            <a:chOff x="5215549" y="3329982"/>
            <a:chExt cx="2296649" cy="314926"/>
          </a:xfrm>
        </p:grpSpPr>
        <p:sp>
          <p:nvSpPr>
            <p:cNvPr id="24" name="Retângulo 23"/>
            <p:cNvSpPr/>
            <p:nvPr/>
          </p:nvSpPr>
          <p:spPr>
            <a:xfrm>
              <a:off x="6072198" y="3329982"/>
              <a:ext cx="1440000" cy="2495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Arquiva</a:t>
              </a:r>
            </a:p>
          </p:txBody>
        </p:sp>
        <p:cxnSp>
          <p:nvCxnSpPr>
            <p:cNvPr id="59" name="Conector de seta reta 58"/>
            <p:cNvCxnSpPr/>
            <p:nvPr/>
          </p:nvCxnSpPr>
          <p:spPr>
            <a:xfrm>
              <a:off x="5215549" y="3643320"/>
              <a:ext cx="828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upo 99"/>
          <p:cNvGrpSpPr/>
          <p:nvPr/>
        </p:nvGrpSpPr>
        <p:grpSpPr>
          <a:xfrm>
            <a:off x="1560719" y="4243787"/>
            <a:ext cx="2356847" cy="500400"/>
            <a:chOff x="1428728" y="4236090"/>
            <a:chExt cx="2356847" cy="500400"/>
          </a:xfrm>
        </p:grpSpPr>
        <p:sp>
          <p:nvSpPr>
            <p:cNvPr id="26" name="Retângulo 25"/>
            <p:cNvSpPr/>
            <p:nvPr/>
          </p:nvSpPr>
          <p:spPr>
            <a:xfrm>
              <a:off x="1428728" y="4236090"/>
              <a:ext cx="1440000" cy="500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Aplicação das</a:t>
              </a:r>
            </a:p>
            <a:p>
              <a:pPr algn="ctr"/>
              <a:r>
                <a:rPr lang="pt-BR" sz="1500" b="1" dirty="0">
                  <a:solidFill>
                    <a:schemeClr val="bg1"/>
                  </a:solidFill>
                  <a:latin typeface="Calibri" pitchFamily="34" charset="0"/>
                  <a:cs typeface="Calibri" pitchFamily="34" charset="0"/>
                </a:rPr>
                <a:t>Penalidades</a:t>
              </a:r>
            </a:p>
          </p:txBody>
        </p:sp>
        <p:cxnSp>
          <p:nvCxnSpPr>
            <p:cNvPr id="39" name="Conector de seta reta 38"/>
            <p:cNvCxnSpPr/>
            <p:nvPr/>
          </p:nvCxnSpPr>
          <p:spPr>
            <a:xfrm rot="10800000">
              <a:off x="2868121" y="4493002"/>
              <a:ext cx="91745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upo 98"/>
          <p:cNvGrpSpPr/>
          <p:nvPr/>
        </p:nvGrpSpPr>
        <p:grpSpPr>
          <a:xfrm>
            <a:off x="5358426" y="4218359"/>
            <a:ext cx="2306675" cy="500400"/>
            <a:chOff x="5215549" y="4246723"/>
            <a:chExt cx="2306675" cy="500400"/>
          </a:xfrm>
        </p:grpSpPr>
        <p:sp>
          <p:nvSpPr>
            <p:cNvPr id="50" name="Retângulo 49"/>
            <p:cNvSpPr/>
            <p:nvPr/>
          </p:nvSpPr>
          <p:spPr>
            <a:xfrm>
              <a:off x="6082224" y="4246723"/>
              <a:ext cx="1440000" cy="500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Arquiva</a:t>
              </a:r>
            </a:p>
          </p:txBody>
        </p:sp>
        <p:cxnSp>
          <p:nvCxnSpPr>
            <p:cNvPr id="51" name="Conector de seta reta 50"/>
            <p:cNvCxnSpPr/>
            <p:nvPr/>
          </p:nvCxnSpPr>
          <p:spPr>
            <a:xfrm>
              <a:off x="5215549" y="4500576"/>
              <a:ext cx="84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9" name="Grupo 88"/>
          <p:cNvGrpSpPr/>
          <p:nvPr/>
        </p:nvGrpSpPr>
        <p:grpSpPr>
          <a:xfrm>
            <a:off x="1785919" y="1111129"/>
            <a:ext cx="2368694" cy="500400"/>
            <a:chOff x="1643042" y="1504827"/>
            <a:chExt cx="2368694" cy="500400"/>
          </a:xfrm>
        </p:grpSpPr>
        <p:sp>
          <p:nvSpPr>
            <p:cNvPr id="11" name="Retângulo 10"/>
            <p:cNvSpPr/>
            <p:nvPr/>
          </p:nvSpPr>
          <p:spPr>
            <a:xfrm>
              <a:off x="2571736" y="1504827"/>
              <a:ext cx="1440000" cy="500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Autuação - A I T</a:t>
              </a:r>
            </a:p>
          </p:txBody>
        </p:sp>
        <p:cxnSp>
          <p:nvCxnSpPr>
            <p:cNvPr id="64" name="Conector de seta reta 63"/>
            <p:cNvCxnSpPr/>
            <p:nvPr/>
          </p:nvCxnSpPr>
          <p:spPr>
            <a:xfrm>
              <a:off x="1643042" y="1746393"/>
              <a:ext cx="91745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5" name="Retângulo 64"/>
          <p:cNvSpPr/>
          <p:nvPr/>
        </p:nvSpPr>
        <p:spPr>
          <a:xfrm>
            <a:off x="3204168" y="2041142"/>
            <a:ext cx="2880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Apresentar Infrator</a:t>
            </a:r>
          </a:p>
        </p:txBody>
      </p:sp>
      <p:grpSp>
        <p:nvGrpSpPr>
          <p:cNvPr id="94" name="Grupo 93"/>
          <p:cNvGrpSpPr/>
          <p:nvPr/>
        </p:nvGrpSpPr>
        <p:grpSpPr>
          <a:xfrm>
            <a:off x="6500826" y="2041142"/>
            <a:ext cx="2297256" cy="291738"/>
            <a:chOff x="6357950" y="2380356"/>
            <a:chExt cx="2297256" cy="291738"/>
          </a:xfrm>
        </p:grpSpPr>
        <p:sp>
          <p:nvSpPr>
            <p:cNvPr id="22" name="Retângulo 21"/>
            <p:cNvSpPr/>
            <p:nvPr/>
          </p:nvSpPr>
          <p:spPr>
            <a:xfrm>
              <a:off x="7215206" y="2380356"/>
              <a:ext cx="1440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Arquiva</a:t>
              </a:r>
            </a:p>
          </p:txBody>
        </p:sp>
        <p:cxnSp>
          <p:nvCxnSpPr>
            <p:cNvPr id="67" name="Conector de seta reta 66"/>
            <p:cNvCxnSpPr/>
            <p:nvPr/>
          </p:nvCxnSpPr>
          <p:spPr>
            <a:xfrm>
              <a:off x="6357950" y="2670506"/>
              <a:ext cx="828000" cy="1588"/>
            </a:xfrm>
            <a:prstGeom prst="straightConnector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cxnSp>
      </p:grpSp>
      <p:sp>
        <p:nvSpPr>
          <p:cNvPr id="66" name="Retângulo 65"/>
          <p:cNvSpPr/>
          <p:nvPr/>
        </p:nvSpPr>
        <p:spPr>
          <a:xfrm>
            <a:off x="3204168" y="2369141"/>
            <a:ext cx="2880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Defesa Prévia</a:t>
            </a:r>
          </a:p>
        </p:txBody>
      </p:sp>
      <p:grpSp>
        <p:nvGrpSpPr>
          <p:cNvPr id="91" name="Grupo 90"/>
          <p:cNvGrpSpPr/>
          <p:nvPr/>
        </p:nvGrpSpPr>
        <p:grpSpPr>
          <a:xfrm>
            <a:off x="357158" y="1614522"/>
            <a:ext cx="5434908" cy="978532"/>
            <a:chOff x="214282" y="1965688"/>
            <a:chExt cx="5434908" cy="978532"/>
          </a:xfrm>
        </p:grpSpPr>
        <p:sp>
          <p:nvSpPr>
            <p:cNvPr id="15" name="Retângulo 14"/>
            <p:cNvSpPr/>
            <p:nvPr/>
          </p:nvSpPr>
          <p:spPr>
            <a:xfrm>
              <a:off x="214282" y="2443820"/>
              <a:ext cx="1440000" cy="50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Notificação </a:t>
              </a:r>
            </a:p>
            <a:p>
              <a:pPr algn="ctr"/>
              <a:r>
                <a:rPr lang="pt-BR" sz="1500" b="1" dirty="0">
                  <a:solidFill>
                    <a:schemeClr val="bg1"/>
                  </a:solidFill>
                  <a:latin typeface="Calibri" pitchFamily="34" charset="0"/>
                  <a:cs typeface="Calibri" pitchFamily="34" charset="0"/>
                </a:rPr>
                <a:t>A I T</a:t>
              </a:r>
            </a:p>
          </p:txBody>
        </p:sp>
        <p:cxnSp>
          <p:nvCxnSpPr>
            <p:cNvPr id="70" name="Forma 69"/>
            <p:cNvCxnSpPr/>
            <p:nvPr/>
          </p:nvCxnSpPr>
          <p:spPr>
            <a:xfrm rot="5400000">
              <a:off x="3057736" y="-157766"/>
              <a:ext cx="468000" cy="4714908"/>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tângulo 19"/>
          <p:cNvSpPr/>
          <p:nvPr/>
        </p:nvSpPr>
        <p:spPr>
          <a:xfrm>
            <a:off x="1582844" y="3126005"/>
            <a:ext cx="1440000" cy="500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Notificação </a:t>
            </a:r>
          </a:p>
          <a:p>
            <a:pPr algn="ctr"/>
            <a:r>
              <a:rPr lang="pt-BR" sz="1500" b="1" dirty="0">
                <a:solidFill>
                  <a:schemeClr val="bg1"/>
                </a:solidFill>
                <a:latin typeface="Calibri" pitchFamily="34" charset="0"/>
                <a:cs typeface="Calibri" pitchFamily="34" charset="0"/>
              </a:rPr>
              <a:t>PENALIDADE</a:t>
            </a:r>
          </a:p>
        </p:txBody>
      </p:sp>
      <p:cxnSp>
        <p:nvCxnSpPr>
          <p:cNvPr id="75" name="Forma 74"/>
          <p:cNvCxnSpPr>
            <a:stCxn id="80" idx="2"/>
            <a:endCxn id="20" idx="0"/>
          </p:cNvCxnSpPr>
          <p:nvPr/>
        </p:nvCxnSpPr>
        <p:spPr>
          <a:xfrm rot="5400000">
            <a:off x="4938175" y="-13903"/>
            <a:ext cx="504578" cy="5775238"/>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Retângulo 79"/>
          <p:cNvSpPr/>
          <p:nvPr/>
        </p:nvSpPr>
        <p:spPr>
          <a:xfrm>
            <a:off x="7358082" y="2369426"/>
            <a:ext cx="1440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Indefere</a:t>
            </a:r>
          </a:p>
        </p:txBody>
      </p:sp>
      <p:sp>
        <p:nvSpPr>
          <p:cNvPr id="82" name="Retângulo 81"/>
          <p:cNvSpPr/>
          <p:nvPr/>
        </p:nvSpPr>
        <p:spPr>
          <a:xfrm>
            <a:off x="6215074" y="3411757"/>
            <a:ext cx="1440000" cy="2495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bg1"/>
                </a:solidFill>
                <a:latin typeface="Calibri" pitchFamily="34" charset="0"/>
                <a:cs typeface="Calibri" pitchFamily="34" charset="0"/>
              </a:rPr>
              <a:t>Indefere</a:t>
            </a:r>
          </a:p>
        </p:txBody>
      </p:sp>
      <p:sp>
        <p:nvSpPr>
          <p:cNvPr id="52" name="Retângulo 51"/>
          <p:cNvSpPr/>
          <p:nvPr/>
        </p:nvSpPr>
        <p:spPr>
          <a:xfrm>
            <a:off x="3779913" y="4111190"/>
            <a:ext cx="1656184" cy="7335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u="sng" dirty="0">
                <a:solidFill>
                  <a:schemeClr val="bg1"/>
                </a:solidFill>
                <a:latin typeface="Calibri" pitchFamily="34" charset="0"/>
                <a:cs typeface="Calibri" pitchFamily="34" charset="0"/>
              </a:rPr>
              <a:t>Recurso 2ª Inst.</a:t>
            </a:r>
          </a:p>
          <a:p>
            <a:pPr algn="ctr"/>
            <a:r>
              <a:rPr lang="pt-BR" sz="1500" b="1" dirty="0">
                <a:solidFill>
                  <a:schemeClr val="bg1"/>
                </a:solidFill>
                <a:latin typeface="Calibri" pitchFamily="34" charset="0"/>
                <a:cs typeface="Calibri" pitchFamily="34" charset="0"/>
              </a:rPr>
              <a:t>Junta Especial</a:t>
            </a:r>
          </a:p>
          <a:p>
            <a:pPr algn="ctr"/>
            <a:r>
              <a:rPr lang="pt-BR" sz="1500" b="1" dirty="0">
                <a:solidFill>
                  <a:schemeClr val="bg1"/>
                </a:solidFill>
                <a:latin typeface="Calibri" pitchFamily="34" charset="0"/>
                <a:cs typeface="Calibri" pitchFamily="34" charset="0"/>
              </a:rPr>
              <a:t>CETRAN</a:t>
            </a:r>
          </a:p>
        </p:txBody>
      </p:sp>
      <p:cxnSp>
        <p:nvCxnSpPr>
          <p:cNvPr id="55" name="Conector de seta reta 54"/>
          <p:cNvCxnSpPr/>
          <p:nvPr/>
        </p:nvCxnSpPr>
        <p:spPr>
          <a:xfrm flipV="1">
            <a:off x="1785918" y="2342763"/>
            <a:ext cx="1418250" cy="37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ector de seta reta 55"/>
          <p:cNvCxnSpPr/>
          <p:nvPr/>
        </p:nvCxnSpPr>
        <p:spPr>
          <a:xfrm flipV="1">
            <a:off x="6084168" y="2324031"/>
            <a:ext cx="1273914" cy="20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Forma 74"/>
          <p:cNvCxnSpPr/>
          <p:nvPr/>
        </p:nvCxnSpPr>
        <p:spPr>
          <a:xfrm rot="5400000">
            <a:off x="5597438" y="2710624"/>
            <a:ext cx="432000" cy="2340000"/>
          </a:xfrm>
          <a:prstGeom prst="bentConnector3">
            <a:avLst>
              <a:gd name="adj1" fmla="val 43678"/>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Arredondar Retângulo no Mesmo Canto Lateral 43"/>
          <p:cNvSpPr/>
          <p:nvPr/>
        </p:nvSpPr>
        <p:spPr>
          <a:xfrm rot="5400000">
            <a:off x="1780355" y="-1201501"/>
            <a:ext cx="405000" cy="3972911"/>
          </a:xfrm>
          <a:prstGeom prst="round2SameRect">
            <a:avLst>
              <a:gd name="adj1" fmla="val 37880"/>
              <a:gd name="adj2" fmla="val 0"/>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2250" b="1" dirty="0"/>
              <a:t>PROCESSO ADMINISTRATIVO</a:t>
            </a:r>
          </a:p>
        </p:txBody>
      </p:sp>
      <p:sp>
        <p:nvSpPr>
          <p:cNvPr id="45" name="Retângulo 44"/>
          <p:cNvSpPr/>
          <p:nvPr/>
        </p:nvSpPr>
        <p:spPr>
          <a:xfrm>
            <a:off x="6780229" y="4943193"/>
            <a:ext cx="2363771" cy="2003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50" dirty="0">
                <a:solidFill>
                  <a:srgbClr val="C00000"/>
                </a:solidFill>
              </a:rPr>
              <a:t>CONTRAN, Res. 619/16</a:t>
            </a:r>
          </a:p>
        </p:txBody>
      </p:sp>
      <p:pic>
        <p:nvPicPr>
          <p:cNvPr id="46" name="Imagem 45"/>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47" name="CaixaDeTexto 46"/>
          <p:cNvSpPr txBox="1"/>
          <p:nvPr/>
        </p:nvSpPr>
        <p:spPr>
          <a:xfrm>
            <a:off x="214282" y="577298"/>
            <a:ext cx="4141694" cy="430887"/>
          </a:xfrm>
          <a:prstGeom prst="rect">
            <a:avLst/>
          </a:prstGeom>
          <a:noFill/>
        </p:spPr>
        <p:txBody>
          <a:bodyPr wrap="square" rtlCol="0">
            <a:spAutoFit/>
          </a:bodyPr>
          <a:lstStyle/>
          <a:p>
            <a:r>
              <a:rPr lang="pt-BR" sz="2200" b="1" dirty="0"/>
              <a:t>Processo Administrativo</a:t>
            </a:r>
          </a:p>
        </p:txBody>
      </p:sp>
    </p:spTree>
    <p:extLst>
      <p:ext uri="{BB962C8B-B14F-4D97-AF65-F5344CB8AC3E}">
        <p14:creationId xmlns:p14="http://schemas.microsoft.com/office/powerpoint/2010/main" val="7083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randombar(horizontal)">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randombar(horizontal)">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randombar(horizontal)">
                                      <p:cBhvr>
                                        <p:cTn id="30" dur="500"/>
                                        <p:tgtEl>
                                          <p:spTgt spid="9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randombar(horizontal)">
                                      <p:cBhvr>
                                        <p:cTn id="35" dur="500"/>
                                        <p:tgtEl>
                                          <p:spTgt spid="5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randombar(horizontal)">
                                      <p:cBhvr>
                                        <p:cTn id="38" dur="500"/>
                                        <p:tgtEl>
                                          <p:spTgt spid="6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randombar(horizontal)">
                                      <p:cBhvr>
                                        <p:cTn id="41" dur="500"/>
                                        <p:tgtEl>
                                          <p:spTgt spid="6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randombar(horizontal)">
                                      <p:cBhvr>
                                        <p:cTn id="46" dur="500"/>
                                        <p:tgtEl>
                                          <p:spTgt spid="56"/>
                                        </p:tgtEl>
                                      </p:cBhvr>
                                    </p:animEffect>
                                  </p:childTnLst>
                                </p:cTn>
                              </p:par>
                              <p:par>
                                <p:cTn id="47" presetID="14" presetClass="entr" presetSubtype="1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randombar(horizontal)">
                                      <p:cBhvr>
                                        <p:cTn id="49" dur="500"/>
                                        <p:tgtEl>
                                          <p:spTgt spid="9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randombar(horizontal)">
                                      <p:cBhvr>
                                        <p:cTn id="54" dur="500"/>
                                        <p:tgtEl>
                                          <p:spTgt spid="8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randombar(horizontal)">
                                      <p:cBhvr>
                                        <p:cTn id="59" dur="500"/>
                                        <p:tgtEl>
                                          <p:spTgt spid="75"/>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randombar(horizontal)">
                                      <p:cBhvr>
                                        <p:cTn id="67" dur="500"/>
                                        <p:tgtEl>
                                          <p:spTgt spid="96"/>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randombar(horizontal)">
                                      <p:cBhvr>
                                        <p:cTn id="72" dur="500"/>
                                        <p:tgtEl>
                                          <p:spTgt spid="9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randombar(horizontal)">
                                      <p:cBhvr>
                                        <p:cTn id="77" dur="500"/>
                                        <p:tgtEl>
                                          <p:spTgt spid="82"/>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randombar(horizontal)">
                                      <p:cBhvr>
                                        <p:cTn id="82" dur="500"/>
                                        <p:tgtEl>
                                          <p:spTgt spid="76"/>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randombar(horizontal)">
                                      <p:cBhvr>
                                        <p:cTn id="85" dur="500"/>
                                        <p:tgtEl>
                                          <p:spTgt spid="52"/>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randombar(horizontal)">
                                      <p:cBhvr>
                                        <p:cTn id="90" dur="500"/>
                                        <p:tgtEl>
                                          <p:spTgt spid="99"/>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randombar(horizontal)">
                                      <p:cBhvr>
                                        <p:cTn id="95" dur="500"/>
                                        <p:tgtEl>
                                          <p:spTgt spid="100"/>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randombar(horizontal)">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randombar(horizontal)">
                                      <p:cBhvr>
                                        <p:cTn id="105" dur="500"/>
                                        <p:tgtEl>
                                          <p:spTgt spid="5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randombar(horizontal)">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randombar(horizontal)">
                                      <p:cBhvr>
                                        <p:cTn id="1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7" grpId="0" animBg="1"/>
      <p:bldP spid="58" grpId="0" animBg="1"/>
      <p:bldP spid="57" grpId="0" animBg="1"/>
      <p:bldP spid="10" grpId="0" animBg="1"/>
      <p:bldP spid="21" grpId="0" animBg="1"/>
      <p:bldP spid="65" grpId="0" animBg="1"/>
      <p:bldP spid="66" grpId="0" animBg="1"/>
      <p:bldP spid="20" grpId="0" animBg="1"/>
      <p:bldP spid="80" grpId="0" animBg="1"/>
      <p:bldP spid="82" grpId="0" animBg="1"/>
      <p:bldP spid="5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14282" y="1551200"/>
            <a:ext cx="4140000" cy="2174960"/>
          </a:xfrm>
          <a:prstGeom prst="rect">
            <a:avLst/>
          </a:prstGeom>
          <a:ln/>
        </p:spPr>
        <p:style>
          <a:lnRef idx="1">
            <a:schemeClr val="accent1"/>
          </a:lnRef>
          <a:fillRef idx="2">
            <a:schemeClr val="accent1"/>
          </a:fillRef>
          <a:effectRef idx="1">
            <a:schemeClr val="accent1"/>
          </a:effectRef>
          <a:fontRef idx="minor">
            <a:schemeClr val="dk1"/>
          </a:fontRef>
        </p:style>
        <p:txBody>
          <a:bodyPr rtlCol="0" anchor="t" anchorCtr="0"/>
          <a:lstStyle/>
          <a:p>
            <a:pPr>
              <a:spcBef>
                <a:spcPts val="600"/>
              </a:spcBef>
            </a:pPr>
            <a:r>
              <a:rPr lang="pt-BR" b="1" dirty="0">
                <a:solidFill>
                  <a:schemeClr val="tx2"/>
                </a:solidFill>
                <a:latin typeface="Calibri" pitchFamily="34" charset="0"/>
                <a:cs typeface="Calibri" pitchFamily="34" charset="0"/>
              </a:rPr>
              <a:t>►Advertência por Escrito</a:t>
            </a:r>
          </a:p>
          <a:p>
            <a:pPr>
              <a:spcBef>
                <a:spcPts val="600"/>
              </a:spcBef>
            </a:pPr>
            <a:r>
              <a:rPr lang="pt-BR" b="1" dirty="0">
                <a:solidFill>
                  <a:schemeClr val="tx2"/>
                </a:solidFill>
                <a:latin typeface="Calibri" pitchFamily="34" charset="0"/>
                <a:cs typeface="Calibri" pitchFamily="34" charset="0"/>
              </a:rPr>
              <a:t>►Multa</a:t>
            </a:r>
          </a:p>
          <a:p>
            <a:pPr>
              <a:spcBef>
                <a:spcPts val="600"/>
              </a:spcBef>
            </a:pPr>
            <a:r>
              <a:rPr lang="pt-BR" b="1" dirty="0">
                <a:solidFill>
                  <a:schemeClr val="tx2"/>
                </a:solidFill>
                <a:latin typeface="Calibri" pitchFamily="34" charset="0"/>
                <a:cs typeface="Calibri" pitchFamily="34" charset="0"/>
              </a:rPr>
              <a:t>►Suspensão do Direito de Dirigir</a:t>
            </a:r>
          </a:p>
          <a:p>
            <a:pPr>
              <a:spcBef>
                <a:spcPts val="600"/>
              </a:spcBef>
            </a:pPr>
            <a:r>
              <a:rPr lang="pt-BR" b="1" dirty="0">
                <a:solidFill>
                  <a:schemeClr val="tx2"/>
                </a:solidFill>
                <a:latin typeface="Calibri" pitchFamily="34" charset="0"/>
                <a:cs typeface="Calibri" pitchFamily="34" charset="0"/>
              </a:rPr>
              <a:t>►Cassação da PPD</a:t>
            </a:r>
          </a:p>
          <a:p>
            <a:pPr>
              <a:spcBef>
                <a:spcPts val="600"/>
              </a:spcBef>
            </a:pPr>
            <a:r>
              <a:rPr lang="pt-BR" b="1" dirty="0">
                <a:solidFill>
                  <a:schemeClr val="tx2"/>
                </a:solidFill>
                <a:latin typeface="Calibri" pitchFamily="34" charset="0"/>
                <a:cs typeface="Calibri" pitchFamily="34" charset="0"/>
              </a:rPr>
              <a:t>►Cassação da CNH</a:t>
            </a:r>
          </a:p>
          <a:p>
            <a:pPr>
              <a:spcBef>
                <a:spcPts val="600"/>
              </a:spcBef>
            </a:pPr>
            <a:r>
              <a:rPr lang="pt-BR" b="1" dirty="0">
                <a:solidFill>
                  <a:schemeClr val="tx2"/>
                </a:solidFill>
                <a:latin typeface="Calibri" pitchFamily="34" charset="0"/>
                <a:cs typeface="Calibri" pitchFamily="34" charset="0"/>
              </a:rPr>
              <a:t>►Frequência em Curso de Reciclagem</a:t>
            </a:r>
          </a:p>
        </p:txBody>
      </p:sp>
      <p:sp>
        <p:nvSpPr>
          <p:cNvPr id="10" name="Retângulo 9"/>
          <p:cNvSpPr/>
          <p:nvPr/>
        </p:nvSpPr>
        <p:spPr>
          <a:xfrm>
            <a:off x="4789718" y="1549860"/>
            <a:ext cx="4140000" cy="2532150"/>
          </a:xfrm>
          <a:prstGeom prst="rect">
            <a:avLst/>
          </a:prstGeom>
          <a:ln/>
        </p:spPr>
        <p:style>
          <a:lnRef idx="1">
            <a:schemeClr val="accent3"/>
          </a:lnRef>
          <a:fillRef idx="2">
            <a:schemeClr val="accent3"/>
          </a:fillRef>
          <a:effectRef idx="1">
            <a:schemeClr val="accent3"/>
          </a:effectRef>
          <a:fontRef idx="minor">
            <a:schemeClr val="dk1"/>
          </a:fontRef>
        </p:style>
        <p:txBody>
          <a:bodyPr rtlCol="0" anchor="t" anchorCtr="0"/>
          <a:lstStyle/>
          <a:p>
            <a:pPr>
              <a:spcBef>
                <a:spcPts val="600"/>
              </a:spcBef>
            </a:pPr>
            <a:r>
              <a:rPr lang="pt-BR" b="1" dirty="0">
                <a:solidFill>
                  <a:srgbClr val="006600"/>
                </a:solidFill>
                <a:latin typeface="Calibri" pitchFamily="34" charset="0"/>
                <a:cs typeface="Calibri" pitchFamily="34" charset="0"/>
              </a:rPr>
              <a:t>►Retenção do Veículo</a:t>
            </a:r>
          </a:p>
          <a:p>
            <a:pPr>
              <a:spcBef>
                <a:spcPts val="600"/>
              </a:spcBef>
            </a:pPr>
            <a:r>
              <a:rPr lang="pt-BR" b="1" dirty="0">
                <a:solidFill>
                  <a:srgbClr val="006600"/>
                </a:solidFill>
                <a:latin typeface="Calibri" pitchFamily="34" charset="0"/>
                <a:cs typeface="Calibri" pitchFamily="34" charset="0"/>
              </a:rPr>
              <a:t>►Remoção do Veículo</a:t>
            </a:r>
          </a:p>
          <a:p>
            <a:pPr>
              <a:spcBef>
                <a:spcPts val="600"/>
              </a:spcBef>
            </a:pPr>
            <a:r>
              <a:rPr lang="pt-BR" b="1" dirty="0">
                <a:solidFill>
                  <a:srgbClr val="006600"/>
                </a:solidFill>
                <a:latin typeface="Calibri" pitchFamily="34" charset="0"/>
                <a:cs typeface="Calibri" pitchFamily="34" charset="0"/>
              </a:rPr>
              <a:t>►Recolhimento da Habilitação</a:t>
            </a:r>
          </a:p>
          <a:p>
            <a:pPr>
              <a:spcBef>
                <a:spcPts val="600"/>
              </a:spcBef>
            </a:pPr>
            <a:r>
              <a:rPr lang="pt-BR" b="1" dirty="0">
                <a:solidFill>
                  <a:srgbClr val="006600"/>
                </a:solidFill>
                <a:latin typeface="Calibri" pitchFamily="34" charset="0"/>
                <a:cs typeface="Calibri" pitchFamily="34" charset="0"/>
              </a:rPr>
              <a:t>►Recolhimento do Docum. do Veículo</a:t>
            </a:r>
          </a:p>
          <a:p>
            <a:pPr>
              <a:spcBef>
                <a:spcPts val="600"/>
              </a:spcBef>
            </a:pPr>
            <a:r>
              <a:rPr lang="pt-BR" b="1" dirty="0">
                <a:solidFill>
                  <a:srgbClr val="006600"/>
                </a:solidFill>
                <a:latin typeface="Calibri" pitchFamily="34" charset="0"/>
                <a:cs typeface="Calibri" pitchFamily="34" charset="0"/>
              </a:rPr>
              <a:t>►Recolhimento de Animais</a:t>
            </a:r>
          </a:p>
          <a:p>
            <a:pPr>
              <a:spcBef>
                <a:spcPts val="600"/>
              </a:spcBef>
            </a:pPr>
            <a:r>
              <a:rPr lang="pt-BR" b="1" dirty="0">
                <a:solidFill>
                  <a:srgbClr val="006600"/>
                </a:solidFill>
                <a:latin typeface="Calibri" pitchFamily="34" charset="0"/>
                <a:cs typeface="Calibri" pitchFamily="34" charset="0"/>
              </a:rPr>
              <a:t>►Transbordo do Excesso de Carga</a:t>
            </a:r>
          </a:p>
          <a:p>
            <a:pPr>
              <a:spcBef>
                <a:spcPts val="600"/>
              </a:spcBef>
            </a:pPr>
            <a:r>
              <a:rPr lang="pt-BR" b="1" dirty="0">
                <a:solidFill>
                  <a:srgbClr val="006600"/>
                </a:solidFill>
                <a:latin typeface="Calibri" pitchFamily="34" charset="0"/>
                <a:cs typeface="Calibri" pitchFamily="34" charset="0"/>
              </a:rPr>
              <a:t>►Realização de teste de Alcoolemia</a:t>
            </a:r>
          </a:p>
        </p:txBody>
      </p:sp>
      <p:sp>
        <p:nvSpPr>
          <p:cNvPr id="11" name="Retângulo 10"/>
          <p:cNvSpPr/>
          <p:nvPr/>
        </p:nvSpPr>
        <p:spPr>
          <a:xfrm>
            <a:off x="214282" y="1142990"/>
            <a:ext cx="4140000" cy="3571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PENALIDADES </a:t>
            </a:r>
            <a:r>
              <a:rPr lang="pt-BR" sz="1000" b="1" dirty="0">
                <a:solidFill>
                  <a:schemeClr val="bg1"/>
                </a:solidFill>
                <a:latin typeface="Calibri" pitchFamily="34" charset="0"/>
                <a:cs typeface="Calibri" pitchFamily="34" charset="0"/>
              </a:rPr>
              <a:t>(CTB art. 256)</a:t>
            </a:r>
          </a:p>
        </p:txBody>
      </p:sp>
      <p:sp>
        <p:nvSpPr>
          <p:cNvPr id="13" name="Retângulo 12"/>
          <p:cNvSpPr/>
          <p:nvPr/>
        </p:nvSpPr>
        <p:spPr>
          <a:xfrm>
            <a:off x="4789718" y="1142990"/>
            <a:ext cx="4140000" cy="35719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Calibri" pitchFamily="34" charset="0"/>
                <a:cs typeface="Calibri" pitchFamily="34" charset="0"/>
              </a:rPr>
              <a:t>MEDIDAS ADMINISTRATIVAS </a:t>
            </a:r>
            <a:r>
              <a:rPr lang="pt-BR" sz="1000" b="1" dirty="0">
                <a:solidFill>
                  <a:schemeClr val="bg1"/>
                </a:solidFill>
                <a:latin typeface="Calibri" pitchFamily="34" charset="0"/>
                <a:cs typeface="Calibri" pitchFamily="34" charset="0"/>
              </a:rPr>
              <a:t>(CTB art. 269)</a:t>
            </a:r>
          </a:p>
        </p:txBody>
      </p:sp>
      <p:sp>
        <p:nvSpPr>
          <p:cNvPr id="16" name="Retângulo de cantos arredondados 15"/>
          <p:cNvSpPr/>
          <p:nvPr/>
        </p:nvSpPr>
        <p:spPr>
          <a:xfrm>
            <a:off x="2214546" y="4429138"/>
            <a:ext cx="6715172" cy="322076"/>
          </a:xfrm>
          <a:prstGeom prst="roundRect">
            <a:avLst>
              <a:gd name="adj" fmla="val 0"/>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solidFill>
                  <a:srgbClr val="FF0000"/>
                </a:solidFill>
                <a:latin typeface="Calibri" pitchFamily="34" charset="0"/>
                <a:cs typeface="Calibri" pitchFamily="34" charset="0"/>
              </a:rPr>
              <a:t>Tudo que começar com as letras </a:t>
            </a:r>
            <a:r>
              <a:rPr lang="pt-BR" sz="2400" b="1" dirty="0">
                <a:solidFill>
                  <a:srgbClr val="FF0000"/>
                </a:solidFill>
                <a:latin typeface="Calibri" pitchFamily="34" charset="0"/>
                <a:cs typeface="Calibri" pitchFamily="34" charset="0"/>
              </a:rPr>
              <a:t>R</a:t>
            </a:r>
            <a:r>
              <a:rPr lang="pt-BR" b="1" dirty="0">
                <a:solidFill>
                  <a:srgbClr val="FF0000"/>
                </a:solidFill>
                <a:latin typeface="Calibri" pitchFamily="34" charset="0"/>
                <a:cs typeface="Calibri" pitchFamily="34" charset="0"/>
              </a:rPr>
              <a:t> ou </a:t>
            </a:r>
            <a:r>
              <a:rPr lang="pt-BR" sz="2400" b="1" dirty="0">
                <a:solidFill>
                  <a:srgbClr val="FF0000"/>
                </a:solidFill>
                <a:latin typeface="Calibri" pitchFamily="34" charset="0"/>
                <a:cs typeface="Calibri" pitchFamily="34" charset="0"/>
              </a:rPr>
              <a:t>T</a:t>
            </a:r>
            <a:r>
              <a:rPr lang="pt-BR" b="1" dirty="0">
                <a:solidFill>
                  <a:srgbClr val="FF0000"/>
                </a:solidFill>
                <a:latin typeface="Calibri" pitchFamily="34" charset="0"/>
                <a:cs typeface="Calibri" pitchFamily="34" charset="0"/>
              </a:rPr>
              <a:t> é Medida Administrativa</a:t>
            </a:r>
          </a:p>
        </p:txBody>
      </p:sp>
      <p:pic>
        <p:nvPicPr>
          <p:cNvPr id="15" name="Imagem 14" descr="DICA 2.jpg"/>
          <p:cNvPicPr>
            <a:picLocks noChangeAspect="1"/>
          </p:cNvPicPr>
          <p:nvPr/>
        </p:nvPicPr>
        <p:blipFill>
          <a:blip r:embed="rId3" cstate="print"/>
          <a:stretch>
            <a:fillRect/>
          </a:stretch>
        </p:blipFill>
        <p:spPr>
          <a:xfrm>
            <a:off x="357158" y="3784561"/>
            <a:ext cx="1143008" cy="1151734"/>
          </a:xfrm>
          <a:prstGeom prst="rect">
            <a:avLst/>
          </a:prstGeom>
        </p:spPr>
      </p:pic>
      <p:sp>
        <p:nvSpPr>
          <p:cNvPr id="17" name="Divisa 16"/>
          <p:cNvSpPr/>
          <p:nvPr/>
        </p:nvSpPr>
        <p:spPr>
          <a:xfrm>
            <a:off x="1926929" y="4458955"/>
            <a:ext cx="214314" cy="285752"/>
          </a:xfrm>
          <a:prstGeom prst="chevron">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8" name="Divisa 17"/>
          <p:cNvSpPr/>
          <p:nvPr/>
        </p:nvSpPr>
        <p:spPr>
          <a:xfrm>
            <a:off x="1714480" y="4468894"/>
            <a:ext cx="214314" cy="285752"/>
          </a:xfrm>
          <a:prstGeom prst="chevron">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sp>
        <p:nvSpPr>
          <p:cNvPr id="19" name="Divisa 18"/>
          <p:cNvSpPr/>
          <p:nvPr/>
        </p:nvSpPr>
        <p:spPr>
          <a:xfrm>
            <a:off x="1500166" y="4478833"/>
            <a:ext cx="214314" cy="285752"/>
          </a:xfrm>
          <a:prstGeom prst="chevron">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0000"/>
              </a:solidFill>
              <a:latin typeface="Calibri" pitchFamily="34" charset="0"/>
              <a:cs typeface="Calibri" pitchFamily="34" charset="0"/>
            </a:endParaRPr>
          </a:p>
        </p:txBody>
      </p:sp>
      <p:pic>
        <p:nvPicPr>
          <p:cNvPr id="12" name="Imagem 11"/>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4" y="555526"/>
            <a:ext cx="4647862" cy="484816"/>
          </a:xfrm>
          <a:prstGeom prst="rect">
            <a:avLst/>
          </a:prstGeom>
        </p:spPr>
      </p:pic>
      <p:sp>
        <p:nvSpPr>
          <p:cNvPr id="14" name="CaixaDeTexto 13"/>
          <p:cNvSpPr txBox="1"/>
          <p:nvPr/>
        </p:nvSpPr>
        <p:spPr>
          <a:xfrm>
            <a:off x="214282" y="577298"/>
            <a:ext cx="4501734" cy="430887"/>
          </a:xfrm>
          <a:prstGeom prst="rect">
            <a:avLst/>
          </a:prstGeom>
          <a:noFill/>
        </p:spPr>
        <p:txBody>
          <a:bodyPr wrap="square" rtlCol="0">
            <a:spAutoFit/>
          </a:bodyPr>
          <a:lstStyle/>
          <a:p>
            <a:r>
              <a:rPr lang="pt-BR" sz="2200" b="1" dirty="0"/>
              <a:t>Penalidades / Med. Administrativas</a:t>
            </a:r>
          </a:p>
        </p:txBody>
      </p:sp>
    </p:spTree>
    <p:extLst>
      <p:ext uri="{BB962C8B-B14F-4D97-AF65-F5344CB8AC3E}">
        <p14:creationId xmlns:p14="http://schemas.microsoft.com/office/powerpoint/2010/main" val="417076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52" dur="5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57" dur="500"/>
                                        <p:tgtEl>
                                          <p:spTgt spid="10">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62" dur="500"/>
                                        <p:tgtEl>
                                          <p:spTgt spid="10">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67" dur="500"/>
                                        <p:tgtEl>
                                          <p:spTgt spid="10">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par>
                                <p:cTn id="73" presetID="14" presetClass="entr" presetSubtype="1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randombar(horizontal)">
                                      <p:cBhvr>
                                        <p:cTn id="75" dur="500"/>
                                        <p:tgtEl>
                                          <p:spTgt spid="15"/>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randombar(horizontal)">
                                      <p:cBhvr>
                                        <p:cTn id="78" dur="500"/>
                                        <p:tgtEl>
                                          <p:spTgt spid="1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randombar(horizontal)">
                                      <p:cBhvr>
                                        <p:cTn id="81" dur="500"/>
                                        <p:tgtEl>
                                          <p:spTgt spid="1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randombar(horizontal)">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827584" y="3299968"/>
            <a:ext cx="7344816" cy="1053365"/>
          </a:xfrm>
          <a:prstGeom prst="rect">
            <a:avLst/>
          </a:prstGeom>
          <a:noFill/>
        </p:spPr>
        <p:txBody>
          <a:bodyPr wrap="square" rtlCol="0">
            <a:spAutoFit/>
          </a:bodyPr>
          <a:lstStyle/>
          <a:p>
            <a:pPr>
              <a:lnSpc>
                <a:spcPct val="150000"/>
              </a:lnSpc>
            </a:pPr>
            <a:r>
              <a:rPr lang="pt-BR" sz="2200" i="1" dirty="0">
                <a:solidFill>
                  <a:schemeClr val="tx2"/>
                </a:solidFill>
                <a:latin typeface="Calibri" pitchFamily="34" charset="0"/>
                <a:cs typeface="Calibri" pitchFamily="34" charset="0"/>
              </a:rPr>
              <a:t>►a infração cometida for </a:t>
            </a:r>
            <a:r>
              <a:rPr lang="pt-BR" sz="2200" b="1" i="1" dirty="0">
                <a:solidFill>
                  <a:schemeClr val="tx2"/>
                </a:solidFill>
                <a:latin typeface="Calibri" pitchFamily="34" charset="0"/>
                <a:cs typeface="Calibri" pitchFamily="34" charset="0"/>
              </a:rPr>
              <a:t>Leve</a:t>
            </a:r>
            <a:r>
              <a:rPr lang="pt-BR" sz="2200" i="1" dirty="0">
                <a:solidFill>
                  <a:schemeClr val="tx2"/>
                </a:solidFill>
                <a:latin typeface="Calibri" pitchFamily="34" charset="0"/>
                <a:cs typeface="Calibri" pitchFamily="34" charset="0"/>
              </a:rPr>
              <a:t> ou </a:t>
            </a:r>
            <a:r>
              <a:rPr lang="pt-BR" sz="2200" b="1" i="1" dirty="0">
                <a:solidFill>
                  <a:schemeClr val="tx2"/>
                </a:solidFill>
                <a:latin typeface="Calibri" pitchFamily="34" charset="0"/>
                <a:cs typeface="Calibri" pitchFamily="34" charset="0"/>
              </a:rPr>
              <a:t>Média</a:t>
            </a:r>
          </a:p>
          <a:p>
            <a:pPr>
              <a:lnSpc>
                <a:spcPct val="150000"/>
              </a:lnSpc>
            </a:pPr>
            <a:r>
              <a:rPr lang="pt-BR" sz="2200" i="1" dirty="0">
                <a:solidFill>
                  <a:schemeClr val="tx2"/>
                </a:solidFill>
                <a:latin typeface="Calibri" pitchFamily="34" charset="0"/>
                <a:cs typeface="Calibri" pitchFamily="34" charset="0"/>
              </a:rPr>
              <a:t>►</a:t>
            </a:r>
            <a:r>
              <a:rPr lang="pt-BR" sz="2200" b="1" i="1" dirty="0">
                <a:solidFill>
                  <a:schemeClr val="tx2"/>
                </a:solidFill>
                <a:latin typeface="Calibri" pitchFamily="34" charset="0"/>
                <a:cs typeface="Calibri" pitchFamily="34" charset="0"/>
              </a:rPr>
              <a:t>não tiver cometido infração </a:t>
            </a:r>
            <a:r>
              <a:rPr lang="pt-BR" sz="2200" i="1" dirty="0">
                <a:solidFill>
                  <a:schemeClr val="tx2"/>
                </a:solidFill>
                <a:latin typeface="Calibri" pitchFamily="34" charset="0"/>
                <a:cs typeface="Calibri" pitchFamily="34" charset="0"/>
              </a:rPr>
              <a:t>nos últimos 12 meses</a:t>
            </a:r>
          </a:p>
        </p:txBody>
      </p:sp>
      <p:sp>
        <p:nvSpPr>
          <p:cNvPr id="14" name="Retângulo 13"/>
          <p:cNvSpPr/>
          <p:nvPr/>
        </p:nvSpPr>
        <p:spPr>
          <a:xfrm>
            <a:off x="827584" y="2740206"/>
            <a:ext cx="7344816" cy="500066"/>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chemeClr val="tx2"/>
                </a:solidFill>
                <a:latin typeface="Calibri" pitchFamily="34" charset="0"/>
                <a:cs typeface="Calibri" pitchFamily="34" charset="0"/>
              </a:rPr>
              <a:t>DEVERÁ ser imposta a penalidade </a:t>
            </a:r>
            <a:r>
              <a:rPr lang="pt-BR" sz="2000" b="1" i="1" dirty="0">
                <a:solidFill>
                  <a:schemeClr val="tx2"/>
                </a:solidFill>
                <a:latin typeface="Calibri" pitchFamily="34" charset="0"/>
                <a:cs typeface="Calibri" pitchFamily="34" charset="0"/>
              </a:rPr>
              <a:t>ADVERTÊNCIA POR ESCRITO</a:t>
            </a:r>
            <a:r>
              <a:rPr lang="pt-BR" b="1" i="1" dirty="0">
                <a:solidFill>
                  <a:schemeClr val="tx2"/>
                </a:solidFill>
                <a:latin typeface="Calibri" pitchFamily="34" charset="0"/>
                <a:cs typeface="Calibri" pitchFamily="34" charset="0"/>
              </a:rPr>
              <a:t> quando</a:t>
            </a:r>
            <a:endParaRPr lang="pt-BR" dirty="0">
              <a:solidFill>
                <a:schemeClr val="tx2"/>
              </a:solidFill>
            </a:endParaRPr>
          </a:p>
        </p:txBody>
      </p:sp>
      <p:sp>
        <p:nvSpPr>
          <p:cNvPr id="15" name="Retângulo 14"/>
          <p:cNvSpPr/>
          <p:nvPr/>
        </p:nvSpPr>
        <p:spPr>
          <a:xfrm>
            <a:off x="827584" y="2729096"/>
            <a:ext cx="7344816" cy="164307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Arredondar Retângulo no Mesmo Canto Lateral 7"/>
          <p:cNvSpPr/>
          <p:nvPr/>
        </p:nvSpPr>
        <p:spPr>
          <a:xfrm rot="5400000">
            <a:off x="1708573" y="-412707"/>
            <a:ext cx="360000" cy="3782681"/>
          </a:xfrm>
          <a:prstGeom prst="round2SameRect">
            <a:avLst>
              <a:gd name="adj1" fmla="val 31097"/>
              <a:gd name="adj2" fmla="val 0"/>
            </a:avLst>
          </a:prstGeom>
          <a:solidFill>
            <a:schemeClr val="tx2"/>
          </a:solidFill>
          <a:ln>
            <a:noFill/>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pt-BR" b="1" dirty="0">
                <a:solidFill>
                  <a:schemeClr val="bg1"/>
                </a:solidFill>
                <a:latin typeface="Calibri" pitchFamily="34" charset="0"/>
                <a:cs typeface="Calibri" pitchFamily="34" charset="0"/>
              </a:rPr>
              <a:t>Punição com efeito EDUCATIVO</a:t>
            </a:r>
          </a:p>
        </p:txBody>
      </p:sp>
      <p:pic>
        <p:nvPicPr>
          <p:cNvPr id="17" name="Imagem 16"/>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863886" cy="484816"/>
          </a:xfrm>
          <a:prstGeom prst="rect">
            <a:avLst/>
          </a:prstGeom>
        </p:spPr>
      </p:pic>
      <p:sp>
        <p:nvSpPr>
          <p:cNvPr id="18" name="CaixaDeTexto 17"/>
          <p:cNvSpPr txBox="1"/>
          <p:nvPr/>
        </p:nvSpPr>
        <p:spPr>
          <a:xfrm>
            <a:off x="214282" y="577298"/>
            <a:ext cx="4789766" cy="430887"/>
          </a:xfrm>
          <a:prstGeom prst="rect">
            <a:avLst/>
          </a:prstGeom>
          <a:noFill/>
        </p:spPr>
        <p:txBody>
          <a:bodyPr wrap="square" rtlCol="0">
            <a:spAutoFit/>
          </a:bodyPr>
          <a:lstStyle/>
          <a:p>
            <a:r>
              <a:rPr lang="pt-BR" sz="2200" b="1" dirty="0"/>
              <a:t>Penalidades - Advertência por escrito</a:t>
            </a:r>
          </a:p>
        </p:txBody>
      </p:sp>
      <p:pic>
        <p:nvPicPr>
          <p:cNvPr id="1028" name="Picture 4">
            <a:extLst>
              <a:ext uri="{FF2B5EF4-FFF2-40B4-BE49-F238E27FC236}">
                <a16:creationId xmlns:a16="http://schemas.microsoft.com/office/drawing/2014/main" id="{8CD12C28-047D-4930-AECB-18B917765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771330"/>
            <a:ext cx="1944216"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28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58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9050"/>
      </a:spPr>
      <a:bodyPr wrap="square" rtlCol="0">
        <a:spAutoFit/>
      </a:bodyPr>
      <a:lstStyle>
        <a:defPPr algn="l">
          <a:lnSpc>
            <a:spcPts val="2500"/>
          </a:lnSpc>
          <a:defRPr sz="1700" dirty="0" smtClean="0"/>
        </a:defPPr>
      </a:lstStyle>
      <a:style>
        <a:lnRef idx="2">
          <a:schemeClr val="accent2"/>
        </a:lnRef>
        <a:fillRef idx="1">
          <a:schemeClr val="lt1"/>
        </a:fillRef>
        <a:effectRef idx="0">
          <a:schemeClr val="accent2"/>
        </a:effectRef>
        <a:fontRef idx="minor">
          <a:schemeClr val="dk1"/>
        </a:fontRef>
      </a:style>
    </a:tx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17556</TotalTime>
  <Words>17559</Words>
  <Application>Microsoft Office PowerPoint</Application>
  <PresentationFormat>Apresentação na tela (16:9)</PresentationFormat>
  <Paragraphs>2518</Paragraphs>
  <Slides>352</Slides>
  <Notes>351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352</vt:i4>
      </vt:variant>
    </vt:vector>
  </HeadingPairs>
  <TitlesOfParts>
    <vt:vector size="358" baseType="lpstr">
      <vt:lpstr>Arial</vt:lpstr>
      <vt:lpstr>Arial Black</vt:lpstr>
      <vt:lpstr>Calibri</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AERaça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SalaDeAula</dc:creator>
  <cp:lastModifiedBy>Ronaldo</cp:lastModifiedBy>
  <cp:revision>2062</cp:revision>
  <dcterms:created xsi:type="dcterms:W3CDTF">2012-09-21T18:40:16Z</dcterms:created>
  <dcterms:modified xsi:type="dcterms:W3CDTF">2021-04-24T12:31:30Z</dcterms:modified>
</cp:coreProperties>
</file>