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9"/>
  </p:notesMasterIdLst>
  <p:sldIdLst>
    <p:sldId id="678" r:id="rId2"/>
    <p:sldId id="680" r:id="rId3"/>
    <p:sldId id="871" r:id="rId4"/>
    <p:sldId id="872" r:id="rId5"/>
    <p:sldId id="873" r:id="rId6"/>
    <p:sldId id="874" r:id="rId7"/>
    <p:sldId id="875" r:id="rId8"/>
    <p:sldId id="876" r:id="rId9"/>
    <p:sldId id="877" r:id="rId10"/>
    <p:sldId id="878" r:id="rId11"/>
    <p:sldId id="879" r:id="rId12"/>
    <p:sldId id="880" r:id="rId13"/>
    <p:sldId id="332" r:id="rId14"/>
    <p:sldId id="882" r:id="rId15"/>
    <p:sldId id="883" r:id="rId16"/>
    <p:sldId id="884" r:id="rId17"/>
    <p:sldId id="885" r:id="rId18"/>
    <p:sldId id="886" r:id="rId19"/>
    <p:sldId id="887" r:id="rId20"/>
    <p:sldId id="888" r:id="rId21"/>
    <p:sldId id="889" r:id="rId22"/>
    <p:sldId id="890" r:id="rId23"/>
    <p:sldId id="891" r:id="rId24"/>
    <p:sldId id="892" r:id="rId25"/>
    <p:sldId id="893" r:id="rId26"/>
    <p:sldId id="894" r:id="rId27"/>
    <p:sldId id="895" r:id="rId28"/>
    <p:sldId id="896" r:id="rId29"/>
    <p:sldId id="89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92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59" r:id="rId82"/>
    <p:sldId id="760" r:id="rId83"/>
    <p:sldId id="761" r:id="rId84"/>
    <p:sldId id="762" r:id="rId85"/>
    <p:sldId id="763" r:id="rId86"/>
    <p:sldId id="764" r:id="rId87"/>
    <p:sldId id="765" r:id="rId88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63/PYp1oGnDT0FR8+JFWTw==" hashData="sO/5crWT4H9PbJpFQm2AbyZKtGl1DHNN06Vuh9z0VXZkIa2D2JojC4gdO0I0Pi+b4ZVE7Alu6IgxxiMj1qcc1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566" autoAdjust="0"/>
  </p:normalViewPr>
  <p:slideViewPr>
    <p:cSldViewPr>
      <p:cViewPr varScale="1">
        <p:scale>
          <a:sx n="146" d="100"/>
          <a:sy n="146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815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0026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3933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030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5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583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172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18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033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019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31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39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5177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58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3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2128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9107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312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0386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2326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7509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4817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13633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60174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189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800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7982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43875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76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145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616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2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655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03751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5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50813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0291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624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6267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69739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4155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793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38006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86504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644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4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4059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25849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174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7495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83930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756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164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300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0853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573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3170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54045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6910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17026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12404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38573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41522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414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62997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88182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13762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9213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78724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67360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5520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99338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62066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4565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258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33280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3131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44005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0584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527068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45217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1022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304332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345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216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.jp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2.jp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g"/><Relationship Id="rId5" Type="http://schemas.openxmlformats.org/officeDocument/2006/relationships/image" Target="../media/image152.jpg"/><Relationship Id="rId4" Type="http://schemas.openxmlformats.org/officeDocument/2006/relationships/image" Target="../media/image151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9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915566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616" y="1923678"/>
            <a:ext cx="4391907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B050"/>
                </a:solidFill>
              </a:rPr>
              <a:t>MEIO AMBIENTE</a:t>
            </a:r>
          </a:p>
          <a:p>
            <a:pPr algn="ctr">
              <a:lnSpc>
                <a:spcPts val="5000"/>
              </a:lnSpc>
            </a:pPr>
            <a:r>
              <a:rPr lang="pt-BR" sz="4000" b="1"/>
              <a:t>CONVÍVIO SOCIAL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795886"/>
            <a:ext cx="4391907" cy="861774"/>
          </a:xfrm>
          <a:prstGeom prst="rect">
            <a:avLst/>
          </a:prstGeom>
          <a:solidFill>
            <a:srgbClr val="7030A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rgbClr val="7030A0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143228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acidente;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acidente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40467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se estabelece prioridade de socorro, por sexo ou idade.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1835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 temperatura corpórea é o único sinal vital que NÃO sofre variações em consequência da idade.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25" name="Imagem 24" descr="Técnica ABCDE 2.png"/>
          <p:cNvPicPr>
            <a:picLocks noChangeAspect="1"/>
          </p:cNvPicPr>
          <p:nvPr/>
        </p:nvPicPr>
        <p:blipFill>
          <a:blip r:embed="rId3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Técnica ABCDE 2.png"/>
          <p:cNvPicPr>
            <a:picLocks noChangeAspect="1"/>
          </p:cNvPicPr>
          <p:nvPr/>
        </p:nvPicPr>
        <p:blipFill>
          <a:blip r:embed="rId3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Técnica ABCDE 2.png"/>
          <p:cNvPicPr>
            <a:picLocks noChangeAspect="1"/>
          </p:cNvPicPr>
          <p:nvPr/>
        </p:nvPicPr>
        <p:blipFill>
          <a:blip r:embed="rId3"/>
          <a:srcRect l="12285" t="43431" b="41386"/>
          <a:stretch>
            <a:fillRect/>
          </a:stretch>
        </p:blipFill>
        <p:spPr>
          <a:xfrm>
            <a:off x="4067944" y="28389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Técnica ABCDE 2.png"/>
          <p:cNvPicPr>
            <a:picLocks noChangeAspect="1"/>
          </p:cNvPicPr>
          <p:nvPr/>
        </p:nvPicPr>
        <p:blipFill>
          <a:blip r:embed="rId3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écnica ABCDE 2.png"/>
          <p:cNvPicPr>
            <a:picLocks noChangeAspect="1"/>
          </p:cNvPicPr>
          <p:nvPr/>
        </p:nvPicPr>
        <p:blipFill>
          <a:blip r:embed="rId3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156170"/>
            <a:ext cx="2503023" cy="170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30" name="Imagem 29" descr="Técnica ABCDE 2.png">
            <a:extLst>
              <a:ext uri="{FF2B5EF4-FFF2-40B4-BE49-F238E27FC236}">
                <a16:creationId xmlns:a16="http://schemas.microsoft.com/office/drawing/2014/main" id="{AE840A97-004A-4EB9-AC1B-9E917089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96EFCDC-FE75-44D0-A68C-760BC20D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8852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26260" y="1498966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571750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cuidado com a região cervical da vítima.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57199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3" y="2850074"/>
            <a:ext cx="2773542" cy="189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respiração ocorre de forma adequada.</a:t>
            </a:r>
          </a:p>
        </p:txBody>
      </p:sp>
      <p:pic>
        <p:nvPicPr>
          <p:cNvPr id="5" name="Imagem 4" descr="RCP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688" y="2787774"/>
            <a:ext cx="2000264" cy="190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respiração artificial só deve ser executada com equipamentos próprios e por pessoal treinado.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  <p:extLst>
      <p:ext uri="{BB962C8B-B14F-4D97-AF65-F5344CB8AC3E}">
        <p14:creationId xmlns:p14="http://schemas.microsoft.com/office/powerpoint/2010/main" val="15490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536828"/>
            <a:ext cx="4691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 a fim de diagnosticar  possíveis hemorragias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79119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►Coloração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►Perfusão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►Pressão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 pontos de sangramento e controle a hemorragia.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36331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Hipotensão arterial, em vítimas de traumas, deve ser considerada como consequência de hipovolemia.</a:t>
            </a:r>
          </a:p>
        </p:txBody>
      </p:sp>
    </p:spTree>
    <p:extLst>
      <p:ext uri="{BB962C8B-B14F-4D97-AF65-F5344CB8AC3E}">
        <p14:creationId xmlns:p14="http://schemas.microsoft.com/office/powerpoint/2010/main" val="337590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00049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-32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compressão torácica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 descr="3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12"/>
            <a:ext cx="2547941" cy="242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5143504" cy="1133888"/>
          </a:xfrm>
          <a:prstGeom prst="roundRect">
            <a:avLst>
              <a:gd name="adj" fmla="val 1345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sucesso da RCP está relacionado ao atendimento precoce, idealmente dentro dos primeiros 3 a 5 minutos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</p:spTree>
    <p:extLst>
      <p:ext uri="{BB962C8B-B14F-4D97-AF65-F5344CB8AC3E}">
        <p14:creationId xmlns:p14="http://schemas.microsoft.com/office/powerpoint/2010/main" val="14441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17830"/>
            <a:ext cx="3491880" cy="233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24837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Vítima em decúbito dorsal sobre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Localize o ponto de compressão –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Use a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Posicione-se num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Desloque aproximadamente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Faça, no mínimo,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As manobras devem ser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latin typeface="+mj-lt"/>
                <a:cs typeface="Arial" charset="0"/>
              </a:rPr>
              <a:t>Reveze com </a:t>
            </a: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500"/>
              </a:spcAft>
              <a:buSzPct val="50000"/>
              <a:buFont typeface="+mj-lt"/>
              <a:buAutoNum type="arabicPeriod"/>
            </a:pPr>
            <a:r>
              <a:rPr lang="pt-BR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0122" y="555526"/>
            <a:ext cx="1883878" cy="17145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4163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C00000"/>
                </a:solidFill>
              </a:rPr>
              <a:t>PRIM. SOCORROS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48" y="2536031"/>
            <a:ext cx="4857784" cy="2428892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►Comprima com apenas dois dedos. 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►A força proporcional 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3565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600" dirty="0"/>
              <a:t>►Siga os 10 passos mostrados</a:t>
            </a:r>
          </a:p>
          <a:p>
            <a:pPr>
              <a:spcAft>
                <a:spcPts val="1200"/>
              </a:spcAft>
            </a:pPr>
            <a:r>
              <a:rPr lang="pt-BR" sz="1600" dirty="0"/>
              <a:t>►Comprima com 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26688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63589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9816" y="1561496"/>
            <a:ext cx="350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nível de consciência e a reatividade pupilar do traumatizado.  Para isso, utilize o método AVDI.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928940"/>
            <a:ext cx="2071702" cy="188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27585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9702"/>
            <a:ext cx="2546292" cy="250033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860032" y="2282578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860032" y="3209013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860032" y="4066269"/>
            <a:ext cx="1571636" cy="43088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572000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4572000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4572000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822718" y="2282578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22718" y="3209013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822718" y="4066269"/>
            <a:ext cx="1714512" cy="430887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tx2"/>
                </a:solidFill>
              </a:rPr>
              <a:t>Dilatadas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47664" y="1529126"/>
            <a:ext cx="5559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/>
              <a:t>Avaliar 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6751082" y="2262844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►Lesão no SNC</a:t>
            </a:r>
          </a:p>
          <a:p>
            <a:pPr>
              <a:lnSpc>
                <a:spcPts val="1500"/>
              </a:lnSpc>
            </a:pPr>
            <a:r>
              <a:rPr lang="pt-BR" dirty="0"/>
              <a:t>►Uso de Drogas</a:t>
            </a:r>
          </a:p>
        </p:txBody>
      </p:sp>
      <p:sp>
        <p:nvSpPr>
          <p:cNvPr id="28" name="Seta para a direita 27"/>
          <p:cNvSpPr/>
          <p:nvPr/>
        </p:nvSpPr>
        <p:spPr>
          <a:xfrm>
            <a:off x="6464833" y="235401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6464833" y="3282710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0" name="Seta para a direita 29"/>
          <p:cNvSpPr/>
          <p:nvPr/>
        </p:nvSpPr>
        <p:spPr>
          <a:xfrm>
            <a:off x="6464833" y="4139966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51082" y="3201726"/>
            <a:ext cx="199738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►AVC</a:t>
            </a:r>
          </a:p>
          <a:p>
            <a:pPr>
              <a:lnSpc>
                <a:spcPts val="1500"/>
              </a:lnSpc>
            </a:pPr>
            <a:r>
              <a:rPr lang="pt-BR" dirty="0"/>
              <a:t>►TCE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751082" y="3866379"/>
            <a:ext cx="228541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pt-BR" dirty="0"/>
              <a:t>►Anóxia ou Hipóxia</a:t>
            </a:r>
          </a:p>
          <a:p>
            <a:pPr>
              <a:lnSpc>
                <a:spcPts val="15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1500"/>
              </a:lnSpc>
            </a:pPr>
            <a:r>
              <a:rPr lang="pt-BR" dirty="0"/>
              <a:t>►Choque</a:t>
            </a:r>
          </a:p>
          <a:p>
            <a:pPr>
              <a:lnSpc>
                <a:spcPts val="15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1500"/>
              </a:lnSpc>
            </a:pPr>
            <a:r>
              <a:rPr lang="pt-BR" dirty="0"/>
              <a:t>►Hemorragia</a:t>
            </a:r>
          </a:p>
        </p:txBody>
      </p:sp>
      <p:sp>
        <p:nvSpPr>
          <p:cNvPr id="4" name="Seta dobrada 3"/>
          <p:cNvSpPr/>
          <p:nvPr/>
        </p:nvSpPr>
        <p:spPr>
          <a:xfrm rot="16200000" flipH="1">
            <a:off x="1111391" y="1625040"/>
            <a:ext cx="368491" cy="50405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03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4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e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575988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 descr="Roupas Recor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9267" y="2787774"/>
            <a:ext cx="2511753" cy="2175590"/>
          </a:xfrm>
          <a:prstGeom prst="rect">
            <a:avLst/>
          </a:prstGeom>
        </p:spPr>
      </p:pic>
      <p:pic>
        <p:nvPicPr>
          <p:cNvPr id="7" name="Imagem 6" descr="sua_familia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13" y="3786196"/>
            <a:ext cx="4430701" cy="108109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436284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581572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Primária / Secundária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46120" y="567170"/>
            <a:ext cx="42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</a:rPr>
              <a:t>Mas tome cuidado para não expor suas partes íntimas - mantenha o controle da temperatura corporal.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211710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380980" y="2360419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229054" y="348484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/>
      <p:bldP spid="2" grpId="0" animBg="1"/>
      <p:bldP spid="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35755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Avaliação Minuciosa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90772"/>
            <a:ext cx="35004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da cabeça aos pés, em busca de lesões que, apesar de sua gravidade, não colocam a vítima em risco iminente de morte.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SECUNDÁRIA</a:t>
            </a:r>
          </a:p>
        </p:txBody>
      </p:sp>
    </p:spTree>
    <p:extLst>
      <p:ext uri="{BB962C8B-B14F-4D97-AF65-F5344CB8AC3E}">
        <p14:creationId xmlns:p14="http://schemas.microsoft.com/office/powerpoint/2010/main" val="41488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 utilize uma maca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 descr="transport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1142990"/>
            <a:ext cx="2725882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  <p:extLst>
      <p:ext uri="{BB962C8B-B14F-4D97-AF65-F5344CB8AC3E}">
        <p14:creationId xmlns:p14="http://schemas.microsoft.com/office/powerpoint/2010/main" val="4301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42784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sicao-lateral-de-seguranç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882"/>
            <a:ext cx="2000264" cy="13775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2146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2146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10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222003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2143122"/>
            <a:ext cx="3500462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  <a:endParaRPr lang="pt-BR" sz="2000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3640281" y="1121724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Evite contato direto com sangramentos ou secreções.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643306" y="207168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 INTERNA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5676998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209363" y="700188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6741728" y="703296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 animBg="1"/>
      <p:bldP spid="20" grpId="0" animBg="1"/>
      <p:bldP spid="2" grpId="0" animBg="1"/>
      <p:bldP spid="1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Hemorragia EXTERNA</a:t>
            </a:r>
          </a:p>
        </p:txBody>
      </p:sp>
      <p:pic>
        <p:nvPicPr>
          <p:cNvPr id="9" name="Imagem 8" descr="Hemorragia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071684"/>
            <a:ext cx="3194097" cy="2000264"/>
          </a:xfrm>
          <a:prstGeom prst="rect">
            <a:avLst/>
          </a:prstGeom>
        </p:spPr>
      </p:pic>
      <p:pic>
        <p:nvPicPr>
          <p:cNvPr id="10" name="Imagem 9" descr="Hemorrag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000246"/>
            <a:ext cx="3644198" cy="207170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NÃO utilize garroteamento ou 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7144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922915" y="1608914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</p:spTree>
    <p:extLst>
      <p:ext uri="{BB962C8B-B14F-4D97-AF65-F5344CB8AC3E}">
        <p14:creationId xmlns:p14="http://schemas.microsoft.com/office/powerpoint/2010/main" val="126934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00036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Choque Hipovolêmico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1489547"/>
            <a:ext cx="3000364" cy="92333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latin typeface="Calibri" pitchFamily="34" charset="0"/>
                <a:cs typeface="Calibri" pitchFamily="34" charset="0"/>
              </a:rPr>
              <a:t>... é o estado de depressão do organismo em razão do baixo volume sanguíneo.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25" y="2804959"/>
            <a:ext cx="333559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dirty="0"/>
          </a:p>
        </p:txBody>
      </p:sp>
      <p:pic>
        <p:nvPicPr>
          <p:cNvPr id="9" name="Imagem 8" descr="estado de choque 3.jpg"/>
          <p:cNvPicPr>
            <a:picLocks noChangeAspect="1"/>
          </p:cNvPicPr>
          <p:nvPr/>
        </p:nvPicPr>
        <p:blipFill rotWithShape="1">
          <a:blip r:embed="rId3" cstate="print"/>
          <a:srcRect l="3199" r="3960" b="6963"/>
          <a:stretch/>
        </p:blipFill>
        <p:spPr>
          <a:xfrm>
            <a:off x="6516216" y="3291830"/>
            <a:ext cx="2285370" cy="164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 descr="Choque Hip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8956"/>
            <a:ext cx="1815071" cy="152559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3643306" y="1097465"/>
            <a:ext cx="5500694" cy="1946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643306" y="109746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779912" y="1489547"/>
            <a:ext cx="52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►Identifique e controle a causa do choque</a:t>
            </a:r>
          </a:p>
          <a:p>
            <a:r>
              <a:rPr lang="pt-BR" dirty="0"/>
              <a:t>►Afrouxe as roupas e mantenha a vítima ventilada</a:t>
            </a:r>
          </a:p>
          <a:p>
            <a:r>
              <a:rPr lang="pt-BR" dirty="0"/>
              <a:t>►Coloque-a deitada com a cabeça mais baixa</a:t>
            </a:r>
          </a:p>
          <a:p>
            <a:r>
              <a:rPr lang="pt-BR" dirty="0"/>
              <a:t>►Eleve os pés por cerca de 30 cm</a:t>
            </a:r>
          </a:p>
          <a:p>
            <a:r>
              <a:rPr lang="pt-BR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41727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acidentes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  <p:extLst>
      <p:ext uri="{BB962C8B-B14F-4D97-AF65-F5344CB8AC3E}">
        <p14:creationId xmlns:p14="http://schemas.microsoft.com/office/powerpoint/2010/main" val="2015152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3110593"/>
            <a:ext cx="1507608" cy="1836221"/>
          </a:xfrm>
          <a:prstGeom prst="rect">
            <a:avLst/>
          </a:prstGeom>
        </p:spPr>
      </p:pic>
      <p:pic>
        <p:nvPicPr>
          <p:cNvPr id="5" name="Imagem 4" descr="hipotermia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46537"/>
            <a:ext cx="1500198" cy="210027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nenhuma hipótese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3728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Tipos de Fraturas.png"/>
          <p:cNvPicPr>
            <a:picLocks noChangeAspect="1"/>
          </p:cNvPicPr>
          <p:nvPr/>
        </p:nvPicPr>
        <p:blipFill rotWithShape="1">
          <a:blip r:embed="rId3"/>
          <a:srcRect l="27195" t="9191" r="50573" b="1425"/>
          <a:stretch/>
        </p:blipFill>
        <p:spPr>
          <a:xfrm>
            <a:off x="1266691" y="172302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Imagem 20" descr="Tipos de Fraturas.png"/>
          <p:cNvPicPr>
            <a:picLocks noChangeAspect="1"/>
          </p:cNvPicPr>
          <p:nvPr/>
        </p:nvPicPr>
        <p:blipFill rotWithShape="1">
          <a:blip r:embed="rId3"/>
          <a:srcRect l="75789" t="9497" r="1979" b="1119"/>
          <a:stretch/>
        </p:blipFill>
        <p:spPr>
          <a:xfrm>
            <a:off x="3532758" y="1725555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Tipos de Fraturas.png"/>
          <p:cNvPicPr>
            <a:picLocks noChangeAspect="1"/>
          </p:cNvPicPr>
          <p:nvPr/>
        </p:nvPicPr>
        <p:blipFill rotWithShape="1">
          <a:blip r:embed="rId3"/>
          <a:srcRect l="2915" t="9536" r="74853" b="1080"/>
          <a:stretch/>
        </p:blipFill>
        <p:spPr>
          <a:xfrm>
            <a:off x="392492" y="1731781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Tipos de Fraturas.png"/>
          <p:cNvPicPr>
            <a:picLocks noChangeAspect="1"/>
          </p:cNvPicPr>
          <p:nvPr/>
        </p:nvPicPr>
        <p:blipFill rotWithShape="1">
          <a:blip r:embed="rId3"/>
          <a:srcRect l="52391" t="9649" r="25378" b="967"/>
          <a:stretch/>
        </p:blipFill>
        <p:spPr>
          <a:xfrm>
            <a:off x="2173822" y="1734638"/>
            <a:ext cx="800436" cy="2268000"/>
          </a:xfrm>
          <a:custGeom>
            <a:avLst/>
            <a:gdLst>
              <a:gd name="connsiteX0" fmla="*/ 0 w 800436"/>
              <a:gd name="connsiteY0" fmla="*/ 0 h 2268000"/>
              <a:gd name="connsiteX1" fmla="*/ 800436 w 800436"/>
              <a:gd name="connsiteY1" fmla="*/ 0 h 2268000"/>
              <a:gd name="connsiteX2" fmla="*/ 800436 w 800436"/>
              <a:gd name="connsiteY2" fmla="*/ 2268000 h 2268000"/>
              <a:gd name="connsiteX3" fmla="*/ 0 w 800436"/>
              <a:gd name="connsiteY3" fmla="*/ 2268000 h 2268000"/>
              <a:gd name="connsiteX4" fmla="*/ 0 w 800436"/>
              <a:gd name="connsiteY4" fmla="*/ 0 h 22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436" h="2268000">
                <a:moveTo>
                  <a:pt x="0" y="0"/>
                </a:moveTo>
                <a:lnTo>
                  <a:pt x="800436" y="0"/>
                </a:lnTo>
                <a:lnTo>
                  <a:pt x="800436" y="2268000"/>
                </a:lnTo>
                <a:lnTo>
                  <a:pt x="0" y="226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Retângulo de cantos arredondados 14"/>
          <p:cNvSpPr/>
          <p:nvPr/>
        </p:nvSpPr>
        <p:spPr>
          <a:xfrm>
            <a:off x="5148064" y="2326294"/>
            <a:ext cx="3500462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35597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3243" y="1571618"/>
            <a:ext cx="4909229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►Imobilize a região afetada (prenda em 4 pontos)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►Aplique gelo para amenizar a dor e o inchaço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►Improvise uma tipóia para apoio do membro</a:t>
            </a:r>
            <a:endParaRPr lang="pt-BR" dirty="0"/>
          </a:p>
        </p:txBody>
      </p:sp>
      <p:pic>
        <p:nvPicPr>
          <p:cNvPr id="10" name="Imagem 9" descr="fratura 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40"/>
            <a:ext cx="2476500" cy="1971675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928940"/>
            <a:ext cx="2286000" cy="17526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17481"/>
            <a:ext cx="3170102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curativo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►Imobilize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lesado na posição natural.</a:t>
            </a:r>
          </a:p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5148063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►A região deve estar limpa e os músculos 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►Comece a enfaixar 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►Enfaixar da esquerda para a direita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4096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  <p:extLst>
      <p:ext uri="{BB962C8B-B14F-4D97-AF65-F5344CB8AC3E}">
        <p14:creationId xmlns:p14="http://schemas.microsoft.com/office/powerpoint/2010/main" val="34647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imadura_cla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224554"/>
            <a:ext cx="4227858" cy="158788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99992" y="2643758"/>
            <a:ext cx="464400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Queimadura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810626"/>
            <a:ext cx="2016224" cy="216488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...DE 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524399"/>
            <a:ext cx="4069686" cy="1279599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302271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rola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0091"/>
            <a:ext cx="2741850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a roupa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►Retire materiais 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28594" r="58819" b="23098"/>
          <a:stretch/>
        </p:blipFill>
        <p:spPr>
          <a:xfrm flipH="1"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1" t="50722" r="3169" b="89"/>
          <a:stretch>
            <a:fillRect/>
          </a:stretch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2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RIM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5499" y="2786064"/>
            <a:ext cx="2935523" cy="2071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acidente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i="1" dirty="0">
                <a:solidFill>
                  <a:srgbClr val="FF0000"/>
                </a:solidFill>
              </a:rPr>
              <a:t>Deixar, o condutor do veículo, de prestar socorro à vítima, ou, não podendo fazê-lo diretamente, deixar de solicitar auxílio da autoridade pública: </a:t>
            </a:r>
            <a:r>
              <a:rPr lang="pt-BR" i="1" dirty="0">
                <a:solidFill>
                  <a:schemeClr val="tx1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acidente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  <p:extLst>
      <p:ext uri="{BB962C8B-B14F-4D97-AF65-F5344CB8AC3E}">
        <p14:creationId xmlns:p14="http://schemas.microsoft.com/office/powerpoint/2010/main" val="346040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 descr="queimadur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154793"/>
            <a:ext cx="2260138" cy="148815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Imagem 10" descr="queimadur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6706" y="3191247"/>
            <a:ext cx="2122875" cy="14152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 descr="queimadura quí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05675"/>
            <a:ext cx="3873504" cy="335207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  <p:extLst>
      <p:ext uri="{BB962C8B-B14F-4D97-AF65-F5344CB8AC3E}">
        <p14:creationId xmlns:p14="http://schemas.microsoft.com/office/powerpoint/2010/main" val="981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Olhos Quím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571750"/>
            <a:ext cx="2055835" cy="2310218"/>
          </a:xfrm>
          <a:prstGeom prst="rect">
            <a:avLst/>
          </a:prstGeom>
        </p:spPr>
      </p:pic>
      <p:pic>
        <p:nvPicPr>
          <p:cNvPr id="13" name="Imagem 12" descr="Olhos Tér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2571750"/>
            <a:ext cx="2159132" cy="230964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062114"/>
            <a:ext cx="7884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3837939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 descr="queimadura choque eletric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782" y="1950074"/>
            <a:ext cx="2655218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►Desligue a corrente elétrica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45107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_13727341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589625"/>
            <a:ext cx="3119438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</p:spTree>
    <p:extLst>
      <p:ext uri="{BB962C8B-B14F-4D97-AF65-F5344CB8AC3E}">
        <p14:creationId xmlns:p14="http://schemas.microsoft.com/office/powerpoint/2010/main" val="15907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3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log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59770"/>
            <a:ext cx="2552700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1406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 algn="just"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 descr="Convulsão Nã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1305" y="1111091"/>
            <a:ext cx="3651538" cy="1193180"/>
          </a:xfrm>
          <a:prstGeom prst="rect">
            <a:avLst/>
          </a:prstGeom>
        </p:spPr>
      </p:pic>
      <p:pic>
        <p:nvPicPr>
          <p:cNvPr id="11" name="Imagem 10" descr="Convulsão Não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1057" y="3696485"/>
            <a:ext cx="3651538" cy="1193180"/>
          </a:xfrm>
          <a:prstGeom prst="rect">
            <a:avLst/>
          </a:prstGeom>
        </p:spPr>
      </p:pic>
      <p:pic>
        <p:nvPicPr>
          <p:cNvPr id="12" name="Imagem 11" descr="Convulsão Não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1305" y="2407608"/>
            <a:ext cx="3651538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  <p:extLst>
      <p:ext uri="{BB962C8B-B14F-4D97-AF65-F5344CB8AC3E}">
        <p14:creationId xmlns:p14="http://schemas.microsoft.com/office/powerpoint/2010/main" val="381948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 descr="Convulsão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5" y="1782510"/>
            <a:ext cx="2645597" cy="1050458"/>
          </a:xfrm>
          <a:prstGeom prst="rect">
            <a:avLst/>
          </a:prstGeom>
        </p:spPr>
      </p:pic>
      <p:pic>
        <p:nvPicPr>
          <p:cNvPr id="10" name="Imagem 9" descr="Convulsão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742792"/>
            <a:ext cx="2645597" cy="1050458"/>
          </a:xfrm>
          <a:prstGeom prst="rect">
            <a:avLst/>
          </a:prstGeom>
        </p:spPr>
      </p:pic>
      <p:pic>
        <p:nvPicPr>
          <p:cNvPr id="11" name="Imagem 10" descr="Convulsão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82" y="3742792"/>
            <a:ext cx="2645597" cy="1050458"/>
          </a:xfrm>
          <a:prstGeom prst="rect">
            <a:avLst/>
          </a:prstGeom>
        </p:spPr>
      </p:pic>
      <p:pic>
        <p:nvPicPr>
          <p:cNvPr id="12" name="Imagem 11" descr="Convulsão 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1782510"/>
            <a:ext cx="2645597" cy="1050458"/>
          </a:xfrm>
          <a:prstGeom prst="rect">
            <a:avLst/>
          </a:prstGeom>
        </p:spPr>
      </p:pic>
      <p:pic>
        <p:nvPicPr>
          <p:cNvPr id="14" name="Imagem 13" descr="Convulsão 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1759058"/>
            <a:ext cx="2645597" cy="1050458"/>
          </a:xfrm>
          <a:prstGeom prst="rect">
            <a:avLst/>
          </a:prstGeom>
        </p:spPr>
      </p:pic>
      <p:pic>
        <p:nvPicPr>
          <p:cNvPr id="15" name="Imagem 14" descr="Convulsão 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2200" y="3742792"/>
            <a:ext cx="2645597" cy="105045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 descr="ferimento nos olh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071816"/>
            <a:ext cx="1960576" cy="176451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cubra os dois olhos 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  <p:extLst>
      <p:ext uri="{BB962C8B-B14F-4D97-AF65-F5344CB8AC3E}">
        <p14:creationId xmlns:p14="http://schemas.microsoft.com/office/powerpoint/2010/main" val="14359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3576245"/>
            <a:ext cx="9144000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648253"/>
            <a:ext cx="67339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i="1" dirty="0">
                <a:solidFill>
                  <a:schemeClr val="tx2"/>
                </a:solidFill>
              </a:rPr>
              <a:t>Os ocupantes do veículo NÃO são eletrocutados em razão do fenômeno denominado GAIOLA DE FARADAY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  <p:extLst>
      <p:ext uri="{BB962C8B-B14F-4D97-AF65-F5344CB8AC3E}">
        <p14:creationId xmlns:p14="http://schemas.microsoft.com/office/powerpoint/2010/main" val="25210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motociclis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947805"/>
            <a:ext cx="4089812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2679" y="1552137"/>
            <a:ext cx="7600992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acidentes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ACIDENTES COM MOTOCICLETAS</a:t>
            </a:r>
          </a:p>
        </p:txBody>
      </p:sp>
    </p:spTree>
    <p:extLst>
      <p:ext uri="{BB962C8B-B14F-4D97-AF65-F5344CB8AC3E}">
        <p14:creationId xmlns:p14="http://schemas.microsoft.com/office/powerpoint/2010/main" val="158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 descr="transporte 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55" y="2071684"/>
            <a:ext cx="222107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Transporte 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59" y="3000378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40887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 descr="transporte 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3095"/>
            <a:ext cx="1524000" cy="1857375"/>
          </a:xfrm>
          <a:prstGeom prst="rect">
            <a:avLst/>
          </a:prstGeom>
        </p:spPr>
      </p:pic>
      <p:pic>
        <p:nvPicPr>
          <p:cNvPr id="9" name="Imagem 8" descr="transporte 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2586803"/>
            <a:ext cx="1285884" cy="2357454"/>
          </a:xfrm>
          <a:prstGeom prst="rect">
            <a:avLst/>
          </a:prstGeom>
        </p:spPr>
      </p:pic>
      <p:pic>
        <p:nvPicPr>
          <p:cNvPr id="10" name="Imagem 9" descr="Transporte 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2717336"/>
            <a:ext cx="1071570" cy="2245194"/>
          </a:xfrm>
          <a:prstGeom prst="rect">
            <a:avLst/>
          </a:prstGeom>
        </p:spPr>
      </p:pic>
      <p:pic>
        <p:nvPicPr>
          <p:cNvPr id="11" name="Imagem 10" descr="Transporte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56" y="1647845"/>
            <a:ext cx="1990727" cy="1957363"/>
          </a:xfrm>
          <a:prstGeom prst="rect">
            <a:avLst/>
          </a:prstGeom>
        </p:spPr>
      </p:pic>
      <p:pic>
        <p:nvPicPr>
          <p:cNvPr id="12" name="Imagem 11" descr="Transporte 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636" y="1285866"/>
            <a:ext cx="1610602" cy="221457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ACIDENTADOS</a:t>
            </a:r>
          </a:p>
        </p:txBody>
      </p:sp>
    </p:spTree>
    <p:extLst>
      <p:ext uri="{BB962C8B-B14F-4D97-AF65-F5344CB8AC3E}">
        <p14:creationId xmlns:p14="http://schemas.microsoft.com/office/powerpoint/2010/main" val="33453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rodutos perigos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457501"/>
            <a:ext cx="3761878" cy="247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acenda isqueiros ou qualquer artefato que possa provocar incêndio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4212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247109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282" y="1096272"/>
            <a:ext cx="875020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lugar.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(EPI)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imobilizá-lo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Evite remover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a hipótese de prejudicar o trabalho da perícia</a:t>
            </a:r>
          </a:p>
          <a:p>
            <a:pPr algn="just">
              <a:spcAft>
                <a:spcPts val="6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acidentado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  <p:extLst>
      <p:ext uri="{BB962C8B-B14F-4D97-AF65-F5344CB8AC3E}">
        <p14:creationId xmlns:p14="http://schemas.microsoft.com/office/powerpoint/2010/main" val="28704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MEIO AMBIENTE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81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Mundo Poluid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563" y="3025418"/>
            <a:ext cx="2374229" cy="186002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Retângulo 12"/>
          <p:cNvSpPr/>
          <p:nvPr/>
        </p:nvSpPr>
        <p:spPr>
          <a:xfrm>
            <a:off x="0" y="1131590"/>
            <a:ext cx="442798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POLUIÇÃO</a:t>
            </a:r>
          </a:p>
        </p:txBody>
      </p:sp>
      <p:pic>
        <p:nvPicPr>
          <p:cNvPr id="6" name="Imagem 5" descr="lixo-no-mund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1751" y="555526"/>
            <a:ext cx="2992249" cy="2896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MEIO AMBIENTE</a:t>
            </a:r>
          </a:p>
        </p:txBody>
      </p:sp>
      <p:sp>
        <p:nvSpPr>
          <p:cNvPr id="2" name="Retângulo 1"/>
          <p:cNvSpPr/>
          <p:nvPr/>
        </p:nvSpPr>
        <p:spPr>
          <a:xfrm>
            <a:off x="325563" y="1701979"/>
            <a:ext cx="58725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>
                <a:solidFill>
                  <a:srgbClr val="006600"/>
                </a:solidFill>
              </a:rPr>
              <a:t>...é o resultado de qualquer tipo de ação ou obra humana capaz de provocar </a:t>
            </a:r>
            <a:r>
              <a:rPr lang="pt-BR" sz="2000" b="1" i="1" dirty="0">
                <a:solidFill>
                  <a:srgbClr val="006600"/>
                </a:solidFill>
              </a:rPr>
              <a:t>danos ao meio ambiente</a:t>
            </a:r>
            <a:r>
              <a:rPr lang="pt-BR" sz="2000" i="1" dirty="0">
                <a:solidFill>
                  <a:srgbClr val="006600"/>
                </a:solidFill>
              </a:rPr>
              <a:t>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347864" y="3452023"/>
            <a:ext cx="561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i="1" dirty="0"/>
              <a:t>É a introdução na natureza de substâncias nocivas à saúde humana, aos outros animais e ao próprio ambiente, que </a:t>
            </a:r>
            <a:r>
              <a:rPr lang="pt-BR" sz="2000" b="1" i="1" dirty="0"/>
              <a:t>altera de forma significativa o equilíbrio dos ecossistemas</a:t>
            </a:r>
            <a:r>
              <a:rPr lang="pt-BR" sz="2000" i="1" dirty="0"/>
              <a:t>.</a:t>
            </a:r>
          </a:p>
        </p:txBody>
      </p:sp>
      <p:sp>
        <p:nvSpPr>
          <p:cNvPr id="3" name="Seta para a esquerda 2"/>
          <p:cNvSpPr/>
          <p:nvPr/>
        </p:nvSpPr>
        <p:spPr>
          <a:xfrm>
            <a:off x="2771800" y="3867894"/>
            <a:ext cx="432048" cy="504056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5292080" y="907873"/>
            <a:ext cx="2357454" cy="1785950"/>
            <a:chOff x="285720" y="2071678"/>
            <a:chExt cx="2646577" cy="2071702"/>
          </a:xfrm>
        </p:grpSpPr>
        <p:pic>
          <p:nvPicPr>
            <p:cNvPr id="10" name="Imagem 9" descr="Industria poluind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381516"/>
              <a:ext cx="2646577" cy="17618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7158" y="2071678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Fábricas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2850006" y="2571750"/>
            <a:ext cx="2214578" cy="2214578"/>
            <a:chOff x="3071802" y="2214554"/>
            <a:chExt cx="2508936" cy="2428891"/>
          </a:xfrm>
        </p:grpSpPr>
        <p:pic>
          <p:nvPicPr>
            <p:cNvPr id="14" name="Imagem 13" descr="poluição 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1802" y="2561028"/>
              <a:ext cx="2508936" cy="2082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3143240" y="2214554"/>
              <a:ext cx="2357454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Veículos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6588224" y="2897423"/>
            <a:ext cx="2357454" cy="1928826"/>
            <a:chOff x="5687513" y="3429000"/>
            <a:chExt cx="2671185" cy="2428892"/>
          </a:xfrm>
        </p:grpSpPr>
        <p:pic>
          <p:nvPicPr>
            <p:cNvPr id="17" name="Imagem 16" descr="Lixã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87513" y="3929066"/>
              <a:ext cx="2671185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5786446" y="3429000"/>
              <a:ext cx="2428892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Lixões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375705" y="1766775"/>
            <a:ext cx="2357454" cy="1448792"/>
            <a:chOff x="357158" y="4071942"/>
            <a:chExt cx="2714644" cy="1877402"/>
          </a:xfrm>
        </p:grpSpPr>
        <p:pic>
          <p:nvPicPr>
            <p:cNvPr id="20" name="Imagem 19" descr="Pedestre jogando lixo na ru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596" y="4433906"/>
              <a:ext cx="2643206" cy="1515438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57158" y="4071942"/>
              <a:ext cx="2571768" cy="35719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Pessoas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São os GERADORES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6044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579584" y="1142990"/>
            <a:ext cx="3420912" cy="3126684"/>
            <a:chOff x="285721" y="2071678"/>
            <a:chExt cx="3420912" cy="3126684"/>
          </a:xfrm>
        </p:grpSpPr>
        <p:pic>
          <p:nvPicPr>
            <p:cNvPr id="19" name="Imagem 18" descr="poluição do a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1" y="2571743"/>
              <a:ext cx="3420912" cy="26266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353211" y="2071678"/>
              <a:ext cx="3290095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Ar</a:t>
              </a: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786314" y="1714494"/>
            <a:ext cx="3643338" cy="3105428"/>
            <a:chOff x="4143372" y="3071810"/>
            <a:chExt cx="3643338" cy="3105428"/>
          </a:xfrm>
        </p:grpSpPr>
        <p:pic>
          <p:nvPicPr>
            <p:cNvPr id="24" name="Imagem 23" descr="Poluicao sonor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4810" y="3571875"/>
              <a:ext cx="3571900" cy="2605363"/>
            </a:xfrm>
            <a:prstGeom prst="rect">
              <a:avLst/>
            </a:prstGeom>
          </p:spPr>
        </p:pic>
        <p:sp>
          <p:nvSpPr>
            <p:cNvPr id="25" name="Retângulo de cantos arredondados 24"/>
            <p:cNvSpPr/>
            <p:nvPr/>
          </p:nvSpPr>
          <p:spPr>
            <a:xfrm>
              <a:off x="4143372" y="3071810"/>
              <a:ext cx="3643338" cy="428628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Sonora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Principais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11762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 descr="primeiros socorro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7207" y="1203598"/>
            <a:ext cx="33449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oluentes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984" y="1923678"/>
            <a:ext cx="3600000" cy="25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POLUENTES...</a:t>
            </a:r>
          </a:p>
        </p:txBody>
      </p:sp>
      <p:sp>
        <p:nvSpPr>
          <p:cNvPr id="2" name="Elipse 1"/>
          <p:cNvSpPr/>
          <p:nvPr/>
        </p:nvSpPr>
        <p:spPr>
          <a:xfrm>
            <a:off x="4513742" y="239335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4" name="Conector reto 3"/>
          <p:cNvCxnSpPr>
            <a:stCxn id="2" idx="7"/>
            <a:endCxn id="5" idx="2"/>
          </p:cNvCxnSpPr>
          <p:nvPr/>
        </p:nvCxnSpPr>
        <p:spPr>
          <a:xfrm flipV="1">
            <a:off x="4882518" y="1342842"/>
            <a:ext cx="2051460" cy="10821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5997874" y="805993"/>
            <a:ext cx="1872208" cy="536849"/>
          </a:xfrm>
          <a:prstGeom prst="rect">
            <a:avLst/>
          </a:prstGeom>
          <a:solidFill>
            <a:srgbClr val="FF9955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Carbono</a:t>
            </a:r>
          </a:p>
        </p:txBody>
      </p:sp>
      <p:sp>
        <p:nvSpPr>
          <p:cNvPr id="12" name="Elipse 11"/>
          <p:cNvSpPr/>
          <p:nvPr/>
        </p:nvSpPr>
        <p:spPr>
          <a:xfrm>
            <a:off x="3997070" y="2358188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4" name="Conector reto 13"/>
          <p:cNvCxnSpPr>
            <a:stCxn id="12" idx="2"/>
          </p:cNvCxnSpPr>
          <p:nvPr/>
        </p:nvCxnSpPr>
        <p:spPr>
          <a:xfrm flipH="1" flipV="1">
            <a:off x="2160500" y="2031548"/>
            <a:ext cx="1836570" cy="4346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288292" y="1699423"/>
            <a:ext cx="1872208" cy="536849"/>
          </a:xfrm>
          <a:prstGeom prst="rect">
            <a:avLst/>
          </a:prstGeom>
          <a:solidFill>
            <a:srgbClr val="C87137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Gás Metano</a:t>
            </a:r>
          </a:p>
        </p:txBody>
      </p:sp>
      <p:sp>
        <p:nvSpPr>
          <p:cNvPr id="19" name="Elipse 18"/>
          <p:cNvSpPr/>
          <p:nvPr/>
        </p:nvSpPr>
        <p:spPr>
          <a:xfrm>
            <a:off x="5732864" y="279358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 flipV="1">
            <a:off x="6164912" y="2353893"/>
            <a:ext cx="666636" cy="5477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6831548" y="2031548"/>
            <a:ext cx="1872208" cy="536849"/>
          </a:xfrm>
          <a:prstGeom prst="rect">
            <a:avLst/>
          </a:prstGeom>
          <a:solidFill>
            <a:srgbClr val="CC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Clorofluorcarbono</a:t>
            </a: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5364088" y="3405696"/>
            <a:ext cx="1467460" cy="241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26"/>
          <p:cNvSpPr/>
          <p:nvPr/>
        </p:nvSpPr>
        <p:spPr>
          <a:xfrm>
            <a:off x="6831548" y="3137271"/>
            <a:ext cx="1872208" cy="53684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Material Particulado</a:t>
            </a:r>
          </a:p>
        </p:txBody>
      </p:sp>
      <p:sp>
        <p:nvSpPr>
          <p:cNvPr id="29" name="Elipse 28"/>
          <p:cNvSpPr/>
          <p:nvPr/>
        </p:nvSpPr>
        <p:spPr>
          <a:xfrm>
            <a:off x="2915816" y="3763789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0" name="Conector reto 29"/>
          <p:cNvCxnSpPr>
            <a:stCxn id="44" idx="2"/>
            <a:endCxn id="34" idx="3"/>
          </p:cNvCxnSpPr>
          <p:nvPr/>
        </p:nvCxnSpPr>
        <p:spPr>
          <a:xfrm flipH="1" flipV="1">
            <a:off x="2338699" y="2970158"/>
            <a:ext cx="1305933" cy="136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265491" y="3868949"/>
            <a:ext cx="1872208" cy="536849"/>
          </a:xfrm>
          <a:prstGeom prst="rect">
            <a:avLst/>
          </a:prstGeom>
          <a:solidFill>
            <a:srgbClr val="00D4AA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Ozônio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466491" y="2701733"/>
            <a:ext cx="1872208" cy="536849"/>
          </a:xfrm>
          <a:prstGeom prst="rect">
            <a:avLst/>
          </a:prstGeom>
          <a:solidFill>
            <a:srgbClr val="FF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Dióxido de Enxofre</a:t>
            </a:r>
          </a:p>
        </p:txBody>
      </p:sp>
      <p:cxnSp>
        <p:nvCxnSpPr>
          <p:cNvPr id="36" name="Conector reto 35"/>
          <p:cNvCxnSpPr>
            <a:stCxn id="29" idx="2"/>
            <a:endCxn id="32" idx="3"/>
          </p:cNvCxnSpPr>
          <p:nvPr/>
        </p:nvCxnSpPr>
        <p:spPr>
          <a:xfrm flipH="1">
            <a:off x="2137699" y="3871801"/>
            <a:ext cx="778117" cy="2655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ipse 37"/>
          <p:cNvSpPr/>
          <p:nvPr/>
        </p:nvSpPr>
        <p:spPr>
          <a:xfrm>
            <a:off x="3707904" y="4189774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39" name="Conector reto 38"/>
          <p:cNvCxnSpPr/>
          <p:nvPr/>
        </p:nvCxnSpPr>
        <p:spPr>
          <a:xfrm flipH="1" flipV="1">
            <a:off x="4119021" y="4339256"/>
            <a:ext cx="2520080" cy="2040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/>
          <p:cNvSpPr/>
          <p:nvPr/>
        </p:nvSpPr>
        <p:spPr>
          <a:xfrm>
            <a:off x="6639101" y="4242994"/>
            <a:ext cx="1872208" cy="536849"/>
          </a:xfrm>
          <a:prstGeom prst="rect">
            <a:avLst/>
          </a:prstGeom>
          <a:solidFill>
            <a:srgbClr val="A0892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Óxido de Nitrogênio</a:t>
            </a:r>
          </a:p>
        </p:txBody>
      </p:sp>
      <p:sp>
        <p:nvSpPr>
          <p:cNvPr id="44" name="Elipse 43"/>
          <p:cNvSpPr/>
          <p:nvPr/>
        </p:nvSpPr>
        <p:spPr>
          <a:xfrm>
            <a:off x="3644632" y="2998587"/>
            <a:ext cx="432048" cy="216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-3854" y="1090085"/>
            <a:ext cx="4376474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Elementos causadores da Poluição</a:t>
            </a:r>
          </a:p>
        </p:txBody>
      </p:sp>
    </p:spTree>
    <p:extLst>
      <p:ext uri="{BB962C8B-B14F-4D97-AF65-F5344CB8AC3E}">
        <p14:creationId xmlns:p14="http://schemas.microsoft.com/office/powerpoint/2010/main" val="2941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animBg="1"/>
      <p:bldP spid="18" grpId="0" animBg="1"/>
      <p:bldP spid="19" grpId="0" animBg="1"/>
      <p:bldP spid="22" grpId="0" animBg="1"/>
      <p:bldP spid="27" grpId="0" animBg="1"/>
      <p:bldP spid="29" grpId="0" animBg="1"/>
      <p:bldP spid="32" grpId="0" animBg="1"/>
      <p:bldP spid="34" grpId="0" animBg="1"/>
      <p:bldP spid="38" grpId="0" animBg="1"/>
      <p:bldP spid="41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42844" y="1214428"/>
            <a:ext cx="2143140" cy="2214578"/>
            <a:chOff x="353211" y="2071678"/>
            <a:chExt cx="2432839" cy="2547942"/>
          </a:xfrm>
        </p:grpSpPr>
        <p:pic>
          <p:nvPicPr>
            <p:cNvPr id="10" name="Imagem 9" descr="Poluição do sol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19314"/>
            </a:xfrm>
            <a:prstGeom prst="rect">
              <a:avLst/>
            </a:prstGeom>
          </p:spPr>
        </p:pic>
        <p:sp>
          <p:nvSpPr>
            <p:cNvPr id="11" name="Retângulo de cantos arredondados 10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do Solo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164288" y="2680550"/>
            <a:ext cx="1857388" cy="2143140"/>
            <a:chOff x="3071802" y="3857628"/>
            <a:chExt cx="2071702" cy="2384859"/>
          </a:xfrm>
        </p:grpSpPr>
        <p:pic>
          <p:nvPicPr>
            <p:cNvPr id="13" name="Imagem 12" descr="poluição radioativ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40" y="4500570"/>
              <a:ext cx="1943096" cy="1741917"/>
            </a:xfrm>
            <a:prstGeom prst="rect">
              <a:avLst/>
            </a:prstGeom>
          </p:spPr>
        </p:pic>
        <p:sp>
          <p:nvSpPr>
            <p:cNvPr id="14" name="Retângulo de cantos arredondados 13"/>
            <p:cNvSpPr/>
            <p:nvPr/>
          </p:nvSpPr>
          <p:spPr>
            <a:xfrm>
              <a:off x="3071802" y="3857628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Radioativa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14876" y="1142990"/>
            <a:ext cx="2357454" cy="1996504"/>
            <a:chOff x="4857752" y="1500174"/>
            <a:chExt cx="2714644" cy="2067924"/>
          </a:xfrm>
        </p:grpSpPr>
        <p:pic>
          <p:nvPicPr>
            <p:cNvPr id="16" name="Imagem 15" descr="Poluição visu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7752" y="1831285"/>
              <a:ext cx="2714644" cy="17368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4929190" y="1500174"/>
              <a:ext cx="2571768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Visual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2500298" y="2071684"/>
            <a:ext cx="2071702" cy="2714644"/>
            <a:chOff x="3143240" y="2214554"/>
            <a:chExt cx="2071702" cy="2786082"/>
          </a:xfrm>
        </p:grpSpPr>
        <p:pic>
          <p:nvPicPr>
            <p:cNvPr id="20" name="Imagem 19" descr="Poluição da águ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87382" y="3000372"/>
              <a:ext cx="2000264" cy="2000264"/>
            </a:xfrm>
            <a:prstGeom prst="rect">
              <a:avLst/>
            </a:prstGeom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3143240" y="2214554"/>
              <a:ext cx="2071702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Poluição da Água</a:t>
              </a:r>
            </a:p>
          </p:txBody>
        </p:sp>
      </p:grp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Outros tipos de POLUIÇÃO</a:t>
            </a:r>
          </a:p>
        </p:txBody>
      </p:sp>
    </p:spTree>
    <p:extLst>
      <p:ext uri="{BB962C8B-B14F-4D97-AF65-F5344CB8AC3E}">
        <p14:creationId xmlns:p14="http://schemas.microsoft.com/office/powerpoint/2010/main" val="691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AGENTES POLUIDORES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-3854" y="1102569"/>
            <a:ext cx="4359830" cy="396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Tempo de DECOMPOSIÇÃO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40531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PAPEL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3 a 6 meses</a:t>
            </a: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4845" r="85870" b="80257"/>
          <a:stretch/>
        </p:blipFill>
        <p:spPr>
          <a:xfrm>
            <a:off x="406761" y="2211710"/>
            <a:ext cx="954901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6" name="Retângulo de cantos arredondados 35"/>
          <p:cNvSpPr/>
          <p:nvPr/>
        </p:nvSpPr>
        <p:spPr>
          <a:xfrm>
            <a:off x="1805025" y="1640302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COPO E LATA 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 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 ANOS</a:t>
            </a:r>
          </a:p>
        </p:txBody>
      </p:sp>
      <p:sp>
        <p:nvSpPr>
          <p:cNvPr id="39" name="Retângulo de cantos arredondados 38"/>
          <p:cNvSpPr/>
          <p:nvPr/>
        </p:nvSpPr>
        <p:spPr>
          <a:xfrm>
            <a:off x="3238807" y="1640302"/>
            <a:ext cx="134524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BIODEGRADÁVEL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 ano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2664" r="30212" b="82437"/>
          <a:stretch>
            <a:fillRect/>
          </a:stretch>
        </p:blipFill>
        <p:spPr>
          <a:xfrm>
            <a:off x="3354084" y="2289839"/>
            <a:ext cx="1127478" cy="724808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Retângulo de cantos arredondados 40"/>
          <p:cNvSpPr/>
          <p:nvPr/>
        </p:nvSpPr>
        <p:spPr>
          <a:xfrm>
            <a:off x="1805025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GUIMBA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CIGARRO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 anos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8" t="3274" r="2650" b="81828"/>
          <a:stretch>
            <a:fillRect/>
          </a:stretch>
        </p:blipFill>
        <p:spPr>
          <a:xfrm>
            <a:off x="1862388" y="3930857"/>
            <a:ext cx="1008112" cy="648072"/>
          </a:xfrm>
          <a:custGeom>
            <a:avLst/>
            <a:gdLst>
              <a:gd name="connsiteX0" fmla="*/ 0 w 1008112"/>
              <a:gd name="connsiteY0" fmla="*/ 0 h 648072"/>
              <a:gd name="connsiteX1" fmla="*/ 1008112 w 1008112"/>
              <a:gd name="connsiteY1" fmla="*/ 0 h 648072"/>
              <a:gd name="connsiteX2" fmla="*/ 1008112 w 1008112"/>
              <a:gd name="connsiteY2" fmla="*/ 648072 h 648072"/>
              <a:gd name="connsiteX3" fmla="*/ 0 w 1008112"/>
              <a:gd name="connsiteY3" fmla="*/ 648072 h 648072"/>
              <a:gd name="connsiteX4" fmla="*/ 0 w 10081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112" h="648072">
                <a:moveTo>
                  <a:pt x="0" y="0"/>
                </a:moveTo>
                <a:lnTo>
                  <a:pt x="1008112" y="0"/>
                </a:lnTo>
                <a:lnTo>
                  <a:pt x="10081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3" name="Retângulo de cantos arredondados 42"/>
          <p:cNvSpPr/>
          <p:nvPr/>
        </p:nvSpPr>
        <p:spPr>
          <a:xfrm>
            <a:off x="4829361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CHICLETES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 anos</a:t>
            </a: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40048" r="86611" b="45054"/>
          <a:stretch>
            <a:fillRect/>
          </a:stretch>
        </p:blipFill>
        <p:spPr>
          <a:xfrm>
            <a:off x="5019919" y="236657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5" name="Retângulo de cantos arredondados 44"/>
          <p:cNvSpPr/>
          <p:nvPr/>
        </p:nvSpPr>
        <p:spPr>
          <a:xfrm>
            <a:off x="7695128" y="1649253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PLÁSTICO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200 anos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1" t="76300" r="5008" b="8802"/>
          <a:stretch>
            <a:fillRect/>
          </a:stretch>
        </p:blipFill>
        <p:spPr>
          <a:xfrm>
            <a:off x="7902531" y="2285632"/>
            <a:ext cx="745779" cy="791639"/>
          </a:xfrm>
          <a:custGeom>
            <a:avLst/>
            <a:gdLst>
              <a:gd name="connsiteX0" fmla="*/ 0 w 610529"/>
              <a:gd name="connsiteY0" fmla="*/ 0 h 648072"/>
              <a:gd name="connsiteX1" fmla="*/ 610529 w 610529"/>
              <a:gd name="connsiteY1" fmla="*/ 0 h 648072"/>
              <a:gd name="connsiteX2" fmla="*/ 610529 w 610529"/>
              <a:gd name="connsiteY2" fmla="*/ 648072 h 648072"/>
              <a:gd name="connsiteX3" fmla="*/ 0 w 610529"/>
              <a:gd name="connsiteY3" fmla="*/ 648072 h 648072"/>
              <a:gd name="connsiteX4" fmla="*/ 0 w 6105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529" h="648072">
                <a:moveTo>
                  <a:pt x="0" y="0"/>
                </a:moveTo>
                <a:lnTo>
                  <a:pt x="610529" y="0"/>
                </a:lnTo>
                <a:lnTo>
                  <a:pt x="6105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7" name="Retângulo de cantos arredondados 46"/>
          <p:cNvSpPr/>
          <p:nvPr/>
        </p:nvSpPr>
        <p:spPr>
          <a:xfrm>
            <a:off x="360680" y="3285527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ISOPOR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 anos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76147" r="85873" b="8955"/>
          <a:stretch>
            <a:fillRect/>
          </a:stretch>
        </p:blipFill>
        <p:spPr>
          <a:xfrm>
            <a:off x="460084" y="3942735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9" name="Retângulo de cantos arredondados 48"/>
          <p:cNvSpPr/>
          <p:nvPr/>
        </p:nvSpPr>
        <p:spPr>
          <a:xfrm>
            <a:off x="3220027" y="3293806"/>
            <a:ext cx="1364020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FRALDA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DESCARTÁVEL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75686" r="57618" b="9415"/>
          <a:stretch>
            <a:fillRect/>
          </a:stretch>
        </p:blipFill>
        <p:spPr>
          <a:xfrm>
            <a:off x="3431712" y="3942735"/>
            <a:ext cx="1020061" cy="715424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1" name="Retângulo de cantos arredondados 50"/>
          <p:cNvSpPr/>
          <p:nvPr/>
        </p:nvSpPr>
        <p:spPr>
          <a:xfrm>
            <a:off x="7697634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GARRAFA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VIDRO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4000 anos</a:t>
            </a:r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9" t="76147" r="30209" b="8955"/>
          <a:stretch>
            <a:fillRect/>
          </a:stretch>
        </p:blipFill>
        <p:spPr>
          <a:xfrm>
            <a:off x="7794532" y="4039948"/>
            <a:ext cx="924029" cy="648072"/>
          </a:xfrm>
          <a:custGeom>
            <a:avLst/>
            <a:gdLst>
              <a:gd name="connsiteX0" fmla="*/ 0 w 924029"/>
              <a:gd name="connsiteY0" fmla="*/ 0 h 648072"/>
              <a:gd name="connsiteX1" fmla="*/ 924029 w 924029"/>
              <a:gd name="connsiteY1" fmla="*/ 0 h 648072"/>
              <a:gd name="connsiteX2" fmla="*/ 924029 w 924029"/>
              <a:gd name="connsiteY2" fmla="*/ 648072 h 648072"/>
              <a:gd name="connsiteX3" fmla="*/ 0 w 924029"/>
              <a:gd name="connsiteY3" fmla="*/ 648072 h 648072"/>
              <a:gd name="connsiteX4" fmla="*/ 0 w 924029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029" h="648072">
                <a:moveTo>
                  <a:pt x="0" y="0"/>
                </a:moveTo>
                <a:lnTo>
                  <a:pt x="924029" y="0"/>
                </a:lnTo>
                <a:lnTo>
                  <a:pt x="92402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Retângulo de cantos arredondados 52"/>
          <p:cNvSpPr/>
          <p:nvPr/>
        </p:nvSpPr>
        <p:spPr>
          <a:xfrm>
            <a:off x="6269521" y="1656039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AÇO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10 anos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40157" r="59099" b="44945"/>
          <a:stretch>
            <a:fillRect/>
          </a:stretch>
        </p:blipFill>
        <p:spPr>
          <a:xfrm>
            <a:off x="6412555" y="2357415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tângulo de cantos arredondados 54"/>
          <p:cNvSpPr/>
          <p:nvPr/>
        </p:nvSpPr>
        <p:spPr>
          <a:xfrm>
            <a:off x="6269521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LATA DE</a:t>
            </a:r>
          </a:p>
          <a:p>
            <a:r>
              <a:rPr lang="pt-BR" sz="1200" b="1" dirty="0">
                <a:solidFill>
                  <a:schemeClr val="tx1"/>
                </a:solidFill>
              </a:rPr>
              <a:t>ALUMÍNIO</a:t>
            </a:r>
          </a:p>
          <a:p>
            <a:r>
              <a:rPr lang="pt-BR" sz="1200" dirty="0">
                <a:solidFill>
                  <a:srgbClr val="0070C0"/>
                </a:solidFill>
              </a:rPr>
              <a:t>500 anos</a:t>
            </a:r>
          </a:p>
        </p:txBody>
      </p:sp>
      <p:pic>
        <p:nvPicPr>
          <p:cNvPr id="56" name="Imagem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9" t="40157" r="3300" b="44945"/>
          <a:stretch>
            <a:fillRect/>
          </a:stretch>
        </p:blipFill>
        <p:spPr>
          <a:xfrm>
            <a:off x="6422162" y="4003088"/>
            <a:ext cx="817556" cy="648072"/>
          </a:xfrm>
          <a:custGeom>
            <a:avLst/>
            <a:gdLst>
              <a:gd name="connsiteX0" fmla="*/ 0 w 817556"/>
              <a:gd name="connsiteY0" fmla="*/ 0 h 648072"/>
              <a:gd name="connsiteX1" fmla="*/ 817556 w 817556"/>
              <a:gd name="connsiteY1" fmla="*/ 0 h 648072"/>
              <a:gd name="connsiteX2" fmla="*/ 817556 w 817556"/>
              <a:gd name="connsiteY2" fmla="*/ 648072 h 648072"/>
              <a:gd name="connsiteX3" fmla="*/ 0 w 817556"/>
              <a:gd name="connsiteY3" fmla="*/ 648072 h 648072"/>
              <a:gd name="connsiteX4" fmla="*/ 0 w 817556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648072">
                <a:moveTo>
                  <a:pt x="0" y="0"/>
                </a:moveTo>
                <a:lnTo>
                  <a:pt x="817556" y="0"/>
                </a:lnTo>
                <a:lnTo>
                  <a:pt x="817556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7" name="Retângulo de cantos arredondados 56"/>
          <p:cNvSpPr/>
          <p:nvPr/>
        </p:nvSpPr>
        <p:spPr>
          <a:xfrm>
            <a:off x="4828989" y="3313565"/>
            <a:ext cx="1122838" cy="1452766"/>
          </a:xfrm>
          <a:prstGeom prst="roundRect">
            <a:avLst>
              <a:gd name="adj" fmla="val 6626"/>
            </a:avLst>
          </a:prstGeom>
          <a:solidFill>
            <a:srgbClr val="FFFFFF"/>
          </a:solidFill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1200" b="1" dirty="0">
                <a:solidFill>
                  <a:schemeClr val="tx1"/>
                </a:solidFill>
              </a:rPr>
              <a:t>PNEU</a:t>
            </a:r>
          </a:p>
          <a:p>
            <a:r>
              <a:rPr lang="pt-BR" sz="1200" dirty="0">
                <a:solidFill>
                  <a:srgbClr val="0070C0"/>
                </a:solidFill>
              </a:rPr>
              <a:t>600 anos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27" y="3804588"/>
            <a:ext cx="914737" cy="85375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4" t="41384" r="31695" b="47303"/>
          <a:stretch>
            <a:fillRect/>
          </a:stretch>
        </p:blipFill>
        <p:spPr>
          <a:xfrm>
            <a:off x="1860006" y="2363397"/>
            <a:ext cx="932658" cy="561398"/>
          </a:xfrm>
          <a:custGeom>
            <a:avLst/>
            <a:gdLst>
              <a:gd name="connsiteX0" fmla="*/ 0 w 817556"/>
              <a:gd name="connsiteY0" fmla="*/ 0 h 492114"/>
              <a:gd name="connsiteX1" fmla="*/ 817556 w 817556"/>
              <a:gd name="connsiteY1" fmla="*/ 0 h 492114"/>
              <a:gd name="connsiteX2" fmla="*/ 817556 w 817556"/>
              <a:gd name="connsiteY2" fmla="*/ 492114 h 492114"/>
              <a:gd name="connsiteX3" fmla="*/ 0 w 817556"/>
              <a:gd name="connsiteY3" fmla="*/ 492114 h 492114"/>
              <a:gd name="connsiteX4" fmla="*/ 0 w 817556"/>
              <a:gd name="connsiteY4" fmla="*/ 0 h 4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556" h="492114">
                <a:moveTo>
                  <a:pt x="0" y="0"/>
                </a:moveTo>
                <a:lnTo>
                  <a:pt x="817556" y="0"/>
                </a:lnTo>
                <a:lnTo>
                  <a:pt x="817556" y="492114"/>
                </a:lnTo>
                <a:lnTo>
                  <a:pt x="0" y="49211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808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Monóxido de Carbono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347864" y="2810459"/>
            <a:ext cx="2071702" cy="1928826"/>
            <a:chOff x="353211" y="2071678"/>
            <a:chExt cx="2432839" cy="2552173"/>
          </a:xfrm>
        </p:grpSpPr>
        <p:pic>
          <p:nvPicPr>
            <p:cNvPr id="22" name="Imagem 21" descr="monoxido de carbono 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2500306"/>
              <a:ext cx="2428892" cy="2123545"/>
            </a:xfrm>
            <a:prstGeom prst="rect">
              <a:avLst/>
            </a:prstGeom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353211" y="2071678"/>
              <a:ext cx="2429655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LETAL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215422" y="1978984"/>
            <a:ext cx="3000396" cy="2000264"/>
            <a:chOff x="3143239" y="3369879"/>
            <a:chExt cx="2780521" cy="2202261"/>
          </a:xfrm>
        </p:grpSpPr>
        <p:pic>
          <p:nvPicPr>
            <p:cNvPr id="25" name="Imagem 24" descr="Monoxido de Carbon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239" y="3714752"/>
              <a:ext cx="2780521" cy="1857388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3213915" y="3369879"/>
              <a:ext cx="2572531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Imperceptível</a:t>
              </a:r>
            </a:p>
          </p:txBody>
        </p:sp>
      </p:grpSp>
      <p:pic>
        <p:nvPicPr>
          <p:cNvPr id="13" name="Imagem 12" descr="Carro Grage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740934"/>
            <a:ext cx="2786060" cy="2067876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5004048" y="699542"/>
            <a:ext cx="3866180" cy="1584176"/>
          </a:xfrm>
          <a:prstGeom prst="roundRect">
            <a:avLst>
              <a:gd name="adj" fmla="val 5817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b="1" dirty="0">
                <a:solidFill>
                  <a:srgbClr val="FF0000"/>
                </a:solidFill>
              </a:rPr>
              <a:t>PERIGO</a:t>
            </a:r>
            <a:br>
              <a:rPr lang="pt-BR" dirty="0">
                <a:solidFill>
                  <a:srgbClr val="FF0000"/>
                </a:solidFill>
              </a:rPr>
            </a:br>
            <a:r>
              <a:rPr lang="pt-BR" dirty="0">
                <a:solidFill>
                  <a:schemeClr val="tx1"/>
                </a:solidFill>
              </a:rPr>
              <a:t>Ao funcionar o motor do veículo NÃO fique parado em </a:t>
            </a:r>
            <a:r>
              <a:rPr lang="pt-BR" dirty="0">
                <a:solidFill>
                  <a:srgbClr val="C00000"/>
                </a:solidFill>
              </a:rPr>
              <a:t>ambiente fechado</a:t>
            </a:r>
            <a:r>
              <a:rPr lang="pt-BR" dirty="0">
                <a:solidFill>
                  <a:schemeClr val="tx1"/>
                </a:solidFill>
              </a:rPr>
              <a:t>, o gás acumulado pode causar MORTE.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681537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>
            <a:off x="7308304" y="2400148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7801234" y="2406856"/>
            <a:ext cx="288032" cy="288032"/>
          </a:xfrm>
          <a:prstGeom prst="down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3000" b="1" dirty="0">
              <a:solidFill>
                <a:srgbClr val="FF00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86627" y="1448355"/>
            <a:ext cx="2552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►Trata-se de um gás...</a:t>
            </a:r>
          </a:p>
        </p:txBody>
      </p:sp>
    </p:spTree>
    <p:extLst>
      <p:ext uri="{BB962C8B-B14F-4D97-AF65-F5344CB8AC3E}">
        <p14:creationId xmlns:p14="http://schemas.microsoft.com/office/powerpoint/2010/main" val="32478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" grpId="0" animBg="1"/>
      <p:bldP spid="2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3786214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Carbono – CO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3" name="Imagem 12" descr="efeito estuf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571618"/>
            <a:ext cx="3857621" cy="3371622"/>
          </a:xfrm>
          <a:prstGeom prst="rect">
            <a:avLst/>
          </a:prstGeom>
        </p:spPr>
      </p:pic>
      <p:grpSp>
        <p:nvGrpSpPr>
          <p:cNvPr id="16" name="Grupo 21"/>
          <p:cNvGrpSpPr/>
          <p:nvPr/>
        </p:nvGrpSpPr>
        <p:grpSpPr>
          <a:xfrm>
            <a:off x="7429520" y="2857496"/>
            <a:ext cx="1571636" cy="2000270"/>
            <a:chOff x="4143373" y="2143116"/>
            <a:chExt cx="2143140" cy="2575047"/>
          </a:xfrm>
        </p:grpSpPr>
        <p:pic>
          <p:nvPicPr>
            <p:cNvPr id="17" name="Imagem 16" descr="aquecimento glob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020" y="2898440"/>
              <a:ext cx="2036055" cy="1819723"/>
            </a:xfrm>
            <a:prstGeom prst="rect">
              <a:avLst/>
            </a:prstGeom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143373" y="2143116"/>
              <a:ext cx="2143140" cy="642942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Aquecimento</a:t>
              </a:r>
            </a:p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Global</a:t>
              </a:r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643570" y="1928802"/>
            <a:ext cx="1643074" cy="2428898"/>
            <a:chOff x="5643570" y="2857496"/>
            <a:chExt cx="1959831" cy="3348041"/>
          </a:xfrm>
        </p:grpSpPr>
        <p:pic>
          <p:nvPicPr>
            <p:cNvPr id="20" name="Imagem 19" descr="Derretimento das geleir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3570" y="3571876"/>
              <a:ext cx="1959831" cy="26336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5715008" y="2857496"/>
              <a:ext cx="1785950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Geleiras e Fauna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000496" y="1071552"/>
            <a:ext cx="1428760" cy="2143158"/>
            <a:chOff x="3143240" y="2714620"/>
            <a:chExt cx="1714512" cy="2780588"/>
          </a:xfrm>
        </p:grpSpPr>
        <p:pic>
          <p:nvPicPr>
            <p:cNvPr id="27" name="Imagem 26" descr="efeito estufa 7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00438"/>
              <a:ext cx="1714512" cy="1994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3143240" y="2714620"/>
              <a:ext cx="1714511" cy="714380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Efeito Estufa</a:t>
              </a:r>
            </a:p>
          </p:txBody>
        </p:sp>
      </p:grpSp>
      <p:pic>
        <p:nvPicPr>
          <p:cNvPr id="31" name="Imagem 30" descr="ensolaçã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3761632"/>
            <a:ext cx="1214446" cy="11675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346383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41532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Dióxido de Enxofre – SO</a:t>
            </a:r>
            <a:r>
              <a:rPr lang="pt-BR" sz="2000" b="1" baseline="-25000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555286" y="1635646"/>
            <a:ext cx="3786214" cy="3214710"/>
            <a:chOff x="785786" y="2357430"/>
            <a:chExt cx="4126232" cy="3730946"/>
          </a:xfrm>
        </p:grpSpPr>
        <p:pic>
          <p:nvPicPr>
            <p:cNvPr id="16" name="Imagem 15" descr="chuva ácida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5786" y="2857496"/>
              <a:ext cx="4126232" cy="3230880"/>
            </a:xfrm>
            <a:prstGeom prst="rect">
              <a:avLst/>
            </a:prstGeom>
          </p:spPr>
        </p:pic>
        <p:sp>
          <p:nvSpPr>
            <p:cNvPr id="19" name="Retângulo de cantos arredondados 18"/>
            <p:cNvSpPr/>
            <p:nvPr/>
          </p:nvSpPr>
          <p:spPr>
            <a:xfrm>
              <a:off x="785786" y="2357430"/>
              <a:ext cx="4071966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Chuva Ácida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6300192" y="699542"/>
            <a:ext cx="2214578" cy="2001243"/>
            <a:chOff x="5929322" y="2143116"/>
            <a:chExt cx="2214578" cy="2001243"/>
          </a:xfrm>
        </p:grpSpPr>
        <p:pic>
          <p:nvPicPr>
            <p:cNvPr id="23" name="Imagem 22" descr="desertificação 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322" y="2477013"/>
              <a:ext cx="2214578" cy="1667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6000760" y="2143116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Desertificação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00192" y="2943819"/>
            <a:ext cx="2286017" cy="1928826"/>
            <a:chOff x="4912344" y="4214818"/>
            <a:chExt cx="2286017" cy="1928826"/>
          </a:xfrm>
        </p:grpSpPr>
        <p:pic>
          <p:nvPicPr>
            <p:cNvPr id="26" name="Imagem 25" descr="estrutura corroíd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344" y="4595053"/>
              <a:ext cx="2286017" cy="15485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5000628" y="421481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Corrosão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4683147" y="2027078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a direita 17"/>
          <p:cNvSpPr/>
          <p:nvPr/>
        </p:nvSpPr>
        <p:spPr>
          <a:xfrm>
            <a:off x="4708778" y="3597706"/>
            <a:ext cx="1224136" cy="500643"/>
          </a:xfrm>
          <a:prstGeom prst="rightArrow">
            <a:avLst>
              <a:gd name="adj1" fmla="val 50000"/>
              <a:gd name="adj2" fmla="val 77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4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-32" y="1076199"/>
            <a:ext cx="4356008" cy="357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Clorofluorcabono – Gás CFC</a:t>
            </a:r>
            <a:endParaRPr lang="pt-BR" sz="2000" b="1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7184" y="1514345"/>
            <a:ext cx="3714776" cy="3357586"/>
            <a:chOff x="428596" y="2285992"/>
            <a:chExt cx="4247474" cy="3571900"/>
          </a:xfrm>
        </p:grpSpPr>
        <p:pic>
          <p:nvPicPr>
            <p:cNvPr id="17" name="Imagem 16" descr="camada de ozoni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596" y="2714620"/>
              <a:ext cx="4247474" cy="3143272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428596" y="2285992"/>
              <a:ext cx="4214842" cy="344873"/>
            </a:xfrm>
            <a:prstGeom prst="round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Camada de Ozônio</a:t>
              </a: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012160" y="792741"/>
            <a:ext cx="2255768" cy="1782762"/>
            <a:chOff x="4357686" y="2071678"/>
            <a:chExt cx="2255768" cy="1782762"/>
          </a:xfrm>
        </p:grpSpPr>
        <p:pic>
          <p:nvPicPr>
            <p:cNvPr id="21" name="Imagem 20" descr="ar condicionad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7686" y="2357430"/>
              <a:ext cx="2255768" cy="14970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4429124" y="2071678"/>
              <a:ext cx="2071702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Ar Condicionado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05990" y="2896791"/>
            <a:ext cx="2357454" cy="1949147"/>
            <a:chOff x="6286512" y="3813486"/>
            <a:chExt cx="2001967" cy="1806271"/>
          </a:xfrm>
        </p:grpSpPr>
        <p:pic>
          <p:nvPicPr>
            <p:cNvPr id="27" name="Imagem 26" descr="cf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6512" y="4143380"/>
              <a:ext cx="2001967" cy="1476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tângulo de cantos arredondados 28"/>
            <p:cNvSpPr/>
            <p:nvPr/>
          </p:nvSpPr>
          <p:spPr>
            <a:xfrm>
              <a:off x="6429388" y="3813486"/>
              <a:ext cx="1704988" cy="344873"/>
            </a:xfrm>
            <a:prstGeom prst="roundRect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Aerosóis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DO AR</a:t>
            </a:r>
          </a:p>
        </p:txBody>
      </p:sp>
      <p:sp>
        <p:nvSpPr>
          <p:cNvPr id="2" name="Seta para a esquerda 1"/>
          <p:cNvSpPr/>
          <p:nvPr/>
        </p:nvSpPr>
        <p:spPr>
          <a:xfrm>
            <a:off x="4788024" y="1917255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a esquerda 18"/>
          <p:cNvSpPr/>
          <p:nvPr/>
        </p:nvSpPr>
        <p:spPr>
          <a:xfrm>
            <a:off x="4860032" y="3608787"/>
            <a:ext cx="936104" cy="438471"/>
          </a:xfrm>
          <a:prstGeom prst="lef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3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poluição sonora.jpg"/>
          <p:cNvPicPr>
            <a:picLocks noChangeAspect="1"/>
          </p:cNvPicPr>
          <p:nvPr/>
        </p:nvPicPr>
        <p:blipFill rotWithShape="1">
          <a:blip r:embed="rId3" cstate="print"/>
          <a:srcRect t="9123" b="8784"/>
          <a:stretch/>
        </p:blipFill>
        <p:spPr>
          <a:xfrm flipH="1">
            <a:off x="184986" y="1419622"/>
            <a:ext cx="2152986" cy="19442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ela 24"/>
          <p:cNvGraphicFramePr>
            <a:graphicFrameLocks noGrp="1"/>
          </p:cNvGraphicFramePr>
          <p:nvPr/>
        </p:nvGraphicFramePr>
        <p:xfrm>
          <a:off x="2643174" y="1282873"/>
          <a:ext cx="6286544" cy="2071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Decibéis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Exemplo de Situação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Até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55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Conversação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normal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Tranquilo,</a:t>
                      </a:r>
                      <a:r>
                        <a:rPr lang="pt-BR" sz="1700" b="1" baseline="0" dirty="0">
                          <a:latin typeface="Calibri" pitchFamily="34" charset="0"/>
                          <a:cs typeface="Calibri" pitchFamily="34" charset="0"/>
                        </a:rPr>
                        <a:t> sem males à saúde</a:t>
                      </a:r>
                      <a:endParaRPr lang="pt-BR" sz="17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56 a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Secador de cabelo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Estressante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926"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+ de 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Fogos de artifício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b="1" dirty="0">
                          <a:latin typeface="Calibri" pitchFamily="34" charset="0"/>
                          <a:cs typeface="Calibri" pitchFamily="34" charset="0"/>
                        </a:rPr>
                        <a:t>Danos imediatos e irreversíveis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Imagem 22" descr="mult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5462" y="3650415"/>
            <a:ext cx="1997335" cy="1263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4" name="Retângulo de cantos arredondados 23"/>
          <p:cNvSpPr/>
          <p:nvPr/>
        </p:nvSpPr>
        <p:spPr>
          <a:xfrm>
            <a:off x="2267744" y="4081661"/>
            <a:ext cx="4143404" cy="714380"/>
          </a:xfrm>
          <a:prstGeom prst="roundRect">
            <a:avLst>
              <a:gd name="adj" fmla="val 8005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Infração Grave – 5 Pontos – R$ 195,23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255248" y="4067911"/>
            <a:ext cx="2964823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228 CTB; Res. 624/16 CONTRAN</a:t>
            </a:r>
          </a:p>
        </p:txBody>
      </p:sp>
      <p:sp>
        <p:nvSpPr>
          <p:cNvPr id="12" name="Divisa 11"/>
          <p:cNvSpPr/>
          <p:nvPr/>
        </p:nvSpPr>
        <p:spPr>
          <a:xfrm>
            <a:off x="162480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26761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910422" y="4097203"/>
            <a:ext cx="428628" cy="642942"/>
          </a:xfrm>
          <a:prstGeom prst="chevron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POLUIÇÃO SONORA</a:t>
            </a:r>
          </a:p>
        </p:txBody>
      </p:sp>
    </p:spTree>
    <p:extLst>
      <p:ext uri="{BB962C8B-B14F-4D97-AF65-F5344CB8AC3E}">
        <p14:creationId xmlns:p14="http://schemas.microsoft.com/office/powerpoint/2010/main" val="337037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12" grpId="0" animBg="1"/>
      <p:bldP spid="15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2771800" y="1347614"/>
            <a:ext cx="6250622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►Desligar o motor nas paradas prolongadas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►Manter em dia a Revisão e Manutenção do veículo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►Observar a vida útil dos filtros de ar e de óleo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►Verificar o estado de conservação do escapamento</a:t>
            </a:r>
          </a:p>
          <a:p>
            <a:pPr>
              <a:spcBef>
                <a:spcPts val="20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utilizar equipamentos sonoros indevidamente</a:t>
            </a:r>
          </a:p>
        </p:txBody>
      </p:sp>
      <p:pic>
        <p:nvPicPr>
          <p:cNvPr id="15" name="Imagem 14" descr="motorista sustentá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0" y="1041489"/>
            <a:ext cx="2590800" cy="38576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RECOMENDAÇÕES</a:t>
            </a:r>
          </a:p>
        </p:txBody>
      </p:sp>
    </p:spTree>
    <p:extLst>
      <p:ext uri="{BB962C8B-B14F-4D97-AF65-F5344CB8AC3E}">
        <p14:creationId xmlns:p14="http://schemas.microsoft.com/office/powerpoint/2010/main" val="131515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126224" y="1111091"/>
            <a:ext cx="5303031" cy="642942"/>
          </a:xfrm>
          <a:prstGeom prst="roundRect">
            <a:avLst>
              <a:gd name="adj" fmla="val 102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o veículo para arremessar, sobre os pedestres, água ou detritos.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643570" y="1111091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126224" y="1896909"/>
            <a:ext cx="5303031" cy="642942"/>
          </a:xfrm>
          <a:prstGeom prst="roundRect">
            <a:avLst>
              <a:gd name="adj" fmla="val 704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Atirar ou abandonar, na via, objetos ou substâncias.</a:t>
            </a:r>
          </a:p>
          <a:p>
            <a:pPr algn="just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5643570" y="1896909"/>
            <a:ext cx="3286148" cy="642942"/>
          </a:xfrm>
          <a:prstGeom prst="roundRect">
            <a:avLst>
              <a:gd name="adj" fmla="val 918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Pontos / R$ 130,16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26224" y="2682727"/>
            <a:ext cx="5303031" cy="642942"/>
          </a:xfrm>
          <a:prstGeom prst="roundRect">
            <a:avLst>
              <a:gd name="adj" fmla="val 918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a buzina de forma prolongada ou sucessiva, ou nos horários e locais proibidos.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643570" y="2682727"/>
            <a:ext cx="3286148" cy="642942"/>
          </a:xfrm>
          <a:prstGeom prst="roundRect">
            <a:avLst>
              <a:gd name="adj" fmla="val 811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Pontos / R$ 88,38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26224" y="3468545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Usar equipamentos de som com frequência acima do permitido.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643570" y="3468545"/>
            <a:ext cx="3286148" cy="642942"/>
          </a:xfrm>
          <a:prstGeom prst="roundRect">
            <a:avLst>
              <a:gd name="adj" fmla="val 38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Pontos / R$ 195,23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26224" y="4254363"/>
            <a:ext cx="5303031" cy="642942"/>
          </a:xfrm>
          <a:prstGeom prst="roundRect">
            <a:avLst>
              <a:gd name="adj" fmla="val 811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Transitar com o veículo, danificando a via; derramando a carga, combustível ou óleo.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643570" y="4254363"/>
            <a:ext cx="3286148" cy="642942"/>
          </a:xfrm>
          <a:prstGeom prst="roundRect">
            <a:avLst>
              <a:gd name="adj" fmla="val 70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  /  Retenção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 Pontos / R$ 293,47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286248" y="1500180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171 CTB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286248" y="2288991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172 CTB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286248" y="3071816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227 CTB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4286248" y="3857634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228 CTB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286248" y="4643452"/>
            <a:ext cx="928694" cy="2143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</a:rPr>
              <a:t>Art. 231 CTB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5429255" y="129316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5424125" y="2080996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para a direita 23"/>
          <p:cNvSpPr/>
          <p:nvPr/>
        </p:nvSpPr>
        <p:spPr>
          <a:xfrm>
            <a:off x="5424125" y="2860182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Seta para a direita 24"/>
          <p:cNvSpPr/>
          <p:nvPr/>
        </p:nvSpPr>
        <p:spPr>
          <a:xfrm>
            <a:off x="5431353" y="3646000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5424124" y="4431818"/>
            <a:ext cx="438889" cy="2880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COMUNS</a:t>
            </a:r>
          </a:p>
        </p:txBody>
      </p:sp>
    </p:spTree>
    <p:extLst>
      <p:ext uri="{BB962C8B-B14F-4D97-AF65-F5344CB8AC3E}">
        <p14:creationId xmlns:p14="http://schemas.microsoft.com/office/powerpoint/2010/main" val="20071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7292509" cy="265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►Tentar 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acidente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5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799619" y="114299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IBAMA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99619" y="1928808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CONAMA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799619" y="2714626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SISNAMA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9619" y="3571882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SMMA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99619" y="4357700"/>
            <a:ext cx="1928826" cy="4680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FEAM</a:t>
            </a:r>
          </a:p>
        </p:txBody>
      </p:sp>
      <p:pic>
        <p:nvPicPr>
          <p:cNvPr id="13" name="Imagem 12" descr="CONAM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926" y="3200051"/>
            <a:ext cx="1427283" cy="1665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 descr="IBA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5605" y="3170076"/>
            <a:ext cx="1379366" cy="154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ÓRGÃOS AMBIENTAIS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912503" y="1245569"/>
            <a:ext cx="4232785" cy="1229836"/>
            <a:chOff x="4515679" y="3286130"/>
            <a:chExt cx="4232785" cy="1229836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4515679" y="3286130"/>
              <a:ext cx="2432585" cy="437748"/>
            </a:xfrm>
            <a:prstGeom prst="roundRect">
              <a:avLst>
                <a:gd name="adj" fmla="val 0"/>
              </a:avLst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000" b="1" dirty="0">
                  <a:latin typeface="Calibri" pitchFamily="34" charset="0"/>
                  <a:cs typeface="Calibri" pitchFamily="34" charset="0"/>
                </a:rPr>
                <a:t>PROCONVE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4515679" y="3286130"/>
              <a:ext cx="4232785" cy="1229836"/>
            </a:xfrm>
            <a:prstGeom prst="rect">
              <a:avLst/>
            </a:prstGeom>
            <a:solidFill>
              <a:srgbClr val="006600">
                <a:alpha val="10000"/>
              </a:srgb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4644008" y="3795886"/>
              <a:ext cx="4012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Programa de Controle da Poluição do Ar Causada por Veículos Automotores.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900557" y="2473664"/>
            <a:ext cx="25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Responsabilidade do...</a:t>
            </a:r>
          </a:p>
        </p:txBody>
      </p:sp>
      <p:sp>
        <p:nvSpPr>
          <p:cNvPr id="17" name="Seta dobrada 16"/>
          <p:cNvSpPr/>
          <p:nvPr/>
        </p:nvSpPr>
        <p:spPr>
          <a:xfrm rot="10800000" flipH="1">
            <a:off x="4996155" y="2945782"/>
            <a:ext cx="943948" cy="101484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8" grpId="0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Abastec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82529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214282" y="3682859"/>
            <a:ext cx="1785950" cy="396000"/>
          </a:xfrm>
          <a:prstGeom prst="round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DIESEL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85984" y="3682859"/>
            <a:ext cx="1785950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282" y="4397239"/>
            <a:ext cx="1785950" cy="396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ETANOL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2285984" y="4397239"/>
            <a:ext cx="1785950" cy="39600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GNV</a:t>
            </a:r>
          </a:p>
        </p:txBody>
      </p:sp>
      <p:pic>
        <p:nvPicPr>
          <p:cNvPr id="20" name="Imagem 19" descr="biodies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678" y="2415848"/>
            <a:ext cx="1512168" cy="749174"/>
          </a:xfrm>
          <a:prstGeom prst="rect">
            <a:avLst/>
          </a:prstGeom>
        </p:spPr>
      </p:pic>
      <p:pic>
        <p:nvPicPr>
          <p:cNvPr id="21" name="Imagem 20" descr="carro elétri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4656" y="3119947"/>
            <a:ext cx="2049832" cy="153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tângulo 21"/>
          <p:cNvSpPr/>
          <p:nvPr/>
        </p:nvSpPr>
        <p:spPr>
          <a:xfrm>
            <a:off x="4644008" y="1834171"/>
            <a:ext cx="4499992" cy="39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SUSTENTABILIDADE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COMBUSTÍVEIS</a:t>
            </a:r>
          </a:p>
        </p:txBody>
      </p:sp>
      <p:pic>
        <p:nvPicPr>
          <p:cNvPr id="1026" name="Picture 2" descr="https://static.vecteezy.com/system/resources/previews/000/460/198/non_2x/vector-bio-fuel-logo-concep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3165022"/>
            <a:ext cx="1568844" cy="1568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914656" y="2715766"/>
            <a:ext cx="1443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MV Boli" panose="02000500030200090000" pitchFamily="2" charset="0"/>
              </a:rPr>
              <a:t>ELÉTRICO</a:t>
            </a:r>
          </a:p>
        </p:txBody>
      </p:sp>
    </p:spTree>
    <p:extLst>
      <p:ext uri="{BB962C8B-B14F-4D97-AF65-F5344CB8AC3E}">
        <p14:creationId xmlns:p14="http://schemas.microsoft.com/office/powerpoint/2010/main" val="287573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714348" y="1285866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do Etanol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3286116" y="1285866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Preço da Gasolina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14612" y="1326810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7" name="Retângulo 6"/>
          <p:cNvSpPr/>
          <p:nvPr/>
        </p:nvSpPr>
        <p:spPr>
          <a:xfrm>
            <a:off x="5643570" y="1326810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 100</a:t>
            </a:r>
          </a:p>
        </p:txBody>
      </p:sp>
      <p:sp>
        <p:nvSpPr>
          <p:cNvPr id="9" name="Retângulo 8"/>
          <p:cNvSpPr/>
          <p:nvPr/>
        </p:nvSpPr>
        <p:spPr>
          <a:xfrm>
            <a:off x="6858016" y="1326810"/>
            <a:ext cx="92869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 ?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42910" y="2214560"/>
            <a:ext cx="7715304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 o valor for maior que 70, abasteça com </a:t>
            </a:r>
            <a:r>
              <a:rPr lang="pt-BR" sz="25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714348" y="3286130"/>
            <a:ext cx="2143140" cy="500066"/>
          </a:xfrm>
          <a:prstGeom prst="round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R$ 3,50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14612" y="3327074"/>
            <a:ext cx="71438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÷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286116" y="3286130"/>
            <a:ext cx="2428892" cy="500066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R$ 4,90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643570" y="3327074"/>
            <a:ext cx="142876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 100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6715140" y="3327074"/>
            <a:ext cx="1785950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 71,42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143240" y="4071948"/>
            <a:ext cx="2786082" cy="642942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GASOLINA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17096" y="3357568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Ex.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RELAÇÃO CUSTO x BENEFÍCIO</a:t>
            </a:r>
          </a:p>
        </p:txBody>
      </p:sp>
    </p:spTree>
    <p:extLst>
      <p:ext uri="{BB962C8B-B14F-4D97-AF65-F5344CB8AC3E}">
        <p14:creationId xmlns:p14="http://schemas.microsoft.com/office/powerpoint/2010/main" val="14271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0" y="1094838"/>
            <a:ext cx="4427984" cy="396000"/>
          </a:xfrm>
          <a:prstGeom prst="roundRect">
            <a:avLst>
              <a:gd name="adj" fmla="val 0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Matéria Prima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14282" y="1613221"/>
            <a:ext cx="1785950" cy="1714512"/>
            <a:chOff x="5214942" y="2214554"/>
            <a:chExt cx="2071702" cy="1928826"/>
          </a:xfrm>
        </p:grpSpPr>
        <p:pic>
          <p:nvPicPr>
            <p:cNvPr id="29" name="Imagem 28" descr="c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4942" y="2627318"/>
              <a:ext cx="2071702" cy="1516062"/>
            </a:xfrm>
            <a:prstGeom prst="rect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30" name="Retângulo de cantos arredondados 29"/>
            <p:cNvSpPr/>
            <p:nvPr/>
          </p:nvSpPr>
          <p:spPr>
            <a:xfrm>
              <a:off x="5214942" y="2214554"/>
              <a:ext cx="2071702" cy="357190"/>
            </a:xfrm>
            <a:prstGeom prst="roundRect">
              <a:avLst>
                <a:gd name="adj" fmla="val 10171"/>
              </a:avLst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Cana de Açúcar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6300192" y="718136"/>
            <a:ext cx="2505705" cy="2613678"/>
            <a:chOff x="343411" y="1158263"/>
            <a:chExt cx="2505705" cy="2613678"/>
          </a:xfrm>
        </p:grpSpPr>
        <p:pic>
          <p:nvPicPr>
            <p:cNvPr id="33" name="Imagem 32" descr="etanol 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66" y="1796313"/>
              <a:ext cx="2495050" cy="1975628"/>
            </a:xfrm>
            <a:prstGeom prst="rect">
              <a:avLst/>
            </a:prstGeom>
          </p:spPr>
        </p:pic>
        <p:sp>
          <p:nvSpPr>
            <p:cNvPr id="32" name="Retângulo de cantos arredondados 31"/>
            <p:cNvSpPr/>
            <p:nvPr/>
          </p:nvSpPr>
          <p:spPr>
            <a:xfrm>
              <a:off x="343411" y="1158263"/>
              <a:ext cx="2504090" cy="2613677"/>
            </a:xfrm>
            <a:prstGeom prst="roundRect">
              <a:avLst>
                <a:gd name="adj" fmla="val 2411"/>
              </a:avLst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Polui a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metade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se comparado à Gasolina</a:t>
              </a: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ETANOL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94314" y="2053427"/>
            <a:ext cx="17136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►Milho Verde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►Batata Doce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►Beterraba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2771800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Seta para baixo 38"/>
          <p:cNvSpPr/>
          <p:nvPr/>
        </p:nvSpPr>
        <p:spPr>
          <a:xfrm>
            <a:off x="3207135" y="1613221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0" name="Seta para baixo 39"/>
          <p:cNvSpPr/>
          <p:nvPr/>
        </p:nvSpPr>
        <p:spPr>
          <a:xfrm>
            <a:off x="3645737" y="1624255"/>
            <a:ext cx="293289" cy="31750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416344" y="3488536"/>
            <a:ext cx="6519611" cy="1368152"/>
          </a:xfrm>
          <a:prstGeom prst="roundRect">
            <a:avLst>
              <a:gd name="adj" fmla="val 6114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... também é conhecida por  </a:t>
            </a:r>
            <a:r>
              <a:rPr lang="pt-BR" sz="1600" b="1" i="1" dirty="0">
                <a:solidFill>
                  <a:schemeClr val="tx1"/>
                </a:solidFill>
              </a:rPr>
              <a:t>vinhoto</a:t>
            </a:r>
            <a:r>
              <a:rPr lang="pt-BR" sz="1600" i="1" dirty="0">
                <a:solidFill>
                  <a:schemeClr val="tx1"/>
                </a:solidFill>
              </a:rPr>
              <a:t>, ou </a:t>
            </a:r>
            <a:r>
              <a:rPr lang="pt-BR" sz="1600" b="1" i="1" dirty="0">
                <a:solidFill>
                  <a:schemeClr val="tx1"/>
                </a:solidFill>
              </a:rPr>
              <a:t>restilo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ts val="2000"/>
              </a:lnSpc>
              <a:spcAft>
                <a:spcPts val="900"/>
              </a:spcAft>
            </a:pPr>
            <a:r>
              <a:rPr lang="pt-BR" sz="1600" i="1" dirty="0">
                <a:solidFill>
                  <a:schemeClr val="tx1"/>
                </a:solidFill>
              </a:rPr>
              <a:t>Resíduo pastoso e malcheiroso resultante da fermentação da cana-de-açúcar para a obtenção do etanol. É altamente poluente e </a:t>
            </a:r>
            <a:r>
              <a:rPr lang="pt-BR" sz="1600" i="1" dirty="0">
                <a:solidFill>
                  <a:srgbClr val="C00000"/>
                </a:solidFill>
              </a:rPr>
              <a:t>se dispersado inadequadamente nos rios devasta toda a sua fauna e flora</a:t>
            </a:r>
            <a:r>
              <a:rPr lang="pt-BR" sz="1600" i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43" name="Grupo 42"/>
          <p:cNvGrpSpPr/>
          <p:nvPr/>
        </p:nvGrpSpPr>
        <p:grpSpPr>
          <a:xfrm>
            <a:off x="251520" y="3535306"/>
            <a:ext cx="1289581" cy="1321382"/>
            <a:chOff x="462762" y="3579862"/>
            <a:chExt cx="1289581" cy="1321382"/>
          </a:xfrm>
        </p:grpSpPr>
        <p:pic>
          <p:nvPicPr>
            <p:cNvPr id="44" name="Imagem 43" descr="veneno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762" y="3579862"/>
              <a:ext cx="1289304" cy="1073280"/>
            </a:xfrm>
            <a:prstGeom prst="rect">
              <a:avLst/>
            </a:prstGeom>
          </p:spPr>
        </p:pic>
        <p:sp>
          <p:nvSpPr>
            <p:cNvPr id="45" name="CaixaDeTexto 44"/>
            <p:cNvSpPr txBox="1"/>
            <p:nvPr/>
          </p:nvSpPr>
          <p:spPr>
            <a:xfrm>
              <a:off x="472954" y="4470357"/>
              <a:ext cx="12793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b="1" dirty="0">
                  <a:solidFill>
                    <a:srgbClr val="FF0000"/>
                  </a:solidFill>
                </a:rPr>
                <a:t>VINHAÇA</a:t>
              </a:r>
            </a:p>
          </p:txBody>
        </p:sp>
      </p:grpSp>
      <p:sp>
        <p:nvSpPr>
          <p:cNvPr id="10" name="Seta para a direita 9"/>
          <p:cNvSpPr/>
          <p:nvPr/>
        </p:nvSpPr>
        <p:spPr>
          <a:xfrm>
            <a:off x="1688121" y="3858288"/>
            <a:ext cx="580648" cy="628648"/>
          </a:xfrm>
          <a:prstGeom prst="righ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Seta dobrada 10"/>
          <p:cNvSpPr/>
          <p:nvPr/>
        </p:nvSpPr>
        <p:spPr>
          <a:xfrm flipV="1">
            <a:off x="5210389" y="1269023"/>
            <a:ext cx="931520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39" grpId="0" animBg="1"/>
      <p:bldP spid="40" grpId="0" animBg="1"/>
      <p:bldP spid="9" grpId="0" animBg="1"/>
      <p:bldP spid="10" grpId="0" animBg="1"/>
      <p:bldP spid="1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1000100" y="1214428"/>
            <a:ext cx="3429024" cy="3960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Dispositivos do Veículo</a:t>
            </a:r>
          </a:p>
        </p:txBody>
      </p:sp>
      <p:pic>
        <p:nvPicPr>
          <p:cNvPr id="4" name="Imagem 3" descr="Dispositivos d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94"/>
            <a:ext cx="3500462" cy="3043259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5143504" y="1285866"/>
            <a:ext cx="2786082" cy="500066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CATALISADOR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143504" y="2000246"/>
            <a:ext cx="2786082" cy="500066"/>
          </a:xfrm>
          <a:prstGeom prst="roundRect">
            <a:avLst/>
          </a:prstGeom>
          <a:solidFill>
            <a:srgbClr val="FF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CÂNISTER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143504" y="2714626"/>
            <a:ext cx="2786082" cy="5000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INJ. ELETRÔNICA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5143504" y="3429006"/>
            <a:ext cx="2786082" cy="50006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SILENCIADOR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143504" y="4143386"/>
            <a:ext cx="2786082" cy="50006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Kit GNV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MENOS POLUIÇÃO</a:t>
            </a:r>
          </a:p>
        </p:txBody>
      </p:sp>
    </p:spTree>
    <p:extLst>
      <p:ext uri="{BB962C8B-B14F-4D97-AF65-F5344CB8AC3E}">
        <p14:creationId xmlns:p14="http://schemas.microsoft.com/office/powerpoint/2010/main" val="7179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253821" y="1267593"/>
            <a:ext cx="3714776" cy="3429024"/>
            <a:chOff x="253821" y="1267593"/>
            <a:chExt cx="3714776" cy="3429024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CATALISADOR</a:t>
              </a:r>
            </a:p>
          </p:txBody>
        </p:sp>
        <p:pic>
          <p:nvPicPr>
            <p:cNvPr id="4" name="Imagem 3" descr="catalisador 1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928808"/>
              <a:ext cx="3488194" cy="2359894"/>
            </a:xfrm>
            <a:prstGeom prst="rect">
              <a:avLst/>
            </a:prstGeom>
          </p:spPr>
        </p:pic>
        <p:sp>
          <p:nvSpPr>
            <p:cNvPr id="5" name="Retângulo de cantos arredondados 4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CÂNISTER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5439"/>
              </a:avLst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4" name="Imagem 13" descr="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42" y="2000246"/>
              <a:ext cx="3286148" cy="2293160"/>
            </a:xfrm>
            <a:prstGeom prst="rect">
              <a:avLst/>
            </a:prstGeom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803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4929190" y="1285866"/>
            <a:ext cx="3714776" cy="3429024"/>
            <a:chOff x="4929190" y="1285866"/>
            <a:chExt cx="3714776" cy="3429024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672476" y="1375577"/>
              <a:ext cx="2357454" cy="396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SILENCIADOR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4929190" y="1285866"/>
              <a:ext cx="3714776" cy="3429024"/>
            </a:xfrm>
            <a:prstGeom prst="roundRect">
              <a:avLst>
                <a:gd name="adj" fmla="val 6040"/>
              </a:avLst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2" name="Imagem 11" descr="silenciado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3" y="2000246"/>
              <a:ext cx="3317719" cy="2214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Grupo 13"/>
          <p:cNvGrpSpPr/>
          <p:nvPr/>
        </p:nvGrpSpPr>
        <p:grpSpPr>
          <a:xfrm>
            <a:off x="354677" y="1278557"/>
            <a:ext cx="3714776" cy="3429024"/>
            <a:chOff x="253821" y="1267593"/>
            <a:chExt cx="3714776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997107" y="1357304"/>
              <a:ext cx="2357454" cy="39600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INJ. ELETRÔNICA</a:t>
              </a:r>
            </a:p>
          </p:txBody>
        </p:sp>
        <p:sp>
          <p:nvSpPr>
            <p:cNvPr id="6" name="Retângulo de cantos arredondados 5"/>
            <p:cNvSpPr/>
            <p:nvPr/>
          </p:nvSpPr>
          <p:spPr>
            <a:xfrm>
              <a:off x="253821" y="1267593"/>
              <a:ext cx="3714776" cy="3429024"/>
            </a:xfrm>
            <a:prstGeom prst="roundRect">
              <a:avLst>
                <a:gd name="adj" fmla="val 6241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  <p:pic>
          <p:nvPicPr>
            <p:cNvPr id="13" name="Imagem 12" descr="inj eletroni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910" y="1928808"/>
              <a:ext cx="2857520" cy="25483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33550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1039639" y="1267593"/>
            <a:ext cx="6889947" cy="3429024"/>
            <a:chOff x="1039639" y="1267593"/>
            <a:chExt cx="6889947" cy="3429024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1782926" y="1357304"/>
              <a:ext cx="2357454" cy="39600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Kit GNV</a:t>
              </a:r>
            </a:p>
          </p:txBody>
        </p:sp>
        <p:sp>
          <p:nvSpPr>
            <p:cNvPr id="5" name="Retângulo de cantos arredondados 4"/>
            <p:cNvSpPr/>
            <p:nvPr/>
          </p:nvSpPr>
          <p:spPr>
            <a:xfrm>
              <a:off x="1039639" y="1267593"/>
              <a:ext cx="6889947" cy="3429024"/>
            </a:xfrm>
            <a:prstGeom prst="roundRect">
              <a:avLst>
                <a:gd name="adj" fmla="val 5640"/>
              </a:avLst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Imagem 8" descr="Kit GN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857370"/>
            <a:ext cx="4714908" cy="25468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DO VEÍCULO</a:t>
            </a:r>
          </a:p>
        </p:txBody>
      </p:sp>
    </p:spTree>
    <p:extLst>
      <p:ext uri="{BB962C8B-B14F-4D97-AF65-F5344CB8AC3E}">
        <p14:creationId xmlns:p14="http://schemas.microsoft.com/office/powerpoint/2010/main" val="152895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minhão carga perigo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643188"/>
            <a:ext cx="3173536" cy="2276423"/>
          </a:xfrm>
          <a:prstGeom prst="rect">
            <a:avLst/>
          </a:prstGeom>
        </p:spPr>
      </p:pic>
      <p:pic>
        <p:nvPicPr>
          <p:cNvPr id="7" name="Imagem 6" descr="painel de seguranç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2714626"/>
            <a:ext cx="3357586" cy="21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MOPP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1183812"/>
            <a:ext cx="2357454" cy="117362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lassede Produt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214428"/>
            <a:ext cx="3286148" cy="111707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5879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Sustentabilidade.jpg"/>
          <p:cNvPicPr>
            <a:picLocks noChangeAspect="1"/>
          </p:cNvPicPr>
          <p:nvPr/>
        </p:nvPicPr>
        <p:blipFill rotWithShape="1">
          <a:blip r:embed="rId3" cstate="print"/>
          <a:srcRect l="10560" t="15008" r="8802"/>
          <a:stretch/>
        </p:blipFill>
        <p:spPr>
          <a:xfrm>
            <a:off x="6588224" y="1923678"/>
            <a:ext cx="2304256" cy="302504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67544" y="1131590"/>
            <a:ext cx="778674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►Mantenha seu veículo sempre bem regulado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►Evite acelerar desnecessariamente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►Opte, sempre que possível, pelo Transporte Coletivo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►Não queime lixo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►Separe o lixo de maneira correta para Reciclagem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►Denuncie agressões ao Meio Ambiente</a:t>
            </a:r>
          </a:p>
          <a:p>
            <a:pPr>
              <a:spcBef>
                <a:spcPts val="1500"/>
              </a:spcBef>
            </a:pPr>
            <a:r>
              <a:rPr lang="pt-BR" sz="2200" i="1" dirty="0">
                <a:solidFill>
                  <a:srgbClr val="006600"/>
                </a:solidFill>
              </a:rPr>
              <a:t>►Utilize moderadamente o som automotivo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AÇÕES SUSTENTÁVEIS</a:t>
            </a:r>
          </a:p>
        </p:txBody>
      </p:sp>
    </p:spTree>
    <p:extLst>
      <p:ext uri="{BB962C8B-B14F-4D97-AF65-F5344CB8AC3E}">
        <p14:creationId xmlns:p14="http://schemas.microsoft.com/office/powerpoint/2010/main" val="3255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sinalizando com triangulo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915566"/>
            <a:ext cx="3329986" cy="200026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acidente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1885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793408"/>
            <a:ext cx="4391907" cy="861774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III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655182"/>
            <a:ext cx="4391907" cy="708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4000" b="1">
                <a:solidFill>
                  <a:srgbClr val="006600"/>
                </a:solidFill>
              </a:rPr>
              <a:t>CONVÍVIO SOCIAL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363838"/>
            <a:ext cx="4391907" cy="72000"/>
          </a:xfrm>
          <a:prstGeom prst="rect">
            <a:avLst/>
          </a:prstGeom>
          <a:solidFill>
            <a:srgbClr val="0066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5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108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ta para a direita 15"/>
          <p:cNvSpPr/>
          <p:nvPr/>
        </p:nvSpPr>
        <p:spPr>
          <a:xfrm rot="5400000">
            <a:off x="3273766" y="1723915"/>
            <a:ext cx="2772782" cy="2768603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Conhecer  e usufruir dos seus DIREITOS</a:t>
            </a:r>
          </a:p>
        </p:txBody>
      </p:sp>
      <p:sp>
        <p:nvSpPr>
          <p:cNvPr id="17" name="Seta para a direita 16"/>
          <p:cNvSpPr/>
          <p:nvPr/>
        </p:nvSpPr>
        <p:spPr>
          <a:xfrm rot="5400000" flipH="1">
            <a:off x="5728798" y="1416027"/>
            <a:ext cx="2772782" cy="2808313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latin typeface="Calibri" pitchFamily="34" charset="0"/>
                <a:cs typeface="Calibri" pitchFamily="34" charset="0"/>
              </a:rPr>
              <a:t>Respeitar as Leis e cumprir os seus DEVERES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236625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1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Cidadan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771550"/>
            <a:ext cx="2592288" cy="2610478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043608" y="3975464"/>
            <a:ext cx="7093452" cy="783538"/>
          </a:xfrm>
          <a:prstGeom prst="roundRect">
            <a:avLst>
              <a:gd name="adj" fmla="val 1025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 trânsito em condições seguras é um direito de todos  e dever dos Órgãos e Entidades componentes do SNT.</a:t>
            </a:r>
            <a:endParaRPr lang="pt-BR" sz="2000" dirty="0">
              <a:solidFill>
                <a:srgbClr val="008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9944" y="2638835"/>
            <a:ext cx="4392488" cy="923330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/>
              <a:t>O exercício da cidadania, no trânsito, é </a:t>
            </a:r>
            <a:r>
              <a:rPr lang="pt-BR" b="1" i="1" dirty="0"/>
              <a:t>fator indispensável</a:t>
            </a:r>
            <a:r>
              <a:rPr lang="pt-BR" i="1" dirty="0"/>
              <a:t> para que a vida em sociedade seja possível.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CIDADANIA NO TRÂNSITO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944" y="1110721"/>
            <a:ext cx="4392488" cy="1200329"/>
          </a:xfrm>
          <a:prstGeom prst="rect">
            <a:avLst/>
          </a:prstGeom>
          <a:noFill/>
        </p:spPr>
        <p:txBody>
          <a:bodyPr wrap="square" lIns="180000" rIns="180000" rtlCol="0">
            <a:spAutoFit/>
          </a:bodyPr>
          <a:lstStyle/>
          <a:p>
            <a:pPr algn="just"/>
            <a:r>
              <a:rPr lang="pt-BR" i="1" dirty="0">
                <a:solidFill>
                  <a:srgbClr val="7030A0"/>
                </a:solidFill>
              </a:rPr>
              <a:t>... consiste em conhecer as leis e normas que regem o trânsito brasileiro; </a:t>
            </a:r>
            <a:r>
              <a:rPr lang="pt-BR" b="1" i="1" dirty="0">
                <a:solidFill>
                  <a:srgbClr val="7030A0"/>
                </a:solidFill>
              </a:rPr>
              <a:t>gozar dos benefícios</a:t>
            </a:r>
            <a:r>
              <a:rPr lang="pt-BR" i="1" dirty="0">
                <a:solidFill>
                  <a:srgbClr val="7030A0"/>
                </a:solidFill>
              </a:rPr>
              <a:t> que lhe são de direito e </a:t>
            </a:r>
            <a:r>
              <a:rPr lang="pt-BR" b="1" i="1" dirty="0">
                <a:solidFill>
                  <a:srgbClr val="7030A0"/>
                </a:solidFill>
              </a:rPr>
              <a:t>respeitar o direito dos demais</a:t>
            </a:r>
            <a:r>
              <a:rPr lang="pt-BR" i="1" dirty="0">
                <a:solidFill>
                  <a:srgbClr val="7030A0"/>
                </a:solidFill>
              </a:rPr>
              <a:t> cidadãos.</a:t>
            </a:r>
          </a:p>
        </p:txBody>
      </p:sp>
      <p:sp>
        <p:nvSpPr>
          <p:cNvPr id="2" name="Divisa 1"/>
          <p:cNvSpPr/>
          <p:nvPr/>
        </p:nvSpPr>
        <p:spPr>
          <a:xfrm>
            <a:off x="61156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2352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 rot="10800000">
            <a:off x="8497100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209068" y="4060978"/>
            <a:ext cx="360040" cy="612510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2" grpId="0" animBg="1"/>
      <p:bldP spid="15" grpId="0" animBg="1"/>
      <p:bldP spid="18" grpId="0" animBg="1"/>
      <p:bldP spid="1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213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728720" y="1347614"/>
            <a:ext cx="1899064" cy="1584176"/>
            <a:chOff x="613865" y="1347614"/>
            <a:chExt cx="1899064" cy="158417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66" y="1707654"/>
              <a:ext cx="1899063" cy="1071190"/>
            </a:xfrm>
            <a:prstGeom prst="rect">
              <a:avLst/>
            </a:prstGeom>
          </p:spPr>
        </p:pic>
        <p:sp>
          <p:nvSpPr>
            <p:cNvPr id="17" name="Retângulo 16"/>
            <p:cNvSpPr/>
            <p:nvPr/>
          </p:nvSpPr>
          <p:spPr>
            <a:xfrm>
              <a:off x="613866" y="1347614"/>
              <a:ext cx="1899063" cy="2880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INDIVÍDUO</a:t>
              </a: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613865" y="1360947"/>
              <a:ext cx="1899063" cy="157084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438681" y="2175706"/>
            <a:ext cx="1997415" cy="1764196"/>
            <a:chOff x="3438681" y="2175706"/>
            <a:chExt cx="1997415" cy="176419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381" y="2499742"/>
              <a:ext cx="1919082" cy="1398910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8" name="Retângulo 17"/>
            <p:cNvSpPr/>
            <p:nvPr/>
          </p:nvSpPr>
          <p:spPr>
            <a:xfrm>
              <a:off x="3438681" y="2189039"/>
              <a:ext cx="1997415" cy="28803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GRUPOS SOCIAIS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3438681" y="2175706"/>
              <a:ext cx="1997415" cy="1764196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6012160" y="2931790"/>
            <a:ext cx="2231481" cy="1769126"/>
            <a:chOff x="6228951" y="2778844"/>
            <a:chExt cx="2231481" cy="1769126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9" t="15215" r="8259" b="3620"/>
            <a:stretch/>
          </p:blipFill>
          <p:spPr>
            <a:xfrm>
              <a:off x="6245897" y="3147814"/>
              <a:ext cx="2160240" cy="1400156"/>
            </a:xfrm>
            <a:prstGeom prst="rect">
              <a:avLst/>
            </a:prstGeom>
          </p:spPr>
        </p:pic>
        <p:sp>
          <p:nvSpPr>
            <p:cNvPr id="19" name="Retângulo 18"/>
            <p:cNvSpPr/>
            <p:nvPr/>
          </p:nvSpPr>
          <p:spPr>
            <a:xfrm>
              <a:off x="6228951" y="2778844"/>
              <a:ext cx="2231481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SOCIEDADE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30339" y="2783774"/>
              <a:ext cx="2230093" cy="17641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Seta dobrada 26"/>
          <p:cNvSpPr/>
          <p:nvPr/>
        </p:nvSpPr>
        <p:spPr>
          <a:xfrm rot="5400000">
            <a:off x="3095836" y="1222310"/>
            <a:ext cx="504056" cy="100811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8" name="Seta dobrada 27"/>
          <p:cNvSpPr/>
          <p:nvPr/>
        </p:nvSpPr>
        <p:spPr>
          <a:xfrm rot="5400000">
            <a:off x="5796136" y="2031690"/>
            <a:ext cx="504056" cy="93610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dadan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61" y="1131652"/>
            <a:ext cx="1582219" cy="1643074"/>
          </a:xfrm>
          <a:prstGeom prst="rect">
            <a:avLst/>
          </a:prstGeom>
        </p:spPr>
      </p:pic>
      <p:pic>
        <p:nvPicPr>
          <p:cNvPr id="10" name="Imagem 9" descr="Cidadania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3214692"/>
            <a:ext cx="1873873" cy="1571636"/>
          </a:xfrm>
          <a:prstGeom prst="rect">
            <a:avLst/>
          </a:prstGeom>
        </p:spPr>
      </p:pic>
      <p:pic>
        <p:nvPicPr>
          <p:cNvPr id="17" name="Imagem 16" descr="Cidadani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173015"/>
            <a:ext cx="1857388" cy="1440148"/>
          </a:xfrm>
          <a:prstGeom prst="rect">
            <a:avLst/>
          </a:prstGeom>
        </p:spPr>
      </p:pic>
      <p:pic>
        <p:nvPicPr>
          <p:cNvPr id="18" name="Imagem 17" descr="Cidadania 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4782" y="1142990"/>
            <a:ext cx="2039010" cy="1428760"/>
          </a:xfrm>
          <a:prstGeom prst="rect">
            <a:avLst/>
          </a:prstGeom>
        </p:spPr>
      </p:pic>
      <p:pic>
        <p:nvPicPr>
          <p:cNvPr id="19" name="Imagem 18" descr="Cidadania 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3286130"/>
            <a:ext cx="1434452" cy="1500198"/>
          </a:xfrm>
          <a:prstGeom prst="rect">
            <a:avLst/>
          </a:prstGeom>
        </p:spPr>
      </p:pic>
      <p:pic>
        <p:nvPicPr>
          <p:cNvPr id="20" name="Imagem 19" descr="Cidadania 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488" y="3286655"/>
            <a:ext cx="1649286" cy="15173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 INDIVÍDUO E O ESTADO</a:t>
            </a:r>
          </a:p>
        </p:txBody>
      </p:sp>
      <p:sp>
        <p:nvSpPr>
          <p:cNvPr id="2" name="Seta dobrada 1"/>
          <p:cNvSpPr/>
          <p:nvPr/>
        </p:nvSpPr>
        <p:spPr>
          <a:xfrm rot="10800000">
            <a:off x="7715272" y="2959048"/>
            <a:ext cx="720080" cy="117295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2568317" y="1857370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Seta para a direita 20"/>
          <p:cNvSpPr/>
          <p:nvPr/>
        </p:nvSpPr>
        <p:spPr>
          <a:xfrm>
            <a:off x="5868144" y="1779662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2" name="Seta para a direita 21"/>
          <p:cNvSpPr/>
          <p:nvPr/>
        </p:nvSpPr>
        <p:spPr>
          <a:xfrm rot="10800000">
            <a:off x="4695503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 rot="10800000">
            <a:off x="1997337" y="4079789"/>
            <a:ext cx="733760" cy="360040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  <p:bldP spid="22" grpId="0" animBg="1"/>
      <p:bldP spid="2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7734"/>
            <a:ext cx="4276725" cy="25431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23528" y="1203598"/>
            <a:ext cx="856895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>
                <a:solidFill>
                  <a:srgbClr val="00B0F0"/>
                </a:solidFill>
              </a:rPr>
              <a:t>Relacionamento interpessoal</a:t>
            </a:r>
            <a:r>
              <a:rPr lang="pt-BR"/>
              <a:t> é um conceito do âmbito da sociologia e psicologia que significa uma </a:t>
            </a:r>
            <a:r>
              <a:rPr lang="pt-BR">
                <a:solidFill>
                  <a:srgbClr val="00B050"/>
                </a:solidFill>
              </a:rPr>
              <a:t>relação entre duas ou mais pessoas</a:t>
            </a:r>
            <a:r>
              <a:rPr lang="pt-BR"/>
              <a:t>. Este tipo de relacionamento é marcado pelo contexto onde ele está inserido, podendo ser um </a:t>
            </a:r>
            <a:r>
              <a:rPr lang="pt-BR">
                <a:solidFill>
                  <a:srgbClr val="FF6600"/>
                </a:solidFill>
              </a:rPr>
              <a:t>contexto familiar</a:t>
            </a:r>
            <a:r>
              <a:rPr lang="pt-BR"/>
              <a:t>, </a:t>
            </a:r>
            <a:r>
              <a:rPr lang="pt-BR">
                <a:solidFill>
                  <a:srgbClr val="FF6600"/>
                </a:solidFill>
              </a:rPr>
              <a:t>escolar</a:t>
            </a:r>
            <a:r>
              <a:rPr lang="pt-BR"/>
              <a:t>, de </a:t>
            </a:r>
            <a:r>
              <a:rPr lang="pt-BR">
                <a:solidFill>
                  <a:srgbClr val="FF6600"/>
                </a:solidFill>
              </a:rPr>
              <a:t>trabalho</a:t>
            </a:r>
            <a:r>
              <a:rPr lang="pt-BR"/>
              <a:t> ou de </a:t>
            </a:r>
            <a:r>
              <a:rPr lang="pt-BR">
                <a:solidFill>
                  <a:srgbClr val="FF6600"/>
                </a:solidFill>
              </a:rPr>
              <a:t>comunidade</a:t>
            </a:r>
            <a:r>
              <a:rPr lang="pt-BR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287487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O </a:t>
            </a:r>
            <a:r>
              <a:rPr lang="pt-BR">
                <a:solidFill>
                  <a:srgbClr val="00B0F0"/>
                </a:solidFill>
              </a:rPr>
              <a:t>relacionamento interpessoal </a:t>
            </a:r>
            <a:r>
              <a:rPr lang="pt-BR"/>
              <a:t>implica uma </a:t>
            </a:r>
            <a:r>
              <a:rPr lang="pt-BR">
                <a:solidFill>
                  <a:srgbClr val="00B050"/>
                </a:solidFill>
              </a:rPr>
              <a:t>relação social</a:t>
            </a:r>
            <a:r>
              <a:rPr lang="pt-BR"/>
              <a:t> em que </a:t>
            </a:r>
            <a:r>
              <a:rPr lang="pt-BR">
                <a:solidFill>
                  <a:srgbClr val="7030A0"/>
                </a:solidFill>
              </a:rPr>
              <a:t>cada indivíduo</a:t>
            </a:r>
            <a:r>
              <a:rPr lang="pt-BR"/>
              <a:t> representa uma </a:t>
            </a:r>
            <a:r>
              <a:rPr lang="pt-BR">
                <a:solidFill>
                  <a:srgbClr val="FF6600"/>
                </a:solidFill>
              </a:rPr>
              <a:t>engrenagem</a:t>
            </a:r>
            <a:r>
              <a:rPr lang="pt-BR"/>
              <a:t> desta enorme máquina chamada </a:t>
            </a:r>
            <a:r>
              <a:rPr lang="pt-BR">
                <a:solidFill>
                  <a:srgbClr val="FF0000"/>
                </a:solidFill>
              </a:rPr>
              <a:t>sociedade</a:t>
            </a:r>
            <a:r>
              <a:rPr lang="pt-BR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RELACIONAMENTO INTERPESSOAL</a:t>
            </a:r>
          </a:p>
        </p:txBody>
      </p:sp>
    </p:spTree>
    <p:extLst>
      <p:ext uri="{BB962C8B-B14F-4D97-AF65-F5344CB8AC3E}">
        <p14:creationId xmlns:p14="http://schemas.microsoft.com/office/powerpoint/2010/main" val="55609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638"/>
            <a:ext cx="3336956" cy="273630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851920" y="1851670"/>
            <a:ext cx="5040560" cy="23653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É </a:t>
            </a:r>
            <a:r>
              <a:rPr lang="pt-BR">
                <a:solidFill>
                  <a:srgbClr val="00B0F0"/>
                </a:solidFill>
              </a:rPr>
              <a:t>importante saber</a:t>
            </a:r>
            <a:r>
              <a:rPr lang="pt-BR"/>
              <a:t> que, além do papel de condutor, </a:t>
            </a:r>
            <a:r>
              <a:rPr lang="pt-BR">
                <a:solidFill>
                  <a:srgbClr val="00B050"/>
                </a:solidFill>
              </a:rPr>
              <a:t>o motorista de transporte coletivo</a:t>
            </a:r>
            <a:r>
              <a:rPr lang="pt-BR"/>
              <a:t>  deverá ter </a:t>
            </a:r>
            <a:r>
              <a:rPr lang="pt-BR">
                <a:solidFill>
                  <a:srgbClr val="7030A0"/>
                </a:solidFill>
              </a:rPr>
              <a:t>sempre em mente</a:t>
            </a:r>
            <a:r>
              <a:rPr lang="pt-BR"/>
              <a:t> que quando se encontra no trân­sito, ele </a:t>
            </a:r>
            <a:r>
              <a:rPr lang="pt-BR">
                <a:solidFill>
                  <a:srgbClr val="FF6600"/>
                </a:solidFill>
              </a:rPr>
              <a:t>está dividindo espaços</a:t>
            </a:r>
            <a:r>
              <a:rPr lang="pt-BR"/>
              <a:t> com outros </a:t>
            </a:r>
            <a:r>
              <a:rPr lang="pt-BR">
                <a:solidFill>
                  <a:srgbClr val="C00000"/>
                </a:solidFill>
              </a:rPr>
              <a:t>indivíduos</a:t>
            </a:r>
            <a:r>
              <a:rPr lang="pt-BR"/>
              <a:t> (pedestres, ciclistas, animais e outros condutores) que também necessitam utilizar as vias.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503846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CIDADÃO INDIVÍDUO</a:t>
            </a:r>
          </a:p>
        </p:txBody>
      </p:sp>
    </p:spTree>
    <p:extLst>
      <p:ext uri="{BB962C8B-B14F-4D97-AF65-F5344CB8AC3E}">
        <p14:creationId xmlns:p14="http://schemas.microsoft.com/office/powerpoint/2010/main" val="7322485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707654"/>
            <a:ext cx="4320480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de </a:t>
            </a:r>
            <a:r>
              <a:rPr lang="pt-BR"/>
              <a:t>transporte coletivo </a:t>
            </a:r>
            <a:r>
              <a:rPr lang="pt-BR" dirty="0"/>
              <a:t>está sujeito a responder </a:t>
            </a:r>
            <a:r>
              <a:rPr lang="pt-BR" dirty="0">
                <a:solidFill>
                  <a:srgbClr val="00B050"/>
                </a:solidFill>
              </a:rPr>
              <a:t>Administrativa e Criminalmente</a:t>
            </a:r>
            <a:r>
              <a:rPr lang="pt-BR" dirty="0"/>
              <a:t> pelos atos praticados no exercício da sua atividade profissional, conforme consta no Código de Trânsito Brasileiro, Legislação específica e demais Legislações.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-32" y="1142990"/>
            <a:ext cx="4716048" cy="360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</a:rPr>
              <a:t>Administrativa e Criminal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2" y="1995686"/>
            <a:ext cx="4333113" cy="252028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187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DO CONDUTOR</a:t>
            </a:r>
          </a:p>
        </p:txBody>
      </p:sp>
    </p:spTree>
    <p:extLst>
      <p:ext uri="{BB962C8B-B14F-4D97-AF65-F5344CB8AC3E}">
        <p14:creationId xmlns:p14="http://schemas.microsoft.com/office/powerpoint/2010/main" val="208363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381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16890</TotalTime>
  <Words>3729</Words>
  <Application>Microsoft Office PowerPoint</Application>
  <PresentationFormat>Apresentação na tela (16:9)</PresentationFormat>
  <Paragraphs>715</Paragraphs>
  <Slides>87</Slides>
  <Notes>87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87</vt:i4>
      </vt:variant>
    </vt:vector>
  </HeadingPairs>
  <TitlesOfParts>
    <vt:vector size="92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1893</cp:revision>
  <dcterms:created xsi:type="dcterms:W3CDTF">2012-09-21T18:40:16Z</dcterms:created>
  <dcterms:modified xsi:type="dcterms:W3CDTF">2021-04-24T12:19:40Z</dcterms:modified>
</cp:coreProperties>
</file>