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60"/>
  </p:notesMasterIdLst>
  <p:sldIdLst>
    <p:sldId id="696" r:id="rId2"/>
    <p:sldId id="806" r:id="rId3"/>
    <p:sldId id="1096" r:id="rId4"/>
    <p:sldId id="1106" r:id="rId5"/>
    <p:sldId id="1107" r:id="rId6"/>
    <p:sldId id="1110" r:id="rId7"/>
    <p:sldId id="1111" r:id="rId8"/>
    <p:sldId id="1112" r:id="rId9"/>
    <p:sldId id="1066" r:id="rId10"/>
    <p:sldId id="1067" r:id="rId11"/>
    <p:sldId id="1087" r:id="rId12"/>
    <p:sldId id="1056" r:id="rId13"/>
    <p:sldId id="1088" r:id="rId14"/>
    <p:sldId id="1057" r:id="rId15"/>
    <p:sldId id="1124" r:id="rId16"/>
    <p:sldId id="1125" r:id="rId17"/>
    <p:sldId id="1115" r:id="rId18"/>
    <p:sldId id="1126" r:id="rId19"/>
    <p:sldId id="1116" r:id="rId20"/>
    <p:sldId id="1058" r:id="rId21"/>
    <p:sldId id="1127" r:id="rId22"/>
    <p:sldId id="1082" r:id="rId23"/>
    <p:sldId id="1105" r:id="rId24"/>
    <p:sldId id="1084" r:id="rId25"/>
    <p:sldId id="1089" r:id="rId26"/>
    <p:sldId id="1097" r:id="rId27"/>
    <p:sldId id="1090" r:id="rId28"/>
    <p:sldId id="1091" r:id="rId29"/>
    <p:sldId id="1059" r:id="rId30"/>
    <p:sldId id="1092" r:id="rId31"/>
    <p:sldId id="1093" r:id="rId32"/>
    <p:sldId id="1094" r:id="rId33"/>
    <p:sldId id="1095" r:id="rId34"/>
    <p:sldId id="1060" r:id="rId35"/>
    <p:sldId id="1069" r:id="rId36"/>
    <p:sldId id="1070" r:id="rId37"/>
    <p:sldId id="1098" r:id="rId38"/>
    <p:sldId id="1071" r:id="rId39"/>
    <p:sldId id="1068" r:id="rId40"/>
    <p:sldId id="1076" r:id="rId41"/>
    <p:sldId id="1085" r:id="rId42"/>
    <p:sldId id="1077" r:id="rId43"/>
    <p:sldId id="1086" r:id="rId44"/>
    <p:sldId id="1078" r:id="rId45"/>
    <p:sldId id="1079" r:id="rId46"/>
    <p:sldId id="1128" r:id="rId47"/>
    <p:sldId id="1129" r:id="rId48"/>
    <p:sldId id="1130" r:id="rId49"/>
    <p:sldId id="1131" r:id="rId50"/>
    <p:sldId id="1062" r:id="rId51"/>
    <p:sldId id="1099" r:id="rId52"/>
    <p:sldId id="1104" r:id="rId53"/>
    <p:sldId id="1080" r:id="rId54"/>
    <p:sldId id="1081" r:id="rId55"/>
    <p:sldId id="1101" r:id="rId56"/>
    <p:sldId id="1075" r:id="rId57"/>
    <p:sldId id="1141" r:id="rId58"/>
    <p:sldId id="1000" r:id="rId59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63/PYp1oGnDT0FR8+JFWTw==" hashData="sO/5crWT4H9PbJpFQm2AbyZKtGl1DHNN06Vuh9z0VXZkIa2D2JojC4gdO0I0Pi+b4ZVE7Alu6IgxxiMj1qcc1Q=="/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6600"/>
    <a:srgbClr val="FF3300"/>
    <a:srgbClr val="008000"/>
    <a:srgbClr val="FF0000"/>
    <a:srgbClr val="CE0702"/>
    <a:srgbClr val="CCEED4"/>
    <a:srgbClr val="000099"/>
    <a:srgbClr val="FF00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8566" autoAdjust="0"/>
  </p:normalViewPr>
  <p:slideViewPr>
    <p:cSldViewPr>
      <p:cViewPr varScale="1">
        <p:scale>
          <a:sx n="149" d="100"/>
          <a:sy n="149" d="100"/>
        </p:scale>
        <p:origin x="426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64303-FDB9-49DD-B6AB-93FB1A784DD9}" type="datetimeFigureOut">
              <a:rPr lang="pt-BR" smtClean="0"/>
              <a:pPr/>
              <a:t>21/10/2019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7B7FC-D94D-4A8A-BDE8-6A93F37264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1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215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6506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3142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83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6516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4335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0959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5902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7651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291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356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81717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4592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70945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10339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59436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48906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2788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9459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30253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37816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9453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30273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75386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13433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8225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20976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05652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23723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07377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38244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23568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7568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77356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27436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12073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32721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0552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32828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88472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340702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98176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101393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18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84493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129563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00529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648191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980219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387900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361980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418751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512022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346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5317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223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128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7818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45C93-0C39-4ACD-923F-3E095F09F9E9}" type="datetime1">
              <a:rPr lang="pt-BR" smtClean="0"/>
              <a:pPr/>
              <a:t>21/10/2019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7F32-15D0-4408-9D2D-555325755275}" type="datetime1">
              <a:rPr lang="pt-BR" smtClean="0"/>
              <a:pPr/>
              <a:t>21/10/2019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EBFE-1A1B-4617-99C0-BFBE815556BE}" type="datetime1">
              <a:rPr lang="pt-BR" smtClean="0"/>
              <a:pPr/>
              <a:t>21/10/2019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8D3F-4BF3-4056-8ED3-D8EFB039C973}" type="datetime1">
              <a:rPr lang="pt-BR" smtClean="0"/>
              <a:pPr/>
              <a:t>21/10/2019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54F7-1576-4FD7-AB15-210A59CA1F3E}" type="datetime1">
              <a:rPr lang="pt-BR" smtClean="0"/>
              <a:pPr/>
              <a:t>21/10/2019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03B66-7125-4DB3-8FBA-297446F79A50}" type="datetime1">
              <a:rPr lang="pt-BR" smtClean="0"/>
              <a:pPr/>
              <a:t>21/10/2019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2FDA-9365-43B0-9F1F-BD7E3C456583}" type="datetime1">
              <a:rPr lang="pt-BR" smtClean="0"/>
              <a:pPr/>
              <a:t>21/10/2019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8152-CC9C-49B4-A9FA-B3ACA18BF76E}" type="datetime1">
              <a:rPr lang="pt-BR" smtClean="0"/>
              <a:pPr/>
              <a:t>21/10/2019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D06C-3BC0-4826-B94F-53B94033CA17}" type="datetime1">
              <a:rPr lang="pt-BR" smtClean="0"/>
              <a:pPr/>
              <a:t>21/10/2019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2C5B-4CC0-4F99-B6E6-CE58C1EF0FED}" type="datetime1">
              <a:rPr lang="pt-BR" smtClean="0"/>
              <a:pPr/>
              <a:t>21/10/2019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0EE9-826E-443C-80BB-D7BBB9F61184}" type="datetime1">
              <a:rPr lang="pt-BR" smtClean="0"/>
              <a:pPr/>
              <a:t>21/10/2019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FF0E2-B3EC-4F90-A09C-620B163CD7BE}" type="datetime1">
              <a:rPr lang="pt-BR" smtClean="0"/>
              <a:pPr/>
              <a:t>21/10/2019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A2AAD-C6C1-40B1-8C3A-3143E35890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39751" y="1205920"/>
            <a:ext cx="4391907" cy="861774"/>
          </a:xfrm>
          <a:prstGeom prst="rect">
            <a:avLst/>
          </a:prstGeom>
          <a:solidFill>
            <a:schemeClr val="tx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5000" b="1" smtClean="0">
                <a:solidFill>
                  <a:schemeClr val="bg1"/>
                </a:solidFill>
              </a:rPr>
              <a:t>MÓDULO IV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2339750" y="2067694"/>
            <a:ext cx="4391907" cy="137473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pt-BR" sz="4000" b="1" smtClean="0"/>
              <a:t>RELACIONAMENTO</a:t>
            </a:r>
          </a:p>
          <a:p>
            <a:pPr algn="ctr">
              <a:lnSpc>
                <a:spcPts val="5000"/>
              </a:lnSpc>
            </a:pPr>
            <a:r>
              <a:rPr lang="pt-BR" sz="4000" b="1" smtClean="0"/>
              <a:t>INTERPESSOAL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2339751" y="3366160"/>
            <a:ext cx="4391907" cy="861774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5000" b="1" smtClean="0"/>
              <a:t>15 HORAS</a:t>
            </a:r>
          </a:p>
        </p:txBody>
      </p:sp>
    </p:spTree>
    <p:extLst>
      <p:ext uri="{BB962C8B-B14F-4D97-AF65-F5344CB8AC3E}">
        <p14:creationId xmlns:p14="http://schemas.microsoft.com/office/powerpoint/2010/main" val="138075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Relacionamento Interpessoal –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Aspectos Comportamentais</a:t>
            </a:r>
            <a:endParaRPr lang="pt-BR" sz="2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203598"/>
            <a:ext cx="5004048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b="1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pt-BR" b="1" smtClean="0">
                <a:solidFill>
                  <a:schemeClr val="bg1">
                    <a:lumMod val="95000"/>
                  </a:schemeClr>
                </a:solidFill>
              </a:rPr>
              <a:t>SEGURANÇA NO TRANSPORTE DE </a:t>
            </a:r>
            <a:r>
              <a:rPr lang="pt-BR" b="1">
                <a:solidFill>
                  <a:schemeClr val="bg1">
                    <a:lumMod val="95000"/>
                  </a:schemeClr>
                </a:solidFill>
              </a:rPr>
              <a:t>EMERGÊNCIA</a:t>
            </a:r>
          </a:p>
          <a:p>
            <a:pPr algn="ctr"/>
            <a:endParaRPr lang="pt-BR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9552" y="1995686"/>
            <a:ext cx="4176464" cy="201593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/>
              <a:t>Além disso, é de grande importância que o </a:t>
            </a:r>
            <a:r>
              <a:rPr lang="pt-BR">
                <a:solidFill>
                  <a:srgbClr val="00B0F0"/>
                </a:solidFill>
              </a:rPr>
              <a:t>profissional</a:t>
            </a:r>
            <a:r>
              <a:rPr lang="pt-BR"/>
              <a:t> se conscientize da necessidade de se comportar de forma </a:t>
            </a:r>
            <a:r>
              <a:rPr lang="pt-BR">
                <a:solidFill>
                  <a:srgbClr val="FF6600"/>
                </a:solidFill>
              </a:rPr>
              <a:t>educada</a:t>
            </a:r>
            <a:r>
              <a:rPr lang="pt-BR"/>
              <a:t>, tratando </a:t>
            </a:r>
            <a:r>
              <a:rPr lang="pt-BR" smtClean="0"/>
              <a:t>seus passageiros sempre com </a:t>
            </a:r>
            <a:r>
              <a:rPr lang="pt-BR">
                <a:solidFill>
                  <a:srgbClr val="00B050"/>
                </a:solidFill>
              </a:rPr>
              <a:t>cortesia</a:t>
            </a:r>
            <a:r>
              <a:rPr lang="pt-BR"/>
              <a:t>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84653"/>
            <a:ext cx="3317602" cy="29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6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Relacionamento Interpessoal –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Aspectos Comportamentais</a:t>
            </a:r>
            <a:endParaRPr lang="pt-BR" sz="2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1520" y="2211710"/>
            <a:ext cx="4176464" cy="240065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pt-BR" smtClean="0"/>
              <a:t>Respeito</a:t>
            </a:r>
          </a:p>
          <a:p>
            <a:pPr marL="285750" indent="-285750" algn="just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pt-BR" smtClean="0"/>
              <a:t>Flexibilidade</a:t>
            </a:r>
          </a:p>
          <a:p>
            <a:pPr marL="285750" indent="-285750" algn="just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pt-BR" smtClean="0"/>
              <a:t>Bom senso</a:t>
            </a:r>
          </a:p>
          <a:p>
            <a:pPr marL="285750" indent="-285750" algn="just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pt-BR" smtClean="0"/>
              <a:t>Humildade</a:t>
            </a:r>
          </a:p>
          <a:p>
            <a:pPr marL="285750" indent="-285750" algn="just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pt-BR" smtClean="0"/>
              <a:t>Paciência</a:t>
            </a:r>
          </a:p>
          <a:p>
            <a:pPr marL="285750" indent="-285750" algn="just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pt-BR" smtClean="0"/>
              <a:t>Equilíbrio</a:t>
            </a:r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1635646"/>
            <a:ext cx="4860032" cy="3600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rgbClr val="0070C0"/>
                </a:solidFill>
              </a:rPr>
              <a:t>MOTORISTA – Valores e Princípios</a:t>
            </a:r>
            <a:endParaRPr lang="pt-BR" b="1">
              <a:solidFill>
                <a:srgbClr val="0070C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283718"/>
            <a:ext cx="5364088" cy="2439088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0" y="1203598"/>
            <a:ext cx="4860032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chemeClr val="bg1">
                    <a:lumMod val="95000"/>
                  </a:schemeClr>
                </a:solidFill>
              </a:rPr>
              <a:t>COMPORTAMENTO SOLIDÁRIO NO TRÂNSITO</a:t>
            </a:r>
            <a:endParaRPr lang="pt-BR" b="1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08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Relacionamento Interpessoal –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Aspectos Comportamentais</a:t>
            </a:r>
            <a:endParaRPr lang="pt-BR" sz="2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203598"/>
            <a:ext cx="5004048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chemeClr val="bg1">
                    <a:lumMod val="95000"/>
                  </a:schemeClr>
                </a:solidFill>
              </a:rPr>
              <a:t>COMPORTAMENTO SOLIDÁRIO NO TRÂNSITO</a:t>
            </a:r>
            <a:endParaRPr lang="pt-BR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2598" y="1690231"/>
            <a:ext cx="6537634" cy="116955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2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mtClean="0"/>
              <a:t>Dê preferência à vida, à vida e ao bom convívio no trânsito;</a:t>
            </a:r>
          </a:p>
          <a:p>
            <a:pPr marL="285750" indent="-285750" algn="just">
              <a:lnSpc>
                <a:spcPts val="2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mtClean="0"/>
              <a:t>Seja Gentil e Educado com os demais usuários da via;</a:t>
            </a:r>
          </a:p>
          <a:p>
            <a:pPr marL="285750" indent="-285750" algn="just">
              <a:lnSpc>
                <a:spcPts val="2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err="1" smtClean="0"/>
              <a:t>Ingnore</a:t>
            </a:r>
            <a:r>
              <a:rPr lang="pt-BR" smtClean="0"/>
              <a:t> quando for ofendido. Não pague com a mesma moeda;</a:t>
            </a:r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6" y="2920563"/>
            <a:ext cx="3648890" cy="1910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ixaDeTexto 5"/>
          <p:cNvSpPr txBox="1"/>
          <p:nvPr/>
        </p:nvSpPr>
        <p:spPr>
          <a:xfrm>
            <a:off x="3995936" y="3015025"/>
            <a:ext cx="4921248" cy="15799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2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mtClean="0"/>
              <a:t>Respeite as Normas de Trânsito;</a:t>
            </a:r>
          </a:p>
          <a:p>
            <a:pPr marL="285750" indent="-285750" algn="just">
              <a:lnSpc>
                <a:spcPts val="2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mtClean="0"/>
              <a:t>Respeite o direito dos demais usuário da via;</a:t>
            </a:r>
          </a:p>
          <a:p>
            <a:pPr marL="285750" indent="-285750" algn="just">
              <a:lnSpc>
                <a:spcPts val="2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mtClean="0"/>
              <a:t>Ofereça ajuda a quem necessita;</a:t>
            </a:r>
          </a:p>
          <a:p>
            <a:pPr marL="285750" indent="-285750" algn="just">
              <a:lnSpc>
                <a:spcPts val="2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mtClean="0"/>
              <a:t>Zele por um trânsito mais harmonioso.</a:t>
            </a:r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241411"/>
            <a:ext cx="1644774" cy="16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9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Relacionamento Interpessoal –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Aspectos Comportamentais</a:t>
            </a:r>
            <a:endParaRPr lang="pt-BR" sz="2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203598"/>
            <a:ext cx="5004048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chemeClr val="bg1">
                    <a:lumMod val="95000"/>
                  </a:schemeClr>
                </a:solidFill>
              </a:rPr>
              <a:t>COMPORTAMENTO SOLIDÁRIO NO TRÂNSITO</a:t>
            </a:r>
            <a:endParaRPr lang="pt-BR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1520" y="1635646"/>
            <a:ext cx="8640960" cy="124649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/>
              <a:t>É importante lembrar que uma das </a:t>
            </a:r>
            <a:r>
              <a:rPr lang="pt-BR">
                <a:solidFill>
                  <a:srgbClr val="00B0F0"/>
                </a:solidFill>
              </a:rPr>
              <a:t>caracte­rísticas principais</a:t>
            </a:r>
            <a:r>
              <a:rPr lang="pt-BR"/>
              <a:t> para um </a:t>
            </a:r>
            <a:r>
              <a:rPr lang="pt-BR">
                <a:solidFill>
                  <a:srgbClr val="00B050"/>
                </a:solidFill>
              </a:rPr>
              <a:t>motorista</a:t>
            </a:r>
            <a:r>
              <a:rPr lang="pt-BR"/>
              <a:t> </a:t>
            </a:r>
            <a:r>
              <a:rPr lang="pt-BR" smtClean="0"/>
              <a:t>de transporte coletivo </a:t>
            </a:r>
            <a:r>
              <a:rPr lang="pt-BR"/>
              <a:t>é a </a:t>
            </a:r>
            <a:r>
              <a:rPr lang="pt-BR">
                <a:solidFill>
                  <a:srgbClr val="FF6600"/>
                </a:solidFill>
              </a:rPr>
              <a:t>cortesia</a:t>
            </a:r>
            <a:r>
              <a:rPr lang="pt-BR"/>
              <a:t>, que significa abrir mão de seu direito no trânsito </a:t>
            </a:r>
            <a:r>
              <a:rPr lang="pt-BR">
                <a:solidFill>
                  <a:srgbClr val="C00000"/>
                </a:solidFill>
              </a:rPr>
              <a:t>em favor da segurança</a:t>
            </a:r>
            <a:r>
              <a:rPr lang="pt-BR"/>
              <a:t> de todos.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571750"/>
            <a:ext cx="4425791" cy="2179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747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Relacionamento Interpessoal –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Reponsabilidade do Condutor</a:t>
            </a:r>
            <a:endParaRPr lang="pt-BR" sz="2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203598"/>
            <a:ext cx="5004048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chemeClr val="bg1">
                    <a:lumMod val="95000"/>
                  </a:schemeClr>
                </a:solidFill>
              </a:rPr>
              <a:t>... demais Atores do Processo de Circulação</a:t>
            </a:r>
            <a:endParaRPr lang="pt-BR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9512" y="1635646"/>
            <a:ext cx="4824536" cy="124649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/>
              <a:t>O motorista deve estar atento para que </a:t>
            </a:r>
            <a:r>
              <a:rPr lang="pt-BR">
                <a:solidFill>
                  <a:srgbClr val="00B0F0"/>
                </a:solidFill>
              </a:rPr>
              <a:t>problemas externos</a:t>
            </a:r>
            <a:r>
              <a:rPr lang="pt-BR"/>
              <a:t> </a:t>
            </a:r>
            <a:r>
              <a:rPr lang="pt-BR" smtClean="0"/>
              <a:t>NÃO </a:t>
            </a:r>
            <a:r>
              <a:rPr lang="pt-BR"/>
              <a:t>influenciem na sua </a:t>
            </a:r>
            <a:r>
              <a:rPr lang="pt-BR" smtClean="0"/>
              <a:t>forma </a:t>
            </a:r>
            <a:r>
              <a:rPr lang="pt-BR"/>
              <a:t>de </a:t>
            </a:r>
            <a:r>
              <a:rPr lang="pt-BR" smtClean="0"/>
              <a:t>dirigir.</a:t>
            </a:r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79512" y="2931790"/>
            <a:ext cx="4824536" cy="124649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/>
              <a:t>Para tanto, deve entender que um </a:t>
            </a:r>
            <a:r>
              <a:rPr lang="pt-BR">
                <a:solidFill>
                  <a:srgbClr val="00B050"/>
                </a:solidFill>
              </a:rPr>
              <a:t>comportamento inadequado de outros motoris­tas</a:t>
            </a:r>
            <a:r>
              <a:rPr lang="pt-BR"/>
              <a:t> </a:t>
            </a:r>
            <a:r>
              <a:rPr lang="pt-BR" smtClean="0"/>
              <a:t>NÃO </a:t>
            </a:r>
            <a:r>
              <a:rPr lang="pt-BR"/>
              <a:t>deve ser respondido da mesma forma.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18776"/>
            <a:ext cx="3704034" cy="2359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367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Relacionamento Interpessoal –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Reponsabilidade do Condutor</a:t>
            </a:r>
            <a:endParaRPr lang="pt-BR" sz="2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203598"/>
            <a:ext cx="5004048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chemeClr val="bg1">
                    <a:lumMod val="95000"/>
                  </a:schemeClr>
                </a:solidFill>
              </a:rPr>
              <a:t>... demais Atores do Processo de Circulação</a:t>
            </a:r>
            <a:endParaRPr lang="pt-BR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67544" y="1851670"/>
            <a:ext cx="4176464" cy="105413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</a:pPr>
            <a:r>
              <a:rPr lang="pt-BR" smtClean="0">
                <a:solidFill>
                  <a:srgbClr val="00B0F0"/>
                </a:solidFill>
              </a:rPr>
              <a:t>Boas atitudes</a:t>
            </a:r>
            <a:r>
              <a:rPr lang="pt-BR" smtClean="0"/>
              <a:t> entre os usuários do trânsito têm o poder de </a:t>
            </a:r>
            <a:r>
              <a:rPr lang="pt-BR" smtClean="0">
                <a:solidFill>
                  <a:srgbClr val="FF6600"/>
                </a:solidFill>
              </a:rPr>
              <a:t>promover o respeito</a:t>
            </a:r>
            <a:r>
              <a:rPr lang="pt-BR" smtClean="0"/>
              <a:t> e a cidadania.</a:t>
            </a:r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3291830"/>
            <a:ext cx="4176464" cy="137473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</a:pPr>
            <a:r>
              <a:rPr lang="pt-BR" smtClean="0"/>
              <a:t>É </a:t>
            </a:r>
            <a:r>
              <a:rPr lang="pt-BR"/>
              <a:t>essencial </a:t>
            </a:r>
            <a:r>
              <a:rPr lang="pt-BR">
                <a:solidFill>
                  <a:srgbClr val="00B050"/>
                </a:solidFill>
              </a:rPr>
              <a:t>saber agir</a:t>
            </a:r>
            <a:r>
              <a:rPr lang="pt-BR"/>
              <a:t> diante de situações adversas no trânsito, </a:t>
            </a:r>
            <a:r>
              <a:rPr lang="pt-BR">
                <a:solidFill>
                  <a:srgbClr val="7030A0"/>
                </a:solidFill>
              </a:rPr>
              <a:t>reconhecendo</a:t>
            </a:r>
            <a:r>
              <a:rPr lang="pt-BR"/>
              <a:t> e alterando </a:t>
            </a:r>
            <a:r>
              <a:rPr lang="pt-BR">
                <a:solidFill>
                  <a:srgbClr val="FF0000"/>
                </a:solidFill>
              </a:rPr>
              <a:t>maus hábitos</a:t>
            </a:r>
            <a:r>
              <a:rPr lang="pt-BR"/>
              <a:t> e posturas negativas</a:t>
            </a:r>
            <a:r>
              <a:rPr lang="pt-BR" smtClean="0"/>
              <a:t>.</a:t>
            </a:r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95686"/>
            <a:ext cx="344731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173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Relacionamento Interpessoal –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Reponsabilidade do Condutor</a:t>
            </a:r>
            <a:endParaRPr lang="pt-BR" sz="2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203598"/>
            <a:ext cx="5004048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chemeClr val="bg1">
                    <a:lumMod val="95000"/>
                  </a:schemeClr>
                </a:solidFill>
              </a:rPr>
              <a:t>... demais Atores do Processo de Circulação</a:t>
            </a:r>
            <a:endParaRPr lang="pt-BR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87393" y="2211710"/>
            <a:ext cx="3960440" cy="163121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/>
              <a:t>Para tanto, deve entender que um </a:t>
            </a:r>
            <a:r>
              <a:rPr lang="pt-BR">
                <a:solidFill>
                  <a:srgbClr val="00B050"/>
                </a:solidFill>
              </a:rPr>
              <a:t>comportamento inadequado de outros motoris­tas</a:t>
            </a:r>
            <a:r>
              <a:rPr lang="pt-BR"/>
              <a:t> </a:t>
            </a:r>
            <a:r>
              <a:rPr lang="pt-BR" smtClean="0"/>
              <a:t>NÃO </a:t>
            </a:r>
            <a:r>
              <a:rPr lang="pt-BR"/>
              <a:t>deve ser respondido da mesma forma.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95686"/>
            <a:ext cx="4147661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103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Legislação Específica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– Condução Veículos de Emergência</a:t>
            </a:r>
            <a:endParaRPr lang="pt-BR" sz="2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203598"/>
            <a:ext cx="5364088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chemeClr val="bg1">
                    <a:lumMod val="95000"/>
                  </a:schemeClr>
                </a:solidFill>
              </a:rPr>
              <a:t>Respeito às Normas: Art. 29 VII - CTB</a:t>
            </a:r>
            <a:endParaRPr lang="pt-BR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1635646"/>
            <a:ext cx="4824536" cy="31700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/>
              <a:t>Os veículos destinados a </a:t>
            </a:r>
            <a:r>
              <a:rPr lang="pt-BR">
                <a:solidFill>
                  <a:srgbClr val="00B0F0"/>
                </a:solidFill>
              </a:rPr>
              <a:t>socorro de incêndio</a:t>
            </a:r>
            <a:r>
              <a:rPr lang="pt-BR"/>
              <a:t> e </a:t>
            </a:r>
            <a:r>
              <a:rPr lang="pt-BR">
                <a:solidFill>
                  <a:srgbClr val="00B0F0"/>
                </a:solidFill>
              </a:rPr>
              <a:t>salvamento</a:t>
            </a:r>
            <a:r>
              <a:rPr lang="pt-BR"/>
              <a:t>, os de </a:t>
            </a:r>
            <a:r>
              <a:rPr lang="pt-BR">
                <a:solidFill>
                  <a:srgbClr val="00B0F0"/>
                </a:solidFill>
              </a:rPr>
              <a:t>polícia</a:t>
            </a:r>
            <a:r>
              <a:rPr lang="pt-BR"/>
              <a:t>, os de </a:t>
            </a:r>
            <a:r>
              <a:rPr lang="pt-BR">
                <a:solidFill>
                  <a:srgbClr val="00B0F0"/>
                </a:solidFill>
              </a:rPr>
              <a:t>fiscalização</a:t>
            </a:r>
            <a:r>
              <a:rPr lang="pt-BR"/>
              <a:t> e </a:t>
            </a:r>
            <a:r>
              <a:rPr lang="pt-BR">
                <a:solidFill>
                  <a:srgbClr val="00B0F0"/>
                </a:solidFill>
              </a:rPr>
              <a:t>operação de trânsito</a:t>
            </a:r>
            <a:r>
              <a:rPr lang="pt-BR"/>
              <a:t> e as </a:t>
            </a:r>
            <a:r>
              <a:rPr lang="pt-BR">
                <a:solidFill>
                  <a:srgbClr val="00B0F0"/>
                </a:solidFill>
              </a:rPr>
              <a:t>ambulâncias</a:t>
            </a:r>
            <a:r>
              <a:rPr lang="pt-BR"/>
              <a:t>, além de prioridade de trânsito, gozam de </a:t>
            </a:r>
            <a:r>
              <a:rPr lang="pt-BR">
                <a:solidFill>
                  <a:srgbClr val="00B050"/>
                </a:solidFill>
              </a:rPr>
              <a:t>livre circulação</a:t>
            </a:r>
            <a:r>
              <a:rPr lang="pt-BR"/>
              <a:t>, </a:t>
            </a:r>
            <a:r>
              <a:rPr lang="pt-BR">
                <a:solidFill>
                  <a:srgbClr val="00B050"/>
                </a:solidFill>
              </a:rPr>
              <a:t>estacionamento</a:t>
            </a:r>
            <a:r>
              <a:rPr lang="pt-BR"/>
              <a:t> e </a:t>
            </a:r>
            <a:r>
              <a:rPr lang="pt-BR">
                <a:solidFill>
                  <a:srgbClr val="00B050"/>
                </a:solidFill>
              </a:rPr>
              <a:t>parada</a:t>
            </a:r>
            <a:r>
              <a:rPr lang="pt-BR"/>
              <a:t>, quando </a:t>
            </a:r>
            <a:r>
              <a:rPr lang="pt-BR">
                <a:solidFill>
                  <a:srgbClr val="FF6600"/>
                </a:solidFill>
              </a:rPr>
              <a:t>em serviço de urgência</a:t>
            </a:r>
            <a:r>
              <a:rPr lang="pt-BR"/>
              <a:t> e devidamente identificados por dispositivos regulamentares de </a:t>
            </a:r>
            <a:r>
              <a:rPr lang="pt-BR">
                <a:solidFill>
                  <a:srgbClr val="FF0000"/>
                </a:solidFill>
              </a:rPr>
              <a:t>alarme sonoro</a:t>
            </a:r>
            <a:r>
              <a:rPr lang="pt-BR"/>
              <a:t> e iluminação </a:t>
            </a:r>
            <a:r>
              <a:rPr lang="pt-BR">
                <a:solidFill>
                  <a:srgbClr val="FF0000"/>
                </a:solidFill>
              </a:rPr>
              <a:t>vermelha intermitente</a:t>
            </a:r>
            <a:r>
              <a:rPr lang="pt-BR"/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95686"/>
            <a:ext cx="3283973" cy="218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3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Legislação Específica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– Condução Veículos </a:t>
            </a:r>
            <a:r>
              <a:rPr lang="pt-BR" sz="2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de Emergência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5536" y="1995686"/>
            <a:ext cx="3690664" cy="201593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/>
              <a:t>c) o uso de dispositivos de </a:t>
            </a:r>
            <a:r>
              <a:rPr lang="pt-BR">
                <a:solidFill>
                  <a:srgbClr val="00B0F0"/>
                </a:solidFill>
              </a:rPr>
              <a:t>alarme sonoro</a:t>
            </a:r>
            <a:r>
              <a:rPr lang="pt-BR"/>
              <a:t> e de </a:t>
            </a:r>
            <a:r>
              <a:rPr lang="pt-BR">
                <a:solidFill>
                  <a:srgbClr val="00B0F0"/>
                </a:solidFill>
              </a:rPr>
              <a:t>iluminação vermelha intermitente</a:t>
            </a:r>
            <a:r>
              <a:rPr lang="pt-BR"/>
              <a:t> só poderá ocorrer quando da </a:t>
            </a:r>
            <a:r>
              <a:rPr lang="pt-BR">
                <a:solidFill>
                  <a:srgbClr val="00B050"/>
                </a:solidFill>
              </a:rPr>
              <a:t>efetiva prestação</a:t>
            </a:r>
            <a:r>
              <a:rPr lang="pt-BR"/>
              <a:t> de serviço de </a:t>
            </a:r>
            <a:r>
              <a:rPr lang="pt-BR">
                <a:solidFill>
                  <a:srgbClr val="FF6600"/>
                </a:solidFill>
              </a:rPr>
              <a:t>urgência</a:t>
            </a:r>
            <a:r>
              <a:rPr lang="pt-BR"/>
              <a:t>;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1203598"/>
            <a:ext cx="4499992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chemeClr val="bg1">
                    <a:lumMod val="95000"/>
                  </a:schemeClr>
                </a:solidFill>
              </a:rPr>
              <a:t>Respeito às Normas: Art. 29 VII - CTB</a:t>
            </a:r>
            <a:endParaRPr lang="pt-BR" b="1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23678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389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Legislação Específica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– Condução Veículos </a:t>
            </a:r>
            <a:r>
              <a:rPr lang="pt-BR" sz="26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de Emergência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7185" y="1923678"/>
            <a:ext cx="3960440" cy="201593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/>
              <a:t>d) </a:t>
            </a:r>
            <a:r>
              <a:rPr lang="pt-BR">
                <a:solidFill>
                  <a:srgbClr val="00B0F0"/>
                </a:solidFill>
              </a:rPr>
              <a:t>a prioridade</a:t>
            </a:r>
            <a:r>
              <a:rPr lang="pt-BR"/>
              <a:t> de passagem na via e no cruzamento deverá se dar com </a:t>
            </a:r>
            <a:r>
              <a:rPr lang="pt-BR">
                <a:solidFill>
                  <a:srgbClr val="00B050"/>
                </a:solidFill>
              </a:rPr>
              <a:t>velocidade reduzida</a:t>
            </a:r>
            <a:r>
              <a:rPr lang="pt-BR"/>
              <a:t> e com os devidos </a:t>
            </a:r>
            <a:r>
              <a:rPr lang="pt-BR">
                <a:solidFill>
                  <a:srgbClr val="FF6600"/>
                </a:solidFill>
              </a:rPr>
              <a:t>cuidados de segurança</a:t>
            </a:r>
            <a:r>
              <a:rPr lang="pt-BR"/>
              <a:t>, obedecidas as demais normas deste Código;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1203598"/>
            <a:ext cx="4427984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chemeClr val="bg1">
                    <a:lumMod val="95000"/>
                  </a:schemeClr>
                </a:solidFill>
              </a:rPr>
              <a:t>Respeito às Normas: Art. 29 VII - CTB</a:t>
            </a:r>
            <a:endParaRPr lang="pt-BR" b="1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6" b="12078"/>
          <a:stretch/>
        </p:blipFill>
        <p:spPr>
          <a:xfrm>
            <a:off x="4499992" y="1995686"/>
            <a:ext cx="3962400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556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Relacionamento Interpessoal –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Aspectos Comportamentais</a:t>
            </a:r>
            <a:endParaRPr lang="pt-BR" sz="2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203598"/>
            <a:ext cx="5436096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chemeClr val="bg1"/>
                </a:solidFill>
              </a:rPr>
              <a:t>SEGURANÇA NO TRANSPORTE DE EMERGÊNCIA</a:t>
            </a:r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1519" y="2092662"/>
            <a:ext cx="4176465" cy="124649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/>
              <a:t>O </a:t>
            </a:r>
            <a:r>
              <a:rPr lang="pt-BR">
                <a:solidFill>
                  <a:srgbClr val="00B0F0"/>
                </a:solidFill>
              </a:rPr>
              <a:t>condutor de </a:t>
            </a:r>
            <a:r>
              <a:rPr lang="pt-BR" smtClean="0">
                <a:solidFill>
                  <a:srgbClr val="00B0F0"/>
                </a:solidFill>
              </a:rPr>
              <a:t>veículo de emergência</a:t>
            </a:r>
            <a:r>
              <a:rPr lang="pt-BR" smtClean="0"/>
              <a:t> </a:t>
            </a:r>
            <a:r>
              <a:rPr lang="pt-BR"/>
              <a:t>tem a missão de </a:t>
            </a:r>
            <a:r>
              <a:rPr lang="pt-BR">
                <a:solidFill>
                  <a:srgbClr val="00B050"/>
                </a:solidFill>
              </a:rPr>
              <a:t>levar</a:t>
            </a:r>
            <a:r>
              <a:rPr lang="pt-BR"/>
              <a:t> </a:t>
            </a:r>
            <a:r>
              <a:rPr lang="pt-BR" smtClean="0">
                <a:solidFill>
                  <a:srgbClr val="7030A0"/>
                </a:solidFill>
              </a:rPr>
              <a:t>os passageiros</a:t>
            </a:r>
            <a:r>
              <a:rPr lang="pt-BR" smtClean="0"/>
              <a:t> ao seu destino </a:t>
            </a:r>
            <a:r>
              <a:rPr lang="pt-BR">
                <a:solidFill>
                  <a:srgbClr val="FF6600"/>
                </a:solidFill>
              </a:rPr>
              <a:t>em </a:t>
            </a:r>
            <a:r>
              <a:rPr lang="pt-BR" smtClean="0">
                <a:solidFill>
                  <a:srgbClr val="FF6600"/>
                </a:solidFill>
              </a:rPr>
              <a:t>segurança</a:t>
            </a:r>
            <a:r>
              <a:rPr lang="pt-BR" smtClean="0"/>
              <a:t>.</a:t>
            </a:r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65228"/>
            <a:ext cx="3719155" cy="2100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186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Relacionamento Interpessoal –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Respeito às Normas</a:t>
            </a:r>
            <a:endParaRPr lang="pt-BR" sz="2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203598"/>
            <a:ext cx="5508104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chemeClr val="bg1">
                    <a:lumMod val="95000"/>
                  </a:schemeClr>
                </a:solidFill>
              </a:rPr>
              <a:t>... Segurança no Trânsito</a:t>
            </a:r>
            <a:endParaRPr lang="pt-BR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57240" y="1707654"/>
            <a:ext cx="4906848" cy="240065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PT"/>
              <a:t>Alterações no </a:t>
            </a:r>
            <a:r>
              <a:rPr lang="pt-PT">
                <a:solidFill>
                  <a:srgbClr val="00B0F0"/>
                </a:solidFill>
              </a:rPr>
              <a:t>estado físico e emocional</a:t>
            </a:r>
            <a:r>
              <a:rPr lang="pt-PT"/>
              <a:t> do condutor afetam diretamente sua </a:t>
            </a:r>
            <a:r>
              <a:rPr lang="pt-PT">
                <a:solidFill>
                  <a:srgbClr val="00B050"/>
                </a:solidFill>
              </a:rPr>
              <a:t>capacidade de dirigir com segurança</a:t>
            </a:r>
            <a:r>
              <a:rPr lang="pt-PT" smtClean="0"/>
              <a:t>.</a:t>
            </a:r>
          </a:p>
          <a:p>
            <a:pPr algn="just">
              <a:lnSpc>
                <a:spcPts val="3000"/>
              </a:lnSpc>
            </a:pPr>
            <a:endParaRPr lang="pt-PT" smtClean="0"/>
          </a:p>
          <a:p>
            <a:pPr algn="just">
              <a:lnSpc>
                <a:spcPts val="3000"/>
              </a:lnSpc>
            </a:pPr>
            <a:r>
              <a:rPr lang="pt-PT" smtClean="0"/>
              <a:t>Diversas </a:t>
            </a:r>
            <a:r>
              <a:rPr lang="pt-PT">
                <a:solidFill>
                  <a:srgbClr val="FF6600"/>
                </a:solidFill>
              </a:rPr>
              <a:t>situações de risco </a:t>
            </a:r>
            <a:r>
              <a:rPr lang="pt-PT"/>
              <a:t>no trânsito são provocadas por estes fatores.</a:t>
            </a:r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016373"/>
            <a:ext cx="2952328" cy="294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8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Relacionamento Interpessoal –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Respeito às Normas</a:t>
            </a:r>
            <a:endParaRPr lang="pt-BR" sz="2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203598"/>
            <a:ext cx="3419872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chemeClr val="bg1">
                    <a:lumMod val="95000"/>
                  </a:schemeClr>
                </a:solidFill>
              </a:rPr>
              <a:t>Tipos de Comportamentos</a:t>
            </a:r>
            <a:endParaRPr lang="pt-BR" b="1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5" y="3530613"/>
            <a:ext cx="2374739" cy="1422897"/>
          </a:xfrm>
          <a:prstGeom prst="rect">
            <a:avLst/>
          </a:prstGeom>
        </p:spPr>
      </p:pic>
      <p:sp>
        <p:nvSpPr>
          <p:cNvPr id="8" name="Retângulo de cantos arredondados 7"/>
          <p:cNvSpPr/>
          <p:nvPr/>
        </p:nvSpPr>
        <p:spPr>
          <a:xfrm>
            <a:off x="359532" y="1804170"/>
            <a:ext cx="1656184" cy="2880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500" b="1" smtClean="0">
                <a:solidFill>
                  <a:schemeClr val="tx1"/>
                </a:solidFill>
              </a:rPr>
              <a:t>ANSIEDADE</a:t>
            </a:r>
            <a:endParaRPr lang="pt-BR" sz="1500" b="1">
              <a:solidFill>
                <a:schemeClr val="tx1"/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827584" y="2283718"/>
            <a:ext cx="1656184" cy="2880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500" b="1" smtClean="0">
                <a:solidFill>
                  <a:schemeClr val="tx1"/>
                </a:solidFill>
              </a:rPr>
              <a:t>ANGÚSTIA</a:t>
            </a:r>
            <a:endParaRPr lang="pt-BR" sz="1500" b="1">
              <a:solidFill>
                <a:schemeClr val="tx1"/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187624" y="2787774"/>
            <a:ext cx="1656184" cy="2880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500" b="1" smtClean="0">
                <a:solidFill>
                  <a:schemeClr val="tx1"/>
                </a:solidFill>
              </a:rPr>
              <a:t>FRUSTRAÇÃO</a:t>
            </a:r>
            <a:endParaRPr lang="pt-BR" sz="1500" b="1">
              <a:solidFill>
                <a:schemeClr val="tx1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475656" y="3291830"/>
            <a:ext cx="1656184" cy="2880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500" b="1" smtClean="0">
                <a:solidFill>
                  <a:schemeClr val="tx1"/>
                </a:solidFill>
              </a:rPr>
              <a:t>MEDO</a:t>
            </a:r>
            <a:endParaRPr lang="pt-BR" sz="1500" b="1">
              <a:solidFill>
                <a:schemeClr val="tx1"/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2015716" y="3794248"/>
            <a:ext cx="1656184" cy="2880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500" b="1" smtClean="0">
                <a:solidFill>
                  <a:schemeClr val="tx1"/>
                </a:solidFill>
              </a:rPr>
              <a:t>RAIVA</a:t>
            </a:r>
            <a:endParaRPr lang="pt-BR" sz="1500" b="1">
              <a:solidFill>
                <a:schemeClr val="tx1"/>
              </a:solidFill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2531445" y="4296666"/>
            <a:ext cx="1656184" cy="2880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500" b="1" smtClean="0">
                <a:solidFill>
                  <a:schemeClr val="tx1"/>
                </a:solidFill>
              </a:rPr>
              <a:t>EGOÍSMO</a:t>
            </a:r>
            <a:endParaRPr lang="pt-BR" sz="1500" b="1">
              <a:solidFill>
                <a:schemeClr val="tx1"/>
              </a:solidFill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2915816" y="1803878"/>
            <a:ext cx="1656184" cy="2880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500" b="1" smtClean="0">
                <a:solidFill>
                  <a:schemeClr val="tx1"/>
                </a:solidFill>
              </a:rPr>
              <a:t>INSEGURANÇA</a:t>
            </a:r>
            <a:endParaRPr lang="pt-BR" sz="1500" b="1">
              <a:solidFill>
                <a:schemeClr val="tx1"/>
              </a:solidFill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3286975" y="2283718"/>
            <a:ext cx="1728192" cy="2880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500" b="1" smtClean="0">
                <a:solidFill>
                  <a:schemeClr val="tx1"/>
                </a:solidFill>
              </a:rPr>
              <a:t>COMPETITIVIDADE</a:t>
            </a:r>
            <a:endParaRPr lang="pt-BR" sz="1500" b="1">
              <a:solidFill>
                <a:schemeClr val="tx1"/>
              </a:solidFill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3670361" y="2791662"/>
            <a:ext cx="1728192" cy="2880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500" b="1" smtClean="0">
                <a:solidFill>
                  <a:schemeClr val="tx1"/>
                </a:solidFill>
              </a:rPr>
              <a:t>AGRESSIVIDADE</a:t>
            </a:r>
            <a:endParaRPr lang="pt-BR" sz="1500" b="1">
              <a:solidFill>
                <a:schemeClr val="tx1"/>
              </a:solidFill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4054732" y="3268533"/>
            <a:ext cx="1728192" cy="2880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500" b="1" smtClean="0">
                <a:solidFill>
                  <a:schemeClr val="tx1"/>
                </a:solidFill>
              </a:rPr>
              <a:t>HOSTILIDADE</a:t>
            </a:r>
            <a:endParaRPr lang="pt-BR" sz="1500" b="1">
              <a:solidFill>
                <a:schemeClr val="tx1"/>
              </a:solidFill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4534457" y="3794248"/>
            <a:ext cx="1728192" cy="2880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500" b="1" smtClean="0">
                <a:solidFill>
                  <a:schemeClr val="tx1"/>
                </a:solidFill>
              </a:rPr>
              <a:t>EUFORIA</a:t>
            </a:r>
            <a:endParaRPr lang="pt-BR" sz="1500" b="1">
              <a:solidFill>
                <a:schemeClr val="tx1"/>
              </a:solidFill>
            </a:endParaRP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4885865" y="4296666"/>
            <a:ext cx="1728192" cy="2880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500" b="1" smtClean="0">
                <a:solidFill>
                  <a:schemeClr val="tx1"/>
                </a:solidFill>
              </a:rPr>
              <a:t>INTROVERSÃO</a:t>
            </a:r>
            <a:endParaRPr lang="pt-BR" sz="1500" b="1">
              <a:solidFill>
                <a:schemeClr val="tx1"/>
              </a:solidFill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5404468" y="1779662"/>
            <a:ext cx="1656184" cy="2880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500" b="1" smtClean="0">
                <a:solidFill>
                  <a:schemeClr val="tx1"/>
                </a:solidFill>
              </a:rPr>
              <a:t>IMPULSIVIDADE</a:t>
            </a:r>
            <a:endParaRPr lang="pt-BR" sz="1500" b="1">
              <a:solidFill>
                <a:schemeClr val="tx1"/>
              </a:solidFill>
            </a:endParaRP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5775627" y="2259502"/>
            <a:ext cx="1728192" cy="2880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500" b="1" smtClean="0">
                <a:solidFill>
                  <a:schemeClr val="tx1"/>
                </a:solidFill>
              </a:rPr>
              <a:t>PASSIVIDADE</a:t>
            </a:r>
            <a:endParaRPr lang="pt-BR" sz="1500" b="1">
              <a:solidFill>
                <a:schemeClr val="tx1"/>
              </a:solidFill>
            </a:endParaRP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6159013" y="2767446"/>
            <a:ext cx="1728192" cy="2880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500" b="1" smtClean="0">
                <a:solidFill>
                  <a:schemeClr val="tx1"/>
                </a:solidFill>
              </a:rPr>
              <a:t>DISTRAÇÃO</a:t>
            </a:r>
            <a:endParaRPr lang="pt-BR" sz="1500" b="1">
              <a:solidFill>
                <a:schemeClr val="tx1"/>
              </a:solidFill>
            </a:endParaRP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6543384" y="3244317"/>
            <a:ext cx="1728192" cy="2880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500" b="1" smtClean="0">
                <a:solidFill>
                  <a:schemeClr val="tx1"/>
                </a:solidFill>
              </a:rPr>
              <a:t>PRESSA</a:t>
            </a:r>
            <a:endParaRPr lang="pt-BR" sz="1500" b="1">
              <a:solidFill>
                <a:schemeClr val="tx1"/>
              </a:solidFill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7023109" y="3770032"/>
            <a:ext cx="1728192" cy="2880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500" b="1" smtClean="0">
                <a:solidFill>
                  <a:schemeClr val="tx1"/>
                </a:solidFill>
              </a:rPr>
              <a:t>PESSIMISMO</a:t>
            </a:r>
            <a:endParaRPr lang="pt-BR" sz="1500" b="1">
              <a:solidFill>
                <a:schemeClr val="tx1"/>
              </a:solidFill>
            </a:endParaRP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7374517" y="4272450"/>
            <a:ext cx="1728192" cy="28803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500" b="1" smtClean="0">
                <a:solidFill>
                  <a:schemeClr val="tx1"/>
                </a:solidFill>
              </a:rPr>
              <a:t>DEPRESSÃO</a:t>
            </a:r>
            <a:endParaRPr lang="pt-BR" sz="15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7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Relacionamento Interpessoal –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Respeito às Normas</a:t>
            </a:r>
            <a:endParaRPr lang="pt-BR" sz="2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203598"/>
            <a:ext cx="4870336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chemeClr val="bg1">
                    <a:lumMod val="95000"/>
                  </a:schemeClr>
                </a:solidFill>
              </a:rPr>
              <a:t>... Segurança no Trânsito</a:t>
            </a:r>
            <a:endParaRPr lang="pt-BR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9552" y="2276299"/>
            <a:ext cx="2880320" cy="201593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PT"/>
              <a:t>O </a:t>
            </a:r>
            <a:r>
              <a:rPr lang="pt-PT">
                <a:solidFill>
                  <a:srgbClr val="00B0F0"/>
                </a:solidFill>
              </a:rPr>
              <a:t>cansaço excessivo</a:t>
            </a:r>
            <a:r>
              <a:rPr lang="pt-PT"/>
              <a:t>, por exemplo, leva alguns condutores à </a:t>
            </a:r>
            <a:r>
              <a:rPr lang="pt-PT">
                <a:solidFill>
                  <a:srgbClr val="00B050"/>
                </a:solidFill>
              </a:rPr>
              <a:t>cochilar ao volante</a:t>
            </a:r>
            <a:r>
              <a:rPr lang="pt-PT"/>
              <a:t>, </a:t>
            </a:r>
            <a:r>
              <a:rPr lang="pt-PT">
                <a:solidFill>
                  <a:srgbClr val="7030A0"/>
                </a:solidFill>
              </a:rPr>
              <a:t>errar trajetos</a:t>
            </a:r>
            <a:r>
              <a:rPr lang="pt-PT"/>
              <a:t> e até </a:t>
            </a:r>
            <a:r>
              <a:rPr lang="pt-PT" smtClean="0">
                <a:solidFill>
                  <a:srgbClr val="FF6600"/>
                </a:solidFill>
              </a:rPr>
              <a:t>provocar acidentes</a:t>
            </a:r>
            <a:r>
              <a:rPr lang="pt-PT" smtClean="0"/>
              <a:t>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046017"/>
            <a:ext cx="4572000" cy="247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593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Relacionamento Interpessoal –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Respeito às Normas</a:t>
            </a:r>
            <a:endParaRPr lang="pt-BR" sz="2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203598"/>
            <a:ext cx="4788024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chemeClr val="bg1">
                    <a:lumMod val="95000"/>
                  </a:schemeClr>
                </a:solidFill>
              </a:rPr>
              <a:t>Segurança no Trânsito</a:t>
            </a:r>
            <a:endParaRPr lang="pt-BR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95203" y="1851670"/>
            <a:ext cx="4104456" cy="240065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PT"/>
              <a:t>Discussões conjugais, problemas financeiros e dificuldades na educação dos filhos, entre outros, são </a:t>
            </a:r>
            <a:r>
              <a:rPr lang="pt-PT">
                <a:solidFill>
                  <a:srgbClr val="00B0F0"/>
                </a:solidFill>
              </a:rPr>
              <a:t>fatores que geram desatenção</a:t>
            </a:r>
            <a:r>
              <a:rPr lang="pt-PT"/>
              <a:t>, </a:t>
            </a:r>
            <a:r>
              <a:rPr lang="pt-PT">
                <a:solidFill>
                  <a:srgbClr val="00B050"/>
                </a:solidFill>
              </a:rPr>
              <a:t>nervosismo</a:t>
            </a:r>
            <a:r>
              <a:rPr lang="pt-PT"/>
              <a:t> e </a:t>
            </a:r>
            <a:r>
              <a:rPr lang="pt-PT">
                <a:solidFill>
                  <a:srgbClr val="7030A0"/>
                </a:solidFill>
              </a:rPr>
              <a:t>mau humor</a:t>
            </a:r>
            <a:r>
              <a:rPr lang="pt-PT"/>
              <a:t>, comprometendo o </a:t>
            </a:r>
            <a:r>
              <a:rPr lang="pt-PT" smtClean="0"/>
              <a:t>desempenho </a:t>
            </a:r>
            <a:r>
              <a:rPr lang="pt-PT"/>
              <a:t>do condutor ao volante</a:t>
            </a:r>
            <a:r>
              <a:rPr lang="pt-PT" smtClean="0"/>
              <a:t>.</a:t>
            </a:r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40485"/>
            <a:ext cx="3474080" cy="2311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526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Relacionamento Interpessoal –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Respeito às Normas</a:t>
            </a:r>
            <a:endParaRPr lang="pt-BR" sz="2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203598"/>
            <a:ext cx="6372200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chemeClr val="bg1">
                    <a:lumMod val="95000"/>
                  </a:schemeClr>
                </a:solidFill>
              </a:rPr>
              <a:t>Segurança no Trânsito – Recomendações ao Condutor</a:t>
            </a:r>
            <a:endParaRPr lang="pt-BR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41216" y="1707654"/>
            <a:ext cx="6275000" cy="123110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PT" smtClean="0"/>
              <a:t>Evite </a:t>
            </a:r>
            <a:r>
              <a:rPr lang="pt-PT"/>
              <a:t>fazer horas extras ou atividades </a:t>
            </a:r>
            <a:r>
              <a:rPr lang="pt-PT" smtClean="0"/>
              <a:t>estressantes;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PT" smtClean="0"/>
              <a:t>Evite </a:t>
            </a:r>
            <a:r>
              <a:rPr lang="pt-PT"/>
              <a:t>discussões ao telefone, principalmente durante o </a:t>
            </a:r>
            <a:r>
              <a:rPr lang="pt-PT" smtClean="0"/>
              <a:t>trajeto;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PT" smtClean="0"/>
              <a:t>Evitar os </a:t>
            </a:r>
            <a:r>
              <a:rPr lang="pt-PT"/>
              <a:t>problemas </a:t>
            </a:r>
            <a:r>
              <a:rPr lang="pt-PT" smtClean="0"/>
              <a:t>familiares durante </a:t>
            </a:r>
            <a:r>
              <a:rPr lang="pt-PT"/>
              <a:t>o horário do trabalho</a:t>
            </a:r>
            <a:r>
              <a:rPr lang="pt-PT" smtClean="0"/>
              <a:t>;</a:t>
            </a:r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69538"/>
            <a:ext cx="3432043" cy="1930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ixaDeTexto 5"/>
          <p:cNvSpPr txBox="1"/>
          <p:nvPr/>
        </p:nvSpPr>
        <p:spPr>
          <a:xfrm>
            <a:off x="3635896" y="3214013"/>
            <a:ext cx="5472608" cy="166199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lvl="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PT" smtClean="0"/>
              <a:t>Manter </a:t>
            </a:r>
            <a:r>
              <a:rPr lang="pt-PT"/>
              <a:t>a documentação (condutor e veículo) em </a:t>
            </a:r>
            <a:r>
              <a:rPr lang="pt-PT" smtClean="0"/>
              <a:t>dia;</a:t>
            </a:r>
          </a:p>
          <a:p>
            <a:pPr marL="285750" lvl="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PT" smtClean="0"/>
              <a:t>Zelar </a:t>
            </a:r>
            <a:r>
              <a:rPr lang="pt-PT"/>
              <a:t>pelo bom funcionamento e higiente do </a:t>
            </a:r>
            <a:r>
              <a:rPr lang="pt-PT" smtClean="0"/>
              <a:t>veículo.</a:t>
            </a:r>
          </a:p>
          <a:p>
            <a:pPr marL="285750" lvl="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PT" smtClean="0"/>
              <a:t>Dormir </a:t>
            </a:r>
            <a:r>
              <a:rPr lang="pt-PT"/>
              <a:t>bem - Mínimo 6 horas por noite</a:t>
            </a:r>
            <a:r>
              <a:rPr lang="pt-PT" smtClean="0"/>
              <a:t>;</a:t>
            </a:r>
          </a:p>
          <a:p>
            <a:pPr marL="285750" lvl="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PT" smtClean="0"/>
              <a:t>Controle seu horário. Não saia atrasado.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6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Relacionamento Interpessoal –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Respeito às Normas</a:t>
            </a:r>
            <a:endParaRPr lang="pt-BR" sz="2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203598"/>
            <a:ext cx="5364088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chemeClr val="bg1">
                    <a:lumMod val="95000"/>
                  </a:schemeClr>
                </a:solidFill>
              </a:rPr>
              <a:t>Segurança no Trânsito – Recomendações ao Condutor</a:t>
            </a:r>
            <a:endParaRPr lang="pt-BR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02736" y="2067694"/>
            <a:ext cx="4176464" cy="163121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  <a:spcAft>
                <a:spcPts val="1200"/>
              </a:spcAft>
            </a:pPr>
            <a:r>
              <a:rPr lang="pt-PT" smtClean="0"/>
              <a:t>O </a:t>
            </a:r>
            <a:r>
              <a:rPr lang="pt-PT"/>
              <a:t>condutor tem a </a:t>
            </a:r>
            <a:r>
              <a:rPr lang="pt-PT">
                <a:solidFill>
                  <a:srgbClr val="00B050"/>
                </a:solidFill>
              </a:rPr>
              <a:t>responsabilidade</a:t>
            </a:r>
            <a:r>
              <a:rPr lang="pt-PT"/>
              <a:t> de dominar amplamente o funcionamento do veículo e </a:t>
            </a:r>
            <a:r>
              <a:rPr lang="pt-PT">
                <a:solidFill>
                  <a:srgbClr val="FF6600"/>
                </a:solidFill>
              </a:rPr>
              <a:t>conhecer</a:t>
            </a:r>
            <a:r>
              <a:rPr lang="pt-PT"/>
              <a:t> todos os </a:t>
            </a:r>
            <a:r>
              <a:rPr lang="pt-PT">
                <a:solidFill>
                  <a:srgbClr val="00B0F0"/>
                </a:solidFill>
              </a:rPr>
              <a:t>equipamentos</a:t>
            </a:r>
            <a:r>
              <a:rPr lang="pt-PT"/>
              <a:t> de segurança nele </a:t>
            </a:r>
            <a:r>
              <a:rPr lang="pt-PT" smtClean="0"/>
              <a:t>contidos.</a:t>
            </a:r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23678"/>
            <a:ext cx="3477485" cy="260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030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Relacionamento Interpessoal –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Respeito às Normas</a:t>
            </a:r>
            <a:endParaRPr lang="pt-BR" sz="2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203598"/>
            <a:ext cx="5364088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chemeClr val="bg1">
                    <a:lumMod val="95000"/>
                  </a:schemeClr>
                </a:solidFill>
              </a:rPr>
              <a:t>Segurança no Trânsito – Recomendações ao Condutor</a:t>
            </a:r>
            <a:endParaRPr lang="pt-BR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85232" y="2067694"/>
            <a:ext cx="4978856" cy="201593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PT">
                <a:solidFill>
                  <a:srgbClr val="7030A0"/>
                </a:solidFill>
              </a:rPr>
              <a:t>Conhecimentos básicos de Mecânica</a:t>
            </a:r>
            <a:r>
              <a:rPr lang="pt-PT"/>
              <a:t>, possibilitarão ao condutor apontar </a:t>
            </a:r>
            <a:r>
              <a:rPr lang="pt-PT">
                <a:solidFill>
                  <a:srgbClr val="00B0F0"/>
                </a:solidFill>
              </a:rPr>
              <a:t>irregularidades no veículo</a:t>
            </a:r>
            <a:r>
              <a:rPr lang="pt-PT"/>
              <a:t>, descrever </a:t>
            </a:r>
            <a:r>
              <a:rPr lang="pt-PT">
                <a:solidFill>
                  <a:srgbClr val="00B050"/>
                </a:solidFill>
              </a:rPr>
              <a:t>problemas</a:t>
            </a:r>
            <a:r>
              <a:rPr lang="pt-PT"/>
              <a:t> ocorridos no trajeto e até saber se </a:t>
            </a:r>
            <a:r>
              <a:rPr lang="pt-PT">
                <a:solidFill>
                  <a:srgbClr val="FF6600"/>
                </a:solidFill>
              </a:rPr>
              <a:t>reparos solicitados</a:t>
            </a:r>
            <a:r>
              <a:rPr lang="pt-PT"/>
              <a:t> tenham sido efetivamente completados.</a:t>
            </a:r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707654"/>
            <a:ext cx="2859782" cy="2859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424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7504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Relacionamento Interpessoal –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Agentes de Fiscalização</a:t>
            </a:r>
            <a:endParaRPr lang="pt-BR" sz="2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57158" y="1282619"/>
            <a:ext cx="6286544" cy="1357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t-BR" i="1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000" i="1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... </a:t>
            </a:r>
            <a:r>
              <a:rPr lang="pt-BR" sz="2000" b="1" i="1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dirigente máximo</a:t>
            </a:r>
            <a:r>
              <a:rPr lang="pt-BR" sz="2000" i="1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 de órgão ou entidade executivo de trânsito, componente do SNT.</a:t>
            </a:r>
          </a:p>
        </p:txBody>
      </p:sp>
      <p:sp>
        <p:nvSpPr>
          <p:cNvPr id="8" name="Retângulo 7"/>
          <p:cNvSpPr/>
          <p:nvPr/>
        </p:nvSpPr>
        <p:spPr>
          <a:xfrm>
            <a:off x="357158" y="1282619"/>
            <a:ext cx="6286544" cy="47905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AUTORIDADE DE TRÂNSITO</a:t>
            </a:r>
            <a:endParaRPr lang="pt-BR" sz="22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Imagem 8" descr="Autoridade de Trânsi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30" y="1214428"/>
            <a:ext cx="1500198" cy="1568389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121578" y="3000378"/>
            <a:ext cx="1894623" cy="1838329"/>
            <a:chOff x="121578" y="3000378"/>
            <a:chExt cx="1894623" cy="1838329"/>
          </a:xfrm>
        </p:grpSpPr>
        <p:pic>
          <p:nvPicPr>
            <p:cNvPr id="11" name="Imagem 10" descr="guarda sinal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578" y="3000378"/>
              <a:ext cx="1123852" cy="1838329"/>
            </a:xfrm>
            <a:prstGeom prst="rect">
              <a:avLst/>
            </a:prstGeom>
          </p:spPr>
        </p:pic>
        <p:pic>
          <p:nvPicPr>
            <p:cNvPr id="12" name="Imagem 11" descr="PMMG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17407" y="3071816"/>
              <a:ext cx="798794" cy="1638290"/>
            </a:xfrm>
            <a:prstGeom prst="rect">
              <a:avLst/>
            </a:prstGeom>
          </p:spPr>
        </p:pic>
      </p:grpSp>
      <p:sp>
        <p:nvSpPr>
          <p:cNvPr id="13" name="Retângulo 12"/>
          <p:cNvSpPr/>
          <p:nvPr/>
        </p:nvSpPr>
        <p:spPr>
          <a:xfrm>
            <a:off x="2357422" y="3214692"/>
            <a:ext cx="6572296" cy="15001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t-BR" i="1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000" i="1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...pessoa, civil ou policial militar, credenciada pela autoridade de trânsito para o exercício das atividades de fiscalização, operação, policiamento ostensivo ou patrulhamento.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357422" y="3214692"/>
            <a:ext cx="6572296" cy="4286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AGENTE DA AUTORIDADE</a:t>
            </a:r>
            <a:endParaRPr lang="pt-BR" sz="22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95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Relacionamento Interpessoal –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Agentes de Fiscalização</a:t>
            </a:r>
            <a:endParaRPr lang="pt-BR" sz="2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203598"/>
            <a:ext cx="5004048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chemeClr val="bg1">
                    <a:lumMod val="95000"/>
                  </a:schemeClr>
                </a:solidFill>
              </a:rPr>
              <a:t>Principais Órgãos Fiscalizadores</a:t>
            </a:r>
            <a:endParaRPr lang="pt-BR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1520" y="1635646"/>
            <a:ext cx="4752528" cy="163121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pt-BR" smtClean="0"/>
              <a:t>Polícia Rodoviária Federal – PRF</a:t>
            </a:r>
          </a:p>
          <a:p>
            <a:pPr marL="285750" indent="-285750" algn="just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pt-BR" smtClean="0"/>
              <a:t>Polícia Militar Rodoviária Estadual – PM</a:t>
            </a:r>
          </a:p>
          <a:p>
            <a:pPr marL="285750" indent="-285750" algn="just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pt-BR" smtClean="0"/>
              <a:t>Autarquia ou Secretaria Municipal de Trânsito</a:t>
            </a:r>
          </a:p>
          <a:p>
            <a:pPr marL="285750" indent="-285750" algn="just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pt-BR" smtClean="0"/>
              <a:t>Departamento de Estradas de Rodagem – DER</a:t>
            </a:r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6" y="3333257"/>
            <a:ext cx="1321970" cy="157193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478" y="3306049"/>
            <a:ext cx="1199760" cy="159352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68925"/>
            <a:ext cx="1872208" cy="132829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336513"/>
            <a:ext cx="1266473" cy="139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1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Relacionamento Interpessoal –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Agentes de Fiscalização</a:t>
            </a:r>
            <a:endParaRPr lang="pt-BR" sz="2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203598"/>
            <a:ext cx="5004048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chemeClr val="bg1">
                    <a:lumMod val="95000"/>
                  </a:schemeClr>
                </a:solidFill>
              </a:rPr>
              <a:t>Papel dos Agentes na Fiscalização de Trânsito</a:t>
            </a:r>
            <a:endParaRPr lang="pt-BR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1520" y="1707654"/>
            <a:ext cx="4752528" cy="278537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/>
              <a:t>Os </a:t>
            </a:r>
            <a:r>
              <a:rPr lang="pt-BR">
                <a:solidFill>
                  <a:srgbClr val="00B0F0"/>
                </a:solidFill>
              </a:rPr>
              <a:t>agentes de trânsito</a:t>
            </a:r>
            <a:r>
              <a:rPr lang="pt-BR"/>
              <a:t> têm o </a:t>
            </a:r>
            <a:r>
              <a:rPr lang="pt-BR" smtClean="0"/>
              <a:t>DEVER </a:t>
            </a:r>
            <a:r>
              <a:rPr lang="pt-BR"/>
              <a:t>de agir sempre dentro dos </a:t>
            </a:r>
            <a:r>
              <a:rPr lang="pt-BR">
                <a:solidFill>
                  <a:srgbClr val="00B050"/>
                </a:solidFill>
              </a:rPr>
              <a:t>princípios da legalidade</a:t>
            </a:r>
            <a:r>
              <a:rPr lang="pt-BR"/>
              <a:t>, </a:t>
            </a:r>
            <a:r>
              <a:rPr lang="pt-BR">
                <a:solidFill>
                  <a:srgbClr val="00B050"/>
                </a:solidFill>
              </a:rPr>
              <a:t>moralidade</a:t>
            </a:r>
            <a:r>
              <a:rPr lang="pt-BR"/>
              <a:t> e </a:t>
            </a:r>
            <a:r>
              <a:rPr lang="pt-BR">
                <a:solidFill>
                  <a:srgbClr val="00B050"/>
                </a:solidFill>
              </a:rPr>
              <a:t>urbanidade</a:t>
            </a:r>
            <a:r>
              <a:rPr lang="pt-BR"/>
              <a:t>, além de outros, pautando-se pela </a:t>
            </a:r>
            <a:r>
              <a:rPr lang="pt-BR">
                <a:solidFill>
                  <a:srgbClr val="FF6600"/>
                </a:solidFill>
              </a:rPr>
              <a:t>pre­servação da vida</a:t>
            </a:r>
            <a:r>
              <a:rPr lang="pt-BR"/>
              <a:t> e do </a:t>
            </a:r>
            <a:r>
              <a:rPr lang="pt-BR">
                <a:solidFill>
                  <a:srgbClr val="7030A0"/>
                </a:solidFill>
              </a:rPr>
              <a:t>patrimônio</a:t>
            </a:r>
            <a:r>
              <a:rPr lang="pt-BR"/>
              <a:t> público e privado, e garantindo, assim, sua efetiva contribuição para a </a:t>
            </a:r>
            <a:r>
              <a:rPr lang="pt-BR">
                <a:solidFill>
                  <a:srgbClr val="00B0F0"/>
                </a:solidFill>
              </a:rPr>
              <a:t>paz no trânsito</a:t>
            </a:r>
            <a:r>
              <a:rPr lang="pt-BR"/>
              <a:t> e </a:t>
            </a:r>
            <a:r>
              <a:rPr lang="pt-BR">
                <a:solidFill>
                  <a:srgbClr val="FF6600"/>
                </a:solidFill>
              </a:rPr>
              <a:t>segurança</a:t>
            </a:r>
            <a:r>
              <a:rPr lang="pt-BR"/>
              <a:t> do usuário.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26436"/>
            <a:ext cx="2995670" cy="3147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51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Relacionamento Interpessoal –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Aspectos Comportamentais</a:t>
            </a:r>
            <a:endParaRPr lang="pt-BR" sz="2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25760" y="1325295"/>
            <a:ext cx="5940152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b="1" smtClean="0">
              <a:solidFill>
                <a:schemeClr val="tx1"/>
              </a:solidFill>
            </a:endParaRPr>
          </a:p>
          <a:p>
            <a:pPr algn="ctr"/>
            <a:r>
              <a:rPr lang="pt-BR" b="1" smtClean="0">
                <a:solidFill>
                  <a:schemeClr val="bg1"/>
                </a:solidFill>
              </a:rPr>
              <a:t>SEGURANÇA </a:t>
            </a:r>
            <a:r>
              <a:rPr lang="pt-BR" b="1">
                <a:solidFill>
                  <a:schemeClr val="bg1"/>
                </a:solidFill>
              </a:rPr>
              <a:t>NO TRANSPORTE DE EMERGÊNCIA</a:t>
            </a:r>
          </a:p>
          <a:p>
            <a:pPr algn="ctr"/>
            <a:endParaRPr lang="pt-BR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1757303"/>
            <a:ext cx="5688632" cy="124649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err="1" smtClean="0"/>
              <a:t>Deve</a:t>
            </a:r>
            <a:r>
              <a:rPr lang="en-US" smtClean="0"/>
              <a:t> </a:t>
            </a:r>
            <a:r>
              <a:rPr lang="en-US" noProof="1" smtClean="0">
                <a:solidFill>
                  <a:srgbClr val="00B0F0"/>
                </a:solidFill>
              </a:rPr>
              <a:t>respeitar</a:t>
            </a:r>
            <a:r>
              <a:rPr lang="en-US" smtClean="0">
                <a:solidFill>
                  <a:srgbClr val="00B0F0"/>
                </a:solidFill>
              </a:rPr>
              <a:t> </a:t>
            </a:r>
            <a:r>
              <a:rPr lang="en-US" err="1">
                <a:solidFill>
                  <a:srgbClr val="00B0F0"/>
                </a:solidFill>
              </a:rPr>
              <a:t>os</a:t>
            </a:r>
            <a:r>
              <a:rPr lang="en-US">
                <a:solidFill>
                  <a:srgbClr val="00B0F0"/>
                </a:solidFill>
              </a:rPr>
              <a:t> </a:t>
            </a:r>
            <a:r>
              <a:rPr lang="en-US" err="1">
                <a:solidFill>
                  <a:srgbClr val="00B0F0"/>
                </a:solidFill>
              </a:rPr>
              <a:t>limites</a:t>
            </a:r>
            <a:r>
              <a:rPr lang="en-US">
                <a:solidFill>
                  <a:srgbClr val="00B0F0"/>
                </a:solidFill>
              </a:rPr>
              <a:t> de </a:t>
            </a:r>
            <a:r>
              <a:rPr lang="en-US" err="1">
                <a:solidFill>
                  <a:srgbClr val="00B0F0"/>
                </a:solidFill>
              </a:rPr>
              <a:t>velocidade</a:t>
            </a:r>
            <a:r>
              <a:rPr lang="en-US"/>
              <a:t> e as </a:t>
            </a:r>
            <a:r>
              <a:rPr lang="en-US" err="1">
                <a:solidFill>
                  <a:srgbClr val="00B050"/>
                </a:solidFill>
              </a:rPr>
              <a:t>normas</a:t>
            </a:r>
            <a:r>
              <a:rPr lang="en-US">
                <a:solidFill>
                  <a:srgbClr val="00B050"/>
                </a:solidFill>
              </a:rPr>
              <a:t> de </a:t>
            </a:r>
            <a:r>
              <a:rPr lang="en-US" err="1">
                <a:solidFill>
                  <a:srgbClr val="00B050"/>
                </a:solidFill>
              </a:rPr>
              <a:t>conduta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/>
              <a:t>no </a:t>
            </a:r>
            <a:r>
              <a:rPr lang="en-US" err="1"/>
              <a:t>trânsito</a:t>
            </a:r>
            <a:r>
              <a:rPr lang="en-US"/>
              <a:t>, </a:t>
            </a:r>
            <a:r>
              <a:rPr lang="en-US" err="1"/>
              <a:t>colocando</a:t>
            </a:r>
            <a:r>
              <a:rPr lang="en-US"/>
              <a:t> </a:t>
            </a:r>
            <a:r>
              <a:rPr lang="en-US" err="1"/>
              <a:t>em</a:t>
            </a:r>
            <a:r>
              <a:rPr lang="en-US"/>
              <a:t> </a:t>
            </a:r>
            <a:r>
              <a:rPr lang="en-US" err="1">
                <a:solidFill>
                  <a:srgbClr val="7030A0"/>
                </a:solidFill>
              </a:rPr>
              <a:t>práti­ca</a:t>
            </a:r>
            <a:r>
              <a:rPr lang="en-US"/>
              <a:t> as </a:t>
            </a:r>
            <a:r>
              <a:rPr lang="en-US" err="1">
                <a:solidFill>
                  <a:srgbClr val="7030A0"/>
                </a:solidFill>
              </a:rPr>
              <a:t>regras</a:t>
            </a:r>
            <a:r>
              <a:rPr lang="en-US"/>
              <a:t> </a:t>
            </a:r>
            <a:r>
              <a:rPr lang="en-US" err="1"/>
              <a:t>previstas</a:t>
            </a:r>
            <a:r>
              <a:rPr lang="en-US"/>
              <a:t> pela </a:t>
            </a:r>
            <a:r>
              <a:rPr lang="en-US" err="1"/>
              <a:t>direção</a:t>
            </a:r>
            <a:r>
              <a:rPr lang="en-US"/>
              <a:t> </a:t>
            </a:r>
            <a:r>
              <a:rPr lang="en-US" err="1">
                <a:solidFill>
                  <a:srgbClr val="FF6600"/>
                </a:solidFill>
              </a:rPr>
              <a:t>defensiva</a:t>
            </a:r>
            <a:r>
              <a:rPr lang="en-US"/>
              <a:t> e </a:t>
            </a:r>
            <a:r>
              <a:rPr lang="en-US" err="1">
                <a:solidFill>
                  <a:srgbClr val="FF6600"/>
                </a:solidFill>
              </a:rPr>
              <a:t>preventiva</a:t>
            </a:r>
            <a:r>
              <a:rPr lang="en-US"/>
              <a:t>. </a:t>
            </a:r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34656" y="3075806"/>
            <a:ext cx="3888432" cy="86177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/>
              <a:t>Desse modo, pode </a:t>
            </a:r>
            <a:r>
              <a:rPr lang="pt-BR">
                <a:solidFill>
                  <a:srgbClr val="00B0F0"/>
                </a:solidFill>
              </a:rPr>
              <a:t>transmitir confiança e tranquilidade</a:t>
            </a:r>
            <a:r>
              <a:rPr lang="pt-BR"/>
              <a:t> aos seus passageiros</a:t>
            </a:r>
            <a:r>
              <a:rPr lang="pt-BR" smtClean="0"/>
              <a:t>.</a:t>
            </a:r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15766"/>
            <a:ext cx="3096344" cy="2067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896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Relacionamento Interpessoal –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Agentes de Fiscalização</a:t>
            </a:r>
            <a:endParaRPr lang="pt-BR" sz="2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203598"/>
            <a:ext cx="5004048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chemeClr val="bg1">
                    <a:lumMod val="95000"/>
                  </a:schemeClr>
                </a:solidFill>
              </a:rPr>
              <a:t>Papel dos Agentes na Fiscalização de Trânsito</a:t>
            </a:r>
            <a:endParaRPr lang="pt-BR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67544" y="1842568"/>
            <a:ext cx="3888432" cy="278537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>
                <a:solidFill>
                  <a:srgbClr val="00B0F0"/>
                </a:solidFill>
              </a:rPr>
              <a:t>Cada </a:t>
            </a:r>
            <a:r>
              <a:rPr lang="pt-BR" smtClean="0">
                <a:solidFill>
                  <a:srgbClr val="00B0F0"/>
                </a:solidFill>
              </a:rPr>
              <a:t>Órgão</a:t>
            </a:r>
            <a:r>
              <a:rPr lang="pt-BR" smtClean="0"/>
              <a:t> </a:t>
            </a:r>
            <a:r>
              <a:rPr lang="pt-BR"/>
              <a:t>de </a:t>
            </a:r>
            <a:r>
              <a:rPr lang="pt-BR" smtClean="0"/>
              <a:t>Trânsito </a:t>
            </a:r>
            <a:r>
              <a:rPr lang="pt-BR"/>
              <a:t>tem a sua </a:t>
            </a:r>
            <a:r>
              <a:rPr lang="pt-BR">
                <a:solidFill>
                  <a:srgbClr val="00B050"/>
                </a:solidFill>
              </a:rPr>
              <a:t>competên­cia</a:t>
            </a:r>
            <a:r>
              <a:rPr lang="pt-BR"/>
              <a:t>, estabelecida pela Tabela de Distribuição de Competência, </a:t>
            </a:r>
            <a:r>
              <a:rPr lang="pt-BR">
                <a:solidFill>
                  <a:srgbClr val="FF6600"/>
                </a:solidFill>
              </a:rPr>
              <a:t>Fiscalização de Trânsito</a:t>
            </a:r>
            <a:r>
              <a:rPr lang="pt-BR"/>
              <a:t>, </a:t>
            </a:r>
            <a:r>
              <a:rPr lang="pt-BR">
                <a:solidFill>
                  <a:srgbClr val="7030A0"/>
                </a:solidFill>
              </a:rPr>
              <a:t>Aplicação de Medidas Administrativas</a:t>
            </a:r>
            <a:r>
              <a:rPr lang="pt-BR"/>
              <a:t>, Penalidades Cabíveis e </a:t>
            </a:r>
            <a:r>
              <a:rPr lang="pt-BR">
                <a:solidFill>
                  <a:srgbClr val="C00000"/>
                </a:solidFill>
              </a:rPr>
              <a:t>Arreca­dação de Multas </a:t>
            </a:r>
            <a:r>
              <a:rPr lang="pt-BR"/>
              <a:t>Aplicadas.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00" y="1923678"/>
            <a:ext cx="4248894" cy="2391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74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Relacionamento Interpessoal –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Agentes de Fiscalização</a:t>
            </a:r>
            <a:endParaRPr lang="pt-BR" sz="2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203598"/>
            <a:ext cx="4932040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chemeClr val="bg1">
                    <a:lumMod val="95000"/>
                  </a:schemeClr>
                </a:solidFill>
              </a:rPr>
              <a:t>Papel dos Agentes na Fiscalização de Trânsito</a:t>
            </a:r>
            <a:endParaRPr lang="pt-BR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7504" y="1661631"/>
            <a:ext cx="4824536" cy="159595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smtClean="0"/>
              <a:t>Existem </a:t>
            </a:r>
            <a:r>
              <a:rPr lang="pt-BR"/>
              <a:t>infrações que são de </a:t>
            </a:r>
            <a:r>
              <a:rPr lang="pt-BR">
                <a:solidFill>
                  <a:srgbClr val="00B0F0"/>
                </a:solidFill>
              </a:rPr>
              <a:t>competência exclusiva do Estado</a:t>
            </a:r>
            <a:r>
              <a:rPr lang="pt-BR"/>
              <a:t> e outras de </a:t>
            </a:r>
            <a:r>
              <a:rPr lang="pt-BR">
                <a:solidFill>
                  <a:srgbClr val="00B050"/>
                </a:solidFill>
              </a:rPr>
              <a:t>competência exclusiva do Município</a:t>
            </a:r>
            <a:r>
              <a:rPr lang="pt-BR"/>
              <a:t>, assim como há outras que são da </a:t>
            </a:r>
            <a:r>
              <a:rPr lang="pt-BR">
                <a:solidFill>
                  <a:srgbClr val="FF6600"/>
                </a:solidFill>
              </a:rPr>
              <a:t>competência de ambos</a:t>
            </a:r>
            <a:r>
              <a:rPr lang="pt-BR"/>
              <a:t>. Por exemplo: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3363838"/>
            <a:ext cx="9144000" cy="15022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txBody>
          <a:bodyPr wrap="square" lIns="360000" tIns="180000" rIns="360000" bIns="180000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pt-BR" smtClean="0"/>
              <a:t>Estacionamento Irregular – Competência Exclusiva do Município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pt-BR" smtClean="0"/>
              <a:t>Falta </a:t>
            </a:r>
            <a:r>
              <a:rPr lang="pt-BR"/>
              <a:t>de equipamento obrigatório </a:t>
            </a:r>
            <a:r>
              <a:rPr lang="pt-BR" smtClean="0"/>
              <a:t>- Competência </a:t>
            </a:r>
            <a:r>
              <a:rPr lang="pt-BR"/>
              <a:t>exclu­siva do </a:t>
            </a:r>
            <a:r>
              <a:rPr lang="pt-BR" smtClean="0"/>
              <a:t>Estado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pt-BR" smtClean="0"/>
              <a:t>Excesso </a:t>
            </a:r>
            <a:r>
              <a:rPr lang="pt-BR"/>
              <a:t>de velocidade </a:t>
            </a:r>
            <a:r>
              <a:rPr lang="pt-BR" smtClean="0"/>
              <a:t>– Competência do Estado e Município</a:t>
            </a:r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70"/>
          <a:stretch/>
        </p:blipFill>
        <p:spPr>
          <a:xfrm>
            <a:off x="5508104" y="1295866"/>
            <a:ext cx="3140968" cy="2014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189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Relacionamento Interpessoal –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Agentes de Fiscalização</a:t>
            </a:r>
            <a:endParaRPr lang="pt-BR" sz="2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203598"/>
            <a:ext cx="4932040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chemeClr val="bg1">
                    <a:lumMod val="95000"/>
                  </a:schemeClr>
                </a:solidFill>
              </a:rPr>
              <a:t>Papel dos Agentes na Fiscalização de Trânsito</a:t>
            </a:r>
            <a:endParaRPr lang="pt-BR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1520" y="1901319"/>
            <a:ext cx="4536504" cy="124649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/>
              <a:t>O motorista precisa </a:t>
            </a:r>
            <a:r>
              <a:rPr lang="pt-BR">
                <a:solidFill>
                  <a:srgbClr val="00B0F0"/>
                </a:solidFill>
              </a:rPr>
              <a:t>ver os agentes</a:t>
            </a:r>
            <a:r>
              <a:rPr lang="pt-BR"/>
              <a:t> de trânsito </a:t>
            </a:r>
            <a:r>
              <a:rPr lang="pt-BR">
                <a:solidFill>
                  <a:srgbClr val="7030A0"/>
                </a:solidFill>
              </a:rPr>
              <a:t>como aliados</a:t>
            </a:r>
            <a:r>
              <a:rPr lang="pt-BR"/>
              <a:t> para a manu­tenção do trânsito </a:t>
            </a:r>
            <a:r>
              <a:rPr lang="pt-BR" smtClean="0"/>
              <a:t>seguro.</a:t>
            </a:r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51520" y="3363838"/>
            <a:ext cx="4608512" cy="124649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/>
              <a:t>Afinal, </a:t>
            </a:r>
            <a:r>
              <a:rPr lang="pt-BR">
                <a:solidFill>
                  <a:srgbClr val="00B050"/>
                </a:solidFill>
              </a:rPr>
              <a:t>quem respeita as leis</a:t>
            </a:r>
            <a:r>
              <a:rPr lang="pt-BR"/>
              <a:t> de trânsito e dirige com atitude preventiva e defensiva </a:t>
            </a:r>
            <a:r>
              <a:rPr lang="pt-BR">
                <a:solidFill>
                  <a:srgbClr val="FF6600"/>
                </a:solidFill>
              </a:rPr>
              <a:t>não precisa temer as fiscalizações</a:t>
            </a:r>
            <a:r>
              <a:rPr lang="pt-BR"/>
              <a:t>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87290"/>
            <a:ext cx="3048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4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Relacionamento Interpessoal –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Agentes de Fiscalização</a:t>
            </a:r>
            <a:endParaRPr lang="pt-BR" sz="2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203598"/>
            <a:ext cx="5364088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chemeClr val="bg1">
                    <a:lumMod val="95000"/>
                  </a:schemeClr>
                </a:solidFill>
              </a:rPr>
              <a:t>Papel dos Agentes na Fiscalização de Trânsito</a:t>
            </a:r>
            <a:endParaRPr lang="pt-BR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5536" y="1734753"/>
            <a:ext cx="4752528" cy="124649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/>
              <a:t>Aos motoristas é garantido amplo </a:t>
            </a:r>
            <a:r>
              <a:rPr lang="pt-BR">
                <a:solidFill>
                  <a:srgbClr val="00B0F0"/>
                </a:solidFill>
              </a:rPr>
              <a:t>direito à defesa</a:t>
            </a:r>
            <a:r>
              <a:rPr lang="pt-BR"/>
              <a:t>, quando se sentirem </a:t>
            </a:r>
            <a:r>
              <a:rPr lang="pt-BR">
                <a:solidFill>
                  <a:srgbClr val="00B050"/>
                </a:solidFill>
              </a:rPr>
              <a:t>injustamente punidos </a:t>
            </a:r>
            <a:r>
              <a:rPr lang="pt-BR" smtClean="0"/>
              <a:t>pela Autoridade </a:t>
            </a:r>
            <a:r>
              <a:rPr lang="pt-BR"/>
              <a:t>de </a:t>
            </a:r>
            <a:r>
              <a:rPr lang="pt-BR" smtClean="0"/>
              <a:t>trânsito.</a:t>
            </a:r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504279"/>
            <a:ext cx="2736304" cy="1723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ixaDeTexto 5"/>
          <p:cNvSpPr txBox="1"/>
          <p:nvPr/>
        </p:nvSpPr>
        <p:spPr>
          <a:xfrm>
            <a:off x="3599892" y="3701275"/>
            <a:ext cx="4392488" cy="86177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/>
              <a:t>Portanto, são </a:t>
            </a:r>
            <a:r>
              <a:rPr lang="pt-BR">
                <a:solidFill>
                  <a:srgbClr val="FF6600"/>
                </a:solidFill>
              </a:rPr>
              <a:t>desnecessárias as discussões</a:t>
            </a:r>
            <a:r>
              <a:rPr lang="pt-BR"/>
              <a:t> e os atritos no momento da fiscalização.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228150"/>
            <a:ext cx="2088232" cy="162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6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Relacionamento Interpessoal –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Atendimento às Diferenças</a:t>
            </a:r>
            <a:endParaRPr lang="pt-BR" sz="2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203598"/>
            <a:ext cx="5004048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chemeClr val="bg1">
                    <a:lumMod val="95000"/>
                  </a:schemeClr>
                </a:solidFill>
              </a:rPr>
              <a:t>Qualidade no Serviço</a:t>
            </a:r>
            <a:endParaRPr lang="pt-BR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1520" y="1707654"/>
            <a:ext cx="4752528" cy="124649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smtClean="0"/>
              <a:t>... é </a:t>
            </a:r>
            <a:r>
              <a:rPr lang="pt-BR"/>
              <a:t>a capacidade de atender ao </a:t>
            </a:r>
            <a:r>
              <a:rPr lang="pt-BR" smtClean="0"/>
              <a:t>passageiro, </a:t>
            </a:r>
            <a:r>
              <a:rPr lang="pt-BR"/>
              <a:t>causando a este um </a:t>
            </a:r>
            <a:r>
              <a:rPr lang="pt-BR">
                <a:solidFill>
                  <a:srgbClr val="00B0F0"/>
                </a:solidFill>
              </a:rPr>
              <a:t>sentimento de satisfação </a:t>
            </a:r>
            <a:r>
              <a:rPr lang="pt-BR"/>
              <a:t>com </a:t>
            </a:r>
            <a:r>
              <a:rPr lang="pt-BR" smtClean="0"/>
              <a:t>o tratamento que recebeu.</a:t>
            </a:r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51520" y="3075806"/>
            <a:ext cx="4752528" cy="163121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b="1" u="sng"/>
              <a:t>Qualidade</a:t>
            </a:r>
            <a:r>
              <a:rPr lang="pt-BR"/>
              <a:t> - é o que alguém faz ao longo de um processo para garantir à</a:t>
            </a:r>
            <a:r>
              <a:rPr lang="pt-BR" smtClean="0"/>
              <a:t> </a:t>
            </a:r>
            <a:r>
              <a:rPr lang="pt-BR" smtClean="0">
                <a:solidFill>
                  <a:srgbClr val="00B050"/>
                </a:solidFill>
              </a:rPr>
              <a:t>uma pessoa</a:t>
            </a:r>
            <a:r>
              <a:rPr lang="pt-BR" smtClean="0"/>
              <a:t> </a:t>
            </a:r>
            <a:r>
              <a:rPr lang="pt-BR"/>
              <a:t>exatamente </a:t>
            </a:r>
            <a:r>
              <a:rPr lang="pt-BR">
                <a:solidFill>
                  <a:srgbClr val="FF6600"/>
                </a:solidFill>
              </a:rPr>
              <a:t>aquilo que </a:t>
            </a:r>
            <a:r>
              <a:rPr lang="pt-BR" smtClean="0">
                <a:solidFill>
                  <a:srgbClr val="FF6600"/>
                </a:solidFill>
              </a:rPr>
              <a:t>ela deseja </a:t>
            </a:r>
            <a:r>
              <a:rPr lang="pt-BR" smtClean="0"/>
              <a:t>em </a:t>
            </a:r>
            <a:r>
              <a:rPr lang="pt-BR"/>
              <a:t>termos de </a:t>
            </a:r>
            <a:r>
              <a:rPr lang="pt-BR" smtClean="0"/>
              <a:t>respeito, atendimento e ética profissional.</a:t>
            </a:r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635646"/>
            <a:ext cx="2736304" cy="2964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634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Relacionamento Interpessoal –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Atendimento às Diferenças</a:t>
            </a:r>
            <a:endParaRPr lang="pt-BR" sz="2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203598"/>
            <a:ext cx="5004048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chemeClr val="bg1">
                    <a:lumMod val="95000"/>
                  </a:schemeClr>
                </a:solidFill>
              </a:rPr>
              <a:t>Qualidade do Serviço</a:t>
            </a:r>
            <a:endParaRPr lang="pt-BR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1520" y="1948646"/>
            <a:ext cx="4752528" cy="163121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/>
              <a:t>A </a:t>
            </a:r>
            <a:r>
              <a:rPr lang="pt-BR">
                <a:solidFill>
                  <a:srgbClr val="00B0F0"/>
                </a:solidFill>
              </a:rPr>
              <a:t>qualidade</a:t>
            </a:r>
            <a:r>
              <a:rPr lang="pt-BR"/>
              <a:t> acertada deve ser garantida através da </a:t>
            </a:r>
            <a:r>
              <a:rPr lang="pt-BR">
                <a:solidFill>
                  <a:srgbClr val="00B050"/>
                </a:solidFill>
              </a:rPr>
              <a:t>prevenção de erros</a:t>
            </a:r>
            <a:r>
              <a:rPr lang="pt-BR"/>
              <a:t>, do controle de qualidade, bem como pelo </a:t>
            </a:r>
            <a:r>
              <a:rPr lang="pt-BR">
                <a:solidFill>
                  <a:srgbClr val="FF6600"/>
                </a:solidFill>
              </a:rPr>
              <a:t>treinamento e motivação</a:t>
            </a:r>
            <a:r>
              <a:rPr lang="pt-BR"/>
              <a:t> de cada prestador individual de serviços.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347614"/>
            <a:ext cx="2600874" cy="340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3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Relacionamento Interpessoal –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Atendimento às Diferenças</a:t>
            </a:r>
            <a:endParaRPr lang="pt-BR" sz="2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203598"/>
            <a:ext cx="5004048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chemeClr val="bg1">
                    <a:lumMod val="95000"/>
                  </a:schemeClr>
                </a:solidFill>
              </a:rPr>
              <a:t>Qualidade do Serviço</a:t>
            </a:r>
            <a:endParaRPr lang="pt-BR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5536" y="2184886"/>
            <a:ext cx="4482923" cy="163121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/>
              <a:t>A </a:t>
            </a:r>
            <a:r>
              <a:rPr lang="pt-BR">
                <a:solidFill>
                  <a:srgbClr val="00B0F0"/>
                </a:solidFill>
              </a:rPr>
              <a:t>qualidade do serviço</a:t>
            </a:r>
            <a:r>
              <a:rPr lang="pt-BR"/>
              <a:t>, em termos de mercado, pode ser definida como o grau em que um serviço </a:t>
            </a:r>
            <a:r>
              <a:rPr lang="pt-BR">
                <a:solidFill>
                  <a:srgbClr val="00B050"/>
                </a:solidFill>
              </a:rPr>
              <a:t>satisfaz </a:t>
            </a:r>
            <a:r>
              <a:rPr lang="pt-BR" smtClean="0">
                <a:solidFill>
                  <a:srgbClr val="00B050"/>
                </a:solidFill>
              </a:rPr>
              <a:t>às </a:t>
            </a:r>
            <a:r>
              <a:rPr lang="pt-BR">
                <a:solidFill>
                  <a:srgbClr val="00B050"/>
                </a:solidFill>
              </a:rPr>
              <a:t>exigências</a:t>
            </a:r>
            <a:r>
              <a:rPr lang="pt-BR"/>
              <a:t>, os </a:t>
            </a:r>
            <a:r>
              <a:rPr lang="pt-BR">
                <a:solidFill>
                  <a:srgbClr val="FF6600"/>
                </a:solidFill>
              </a:rPr>
              <a:t>desejos e as expectativas</a:t>
            </a:r>
            <a:r>
              <a:rPr lang="pt-BR"/>
              <a:t> do seu recebedor.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23093"/>
            <a:ext cx="2736304" cy="235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2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Relacionamento Interpessoal –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Atendimento às Diferenças</a:t>
            </a:r>
            <a:endParaRPr lang="pt-BR" sz="2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203598"/>
            <a:ext cx="5004048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chemeClr val="bg1">
                    <a:lumMod val="95000"/>
                  </a:schemeClr>
                </a:solidFill>
              </a:rPr>
              <a:t>Qualidade do Serviço</a:t>
            </a:r>
            <a:endParaRPr lang="pt-BR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55576" y="2184474"/>
            <a:ext cx="3960440" cy="163121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>
                <a:solidFill>
                  <a:srgbClr val="00B0F0"/>
                </a:solidFill>
              </a:rPr>
              <a:t>Aborrecimento</a:t>
            </a:r>
            <a:r>
              <a:rPr lang="pt-BR"/>
              <a:t> é um pequeno sentimento de irritação que o usuário tem quando o </a:t>
            </a:r>
            <a:r>
              <a:rPr lang="pt-BR">
                <a:solidFill>
                  <a:srgbClr val="FF6600"/>
                </a:solidFill>
              </a:rPr>
              <a:t>atendimento fica um pouco abaixo</a:t>
            </a:r>
            <a:r>
              <a:rPr lang="pt-BR"/>
              <a:t> de suas expectativas.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02351"/>
            <a:ext cx="2808312" cy="379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3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Relacionamento Interpessoal –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Atendimento às Diferenças</a:t>
            </a:r>
            <a:endParaRPr lang="pt-BR" sz="2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851670"/>
            <a:ext cx="3635896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chemeClr val="bg1">
                    <a:lumMod val="95000"/>
                  </a:schemeClr>
                </a:solidFill>
              </a:rPr>
              <a:t>Qualidade do Serviço – Condutor</a:t>
            </a:r>
            <a:endParaRPr lang="pt-BR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2235590"/>
            <a:ext cx="3635896" cy="1902398"/>
          </a:xfrm>
          <a:prstGeom prst="rect">
            <a:avLst/>
          </a:prstGeom>
          <a:solidFill>
            <a:schemeClr val="accent1">
              <a:alpha val="20000"/>
            </a:schemeClr>
          </a:solidFill>
          <a:ln w="19050">
            <a:noFill/>
          </a:ln>
        </p:spPr>
        <p:txBody>
          <a:bodyPr wrap="square" lIns="252000" tIns="180000" rIns="252000" bIns="180000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/>
              <a:t>Para a </a:t>
            </a:r>
            <a:r>
              <a:rPr lang="pt-BR">
                <a:solidFill>
                  <a:srgbClr val="00B0F0"/>
                </a:solidFill>
              </a:rPr>
              <a:t>melhoria da prestação de serviços</a:t>
            </a:r>
            <a:r>
              <a:rPr lang="pt-BR"/>
              <a:t> é importante que o motorista de veículos de </a:t>
            </a:r>
            <a:r>
              <a:rPr lang="pt-BR" smtClean="0"/>
              <a:t>emergência saiba:</a:t>
            </a:r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851920" y="1491630"/>
            <a:ext cx="5040560" cy="324704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500" dirty="0"/>
              <a:t>Ser cortês com </a:t>
            </a:r>
            <a:r>
              <a:rPr lang="pt-BR" sz="1500" dirty="0" smtClean="0"/>
              <a:t>o usuário do serviço;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 err="1" smtClean="0"/>
              <a:t>Dirigir</a:t>
            </a:r>
            <a:r>
              <a:rPr lang="en-US" sz="1500" dirty="0" smtClean="0"/>
              <a:t> </a:t>
            </a:r>
            <a:r>
              <a:rPr lang="en-US" sz="1500" dirty="0" err="1"/>
              <a:t>defensivamente</a:t>
            </a:r>
            <a:r>
              <a:rPr lang="en-US" sz="1500" dirty="0" smtClean="0"/>
              <a:t>;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 err="1" smtClean="0"/>
              <a:t>Não</a:t>
            </a:r>
            <a:r>
              <a:rPr lang="en-US" sz="1500" dirty="0" smtClean="0"/>
              <a:t> </a:t>
            </a:r>
            <a:r>
              <a:rPr lang="en-US" sz="1500" dirty="0" err="1"/>
              <a:t>frear</a:t>
            </a:r>
            <a:r>
              <a:rPr lang="en-US" sz="1500" dirty="0"/>
              <a:t> </a:t>
            </a:r>
            <a:r>
              <a:rPr lang="en-US" sz="1500" dirty="0" err="1" smtClean="0"/>
              <a:t>bruscamente</a:t>
            </a:r>
            <a:r>
              <a:rPr lang="en-US" sz="1500" dirty="0" smtClean="0"/>
              <a:t>;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500" dirty="0" smtClean="0"/>
              <a:t>Ouvir as </a:t>
            </a:r>
            <a:r>
              <a:rPr lang="pt-BR" sz="1500" dirty="0"/>
              <a:t>reclamações dos usuários (quando  estiver  </a:t>
            </a:r>
            <a:r>
              <a:rPr lang="pt-BR" sz="1500" dirty="0" smtClean="0"/>
              <a:t>com o veículo imobilizado);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500" dirty="0" smtClean="0"/>
              <a:t>Respeitar </a:t>
            </a:r>
            <a:r>
              <a:rPr lang="pt-BR" sz="1500" dirty="0"/>
              <a:t>todos os usuários da mesma </a:t>
            </a:r>
            <a:r>
              <a:rPr lang="pt-BR" sz="1500" dirty="0" smtClean="0"/>
              <a:t>maneira;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 err="1" smtClean="0"/>
              <a:t>Ser</a:t>
            </a:r>
            <a:r>
              <a:rPr lang="en-US" sz="1500" dirty="0" smtClean="0"/>
              <a:t> </a:t>
            </a:r>
            <a:r>
              <a:rPr lang="en-US" sz="1500" dirty="0" err="1" smtClean="0"/>
              <a:t>bem-humorado</a:t>
            </a:r>
            <a:r>
              <a:rPr lang="en-US" sz="1500" dirty="0" smtClean="0"/>
              <a:t>;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500" dirty="0" smtClean="0"/>
              <a:t>Procurar </a:t>
            </a:r>
            <a:r>
              <a:rPr lang="pt-BR" sz="1500" dirty="0"/>
              <a:t>esclarecer as dúvidas do </a:t>
            </a:r>
            <a:r>
              <a:rPr lang="pt-BR" sz="1500" dirty="0" smtClean="0"/>
              <a:t>usuário;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500" dirty="0" smtClean="0"/>
              <a:t>Ser paciente ao aguardar atendimento ao usuário.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500" dirty="0" smtClean="0"/>
              <a:t>Apresentar </a:t>
            </a:r>
            <a:r>
              <a:rPr lang="pt-BR" sz="1500" dirty="0"/>
              <a:t>soluções para os possíveis  problemas que surjam</a:t>
            </a:r>
            <a:r>
              <a:rPr lang="pt-BR" sz="1500" dirty="0" smtClean="0"/>
              <a:t>.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412581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Relacionamento Interpessoal –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Atendimento às Diferenças</a:t>
            </a:r>
            <a:endParaRPr lang="pt-BR" sz="2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203598"/>
            <a:ext cx="5004048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chemeClr val="bg1">
                    <a:lumMod val="95000"/>
                  </a:schemeClr>
                </a:solidFill>
              </a:rPr>
              <a:t>Especificidades dos Usuários</a:t>
            </a:r>
            <a:endParaRPr lang="pt-BR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5536" y="1829311"/>
            <a:ext cx="4608512" cy="82650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PT"/>
              <a:t>O condutor </a:t>
            </a:r>
            <a:r>
              <a:rPr lang="pt-PT" smtClean="0"/>
              <a:t>deve </a:t>
            </a:r>
            <a:r>
              <a:rPr lang="pt-PT"/>
              <a:t>estar </a:t>
            </a:r>
            <a:r>
              <a:rPr lang="pt-PT">
                <a:solidFill>
                  <a:srgbClr val="00B0F0"/>
                </a:solidFill>
              </a:rPr>
              <a:t>apto a lidar</a:t>
            </a:r>
            <a:r>
              <a:rPr lang="pt-PT"/>
              <a:t> </a:t>
            </a:r>
            <a:r>
              <a:rPr lang="pt-PT" smtClean="0"/>
              <a:t>com </a:t>
            </a:r>
            <a:r>
              <a:rPr lang="pt-PT" smtClean="0">
                <a:solidFill>
                  <a:srgbClr val="00B050"/>
                </a:solidFill>
              </a:rPr>
              <a:t>crianças</a:t>
            </a:r>
            <a:r>
              <a:rPr lang="pt-PT" smtClean="0"/>
              <a:t>, </a:t>
            </a:r>
            <a:r>
              <a:rPr lang="pt-PT" smtClean="0">
                <a:solidFill>
                  <a:srgbClr val="00B050"/>
                </a:solidFill>
              </a:rPr>
              <a:t>adolescentes</a:t>
            </a:r>
            <a:r>
              <a:rPr lang="pt-PT" smtClean="0"/>
              <a:t>, </a:t>
            </a:r>
            <a:r>
              <a:rPr lang="pt-PT" smtClean="0">
                <a:solidFill>
                  <a:srgbClr val="00B050"/>
                </a:solidFill>
              </a:rPr>
              <a:t>adultos</a:t>
            </a:r>
            <a:r>
              <a:rPr lang="pt-PT" smtClean="0"/>
              <a:t> e </a:t>
            </a:r>
            <a:r>
              <a:rPr lang="pt-PT" smtClean="0">
                <a:solidFill>
                  <a:srgbClr val="00B050"/>
                </a:solidFill>
              </a:rPr>
              <a:t>idosos</a:t>
            </a:r>
            <a:r>
              <a:rPr lang="pt-PT" smtClean="0"/>
              <a:t>.</a:t>
            </a:r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95536" y="2921532"/>
            <a:ext cx="4608512" cy="163121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PT"/>
              <a:t> Para isso, é fundamental </a:t>
            </a:r>
            <a:r>
              <a:rPr lang="pt-PT">
                <a:solidFill>
                  <a:srgbClr val="00B0F0"/>
                </a:solidFill>
              </a:rPr>
              <a:t>compreender </a:t>
            </a:r>
            <a:r>
              <a:rPr lang="pt-PT"/>
              <a:t>as </a:t>
            </a:r>
            <a:r>
              <a:rPr lang="pt-PT">
                <a:solidFill>
                  <a:srgbClr val="00B050"/>
                </a:solidFill>
              </a:rPr>
              <a:t>diferenças</a:t>
            </a:r>
            <a:r>
              <a:rPr lang="pt-PT" b="1">
                <a:solidFill>
                  <a:srgbClr val="00B050"/>
                </a:solidFill>
              </a:rPr>
              <a:t> </a:t>
            </a:r>
            <a:r>
              <a:rPr lang="pt-PT">
                <a:solidFill>
                  <a:srgbClr val="00B050"/>
                </a:solidFill>
              </a:rPr>
              <a:t>de comportamento</a:t>
            </a:r>
            <a:r>
              <a:rPr lang="pt-PT"/>
              <a:t> em cada idade, para a correta e </a:t>
            </a:r>
            <a:r>
              <a:rPr lang="pt-PT" smtClean="0">
                <a:solidFill>
                  <a:srgbClr val="FF6600"/>
                </a:solidFill>
              </a:rPr>
              <a:t>adequada resposta</a:t>
            </a:r>
            <a:r>
              <a:rPr lang="pt-PT" smtClean="0"/>
              <a:t> </a:t>
            </a:r>
            <a:r>
              <a:rPr lang="pt-PT"/>
              <a:t>nas situações </a:t>
            </a:r>
            <a:r>
              <a:rPr lang="pt-PT" smtClean="0"/>
              <a:t>diversas.</a:t>
            </a:r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19622"/>
            <a:ext cx="3233936" cy="3233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077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Relacionamento Interpessoal –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Aspectos Comportamentais</a:t>
            </a:r>
            <a:endParaRPr lang="pt-BR" sz="2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203598"/>
            <a:ext cx="5346340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b="1" smtClean="0">
              <a:solidFill>
                <a:schemeClr val="tx1"/>
              </a:solidFill>
            </a:endParaRPr>
          </a:p>
          <a:p>
            <a:pPr algn="ctr"/>
            <a:r>
              <a:rPr lang="pt-BR" b="1" smtClean="0">
                <a:solidFill>
                  <a:schemeClr val="bg1"/>
                </a:solidFill>
              </a:rPr>
              <a:t>SEGURANÇA </a:t>
            </a:r>
            <a:r>
              <a:rPr lang="pt-BR" b="1">
                <a:solidFill>
                  <a:schemeClr val="bg1"/>
                </a:solidFill>
              </a:rPr>
              <a:t>NO TRANSPORTE DE EMERGÊNCIA</a:t>
            </a:r>
          </a:p>
          <a:p>
            <a:pPr algn="ctr"/>
            <a:endParaRPr lang="pt-BR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93812" y="1923678"/>
            <a:ext cx="3762164" cy="240065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>
                <a:solidFill>
                  <a:srgbClr val="00B0F0"/>
                </a:solidFill>
              </a:rPr>
              <a:t>Jamais fumar</a:t>
            </a:r>
            <a:r>
              <a:rPr lang="pt-BR"/>
              <a:t> dentro do veículo: brasas e cinzas podem </a:t>
            </a:r>
            <a:r>
              <a:rPr lang="pt-BR">
                <a:solidFill>
                  <a:srgbClr val="00B050"/>
                </a:solidFill>
              </a:rPr>
              <a:t>provocar queimaduras</a:t>
            </a:r>
            <a:r>
              <a:rPr lang="pt-BR"/>
              <a:t> ou atingir os olhos dos passageiros, além disso, o condutor dá um </a:t>
            </a:r>
            <a:r>
              <a:rPr lang="pt-BR">
                <a:solidFill>
                  <a:srgbClr val="FF6600"/>
                </a:solidFill>
              </a:rPr>
              <a:t>péssimo exemplo</a:t>
            </a:r>
            <a:r>
              <a:rPr lang="pt-BR"/>
              <a:t> aos </a:t>
            </a:r>
            <a:r>
              <a:rPr lang="pt-BR" smtClean="0"/>
              <a:t>ocupantes do veículo. </a:t>
            </a:r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95686"/>
            <a:ext cx="3588128" cy="2392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631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Relacionamento Interpessoal –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Faixas Etárias no Transporte</a:t>
            </a:r>
            <a:endParaRPr lang="pt-BR" sz="2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203598"/>
            <a:ext cx="5004048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chemeClr val="bg1">
                    <a:lumMod val="95000"/>
                  </a:schemeClr>
                </a:solidFill>
              </a:rPr>
              <a:t>CRIANÇAS - Características</a:t>
            </a:r>
            <a:endParaRPr lang="pt-BR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46752" y="2427734"/>
            <a:ext cx="4032448" cy="124649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PT" smtClean="0"/>
              <a:t>As crianças são </a:t>
            </a:r>
            <a:r>
              <a:rPr lang="pt-PT" smtClean="0">
                <a:solidFill>
                  <a:srgbClr val="00B050"/>
                </a:solidFill>
              </a:rPr>
              <a:t>mais suscetíveis ao choro</a:t>
            </a:r>
            <a:r>
              <a:rPr lang="pt-PT" smtClean="0"/>
              <a:t>, exigindo, de quem as atende, muita </a:t>
            </a:r>
            <a:r>
              <a:rPr lang="pt-PT" smtClean="0">
                <a:solidFill>
                  <a:srgbClr val="FF6600"/>
                </a:solidFill>
              </a:rPr>
              <a:t>habilidade e paciência</a:t>
            </a:r>
            <a:r>
              <a:rPr lang="pt-PT" b="1" smtClean="0"/>
              <a:t>.</a:t>
            </a:r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51670"/>
            <a:ext cx="3813043" cy="28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7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Relacionamento Interpessoal –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Faixas Etárias no Transporte</a:t>
            </a:r>
            <a:endParaRPr lang="pt-BR" sz="2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203598"/>
            <a:ext cx="5004048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chemeClr val="bg1">
                    <a:lumMod val="95000"/>
                  </a:schemeClr>
                </a:solidFill>
              </a:rPr>
              <a:t>CRIANÇAS - Características</a:t>
            </a:r>
            <a:endParaRPr lang="pt-BR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9512" y="1635646"/>
            <a:ext cx="4824536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PT" smtClean="0"/>
              <a:t>O </a:t>
            </a:r>
            <a:r>
              <a:rPr lang="pt-PT"/>
              <a:t>condutor terá que ficar </a:t>
            </a:r>
            <a:r>
              <a:rPr lang="pt-PT">
                <a:solidFill>
                  <a:srgbClr val="00B0F0"/>
                </a:solidFill>
              </a:rPr>
              <a:t>atento a pequenos detalhes</a:t>
            </a:r>
            <a:r>
              <a:rPr lang="pt-PT"/>
              <a:t>, como</a:t>
            </a:r>
            <a:r>
              <a:rPr lang="pt-PT" smtClean="0"/>
              <a:t>:</a:t>
            </a:r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79512" y="2643758"/>
            <a:ext cx="4824536" cy="170816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lvl="0" indent="-285750" algn="just" hangingPunct="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PT">
                <a:solidFill>
                  <a:srgbClr val="00B050"/>
                </a:solidFill>
              </a:rPr>
              <a:t>posicionar</a:t>
            </a:r>
            <a:r>
              <a:rPr lang="pt-PT"/>
              <a:t> corretamente as </a:t>
            </a:r>
            <a:r>
              <a:rPr lang="pt-PT">
                <a:solidFill>
                  <a:srgbClr val="FF6600"/>
                </a:solidFill>
              </a:rPr>
              <a:t>crianças nos </a:t>
            </a:r>
            <a:r>
              <a:rPr lang="pt-PT" smtClean="0">
                <a:solidFill>
                  <a:srgbClr val="FF6600"/>
                </a:solidFill>
              </a:rPr>
              <a:t>seus lugares</a:t>
            </a:r>
            <a:r>
              <a:rPr lang="pt-PT" smtClean="0"/>
              <a:t>, observando sua</a:t>
            </a:r>
            <a:r>
              <a:rPr lang="pt-PT" smtClean="0">
                <a:solidFill>
                  <a:srgbClr val="7030A0"/>
                </a:solidFill>
              </a:rPr>
              <a:t> segurança</a:t>
            </a:r>
            <a:r>
              <a:rPr lang="pt-PT" smtClean="0"/>
              <a:t>;</a:t>
            </a:r>
          </a:p>
          <a:p>
            <a:pPr marL="285750" lvl="0" indent="-285750" algn="just" hangingPunct="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PT" smtClean="0">
                <a:solidFill>
                  <a:srgbClr val="00B050"/>
                </a:solidFill>
              </a:rPr>
              <a:t>falar </a:t>
            </a:r>
            <a:r>
              <a:rPr lang="pt-PT">
                <a:solidFill>
                  <a:srgbClr val="00B050"/>
                </a:solidFill>
              </a:rPr>
              <a:t>baixo</a:t>
            </a:r>
            <a:r>
              <a:rPr lang="pt-PT"/>
              <a:t>, calmamente, evitando gritos e gestos que as </a:t>
            </a:r>
            <a:r>
              <a:rPr lang="pt-PT">
                <a:solidFill>
                  <a:srgbClr val="FF6600"/>
                </a:solidFill>
              </a:rPr>
              <a:t>assustem</a:t>
            </a:r>
            <a:r>
              <a:rPr lang="pt-PT"/>
              <a:t> ou as </a:t>
            </a:r>
            <a:r>
              <a:rPr lang="pt-PT">
                <a:solidFill>
                  <a:srgbClr val="7030A0"/>
                </a:solidFill>
              </a:rPr>
              <a:t>deixem nervosas</a:t>
            </a:r>
            <a:r>
              <a:rPr lang="pt-PT"/>
              <a:t>.</a:t>
            </a:r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58811"/>
            <a:ext cx="3215969" cy="2294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703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Relacionamento Interpessoal –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Faixas Etárias no Transporte</a:t>
            </a:r>
            <a:endParaRPr lang="pt-BR" sz="2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203598"/>
            <a:ext cx="5004048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chemeClr val="bg1">
                    <a:lumMod val="95000"/>
                  </a:schemeClr>
                </a:solidFill>
              </a:rPr>
              <a:t>ADOLESCENTES</a:t>
            </a:r>
            <a:r>
              <a:rPr lang="pt-BR" b="1">
                <a:solidFill>
                  <a:schemeClr val="bg1">
                    <a:lumMod val="95000"/>
                  </a:schemeClr>
                </a:solidFill>
              </a:rPr>
              <a:t> - Características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79512" y="1635646"/>
            <a:ext cx="4824536" cy="86177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PT" smtClean="0"/>
              <a:t>Talvez seja a </a:t>
            </a:r>
            <a:r>
              <a:rPr lang="pt-PT" smtClean="0">
                <a:solidFill>
                  <a:srgbClr val="00B0F0"/>
                </a:solidFill>
              </a:rPr>
              <a:t>faixa etária mais </a:t>
            </a:r>
            <a:r>
              <a:rPr lang="pt-PT">
                <a:solidFill>
                  <a:srgbClr val="00B0F0"/>
                </a:solidFill>
              </a:rPr>
              <a:t>difícil</a:t>
            </a:r>
            <a:r>
              <a:rPr lang="pt-PT"/>
              <a:t> para </a:t>
            </a:r>
            <a:r>
              <a:rPr lang="pt-PT" smtClean="0"/>
              <a:t>se relacionar.</a:t>
            </a:r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483568"/>
            <a:ext cx="2421839" cy="2240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ixaDeTexto 5"/>
          <p:cNvSpPr txBox="1"/>
          <p:nvPr/>
        </p:nvSpPr>
        <p:spPr>
          <a:xfrm>
            <a:off x="5026836" y="2403341"/>
            <a:ext cx="3456384" cy="240065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PT"/>
              <a:t>Por estarem num </a:t>
            </a:r>
            <a:r>
              <a:rPr lang="pt-PT" smtClean="0"/>
              <a:t>período </a:t>
            </a:r>
            <a:r>
              <a:rPr lang="pt-PT"/>
              <a:t>de </a:t>
            </a:r>
            <a:r>
              <a:rPr lang="pt-PT" smtClean="0"/>
              <a:t>transição ou </a:t>
            </a:r>
            <a:r>
              <a:rPr lang="pt-PT" smtClean="0">
                <a:solidFill>
                  <a:srgbClr val="00B0F0"/>
                </a:solidFill>
              </a:rPr>
              <a:t>formação de personalidade</a:t>
            </a:r>
            <a:r>
              <a:rPr lang="pt-PT" smtClean="0"/>
              <a:t>, </a:t>
            </a:r>
            <a:r>
              <a:rPr lang="pt-PT"/>
              <a:t>os adolescentes </a:t>
            </a:r>
            <a:r>
              <a:rPr lang="pt-PT">
                <a:solidFill>
                  <a:srgbClr val="00B050"/>
                </a:solidFill>
              </a:rPr>
              <a:t>necessitam constantemente</a:t>
            </a:r>
            <a:r>
              <a:rPr lang="pt-PT"/>
              <a:t> de </a:t>
            </a:r>
            <a:r>
              <a:rPr lang="pt-PT">
                <a:solidFill>
                  <a:srgbClr val="FF6600"/>
                </a:solidFill>
              </a:rPr>
              <a:t>auto-afirmação</a:t>
            </a:r>
            <a:r>
              <a:rPr lang="pt-PT"/>
              <a:t>, por isso fazem de tudo para </a:t>
            </a:r>
            <a:r>
              <a:rPr lang="pt-PT">
                <a:solidFill>
                  <a:srgbClr val="7030A0"/>
                </a:solidFill>
              </a:rPr>
              <a:t>chamar a atenção</a:t>
            </a:r>
            <a:r>
              <a:rPr lang="pt-PT" b="1"/>
              <a:t>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393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Relacionamento Interpessoal –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Faixas Etárias no Transporte</a:t>
            </a:r>
            <a:endParaRPr lang="pt-BR" sz="2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203598"/>
            <a:ext cx="5292080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chemeClr val="bg1">
                    <a:lumMod val="95000"/>
                  </a:schemeClr>
                </a:solidFill>
              </a:rPr>
              <a:t>ADOLESCENTES</a:t>
            </a:r>
            <a:r>
              <a:rPr lang="pt-BR" b="1">
                <a:solidFill>
                  <a:schemeClr val="bg1">
                    <a:lumMod val="95000"/>
                  </a:schemeClr>
                </a:solidFill>
              </a:rPr>
              <a:t> - Características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79512" y="1707654"/>
            <a:ext cx="5040560" cy="124649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lvl="0" algn="just">
              <a:lnSpc>
                <a:spcPts val="3000"/>
              </a:lnSpc>
            </a:pPr>
            <a:r>
              <a:rPr lang="pt-PT">
                <a:solidFill>
                  <a:srgbClr val="00B0F0"/>
                </a:solidFill>
              </a:rPr>
              <a:t>Adolescentes</a:t>
            </a:r>
            <a:r>
              <a:rPr lang="pt-PT"/>
              <a:t> detestam ser </a:t>
            </a:r>
            <a:r>
              <a:rPr lang="pt-PT" smtClean="0"/>
              <a:t>tratados </a:t>
            </a:r>
            <a:r>
              <a:rPr lang="pt-PT">
                <a:solidFill>
                  <a:srgbClr val="00B050"/>
                </a:solidFill>
              </a:rPr>
              <a:t>como crianças</a:t>
            </a:r>
            <a:r>
              <a:rPr lang="pt-PT"/>
              <a:t>. </a:t>
            </a:r>
            <a:r>
              <a:rPr lang="pt-PT" smtClean="0"/>
              <a:t>Mantenha </a:t>
            </a:r>
            <a:r>
              <a:rPr lang="pt-PT"/>
              <a:t>a </a:t>
            </a:r>
            <a:r>
              <a:rPr lang="pt-PT">
                <a:solidFill>
                  <a:srgbClr val="FF6600"/>
                </a:solidFill>
              </a:rPr>
              <a:t>disciplina</a:t>
            </a:r>
            <a:r>
              <a:rPr lang="pt-PT"/>
              <a:t> e o </a:t>
            </a:r>
            <a:r>
              <a:rPr lang="pt-PT">
                <a:solidFill>
                  <a:srgbClr val="FF6600"/>
                </a:solidFill>
              </a:rPr>
              <a:t>respeito</a:t>
            </a:r>
            <a:r>
              <a:rPr lang="pt-PT"/>
              <a:t>, sem usar de autoritarismo</a:t>
            </a:r>
            <a:r>
              <a:rPr lang="pt-PT" smtClean="0"/>
              <a:t>;</a:t>
            </a:r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69208" y="3003798"/>
            <a:ext cx="5050864" cy="86177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PT" smtClean="0"/>
              <a:t>Mesmo </a:t>
            </a:r>
            <a:r>
              <a:rPr lang="pt-PT"/>
              <a:t>diante de </a:t>
            </a:r>
            <a:r>
              <a:rPr lang="pt-PT">
                <a:solidFill>
                  <a:srgbClr val="7030A0"/>
                </a:solidFill>
              </a:rPr>
              <a:t>situações extremas</a:t>
            </a:r>
            <a:r>
              <a:rPr lang="pt-PT"/>
              <a:t> de desrespeito, o profissional deve </a:t>
            </a:r>
            <a:r>
              <a:rPr lang="pt-PT">
                <a:solidFill>
                  <a:srgbClr val="FF0000"/>
                </a:solidFill>
              </a:rPr>
              <a:t>manter a calma</a:t>
            </a:r>
            <a:r>
              <a:rPr lang="pt-PT" smtClean="0"/>
              <a:t>.</a:t>
            </a:r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9" y="2056060"/>
            <a:ext cx="3525666" cy="2338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/>
          <p:cNvSpPr txBox="1"/>
          <p:nvPr/>
        </p:nvSpPr>
        <p:spPr>
          <a:xfrm>
            <a:off x="179512" y="4011910"/>
            <a:ext cx="5040560" cy="82650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PT" smtClean="0"/>
              <a:t>Fazer </a:t>
            </a:r>
            <a:r>
              <a:rPr lang="pt-PT"/>
              <a:t>um jovem </a:t>
            </a:r>
            <a:r>
              <a:rPr lang="pt-PT">
                <a:solidFill>
                  <a:srgbClr val="00B0F0"/>
                </a:solidFill>
              </a:rPr>
              <a:t>refletir sobre seu comportamento </a:t>
            </a:r>
            <a:r>
              <a:rPr lang="pt-PT"/>
              <a:t>pode levá-lo a uma </a:t>
            </a:r>
            <a:r>
              <a:rPr lang="pt-PT">
                <a:solidFill>
                  <a:srgbClr val="00B050"/>
                </a:solidFill>
              </a:rPr>
              <a:t>melhor conscientização</a:t>
            </a:r>
            <a:r>
              <a:rPr lang="pt-PT"/>
              <a:t> do fato.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76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Relacionamento Interpessoal –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Faixas Etárias no Transporte</a:t>
            </a:r>
            <a:endParaRPr lang="pt-BR" sz="2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203598"/>
            <a:ext cx="5004048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chemeClr val="bg1">
                    <a:lumMod val="95000"/>
                  </a:schemeClr>
                </a:solidFill>
              </a:rPr>
              <a:t>ADULTOS</a:t>
            </a:r>
            <a:r>
              <a:rPr lang="pt-BR" b="1">
                <a:solidFill>
                  <a:schemeClr val="bg1">
                    <a:lumMod val="95000"/>
                  </a:schemeClr>
                </a:solidFill>
              </a:rPr>
              <a:t> - Características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51520" y="1720307"/>
            <a:ext cx="4752528" cy="13554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</a:pPr>
            <a:r>
              <a:rPr lang="pt-BR" smtClean="0"/>
              <a:t>Apesar de representarem uma faixa etária </a:t>
            </a:r>
            <a:r>
              <a:rPr lang="pt-BR" smtClean="0">
                <a:solidFill>
                  <a:srgbClr val="00B0F0"/>
                </a:solidFill>
              </a:rPr>
              <a:t>mais fácil de lidar</a:t>
            </a:r>
            <a:r>
              <a:rPr lang="pt-BR" smtClean="0"/>
              <a:t>, o adulto tem </a:t>
            </a:r>
            <a:r>
              <a:rPr lang="pt-BR" smtClean="0">
                <a:solidFill>
                  <a:srgbClr val="00B050"/>
                </a:solidFill>
              </a:rPr>
              <a:t>dificuldade em aceitar</a:t>
            </a:r>
            <a:r>
              <a:rPr lang="pt-BR" smtClean="0"/>
              <a:t> que seja </a:t>
            </a:r>
            <a:r>
              <a:rPr lang="pt-BR" smtClean="0">
                <a:solidFill>
                  <a:srgbClr val="FF6600"/>
                </a:solidFill>
              </a:rPr>
              <a:t>chamada a sua atenção</a:t>
            </a:r>
            <a:r>
              <a:rPr lang="pt-BR" smtClean="0"/>
              <a:t> por algo que não esteja em conformidade com as normas.</a:t>
            </a:r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251520" y="3219822"/>
            <a:ext cx="4752528" cy="73353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</a:pPr>
            <a:r>
              <a:rPr lang="pt-BR" smtClean="0"/>
              <a:t>Por isso </a:t>
            </a:r>
            <a:r>
              <a:rPr lang="pt-BR" smtClean="0">
                <a:solidFill>
                  <a:srgbClr val="00B0F0"/>
                </a:solidFill>
              </a:rPr>
              <a:t>seja muito cuidadoso</a:t>
            </a:r>
            <a:r>
              <a:rPr lang="pt-BR" smtClean="0"/>
              <a:t> quando precisar dizer algo para alguém desta faixa etária.</a:t>
            </a:r>
            <a:endParaRPr lang="pt-BR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95686"/>
            <a:ext cx="3024336" cy="2299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aixaDeTexto 3"/>
          <p:cNvSpPr txBox="1"/>
          <p:nvPr/>
        </p:nvSpPr>
        <p:spPr>
          <a:xfrm>
            <a:off x="251520" y="4083918"/>
            <a:ext cx="4752528" cy="73353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</a:pPr>
            <a:r>
              <a:rPr lang="pt-BR" smtClean="0"/>
              <a:t>Mas </a:t>
            </a:r>
            <a:r>
              <a:rPr lang="pt-BR">
                <a:solidFill>
                  <a:srgbClr val="00B050"/>
                </a:solidFill>
              </a:rPr>
              <a:t>não deixe de agir</a:t>
            </a:r>
            <a:r>
              <a:rPr lang="pt-BR"/>
              <a:t> em prol da </a:t>
            </a:r>
            <a:r>
              <a:rPr lang="pt-BR">
                <a:solidFill>
                  <a:srgbClr val="FF6600"/>
                </a:solidFill>
              </a:rPr>
              <a:t>segurança</a:t>
            </a:r>
            <a:r>
              <a:rPr lang="pt-BR"/>
              <a:t> e da </a:t>
            </a:r>
            <a:r>
              <a:rPr lang="pt-BR">
                <a:solidFill>
                  <a:srgbClr val="FF6600"/>
                </a:solidFill>
              </a:rPr>
              <a:t>ordem</a:t>
            </a:r>
            <a:r>
              <a:rPr lang="pt-BR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98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Relacionamento Interpessoal –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Faixas Etárias no Transporte</a:t>
            </a:r>
            <a:endParaRPr lang="pt-BR" sz="2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203598"/>
            <a:ext cx="4283968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chemeClr val="bg1">
                    <a:lumMod val="95000"/>
                  </a:schemeClr>
                </a:solidFill>
              </a:rPr>
              <a:t>IDOSOS</a:t>
            </a:r>
            <a:r>
              <a:rPr lang="pt-BR" b="1">
                <a:solidFill>
                  <a:schemeClr val="bg1">
                    <a:lumMod val="95000"/>
                  </a:schemeClr>
                </a:solidFill>
              </a:rPr>
              <a:t> - Características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3528" y="1741033"/>
            <a:ext cx="3960439" cy="163121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smtClean="0"/>
              <a:t>Talvez seja esta a </a:t>
            </a:r>
            <a:r>
              <a:rPr lang="pt-BR" smtClean="0">
                <a:solidFill>
                  <a:srgbClr val="00B0F0"/>
                </a:solidFill>
              </a:rPr>
              <a:t>faixa etária</a:t>
            </a:r>
            <a:r>
              <a:rPr lang="pt-BR" smtClean="0"/>
              <a:t> a qual você mais vai lidar durante as atividades da profissão de condutor de veículo de emergência.</a:t>
            </a:r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23527" y="3435846"/>
            <a:ext cx="3960439" cy="124649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smtClean="0"/>
              <a:t>Eles têm </a:t>
            </a:r>
            <a:r>
              <a:rPr lang="pt-BR" smtClean="0">
                <a:solidFill>
                  <a:srgbClr val="00B050"/>
                </a:solidFill>
              </a:rPr>
              <a:t>facilidade em respeitar normas</a:t>
            </a:r>
            <a:r>
              <a:rPr lang="pt-BR" smtClean="0"/>
              <a:t> e normalmente são pacíficos ao receberem instruções.</a:t>
            </a:r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4835399" y="3507854"/>
            <a:ext cx="3505721" cy="124649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smtClean="0"/>
              <a:t>Sua maior </a:t>
            </a:r>
            <a:r>
              <a:rPr lang="pt-BR" smtClean="0">
                <a:solidFill>
                  <a:srgbClr val="FF6600"/>
                </a:solidFill>
              </a:rPr>
              <a:t>dificuldade</a:t>
            </a:r>
            <a:r>
              <a:rPr lang="pt-BR" smtClean="0"/>
              <a:t>, certamente, está relacionada à </a:t>
            </a:r>
            <a:r>
              <a:rPr lang="pt-BR" smtClean="0">
                <a:solidFill>
                  <a:srgbClr val="FF6600"/>
                </a:solidFill>
              </a:rPr>
              <a:t>locomoção</a:t>
            </a:r>
            <a:r>
              <a:rPr lang="pt-BR" smtClean="0"/>
              <a:t> e fragilidade física. </a:t>
            </a:r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367" y="1318719"/>
            <a:ext cx="3507753" cy="1973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287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Relacionamento Interpessoal –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Diferenças Individuais</a:t>
            </a:r>
            <a:endParaRPr lang="pt-BR" sz="2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203598"/>
            <a:ext cx="4283968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chemeClr val="bg1">
                    <a:lumMod val="95000"/>
                  </a:schemeClr>
                </a:solidFill>
              </a:rPr>
              <a:t>TIPOS DE PERSONALIDADES</a:t>
            </a:r>
            <a:endParaRPr lang="pt-BR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35646"/>
            <a:ext cx="4283968" cy="3600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rgbClr val="0070C0"/>
                </a:solidFill>
              </a:rPr>
              <a:t>Sozinho ou Solitário</a:t>
            </a:r>
            <a:endParaRPr lang="pt-BR" b="1">
              <a:solidFill>
                <a:srgbClr val="0070C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788024" y="1203598"/>
            <a:ext cx="4032448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smtClean="0"/>
              <a:t>Compreensão, respeito à reserva e aos limites do indivíduo são </a:t>
            </a:r>
            <a:r>
              <a:rPr lang="pt-BR" smtClean="0">
                <a:solidFill>
                  <a:srgbClr val="00B0F0"/>
                </a:solidFill>
              </a:rPr>
              <a:t>palavras-chave </a:t>
            </a:r>
            <a:r>
              <a:rPr lang="pt-BR" smtClean="0"/>
              <a:t>para lidar com esse </a:t>
            </a:r>
            <a:r>
              <a:rPr lang="pt-BR" smtClean="0">
                <a:solidFill>
                  <a:srgbClr val="FF6600"/>
                </a:solidFill>
              </a:rPr>
              <a:t>tipo de pessoa</a:t>
            </a:r>
            <a:r>
              <a:rPr lang="pt-BR" smtClean="0"/>
              <a:t>.</a:t>
            </a:r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788024" y="2283718"/>
            <a:ext cx="4032448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smtClean="0"/>
              <a:t>As </a:t>
            </a:r>
            <a:r>
              <a:rPr lang="pt-BR" smtClean="0">
                <a:solidFill>
                  <a:srgbClr val="00B0F0"/>
                </a:solidFill>
              </a:rPr>
              <a:t>comparações</a:t>
            </a:r>
            <a:r>
              <a:rPr lang="pt-BR" smtClean="0"/>
              <a:t> e as pressões sobre ela aparecem com </a:t>
            </a:r>
            <a:r>
              <a:rPr lang="pt-BR" smtClean="0">
                <a:solidFill>
                  <a:srgbClr val="00B050"/>
                </a:solidFill>
              </a:rPr>
              <a:t>frequência</a:t>
            </a:r>
            <a:r>
              <a:rPr lang="pt-BR" smtClean="0"/>
              <a:t> e devem ser </a:t>
            </a:r>
            <a:r>
              <a:rPr lang="pt-BR" smtClean="0">
                <a:solidFill>
                  <a:srgbClr val="FF6600"/>
                </a:solidFill>
              </a:rPr>
              <a:t>evitadas</a:t>
            </a:r>
            <a:r>
              <a:rPr lang="pt-BR" smtClean="0"/>
              <a:t>.</a:t>
            </a: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251520" y="2139702"/>
            <a:ext cx="4032448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smtClean="0"/>
              <a:t>Sentem necessidade de </a:t>
            </a:r>
            <a:r>
              <a:rPr lang="pt-BR" smtClean="0">
                <a:solidFill>
                  <a:srgbClr val="00B0F0"/>
                </a:solidFill>
              </a:rPr>
              <a:t>ficar só</a:t>
            </a:r>
            <a:r>
              <a:rPr lang="pt-BR" smtClean="0"/>
              <a:t>. Gostam da sua </a:t>
            </a:r>
            <a:r>
              <a:rPr lang="pt-BR" smtClean="0">
                <a:solidFill>
                  <a:srgbClr val="00B050"/>
                </a:solidFill>
              </a:rPr>
              <a:t>própria companhia</a:t>
            </a:r>
            <a:r>
              <a:rPr lang="pt-BR" smtClean="0"/>
              <a:t>. Quem curte esta característica é </a:t>
            </a:r>
            <a:r>
              <a:rPr lang="pt-BR" smtClean="0">
                <a:solidFill>
                  <a:srgbClr val="FF6600"/>
                </a:solidFill>
              </a:rPr>
              <a:t>SOZINHO</a:t>
            </a:r>
            <a:r>
              <a:rPr lang="pt-BR" smtClean="0"/>
              <a:t>; quem sofre com ela é </a:t>
            </a:r>
            <a:r>
              <a:rPr lang="pt-BR" smtClean="0">
                <a:solidFill>
                  <a:srgbClr val="7030A0"/>
                </a:solidFill>
              </a:rPr>
              <a:t>SOLITÁRIO</a:t>
            </a:r>
            <a:r>
              <a:rPr lang="pt-BR" smtClean="0"/>
              <a:t>.</a:t>
            </a:r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23528" y="3588022"/>
            <a:ext cx="4032448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smtClean="0"/>
              <a:t>Preferem manter-se no </a:t>
            </a:r>
            <a:r>
              <a:rPr lang="pt-BR" smtClean="0">
                <a:solidFill>
                  <a:srgbClr val="00B0F0"/>
                </a:solidFill>
              </a:rPr>
              <a:t>seu canto</a:t>
            </a:r>
            <a:r>
              <a:rPr lang="pt-BR" smtClean="0"/>
              <a:t>. Têm </a:t>
            </a:r>
            <a:r>
              <a:rPr lang="pt-BR" smtClean="0">
                <a:solidFill>
                  <a:srgbClr val="00B050"/>
                </a:solidFill>
              </a:rPr>
              <a:t>dificuldade</a:t>
            </a:r>
            <a:r>
              <a:rPr lang="pt-BR" smtClean="0"/>
              <a:t> de estabelecer </a:t>
            </a:r>
            <a:r>
              <a:rPr lang="pt-BR" smtClean="0">
                <a:solidFill>
                  <a:srgbClr val="00B050"/>
                </a:solidFill>
              </a:rPr>
              <a:t>comunicação</a:t>
            </a:r>
            <a:r>
              <a:rPr lang="pt-BR" smtClean="0"/>
              <a:t>. Forma seu próprio mundo e vive em função dele.</a:t>
            </a:r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054450"/>
            <a:ext cx="2526784" cy="1742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071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7" grpId="0"/>
      <p:bldP spid="9" grpId="0"/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Relacionamento Interpessoal –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Diferenças Individuais</a:t>
            </a:r>
            <a:endParaRPr lang="pt-BR" sz="2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203598"/>
            <a:ext cx="4283968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chemeClr val="bg1">
                    <a:lumMod val="95000"/>
                  </a:schemeClr>
                </a:solidFill>
              </a:rPr>
              <a:t>TIPOS DE PERSONALIDADES</a:t>
            </a:r>
            <a:endParaRPr lang="pt-BR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35646"/>
            <a:ext cx="4283968" cy="3600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rgbClr val="0070C0"/>
                </a:solidFill>
              </a:rPr>
              <a:t>Tímido</a:t>
            </a:r>
            <a:endParaRPr lang="pt-BR" b="1">
              <a:solidFill>
                <a:srgbClr val="0070C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3528" y="2139702"/>
            <a:ext cx="3960440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smtClean="0"/>
              <a:t>As vezes </a:t>
            </a:r>
            <a:r>
              <a:rPr lang="pt-BR" smtClean="0">
                <a:solidFill>
                  <a:srgbClr val="00B0F0"/>
                </a:solidFill>
              </a:rPr>
              <a:t>confundido</a:t>
            </a:r>
            <a:r>
              <a:rPr lang="pt-BR" smtClean="0"/>
              <a:t> com “</a:t>
            </a:r>
            <a:r>
              <a:rPr lang="pt-BR" smtClean="0">
                <a:solidFill>
                  <a:srgbClr val="00B050"/>
                </a:solidFill>
              </a:rPr>
              <a:t>sozinho</a:t>
            </a:r>
            <a:r>
              <a:rPr lang="pt-BR" smtClean="0"/>
              <a:t>” ou “</a:t>
            </a:r>
            <a:r>
              <a:rPr lang="pt-BR" smtClean="0">
                <a:solidFill>
                  <a:srgbClr val="00B050"/>
                </a:solidFill>
              </a:rPr>
              <a:t>solitário</a:t>
            </a:r>
            <a:r>
              <a:rPr lang="pt-BR" smtClean="0"/>
              <a:t>”, mas tem características </a:t>
            </a:r>
            <a:r>
              <a:rPr lang="pt-BR" smtClean="0">
                <a:solidFill>
                  <a:srgbClr val="FF6600"/>
                </a:solidFill>
              </a:rPr>
              <a:t>diferentes</a:t>
            </a:r>
            <a:r>
              <a:rPr lang="pt-BR" smtClean="0"/>
              <a:t>.</a:t>
            </a:r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95536" y="3291830"/>
            <a:ext cx="3960440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smtClean="0"/>
              <a:t>Sente </a:t>
            </a:r>
            <a:r>
              <a:rPr lang="pt-BR" smtClean="0">
                <a:solidFill>
                  <a:srgbClr val="00B0F0"/>
                </a:solidFill>
              </a:rPr>
              <a:t>vergonha</a:t>
            </a:r>
            <a:r>
              <a:rPr lang="pt-BR" smtClean="0"/>
              <a:t> de se expor. </a:t>
            </a:r>
            <a:r>
              <a:rPr lang="pt-BR" smtClean="0">
                <a:solidFill>
                  <a:srgbClr val="00B050"/>
                </a:solidFill>
              </a:rPr>
              <a:t>Foge</a:t>
            </a:r>
            <a:r>
              <a:rPr lang="pt-BR" smtClean="0"/>
              <a:t> de grupos de pessoas. Teme ser </a:t>
            </a:r>
            <a:r>
              <a:rPr lang="pt-BR" smtClean="0">
                <a:solidFill>
                  <a:srgbClr val="FF6600"/>
                </a:solidFill>
              </a:rPr>
              <a:t>criticado</a:t>
            </a:r>
            <a:r>
              <a:rPr lang="pt-BR" smtClean="0"/>
              <a:t> ou </a:t>
            </a:r>
            <a:r>
              <a:rPr lang="pt-BR" smtClean="0">
                <a:solidFill>
                  <a:srgbClr val="FF6600"/>
                </a:solidFill>
              </a:rPr>
              <a:t>rejeitado</a:t>
            </a:r>
            <a:r>
              <a:rPr lang="pt-BR" smtClean="0"/>
              <a:t>. Sente-se </a:t>
            </a:r>
            <a:r>
              <a:rPr lang="pt-BR" smtClean="0">
                <a:solidFill>
                  <a:srgbClr val="7030A0"/>
                </a:solidFill>
              </a:rPr>
              <a:t>incapaz</a:t>
            </a:r>
            <a:r>
              <a:rPr lang="pt-BR" smtClean="0"/>
              <a:t>. Se acha inferior aos outros. Baixa </a:t>
            </a:r>
            <a:r>
              <a:rPr lang="pt-BR" smtClean="0">
                <a:solidFill>
                  <a:srgbClr val="FF0000"/>
                </a:solidFill>
              </a:rPr>
              <a:t>autoestima</a:t>
            </a:r>
            <a:r>
              <a:rPr lang="pt-BR" smtClean="0"/>
              <a:t>.</a:t>
            </a:r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860032" y="1262539"/>
            <a:ext cx="3960440" cy="175432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smtClean="0">
                <a:solidFill>
                  <a:srgbClr val="00B0F0"/>
                </a:solidFill>
              </a:rPr>
              <a:t>Compreensão</a:t>
            </a:r>
            <a:r>
              <a:rPr lang="pt-BR" smtClean="0"/>
              <a:t>, </a:t>
            </a:r>
            <a:r>
              <a:rPr lang="pt-BR" smtClean="0">
                <a:solidFill>
                  <a:srgbClr val="00B050"/>
                </a:solidFill>
              </a:rPr>
              <a:t>aceitação</a:t>
            </a:r>
            <a:r>
              <a:rPr lang="pt-BR" smtClean="0"/>
              <a:t>, </a:t>
            </a:r>
            <a:r>
              <a:rPr lang="pt-BR" smtClean="0">
                <a:solidFill>
                  <a:srgbClr val="7030A0"/>
                </a:solidFill>
              </a:rPr>
              <a:t>incentivo</a:t>
            </a:r>
            <a:r>
              <a:rPr lang="pt-BR" smtClean="0"/>
              <a:t>, suporte, </a:t>
            </a:r>
            <a:r>
              <a:rPr lang="pt-BR" smtClean="0">
                <a:solidFill>
                  <a:srgbClr val="FF6600"/>
                </a:solidFill>
              </a:rPr>
              <a:t>estímulo</a:t>
            </a:r>
            <a:r>
              <a:rPr lang="pt-BR" smtClean="0"/>
              <a:t> constante às competências demonstradas, </a:t>
            </a:r>
            <a:r>
              <a:rPr lang="pt-BR" smtClean="0">
                <a:solidFill>
                  <a:srgbClr val="00B0F0"/>
                </a:solidFill>
              </a:rPr>
              <a:t>sorriso aberto</a:t>
            </a:r>
            <a:r>
              <a:rPr lang="pt-BR" smtClean="0"/>
              <a:t> e franco e receptividade, são </a:t>
            </a:r>
            <a:r>
              <a:rPr lang="pt-BR" smtClean="0">
                <a:solidFill>
                  <a:srgbClr val="FF6600"/>
                </a:solidFill>
              </a:rPr>
              <a:t>estratégias eficazes</a:t>
            </a:r>
            <a:r>
              <a:rPr lang="pt-BR" smtClean="0"/>
              <a:t> para lidar com este tipo de pessoa.</a:t>
            </a:r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999004"/>
            <a:ext cx="3431570" cy="184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9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6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Relacionamento Interpessoal –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Diferenças Individuais</a:t>
            </a:r>
            <a:endParaRPr lang="pt-BR" sz="2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203598"/>
            <a:ext cx="4283968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chemeClr val="bg1">
                    <a:lumMod val="95000"/>
                  </a:schemeClr>
                </a:solidFill>
              </a:rPr>
              <a:t>TIPOS DE PERSONALIDADES</a:t>
            </a:r>
            <a:endParaRPr lang="pt-BR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35646"/>
            <a:ext cx="4283968" cy="3600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rgbClr val="0070C0"/>
                </a:solidFill>
              </a:rPr>
              <a:t>Desconfiado ou Pessimista</a:t>
            </a:r>
            <a:endParaRPr lang="pt-BR" b="1">
              <a:solidFill>
                <a:srgbClr val="0070C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129079"/>
            <a:ext cx="3816846" cy="1760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/>
          <p:cNvSpPr txBox="1"/>
          <p:nvPr/>
        </p:nvSpPr>
        <p:spPr>
          <a:xfrm>
            <a:off x="323528" y="2139702"/>
            <a:ext cx="3960440" cy="147732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smtClean="0">
                <a:solidFill>
                  <a:srgbClr val="00B0F0"/>
                </a:solidFill>
              </a:rPr>
              <a:t>Desconfia</a:t>
            </a:r>
            <a:r>
              <a:rPr lang="pt-BR" smtClean="0"/>
              <a:t> de tudo e de todos. Acredita que só o que ele </a:t>
            </a:r>
            <a:r>
              <a:rPr lang="pt-BR" smtClean="0">
                <a:solidFill>
                  <a:srgbClr val="00B050"/>
                </a:solidFill>
              </a:rPr>
              <a:t>fala ou faz</a:t>
            </a:r>
            <a:r>
              <a:rPr lang="pt-BR" smtClean="0"/>
              <a:t> é melhor, aceitável e verdadeiro. Leva tudo pelo </a:t>
            </a:r>
            <a:r>
              <a:rPr lang="pt-BR" smtClean="0">
                <a:solidFill>
                  <a:srgbClr val="FF6600"/>
                </a:solidFill>
              </a:rPr>
              <a:t>lado ruim</a:t>
            </a:r>
            <a:r>
              <a:rPr lang="pt-BR" smtClean="0"/>
              <a:t> e se sente </a:t>
            </a:r>
            <a:r>
              <a:rPr lang="pt-BR" smtClean="0">
                <a:solidFill>
                  <a:srgbClr val="7030A0"/>
                </a:solidFill>
              </a:rPr>
              <a:t>perseguido</a:t>
            </a:r>
            <a:r>
              <a:rPr lang="pt-BR" smtClean="0"/>
              <a:t>. </a:t>
            </a:r>
            <a:r>
              <a:rPr lang="pt-BR" smtClean="0">
                <a:solidFill>
                  <a:srgbClr val="FF0000"/>
                </a:solidFill>
              </a:rPr>
              <a:t>Questiona</a:t>
            </a:r>
            <a:r>
              <a:rPr lang="pt-BR" smtClean="0"/>
              <a:t> tudo que chega a ele.</a:t>
            </a:r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95536" y="3723878"/>
            <a:ext cx="3888432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smtClean="0">
                <a:solidFill>
                  <a:srgbClr val="00B0F0"/>
                </a:solidFill>
              </a:rPr>
              <a:t>Sofrem</a:t>
            </a:r>
            <a:r>
              <a:rPr lang="pt-BR" smtClean="0"/>
              <a:t> pelo elevado </a:t>
            </a:r>
            <a:r>
              <a:rPr lang="pt-BR" smtClean="0">
                <a:solidFill>
                  <a:srgbClr val="00B050"/>
                </a:solidFill>
              </a:rPr>
              <a:t>grau de desconfiança</a:t>
            </a:r>
            <a:r>
              <a:rPr lang="pt-BR" smtClean="0"/>
              <a:t> e isso gera um grave desgaste </a:t>
            </a:r>
            <a:r>
              <a:rPr lang="pt-BR" smtClean="0">
                <a:solidFill>
                  <a:srgbClr val="FF6600"/>
                </a:solidFill>
              </a:rPr>
              <a:t>emocional</a:t>
            </a:r>
            <a:r>
              <a:rPr lang="pt-BR" smtClean="0"/>
              <a:t> e </a:t>
            </a:r>
            <a:r>
              <a:rPr lang="pt-BR" smtClean="0">
                <a:solidFill>
                  <a:srgbClr val="FF0000"/>
                </a:solidFill>
              </a:rPr>
              <a:t>físico</a:t>
            </a:r>
            <a:r>
              <a:rPr lang="pt-BR" smtClean="0"/>
              <a:t>.</a:t>
            </a: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4860032" y="1203598"/>
            <a:ext cx="3960440" cy="175432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smtClean="0"/>
              <a:t>A </a:t>
            </a:r>
            <a:r>
              <a:rPr lang="pt-BR" smtClean="0">
                <a:solidFill>
                  <a:srgbClr val="00B0F0"/>
                </a:solidFill>
              </a:rPr>
              <a:t>melhor maneira </a:t>
            </a:r>
            <a:r>
              <a:rPr lang="pt-BR" smtClean="0"/>
              <a:t>de lidar com esta pessoa é sendo </a:t>
            </a:r>
            <a:r>
              <a:rPr lang="pt-BR" smtClean="0">
                <a:solidFill>
                  <a:srgbClr val="00B050"/>
                </a:solidFill>
              </a:rPr>
              <a:t>compreensivo</a:t>
            </a:r>
            <a:r>
              <a:rPr lang="pt-BR" smtClean="0"/>
              <a:t>, </a:t>
            </a:r>
            <a:r>
              <a:rPr lang="pt-BR" smtClean="0">
                <a:solidFill>
                  <a:srgbClr val="FF6600"/>
                </a:solidFill>
              </a:rPr>
              <a:t>respeitá-lo</a:t>
            </a:r>
            <a:r>
              <a:rPr lang="pt-BR" smtClean="0"/>
              <a:t> quanto aos seus limites de receptividade. </a:t>
            </a:r>
            <a:r>
              <a:rPr lang="pt-BR" smtClean="0">
                <a:solidFill>
                  <a:srgbClr val="FF0000"/>
                </a:solidFill>
              </a:rPr>
              <a:t>Evite</a:t>
            </a:r>
            <a:r>
              <a:rPr lang="pt-BR" smtClean="0"/>
              <a:t> levar seus comentários desagradáveis para o </a:t>
            </a:r>
            <a:r>
              <a:rPr lang="pt-BR" smtClean="0">
                <a:solidFill>
                  <a:srgbClr val="7030A0"/>
                </a:solidFill>
              </a:rPr>
              <a:t>lado pessoal.</a:t>
            </a:r>
            <a:endParaRPr lang="pt-BR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03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Relacionamento Interpessoal –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Diferenças Individuais</a:t>
            </a:r>
            <a:endParaRPr lang="pt-BR" sz="2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203598"/>
            <a:ext cx="4283968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chemeClr val="bg1">
                    <a:lumMod val="95000"/>
                  </a:schemeClr>
                </a:solidFill>
              </a:rPr>
              <a:t>TIPOS DE PERSONALIDADES</a:t>
            </a:r>
            <a:endParaRPr lang="pt-BR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35646"/>
            <a:ext cx="4283968" cy="3600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rgbClr val="0070C0"/>
                </a:solidFill>
              </a:rPr>
              <a:t>Sedutor ou Cínico</a:t>
            </a:r>
            <a:endParaRPr lang="pt-BR" b="1">
              <a:solidFill>
                <a:srgbClr val="0070C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560" y="2674858"/>
            <a:ext cx="3048000" cy="228295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51520" y="2067694"/>
            <a:ext cx="4032448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smtClean="0"/>
              <a:t>Por onde passa deixa um rastro de </a:t>
            </a:r>
            <a:r>
              <a:rPr lang="pt-BR" smtClean="0">
                <a:solidFill>
                  <a:srgbClr val="00B0F0"/>
                </a:solidFill>
              </a:rPr>
              <a:t>afetividade</a:t>
            </a:r>
            <a:r>
              <a:rPr lang="pt-BR" smtClean="0"/>
              <a:t> e </a:t>
            </a:r>
            <a:r>
              <a:rPr lang="pt-BR" smtClean="0">
                <a:solidFill>
                  <a:srgbClr val="00B0F0"/>
                </a:solidFill>
              </a:rPr>
              <a:t>otimismo</a:t>
            </a:r>
            <a:r>
              <a:rPr lang="pt-BR" smtClean="0"/>
              <a:t>. O problema é que, muitas das vezes, </a:t>
            </a:r>
            <a:r>
              <a:rPr lang="pt-BR" smtClean="0">
                <a:solidFill>
                  <a:srgbClr val="00B050"/>
                </a:solidFill>
              </a:rPr>
              <a:t>não se sabe</a:t>
            </a:r>
            <a:r>
              <a:rPr lang="pt-BR" smtClean="0"/>
              <a:t> o quanto disto é real e </a:t>
            </a:r>
            <a:r>
              <a:rPr lang="pt-BR" smtClean="0">
                <a:solidFill>
                  <a:srgbClr val="FF6600"/>
                </a:solidFill>
              </a:rPr>
              <a:t>verdadeiro</a:t>
            </a:r>
            <a:r>
              <a:rPr lang="pt-BR" smtClean="0"/>
              <a:t>.</a:t>
            </a:r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51520" y="3507854"/>
            <a:ext cx="5472608" cy="12003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smtClean="0"/>
              <a:t>Elevadíssimos </a:t>
            </a:r>
            <a:r>
              <a:rPr lang="pt-BR" smtClean="0">
                <a:solidFill>
                  <a:srgbClr val="00B0F0"/>
                </a:solidFill>
              </a:rPr>
              <a:t>autoconceito</a:t>
            </a:r>
            <a:r>
              <a:rPr lang="pt-BR" smtClean="0"/>
              <a:t> e </a:t>
            </a:r>
            <a:r>
              <a:rPr lang="pt-BR" smtClean="0">
                <a:solidFill>
                  <a:srgbClr val="00B0F0"/>
                </a:solidFill>
              </a:rPr>
              <a:t>autoestima</a:t>
            </a:r>
            <a:r>
              <a:rPr lang="pt-BR" smtClean="0"/>
              <a:t>. </a:t>
            </a:r>
            <a:r>
              <a:rPr lang="pt-BR" smtClean="0">
                <a:solidFill>
                  <a:srgbClr val="FF6600"/>
                </a:solidFill>
              </a:rPr>
              <a:t>Confia</a:t>
            </a:r>
            <a:r>
              <a:rPr lang="pt-BR" smtClean="0"/>
              <a:t> nele próprio, </a:t>
            </a:r>
            <a:r>
              <a:rPr lang="pt-BR" smtClean="0">
                <a:solidFill>
                  <a:srgbClr val="FF6600"/>
                </a:solidFill>
              </a:rPr>
              <a:t>desconfiando</a:t>
            </a:r>
            <a:r>
              <a:rPr lang="pt-BR" smtClean="0"/>
              <a:t> dos outros. Quando verdadeiro, é um </a:t>
            </a:r>
            <a:r>
              <a:rPr lang="pt-BR" smtClean="0">
                <a:solidFill>
                  <a:srgbClr val="00B050"/>
                </a:solidFill>
              </a:rPr>
              <a:t>excelente amigo</a:t>
            </a:r>
            <a:r>
              <a:rPr lang="pt-BR" smtClean="0"/>
              <a:t> e colga de trabalho, que realiza suas atividades com </a:t>
            </a:r>
            <a:r>
              <a:rPr lang="pt-BR" smtClean="0">
                <a:solidFill>
                  <a:srgbClr val="FF0000"/>
                </a:solidFill>
              </a:rPr>
              <a:t>empenho</a:t>
            </a:r>
            <a:r>
              <a:rPr lang="pt-BR" smtClean="0"/>
              <a:t>. </a:t>
            </a: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4788024" y="1131590"/>
            <a:ext cx="4032448" cy="175432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smtClean="0"/>
              <a:t>Seja </a:t>
            </a:r>
            <a:r>
              <a:rPr lang="pt-BR" smtClean="0">
                <a:solidFill>
                  <a:srgbClr val="00B0F0"/>
                </a:solidFill>
              </a:rPr>
              <a:t>compreensivo</a:t>
            </a:r>
            <a:r>
              <a:rPr lang="pt-BR" smtClean="0"/>
              <a:t> e respeitoso quanto a sua </a:t>
            </a:r>
            <a:r>
              <a:rPr lang="pt-BR" smtClean="0">
                <a:solidFill>
                  <a:srgbClr val="00B050"/>
                </a:solidFill>
              </a:rPr>
              <a:t>necessidade de aparecer</a:t>
            </a:r>
            <a:r>
              <a:rPr lang="pt-BR" smtClean="0"/>
              <a:t> (sem incentivá-lo). Seja </a:t>
            </a:r>
            <a:r>
              <a:rPr lang="pt-BR" smtClean="0">
                <a:solidFill>
                  <a:srgbClr val="FF6600"/>
                </a:solidFill>
              </a:rPr>
              <a:t>imparcial</a:t>
            </a:r>
            <a:r>
              <a:rPr lang="pt-BR" smtClean="0"/>
              <a:t> na captação de seus </a:t>
            </a:r>
            <a:r>
              <a:rPr lang="pt-BR" smtClean="0">
                <a:solidFill>
                  <a:srgbClr val="FF0000"/>
                </a:solidFill>
              </a:rPr>
              <a:t>comentários</a:t>
            </a:r>
            <a:r>
              <a:rPr lang="pt-BR" smtClean="0"/>
              <a:t>. Mostre-o que </a:t>
            </a:r>
            <a:r>
              <a:rPr lang="pt-BR" smtClean="0">
                <a:solidFill>
                  <a:srgbClr val="7030A0"/>
                </a:solidFill>
              </a:rPr>
              <a:t>ele é querido</a:t>
            </a:r>
            <a:r>
              <a:rPr lang="pt-BR" smtClean="0"/>
              <a:t> sem necessidade de criar nenhum “</a:t>
            </a:r>
            <a:r>
              <a:rPr lang="pt-BR" smtClean="0">
                <a:solidFill>
                  <a:srgbClr val="00B0F0"/>
                </a:solidFill>
              </a:rPr>
              <a:t>personagem</a:t>
            </a:r>
            <a:r>
              <a:rPr lang="pt-BR" smtClean="0"/>
              <a:t>”.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929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Relacionamento Interpessoal –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Aspectos Comportamentais</a:t>
            </a:r>
            <a:endParaRPr lang="pt-BR" sz="2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203598"/>
            <a:ext cx="5346340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chemeClr val="bg1">
                    <a:lumMod val="95000"/>
                  </a:schemeClr>
                </a:solidFill>
              </a:rPr>
              <a:t>SEGURANÇA NO TRANSPORTE DE EMERGÊNCIA</a:t>
            </a:r>
            <a:endParaRPr lang="pt-BR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4076" y="1995686"/>
            <a:ext cx="3978188" cy="240065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smtClean="0"/>
              <a:t>Conduzir com </a:t>
            </a:r>
            <a:r>
              <a:rPr lang="pt-BR" smtClean="0">
                <a:solidFill>
                  <a:srgbClr val="00B0F0"/>
                </a:solidFill>
              </a:rPr>
              <a:t>cuidado</a:t>
            </a:r>
            <a:r>
              <a:rPr lang="pt-BR" smtClean="0"/>
              <a:t>. Evite solavancos, aceleração e </a:t>
            </a:r>
            <a:r>
              <a:rPr lang="pt-BR" smtClean="0">
                <a:solidFill>
                  <a:srgbClr val="7030A0"/>
                </a:solidFill>
              </a:rPr>
              <a:t>freadas bruscas</a:t>
            </a:r>
            <a:r>
              <a:rPr lang="pt-BR" smtClean="0"/>
              <a:t> porque podem </a:t>
            </a:r>
            <a:r>
              <a:rPr lang="pt-BR" smtClean="0">
                <a:solidFill>
                  <a:srgbClr val="FF0000"/>
                </a:solidFill>
              </a:rPr>
              <a:t>comprometer</a:t>
            </a:r>
            <a:r>
              <a:rPr lang="pt-BR" smtClean="0"/>
              <a:t> a integridade física das pessoas transportadas. Verifique se estão todos </a:t>
            </a:r>
            <a:r>
              <a:rPr lang="pt-BR" smtClean="0">
                <a:solidFill>
                  <a:srgbClr val="00B050"/>
                </a:solidFill>
              </a:rPr>
              <a:t>corretamente acomodados</a:t>
            </a:r>
            <a:r>
              <a:rPr lang="pt-BR" smtClean="0"/>
              <a:t> e </a:t>
            </a:r>
            <a:r>
              <a:rPr lang="pt-BR" smtClean="0">
                <a:solidFill>
                  <a:srgbClr val="FF6600"/>
                </a:solidFill>
              </a:rPr>
              <a:t>em segurança</a:t>
            </a:r>
            <a:r>
              <a:rPr lang="pt-BR" smtClean="0"/>
              <a:t>.</a:t>
            </a:r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50039"/>
            <a:ext cx="3869664" cy="2575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449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Relacionamento Interpessoal –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Atendimento às Diferenças</a:t>
            </a:r>
            <a:endParaRPr lang="pt-BR" sz="2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203598"/>
            <a:ext cx="4932040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chemeClr val="bg1">
                    <a:lumMod val="95000"/>
                  </a:schemeClr>
                </a:solidFill>
              </a:rPr>
              <a:t>CONCEITUAÇÃO</a:t>
            </a:r>
            <a:endParaRPr lang="pt-BR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3528" y="1923966"/>
            <a:ext cx="4464496" cy="240065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/>
              <a:t>Em relação ao </a:t>
            </a:r>
            <a:r>
              <a:rPr lang="pt-BR">
                <a:solidFill>
                  <a:srgbClr val="00B0F0"/>
                </a:solidFill>
              </a:rPr>
              <a:t>atendimento das diferenças</a:t>
            </a:r>
            <a:r>
              <a:rPr lang="pt-BR"/>
              <a:t> e das especificidades dos usuá­rios, o motorista de </a:t>
            </a:r>
            <a:r>
              <a:rPr lang="pt-BR" smtClean="0"/>
              <a:t>veículo de emergência </a:t>
            </a:r>
            <a:r>
              <a:rPr lang="pt-BR"/>
              <a:t>deve possuir um </a:t>
            </a:r>
            <a:r>
              <a:rPr lang="pt-BR">
                <a:solidFill>
                  <a:srgbClr val="7030A0"/>
                </a:solidFill>
              </a:rPr>
              <a:t>perfil educador/tutor</a:t>
            </a:r>
            <a:r>
              <a:rPr lang="pt-BR"/>
              <a:t> e ter como características básicas a </a:t>
            </a:r>
            <a:r>
              <a:rPr lang="pt-BR">
                <a:solidFill>
                  <a:srgbClr val="FF6600"/>
                </a:solidFill>
              </a:rPr>
              <a:t>responsabilidade</a:t>
            </a:r>
            <a:r>
              <a:rPr lang="pt-BR"/>
              <a:t> e a </a:t>
            </a:r>
            <a:r>
              <a:rPr lang="pt-BR">
                <a:solidFill>
                  <a:srgbClr val="FF6600"/>
                </a:solidFill>
              </a:rPr>
              <a:t>dedicação</a:t>
            </a:r>
            <a:r>
              <a:rPr lang="pt-BR"/>
              <a:t>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2396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Relacionamento Interpessoal –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Atendimento às Diferenças</a:t>
            </a:r>
            <a:endParaRPr lang="pt-BR" sz="2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203598"/>
            <a:ext cx="4788024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chemeClr val="bg1">
                    <a:lumMod val="95000"/>
                  </a:schemeClr>
                </a:solidFill>
              </a:rPr>
              <a:t>CRIANÇAS</a:t>
            </a:r>
            <a:endParaRPr lang="pt-BR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11560" y="2087823"/>
            <a:ext cx="3888432" cy="163121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  <a:spcAft>
                <a:spcPts val="1800"/>
              </a:spcAft>
            </a:pPr>
            <a:r>
              <a:rPr lang="pt-BR" smtClean="0">
                <a:solidFill>
                  <a:srgbClr val="00B0F0"/>
                </a:solidFill>
              </a:rPr>
              <a:t>Trate</a:t>
            </a:r>
            <a:r>
              <a:rPr lang="pt-BR" smtClean="0"/>
              <a:t> </a:t>
            </a:r>
            <a:r>
              <a:rPr lang="pt-BR"/>
              <a:t>todas as crianças com </a:t>
            </a:r>
            <a:r>
              <a:rPr lang="pt-BR">
                <a:solidFill>
                  <a:srgbClr val="00B050"/>
                </a:solidFill>
              </a:rPr>
              <a:t>carinho</a:t>
            </a:r>
            <a:r>
              <a:rPr lang="pt-BR"/>
              <a:t> e </a:t>
            </a:r>
            <a:r>
              <a:rPr lang="pt-BR">
                <a:solidFill>
                  <a:srgbClr val="00B050"/>
                </a:solidFill>
              </a:rPr>
              <a:t>respeito</a:t>
            </a:r>
            <a:r>
              <a:rPr lang="pt-BR"/>
              <a:t>. Mais saiba ser firme e </a:t>
            </a:r>
            <a:r>
              <a:rPr lang="pt-BR">
                <a:solidFill>
                  <a:srgbClr val="FF6600"/>
                </a:solidFill>
              </a:rPr>
              <a:t>de­termine as regras</a:t>
            </a:r>
            <a:r>
              <a:rPr lang="pt-BR"/>
              <a:t> a serem obedecidas durante o transporte</a:t>
            </a:r>
            <a:r>
              <a:rPr lang="pt-BR" smtClean="0"/>
              <a:t>;</a:t>
            </a:r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51670"/>
            <a:ext cx="2808312" cy="210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6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Relacionamento Interpessoal –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Atendimento às Diferenças</a:t>
            </a:r>
            <a:endParaRPr lang="pt-BR" sz="2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203598"/>
            <a:ext cx="4788024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chemeClr val="bg1">
                    <a:lumMod val="95000"/>
                  </a:schemeClr>
                </a:solidFill>
              </a:rPr>
              <a:t>CRIANÇAS ESPECIAIS</a:t>
            </a:r>
            <a:endParaRPr lang="pt-BR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39552" y="1923678"/>
            <a:ext cx="4248472" cy="12112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smtClean="0"/>
              <a:t>Dispense </a:t>
            </a:r>
            <a:r>
              <a:rPr lang="pt-BR"/>
              <a:t>maior </a:t>
            </a:r>
            <a:r>
              <a:rPr lang="pt-BR">
                <a:solidFill>
                  <a:srgbClr val="00B0F0"/>
                </a:solidFill>
              </a:rPr>
              <a:t>atenção e pronto atendimento</a:t>
            </a:r>
            <a:r>
              <a:rPr lang="pt-BR"/>
              <a:t> às crianças com alguma </a:t>
            </a:r>
            <a:r>
              <a:rPr lang="pt-BR">
                <a:solidFill>
                  <a:srgbClr val="00B050"/>
                </a:solidFill>
              </a:rPr>
              <a:t>restrição de mobilidade ou </a:t>
            </a:r>
            <a:r>
              <a:rPr lang="pt-BR" smtClean="0">
                <a:solidFill>
                  <a:srgbClr val="00B050"/>
                </a:solidFill>
              </a:rPr>
              <a:t>deficiência</a:t>
            </a:r>
            <a:r>
              <a:rPr lang="pt-BR" smtClean="0"/>
              <a:t>.</a:t>
            </a:r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539552" y="3435558"/>
            <a:ext cx="4248472" cy="124649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smtClean="0"/>
              <a:t>Mas </a:t>
            </a:r>
            <a:r>
              <a:rPr lang="pt-BR" smtClean="0">
                <a:solidFill>
                  <a:srgbClr val="00B0F0"/>
                </a:solidFill>
              </a:rPr>
              <a:t>seja discreto</a:t>
            </a:r>
            <a:r>
              <a:rPr lang="pt-BR" smtClean="0"/>
              <a:t>. NÃO </a:t>
            </a:r>
            <a:r>
              <a:rPr lang="pt-BR"/>
              <a:t>exponha a </a:t>
            </a:r>
            <a:r>
              <a:rPr lang="pt-BR" smtClean="0"/>
              <a:t> </a:t>
            </a:r>
            <a:r>
              <a:rPr lang="pt-BR"/>
              <a:t>limitação </a:t>
            </a:r>
            <a:r>
              <a:rPr lang="pt-BR" smtClean="0"/>
              <a:t>da criança ao ponto de lhe </a:t>
            </a:r>
            <a:r>
              <a:rPr lang="pt-BR" smtClean="0">
                <a:solidFill>
                  <a:srgbClr val="FF6600"/>
                </a:solidFill>
              </a:rPr>
              <a:t>causar constrangimento</a:t>
            </a:r>
            <a:r>
              <a:rPr lang="pt-BR" smtClean="0"/>
              <a:t>.</a:t>
            </a:r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0152" y="1563598"/>
            <a:ext cx="2520280" cy="312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3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Relacionamento Interpessoal –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Atendimento às Diferenças</a:t>
            </a:r>
            <a:endParaRPr lang="pt-BR" sz="2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203598"/>
            <a:ext cx="5004048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chemeClr val="bg1">
                    <a:lumMod val="95000"/>
                  </a:schemeClr>
                </a:solidFill>
              </a:rPr>
              <a:t>Portador de Deficiência Física</a:t>
            </a:r>
            <a:endParaRPr lang="pt-BR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11560" y="1779662"/>
            <a:ext cx="4320480" cy="163121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/>
              <a:t>São </a:t>
            </a:r>
            <a:r>
              <a:rPr lang="pt-BR">
                <a:solidFill>
                  <a:srgbClr val="00B0F0"/>
                </a:solidFill>
              </a:rPr>
              <a:t>pessoas</a:t>
            </a:r>
            <a:r>
              <a:rPr lang="pt-BR"/>
              <a:t> que, por razões diversas, apresentam </a:t>
            </a:r>
            <a:r>
              <a:rPr lang="pt-BR">
                <a:solidFill>
                  <a:srgbClr val="00B050"/>
                </a:solidFill>
              </a:rPr>
              <a:t>limitações</a:t>
            </a:r>
            <a:r>
              <a:rPr lang="pt-BR"/>
              <a:t> de alguma natureza, que podem ser temporárias ou permanentes</a:t>
            </a:r>
            <a:r>
              <a:rPr lang="pt-BR" smtClean="0"/>
              <a:t>.</a:t>
            </a:r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611560" y="3507854"/>
            <a:ext cx="7920880" cy="124649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smtClean="0"/>
              <a:t>Podem </a:t>
            </a:r>
            <a:r>
              <a:rPr lang="pt-BR"/>
              <a:t>ser consideradas pessoas </a:t>
            </a:r>
            <a:r>
              <a:rPr lang="pt-BR">
                <a:solidFill>
                  <a:srgbClr val="FF6600"/>
                </a:solidFill>
              </a:rPr>
              <a:t>portadoras de deficiências</a:t>
            </a:r>
            <a:r>
              <a:rPr lang="pt-BR"/>
              <a:t> - aquelas que </a:t>
            </a:r>
            <a:r>
              <a:rPr lang="pt-BR">
                <a:solidFill>
                  <a:srgbClr val="FF0000"/>
                </a:solidFill>
              </a:rPr>
              <a:t>possuem algum tipo de limitação</a:t>
            </a:r>
            <a:r>
              <a:rPr lang="pt-BR"/>
              <a:t> parcial ou total - física, mental, visual, auditiva ou a combinação de várias delas</a:t>
            </a:r>
            <a:r>
              <a:rPr lang="pt-BR" smtClean="0"/>
              <a:t>.</a:t>
            </a:r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4168" y="1419622"/>
            <a:ext cx="2016224" cy="189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9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Relacionamento Interpessoal –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Atendimento às Diferenças</a:t>
            </a:r>
            <a:endParaRPr lang="pt-BR" sz="2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203598"/>
            <a:ext cx="4788024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chemeClr val="bg1">
                    <a:lumMod val="95000"/>
                  </a:schemeClr>
                </a:solidFill>
              </a:rPr>
              <a:t>IDOSOS</a:t>
            </a:r>
            <a:endParaRPr lang="pt-BR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5536" y="1779662"/>
            <a:ext cx="3960440" cy="124649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smtClean="0"/>
              <a:t>Em razão da sua </a:t>
            </a:r>
            <a:r>
              <a:rPr lang="pt-BR" smtClean="0">
                <a:solidFill>
                  <a:srgbClr val="00B0F0"/>
                </a:solidFill>
              </a:rPr>
              <a:t>dificuldade de locomoção</a:t>
            </a:r>
            <a:r>
              <a:rPr lang="pt-BR" smtClean="0"/>
              <a:t>, o idoso pode </a:t>
            </a:r>
            <a:r>
              <a:rPr lang="pt-BR" smtClean="0">
                <a:solidFill>
                  <a:srgbClr val="00B050"/>
                </a:solidFill>
              </a:rPr>
              <a:t>demorar mais </a:t>
            </a:r>
            <a:r>
              <a:rPr lang="pt-BR" smtClean="0"/>
              <a:t>para </a:t>
            </a:r>
            <a:r>
              <a:rPr lang="pt-BR" smtClean="0">
                <a:solidFill>
                  <a:srgbClr val="FF6600"/>
                </a:solidFill>
              </a:rPr>
              <a:t>entrar</a:t>
            </a:r>
            <a:r>
              <a:rPr lang="pt-BR" smtClean="0"/>
              <a:t> e se </a:t>
            </a:r>
            <a:r>
              <a:rPr lang="pt-BR" smtClean="0">
                <a:solidFill>
                  <a:srgbClr val="FF6600"/>
                </a:solidFill>
              </a:rPr>
              <a:t>acomodar</a:t>
            </a:r>
            <a:r>
              <a:rPr lang="pt-BR" smtClean="0"/>
              <a:t> no veículo.</a:t>
            </a:r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95536" y="3125455"/>
            <a:ext cx="3960440" cy="159595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smtClean="0"/>
              <a:t>Sabendo disso, o </a:t>
            </a:r>
            <a:r>
              <a:rPr lang="pt-BR" smtClean="0">
                <a:solidFill>
                  <a:srgbClr val="00B0F0"/>
                </a:solidFill>
              </a:rPr>
              <a:t>condutor deve</a:t>
            </a:r>
            <a:r>
              <a:rPr lang="pt-BR" smtClean="0"/>
              <a:t> </a:t>
            </a:r>
            <a:r>
              <a:rPr lang="pt-BR" smtClean="0">
                <a:solidFill>
                  <a:srgbClr val="00B0F0"/>
                </a:solidFill>
              </a:rPr>
              <a:t>aguardar</a:t>
            </a:r>
            <a:r>
              <a:rPr lang="pt-BR" smtClean="0"/>
              <a:t>, com o veículo </a:t>
            </a:r>
            <a:r>
              <a:rPr lang="pt-BR" smtClean="0">
                <a:solidFill>
                  <a:srgbClr val="00B050"/>
                </a:solidFill>
              </a:rPr>
              <a:t>imobilizado</a:t>
            </a:r>
            <a:r>
              <a:rPr lang="pt-BR" smtClean="0"/>
              <a:t>, até que o idoso esteja adequadamente  </a:t>
            </a:r>
            <a:r>
              <a:rPr lang="pt-BR" smtClean="0">
                <a:solidFill>
                  <a:srgbClr val="FF6600"/>
                </a:solidFill>
              </a:rPr>
              <a:t>acomodado </a:t>
            </a:r>
            <a:r>
              <a:rPr lang="pt-BR" smtClean="0"/>
              <a:t>e</a:t>
            </a:r>
            <a:r>
              <a:rPr lang="pt-BR" smtClean="0">
                <a:solidFill>
                  <a:srgbClr val="FF6600"/>
                </a:solidFill>
              </a:rPr>
              <a:t> seguro</a:t>
            </a:r>
            <a:r>
              <a:rPr lang="pt-BR" smtClean="0"/>
              <a:t>. </a:t>
            </a:r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95686"/>
            <a:ext cx="3857625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255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Relacionamento Interpessoal –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Atendimento às Diferenças</a:t>
            </a:r>
            <a:endParaRPr lang="pt-BR" sz="2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203598"/>
            <a:ext cx="4572000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chemeClr val="bg1">
                    <a:lumMod val="95000"/>
                  </a:schemeClr>
                </a:solidFill>
              </a:rPr>
              <a:t>CRIANÇAS</a:t>
            </a:r>
            <a:endParaRPr lang="pt-BR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9552" y="2142401"/>
            <a:ext cx="3744416" cy="201593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smtClean="0"/>
              <a:t>Ao </a:t>
            </a:r>
            <a:r>
              <a:rPr lang="pt-BR"/>
              <a:t>estacionar o veículo para </a:t>
            </a:r>
            <a:r>
              <a:rPr lang="pt-BR">
                <a:solidFill>
                  <a:srgbClr val="00B0F0"/>
                </a:solidFill>
              </a:rPr>
              <a:t>embarque ou desembarque </a:t>
            </a:r>
            <a:r>
              <a:rPr lang="pt-BR"/>
              <a:t>das crianças, </a:t>
            </a:r>
            <a:r>
              <a:rPr lang="pt-BR" smtClean="0"/>
              <a:t>só </a:t>
            </a:r>
            <a:r>
              <a:rPr lang="pt-BR">
                <a:solidFill>
                  <a:srgbClr val="FF6600"/>
                </a:solidFill>
              </a:rPr>
              <a:t>abra a porta </a:t>
            </a:r>
            <a:r>
              <a:rPr lang="pt-BR"/>
              <a:t>quando estiver </a:t>
            </a:r>
            <a:r>
              <a:rPr lang="pt-BR" smtClean="0"/>
              <a:t>com o </a:t>
            </a:r>
            <a:r>
              <a:rPr lang="pt-BR" smtClean="0">
                <a:solidFill>
                  <a:srgbClr val="00B050"/>
                </a:solidFill>
              </a:rPr>
              <a:t>veículo totalmente imobilizado</a:t>
            </a:r>
            <a:r>
              <a:rPr lang="pt-BR" smtClean="0"/>
              <a:t>;</a:t>
            </a:r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050231"/>
            <a:ext cx="2857500" cy="2200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918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Relacionamento Interpessoal –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Atendimento às Diferenças</a:t>
            </a:r>
            <a:endParaRPr lang="pt-BR" sz="2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203598"/>
            <a:ext cx="5364088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chemeClr val="bg1">
                    <a:lumMod val="95000"/>
                  </a:schemeClr>
                </a:solidFill>
              </a:rPr>
              <a:t>Gestante</a:t>
            </a:r>
            <a:endParaRPr lang="pt-BR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1734753"/>
            <a:ext cx="5040560" cy="124649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smtClean="0"/>
              <a:t>Além das </a:t>
            </a:r>
            <a:r>
              <a:rPr lang="pt-BR" smtClean="0">
                <a:solidFill>
                  <a:srgbClr val="00B0F0"/>
                </a:solidFill>
              </a:rPr>
              <a:t>cautelas básicas</a:t>
            </a:r>
            <a:r>
              <a:rPr lang="pt-BR" smtClean="0"/>
              <a:t> a serem seguidas no que diz respeito ao transporte de </a:t>
            </a:r>
            <a:r>
              <a:rPr lang="pt-BR" smtClean="0">
                <a:solidFill>
                  <a:srgbClr val="00B050"/>
                </a:solidFill>
              </a:rPr>
              <a:t>gestantes</a:t>
            </a:r>
            <a:r>
              <a:rPr lang="pt-BR" smtClean="0"/>
              <a:t>, o condutor deve estar atendo a este tipo de usuário. </a:t>
            </a:r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23528" y="3219822"/>
            <a:ext cx="5112568" cy="121122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/>
              <a:t>A fim de </a:t>
            </a:r>
            <a:r>
              <a:rPr lang="pt-BR">
                <a:solidFill>
                  <a:srgbClr val="FF6600"/>
                </a:solidFill>
              </a:rPr>
              <a:t>evitar freadas</a:t>
            </a:r>
            <a:r>
              <a:rPr lang="pt-BR"/>
              <a:t> e </a:t>
            </a:r>
            <a:r>
              <a:rPr lang="pt-BR">
                <a:solidFill>
                  <a:srgbClr val="FF6600"/>
                </a:solidFill>
              </a:rPr>
              <a:t>manobras bruscas</a:t>
            </a:r>
            <a:r>
              <a:rPr lang="pt-BR"/>
              <a:t> que coloquem em risco a </a:t>
            </a:r>
            <a:r>
              <a:rPr lang="pt-BR">
                <a:solidFill>
                  <a:srgbClr val="7030A0"/>
                </a:solidFill>
              </a:rPr>
              <a:t>integridade física</a:t>
            </a:r>
            <a:r>
              <a:rPr lang="pt-BR"/>
              <a:t> da gestante e do bebê</a:t>
            </a:r>
            <a:r>
              <a:rPr lang="pt-BR" smtClean="0"/>
              <a:t>.</a:t>
            </a:r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23678"/>
            <a:ext cx="3180872" cy="2310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696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528" y="1059582"/>
            <a:ext cx="7992888" cy="135421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200" dirty="0" smtClean="0"/>
              <a:t>BRASIL. Presidência da República. Lei Nº 12.760, de 27 de dezembro de 2012. Altera a Lei no 9.503, de 23 de setembro de 1997, que ‘institui o Código de Trânsito Brasileiro’, </a:t>
            </a:r>
          </a:p>
          <a:p>
            <a:pPr algn="just">
              <a:spcAft>
                <a:spcPts val="600"/>
              </a:spcAft>
            </a:pPr>
            <a:r>
              <a:rPr lang="pt-BR" sz="1200" dirty="0" smtClean="0"/>
              <a:t>BRASIL</a:t>
            </a:r>
            <a:r>
              <a:rPr lang="pt-BR" sz="1200" dirty="0"/>
              <a:t>. Impactos sociais e econômicos dos acidentes de trânsito </a:t>
            </a:r>
            <a:r>
              <a:rPr lang="pt-BR" sz="1200" dirty="0" smtClean="0"/>
              <a:t>nas aglomerações </a:t>
            </a:r>
            <a:r>
              <a:rPr lang="pt-BR" sz="1200" dirty="0"/>
              <a:t>urbanas brasileiras: relatório executivo / Ipea, ANTP - </a:t>
            </a:r>
            <a:r>
              <a:rPr lang="pt-BR" sz="1200" dirty="0" smtClean="0"/>
              <a:t>Brasília: Ipea </a:t>
            </a:r>
            <a:r>
              <a:rPr lang="pt-BR" sz="1200" dirty="0"/>
              <a:t>: ANTP, </a:t>
            </a:r>
            <a:r>
              <a:rPr lang="pt-BR" sz="1200" dirty="0" smtClean="0"/>
              <a:t>2014.</a:t>
            </a:r>
          </a:p>
          <a:p>
            <a:pPr algn="just">
              <a:spcAft>
                <a:spcPts val="600"/>
              </a:spcAft>
            </a:pPr>
            <a:r>
              <a:rPr lang="pt-BR" sz="1200" dirty="0" smtClean="0"/>
              <a:t>BRASIL</a:t>
            </a:r>
            <a:r>
              <a:rPr lang="pt-BR" sz="1200" dirty="0"/>
              <a:t>. Lei N° 9.503, de 23 de setembro de 1997. Institui o Código </a:t>
            </a:r>
            <a:r>
              <a:rPr lang="pt-BR" sz="1200" dirty="0" smtClean="0"/>
              <a:t>de Trânsito </a:t>
            </a:r>
            <a:r>
              <a:rPr lang="pt-BR" sz="1200" dirty="0"/>
              <a:t>Brasileiro. &lt;http://www.planalto.gov.br&gt;. Acesso em </a:t>
            </a:r>
            <a:r>
              <a:rPr lang="pt-BR" sz="1200" dirty="0" smtClean="0"/>
              <a:t>23 </a:t>
            </a:r>
            <a:r>
              <a:rPr lang="pt-BR" sz="1200" dirty="0"/>
              <a:t>de </a:t>
            </a:r>
            <a:r>
              <a:rPr lang="pt-BR" sz="1200" dirty="0" smtClean="0"/>
              <a:t>novembro de 2015.</a:t>
            </a:r>
            <a:endParaRPr lang="pt-BR" sz="1200" dirty="0"/>
          </a:p>
        </p:txBody>
      </p:sp>
      <p:sp>
        <p:nvSpPr>
          <p:cNvPr id="4" name="Retângulo 3"/>
          <p:cNvSpPr/>
          <p:nvPr/>
        </p:nvSpPr>
        <p:spPr>
          <a:xfrm>
            <a:off x="0" y="627574"/>
            <a:ext cx="5364088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REFERÊNCIAS BIBLIOGRÁFICAS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2378251"/>
            <a:ext cx="7992888" cy="232371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200" dirty="0" smtClean="0"/>
              <a:t>BRASIL</a:t>
            </a:r>
            <a:r>
              <a:rPr lang="pt-BR" sz="1200" dirty="0"/>
              <a:t>. Constituição da República Federativa do Brasil. Brasília/DF: </a:t>
            </a:r>
            <a:r>
              <a:rPr lang="pt-BR" sz="1200" dirty="0" smtClean="0"/>
              <a:t>Senado, 1988</a:t>
            </a:r>
            <a:r>
              <a:rPr lang="pt-BR" sz="1200" dirty="0"/>
              <a:t>. Disponível em: www.presidencia.gov.br. Acesso em </a:t>
            </a:r>
            <a:r>
              <a:rPr lang="pt-BR" sz="1200" dirty="0" smtClean="0"/>
              <a:t>23/11/15.</a:t>
            </a:r>
          </a:p>
          <a:p>
            <a:pPr algn="just">
              <a:spcAft>
                <a:spcPts val="600"/>
              </a:spcAft>
            </a:pPr>
            <a:r>
              <a:rPr lang="pt-BR" sz="1200" dirty="0"/>
              <a:t>CAMPOS, A. CIPA, Comissão Interna de Prevenção de Acidentes </a:t>
            </a:r>
            <a:r>
              <a:rPr lang="pt-BR" sz="1200" dirty="0" smtClean="0"/>
              <a:t>– Uma Nova </a:t>
            </a:r>
            <a:r>
              <a:rPr lang="pt-BR" sz="1200" dirty="0"/>
              <a:t>Abordagem. 6ºed.São </a:t>
            </a:r>
            <a:r>
              <a:rPr lang="pt-BR" sz="1200" dirty="0" err="1"/>
              <a:t>Paulo.Editora</a:t>
            </a:r>
            <a:r>
              <a:rPr lang="pt-BR" sz="1200" dirty="0"/>
              <a:t> SENAC. 2003</a:t>
            </a:r>
            <a:r>
              <a:rPr lang="pt-BR" sz="1200" dirty="0" smtClean="0"/>
              <a:t>.</a:t>
            </a:r>
          </a:p>
          <a:p>
            <a:pPr algn="just">
              <a:spcAft>
                <a:spcPts val="600"/>
              </a:spcAft>
            </a:pPr>
            <a:r>
              <a:rPr lang="pt-BR" sz="1200" dirty="0" smtClean="0"/>
              <a:t>CONTRAN</a:t>
            </a:r>
            <a:r>
              <a:rPr lang="pt-BR" sz="1200" dirty="0"/>
              <a:t>. Resolução Nº 166 de 15 de setembro de 2004. Aprova as </a:t>
            </a:r>
            <a:r>
              <a:rPr lang="pt-BR" sz="1200" dirty="0" smtClean="0"/>
              <a:t>diretrizes da </a:t>
            </a:r>
            <a:r>
              <a:rPr lang="pt-BR" sz="1200" dirty="0"/>
              <a:t>Política Nacional de Trânsito</a:t>
            </a:r>
            <a:r>
              <a:rPr lang="pt-BR" sz="1200" dirty="0" smtClean="0"/>
              <a:t>.</a:t>
            </a:r>
          </a:p>
          <a:p>
            <a:pPr algn="just">
              <a:spcAft>
                <a:spcPts val="600"/>
              </a:spcAft>
            </a:pPr>
            <a:r>
              <a:rPr lang="pt-BR" sz="1200" dirty="0"/>
              <a:t>ABRAMET. Noções de primeiros socorros no trânsito. São Paulo: Casa Brasileira do Livro, 2010</a:t>
            </a:r>
            <a:r>
              <a:rPr lang="pt-BR" sz="1200" dirty="0" smtClean="0"/>
              <a:t>.</a:t>
            </a:r>
          </a:p>
          <a:p>
            <a:pPr algn="just">
              <a:spcAft>
                <a:spcPts val="600"/>
              </a:spcAft>
            </a:pPr>
            <a:r>
              <a:rPr lang="pt-BR" sz="1200" dirty="0"/>
              <a:t>DETRAN/SP. Dicas de Direção Defensiva. Secretaria de Estado de Segurança Pública. Departamento Estadual de Trânsito de São Paulo. Disponível em: http://www.detran.sp.gov.br/renovacao/direcao_defensiva.asp</a:t>
            </a:r>
          </a:p>
          <a:p>
            <a:pPr algn="just">
              <a:spcAft>
                <a:spcPts val="600"/>
              </a:spcAft>
            </a:pPr>
            <a:r>
              <a:rPr lang="pt-BR" sz="1200" dirty="0"/>
              <a:t>DETRAN/SP. Noções de Primeiros Socorros no Trânsito. Secretaria de Estado de Segurança Pública. Departamento Estadual de Trânsito de São Paulo. Disponível em: http://</a:t>
            </a:r>
            <a:r>
              <a:rPr lang="pt-BR" sz="1200" dirty="0" smtClean="0"/>
              <a:t>www.denatran.gov.br/educacao.htm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34068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27574"/>
            <a:ext cx="5364088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REFERÊNCIAS BIBLIOGRÁFICAS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1203598"/>
            <a:ext cx="7992888" cy="116955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200" dirty="0" smtClean="0"/>
              <a:t>DETRAN/SP</a:t>
            </a:r>
            <a:r>
              <a:rPr lang="pt-BR" sz="1200" dirty="0"/>
              <a:t>. Direção Defensiva. Trânsito seguro é um direito de todos. </a:t>
            </a:r>
            <a:r>
              <a:rPr lang="pt-BR" sz="1200" dirty="0" smtClean="0"/>
              <a:t>Secretaria de </a:t>
            </a:r>
            <a:r>
              <a:rPr lang="pt-BR" sz="1200" dirty="0"/>
              <a:t>Estado de Segurança Pública. Departamento Estadual de </a:t>
            </a:r>
            <a:r>
              <a:rPr lang="pt-BR" sz="1200" dirty="0" smtClean="0"/>
              <a:t>Trânsito de </a:t>
            </a:r>
            <a:r>
              <a:rPr lang="pt-BR" sz="1200" dirty="0"/>
              <a:t>São Paulo. Disponível em: http://</a:t>
            </a:r>
            <a:r>
              <a:rPr lang="pt-BR" sz="1200" dirty="0" smtClean="0"/>
              <a:t>www.denatran.gov.br/educacao.htm</a:t>
            </a:r>
          </a:p>
          <a:p>
            <a:pPr algn="just">
              <a:spcAft>
                <a:spcPts val="600"/>
              </a:spcAft>
            </a:pPr>
            <a:r>
              <a:rPr lang="pt-BR" sz="1200" dirty="0" smtClean="0"/>
              <a:t>SENAC/SP</a:t>
            </a:r>
            <a:r>
              <a:rPr lang="pt-BR" sz="1200" dirty="0"/>
              <a:t>. </a:t>
            </a:r>
            <a:r>
              <a:rPr lang="pt-BR" sz="1200" dirty="0" smtClean="0"/>
              <a:t>Relacionamento Interpessoal. Disponível </a:t>
            </a:r>
            <a:r>
              <a:rPr lang="pt-BR" sz="1200" dirty="0"/>
              <a:t>em: http://www.ead.senac.br/cursos-livres/fundamentos-para-o-relacionamento-interpessoal-webtv</a:t>
            </a:r>
            <a:r>
              <a:rPr lang="pt-BR" sz="1200" dirty="0" smtClean="0"/>
              <a:t>/ acessado em 23/11/2015</a:t>
            </a:r>
            <a:endParaRPr lang="pt-BR" sz="1200" dirty="0"/>
          </a:p>
          <a:p>
            <a:pPr algn="just">
              <a:spcAft>
                <a:spcPts val="600"/>
              </a:spcAft>
            </a:pPr>
            <a:r>
              <a:rPr lang="pt-BR" sz="1200" dirty="0" smtClean="0"/>
              <a:t>RESOLUÇÃO </a:t>
            </a:r>
            <a:r>
              <a:rPr lang="pt-BR" sz="1200" dirty="0"/>
              <a:t>Nº 168, de 14 de dezembro de 2004 do CONTRAN</a:t>
            </a:r>
            <a:r>
              <a:rPr lang="pt-BR" sz="1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965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Relacionamento Interpessoal –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Aspectos Comportamentais</a:t>
            </a:r>
            <a:endParaRPr lang="pt-BR" sz="2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203598"/>
            <a:ext cx="5508104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chemeClr val="bg1">
                    <a:lumMod val="95000"/>
                  </a:schemeClr>
                </a:solidFill>
              </a:rPr>
              <a:t>SEGURANÇA NO TRANSPORTE DE EMERGÊNCIA</a:t>
            </a:r>
            <a:endParaRPr lang="pt-BR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1804630"/>
            <a:ext cx="4824536" cy="86177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smtClean="0"/>
              <a:t>Certificar-se </a:t>
            </a:r>
            <a:r>
              <a:rPr lang="pt-BR"/>
              <a:t>de que todas as </a:t>
            </a:r>
            <a:r>
              <a:rPr lang="pt-BR">
                <a:solidFill>
                  <a:srgbClr val="00B0F0"/>
                </a:solidFill>
              </a:rPr>
              <a:t>portas estão travadas</a:t>
            </a:r>
            <a:r>
              <a:rPr lang="pt-BR"/>
              <a:t>, antes colocar o veículo em movimento;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51520" y="2931790"/>
            <a:ext cx="4824536" cy="124649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smtClean="0"/>
              <a:t>Existem </a:t>
            </a:r>
            <a:r>
              <a:rPr lang="pt-BR"/>
              <a:t>relatos de usuários que ficaram </a:t>
            </a:r>
            <a:r>
              <a:rPr lang="pt-BR">
                <a:solidFill>
                  <a:srgbClr val="FF0000"/>
                </a:solidFill>
              </a:rPr>
              <a:t>presas às portas</a:t>
            </a:r>
            <a:r>
              <a:rPr lang="pt-BR"/>
              <a:t> dos veículos, pelas roupas ou </a:t>
            </a:r>
            <a:r>
              <a:rPr lang="pt-BR" smtClean="0"/>
              <a:t>bolsa </a:t>
            </a:r>
            <a:r>
              <a:rPr lang="pt-BR"/>
              <a:t>e </a:t>
            </a:r>
            <a:r>
              <a:rPr lang="pt-BR" smtClean="0"/>
              <a:t>foram arrastadas.</a:t>
            </a:r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95686"/>
            <a:ext cx="3614614" cy="2031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264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Relacionamento Interpessoal –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Aspectos Comportamentais</a:t>
            </a:r>
            <a:endParaRPr lang="pt-BR" sz="2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203598"/>
            <a:ext cx="4860032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chemeClr val="bg1">
                    <a:lumMod val="95000"/>
                  </a:schemeClr>
                </a:solidFill>
              </a:rPr>
              <a:t>SEGURANÇA NO TRANSPORTE DE EMERGÊNCIA</a:t>
            </a:r>
            <a:endParaRPr lang="pt-BR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67544" y="1851670"/>
            <a:ext cx="3384376" cy="240065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smtClean="0">
                <a:solidFill>
                  <a:srgbClr val="00B0F0"/>
                </a:solidFill>
              </a:rPr>
              <a:t>Sinalizar </a:t>
            </a:r>
            <a:r>
              <a:rPr lang="pt-BR">
                <a:solidFill>
                  <a:srgbClr val="00B0F0"/>
                </a:solidFill>
              </a:rPr>
              <a:t>com antecedência</a:t>
            </a:r>
            <a:r>
              <a:rPr lang="pt-BR"/>
              <a:t> </a:t>
            </a:r>
            <a:r>
              <a:rPr lang="pt-BR" smtClean="0"/>
              <a:t>todas as intenções de manobras e manter </a:t>
            </a:r>
            <a:r>
              <a:rPr lang="pt-BR" smtClean="0">
                <a:solidFill>
                  <a:srgbClr val="FF0000"/>
                </a:solidFill>
              </a:rPr>
              <a:t>acionados</a:t>
            </a:r>
            <a:r>
              <a:rPr lang="pt-BR" smtClean="0"/>
              <a:t> os dispositivos de </a:t>
            </a:r>
            <a:r>
              <a:rPr lang="pt-BR" smtClean="0">
                <a:solidFill>
                  <a:srgbClr val="00B050"/>
                </a:solidFill>
              </a:rPr>
              <a:t>alarme sonoro</a:t>
            </a:r>
            <a:r>
              <a:rPr lang="pt-BR" smtClean="0"/>
              <a:t> e </a:t>
            </a:r>
            <a:r>
              <a:rPr lang="pt-BR" smtClean="0">
                <a:solidFill>
                  <a:srgbClr val="00B050"/>
                </a:solidFill>
              </a:rPr>
              <a:t>luminoso</a:t>
            </a:r>
            <a:r>
              <a:rPr lang="pt-BR" smtClean="0"/>
              <a:t>, quando em efetiva </a:t>
            </a:r>
            <a:r>
              <a:rPr lang="pt-BR" err="1" smtClean="0"/>
              <a:t>prestão</a:t>
            </a:r>
            <a:r>
              <a:rPr lang="pt-BR" smtClean="0"/>
              <a:t> de socorro; </a:t>
            </a:r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86581"/>
            <a:ext cx="4343400" cy="245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183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Relacionamento Interpessoal –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Aspectos Comportamentais</a:t>
            </a:r>
            <a:endParaRPr lang="pt-BR" sz="2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145164"/>
            <a:ext cx="5364088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b="1" smtClean="0">
                <a:solidFill>
                  <a:schemeClr val="bg1">
                    <a:lumMod val="95000"/>
                  </a:schemeClr>
                </a:solidFill>
              </a:rPr>
              <a:t>SEGURANÇA NO TRANSPORTE DE EMERGÊNCIA</a:t>
            </a:r>
            <a:endParaRPr lang="pt-BR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23528" y="1876474"/>
            <a:ext cx="4680520" cy="124649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smtClean="0"/>
              <a:t>Outro </a:t>
            </a:r>
            <a:r>
              <a:rPr lang="pt-BR"/>
              <a:t>risco é o de </a:t>
            </a:r>
            <a:r>
              <a:rPr lang="pt-BR">
                <a:solidFill>
                  <a:srgbClr val="00B0F0"/>
                </a:solidFill>
              </a:rPr>
              <a:t>atropelamento</a:t>
            </a:r>
            <a:r>
              <a:rPr lang="pt-BR"/>
              <a:t> </a:t>
            </a:r>
            <a:r>
              <a:rPr lang="pt-BR" smtClean="0"/>
              <a:t>por </a:t>
            </a:r>
            <a:r>
              <a:rPr lang="pt-BR">
                <a:solidFill>
                  <a:srgbClr val="00B050"/>
                </a:solidFill>
              </a:rPr>
              <a:t>veículos que ultrapassam</a:t>
            </a:r>
            <a:r>
              <a:rPr lang="pt-BR"/>
              <a:t> o veículo </a:t>
            </a:r>
            <a:r>
              <a:rPr lang="pt-BR" smtClean="0"/>
              <a:t>de emergência, </a:t>
            </a:r>
            <a:r>
              <a:rPr lang="pt-BR"/>
              <a:t>durante o </a:t>
            </a:r>
            <a:r>
              <a:rPr lang="pt-BR" smtClean="0"/>
              <a:t>embarque de pessoas. </a:t>
            </a:r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23528" y="3435846"/>
            <a:ext cx="4824536" cy="124649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smtClean="0"/>
              <a:t>Cabe </a:t>
            </a:r>
            <a:r>
              <a:rPr lang="pt-BR"/>
              <a:t>ao </a:t>
            </a:r>
            <a:r>
              <a:rPr lang="pt-BR">
                <a:solidFill>
                  <a:srgbClr val="FF6600"/>
                </a:solidFill>
              </a:rPr>
              <a:t>condutor evitar</a:t>
            </a:r>
            <a:r>
              <a:rPr lang="pt-BR"/>
              <a:t> situações que ofereçam </a:t>
            </a:r>
            <a:r>
              <a:rPr lang="pt-BR">
                <a:solidFill>
                  <a:srgbClr val="7030A0"/>
                </a:solidFill>
              </a:rPr>
              <a:t>perigo </a:t>
            </a:r>
            <a:r>
              <a:rPr lang="pt-BR"/>
              <a:t>e monitorar, atenta e constantemente, tudo que acontece ao seu </a:t>
            </a:r>
            <a:r>
              <a:rPr lang="pt-BR" smtClean="0"/>
              <a:t>redor. </a:t>
            </a:r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147845"/>
            <a:ext cx="3383271" cy="1903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281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Relacionamento Interpessoal – </a:t>
            </a:r>
            <a:r>
              <a:rPr lang="pt-BR" sz="2600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Aspectos Comportamentais</a:t>
            </a:r>
            <a:endParaRPr lang="pt-BR" sz="2600" b="1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-36512" y="1203598"/>
            <a:ext cx="5004048" cy="360000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b="1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pt-BR" b="1" smtClean="0">
                <a:solidFill>
                  <a:schemeClr val="bg1">
                    <a:lumMod val="95000"/>
                  </a:schemeClr>
                </a:solidFill>
              </a:rPr>
              <a:t>SEGURANÇA NO TRANSPORTE DE </a:t>
            </a:r>
            <a:r>
              <a:rPr lang="pt-BR" b="1">
                <a:solidFill>
                  <a:schemeClr val="bg1">
                    <a:lumMod val="95000"/>
                  </a:schemeClr>
                </a:solidFill>
              </a:rPr>
              <a:t>EMERGÊNCIA</a:t>
            </a:r>
          </a:p>
          <a:p>
            <a:pPr algn="ctr"/>
            <a:endParaRPr lang="pt-BR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1520" y="1779662"/>
            <a:ext cx="4608512" cy="278537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/>
              <a:t>É preciso também lembrar que o </a:t>
            </a:r>
            <a:r>
              <a:rPr lang="pt-BR">
                <a:solidFill>
                  <a:srgbClr val="00B0F0"/>
                </a:solidFill>
              </a:rPr>
              <a:t>condutor de </a:t>
            </a:r>
            <a:r>
              <a:rPr lang="pt-BR" smtClean="0">
                <a:solidFill>
                  <a:srgbClr val="00B0F0"/>
                </a:solidFill>
              </a:rPr>
              <a:t>veículos de emergência </a:t>
            </a:r>
            <a:r>
              <a:rPr lang="pt-BR" smtClean="0"/>
              <a:t>tem </a:t>
            </a:r>
            <a:r>
              <a:rPr lang="pt-BR"/>
              <a:t>a nobre </a:t>
            </a:r>
            <a:r>
              <a:rPr lang="pt-BR">
                <a:solidFill>
                  <a:srgbClr val="00B050"/>
                </a:solidFill>
              </a:rPr>
              <a:t>missão</a:t>
            </a:r>
            <a:r>
              <a:rPr lang="pt-BR"/>
              <a:t> de ser um </a:t>
            </a:r>
            <a:r>
              <a:rPr lang="pt-BR" smtClean="0">
                <a:solidFill>
                  <a:srgbClr val="FF6600"/>
                </a:solidFill>
              </a:rPr>
              <a:t>condutor profissional exemplar</a:t>
            </a:r>
            <a:r>
              <a:rPr lang="pt-BR" smtClean="0"/>
              <a:t>, </a:t>
            </a:r>
            <a:r>
              <a:rPr lang="pt-BR"/>
              <a:t>pois seu </a:t>
            </a:r>
            <a:r>
              <a:rPr lang="pt-BR">
                <a:solidFill>
                  <a:srgbClr val="7030A0"/>
                </a:solidFill>
              </a:rPr>
              <a:t>comportamento</a:t>
            </a:r>
            <a:r>
              <a:rPr lang="pt-BR"/>
              <a:t> adequado na con­dução do veículo </a:t>
            </a:r>
            <a:r>
              <a:rPr lang="pt-BR">
                <a:solidFill>
                  <a:srgbClr val="00B050"/>
                </a:solidFill>
              </a:rPr>
              <a:t>pode influenciar</a:t>
            </a:r>
            <a:r>
              <a:rPr lang="pt-BR"/>
              <a:t> no comportamento de </a:t>
            </a:r>
            <a:r>
              <a:rPr lang="pt-BR">
                <a:solidFill>
                  <a:srgbClr val="7030A0"/>
                </a:solidFill>
              </a:rPr>
              <a:t>futuros motoristas</a:t>
            </a:r>
            <a:r>
              <a:rPr lang="pt-BR"/>
              <a:t>, os quais hoje são seus passageiros.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46"/>
          <a:stretch/>
        </p:blipFill>
        <p:spPr>
          <a:xfrm>
            <a:off x="5148064" y="1995686"/>
            <a:ext cx="3602935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148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15875">
          <a:solidFill>
            <a:srgbClr val="FF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>
            <a:solidFill>
              <a:srgbClr val="FF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 w="19050">
          <a:noFill/>
        </a:ln>
      </a:spPr>
      <a:bodyPr wrap="square" rtlCol="0">
        <a:spAutoFit/>
      </a:bodyPr>
      <a:lstStyle>
        <a:defPPr algn="just"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16893</TotalTime>
  <Words>3186</Words>
  <Application>Microsoft Office PowerPoint</Application>
  <PresentationFormat>Apresentação na tela (16:9)</PresentationFormat>
  <Paragraphs>336</Paragraphs>
  <Slides>58</Slides>
  <Notes>58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58</vt:i4>
      </vt:variant>
    </vt:vector>
  </HeadingPairs>
  <TitlesOfParts>
    <vt:vector size="62" baseType="lpstr">
      <vt:lpstr>Arial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AERaça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SalaDeAula</dc:creator>
  <cp:lastModifiedBy>ESCRITÓRIO</cp:lastModifiedBy>
  <cp:revision>1893</cp:revision>
  <dcterms:created xsi:type="dcterms:W3CDTF">2012-09-21T18:40:16Z</dcterms:created>
  <dcterms:modified xsi:type="dcterms:W3CDTF">2019-10-21T13:45:01Z</dcterms:modified>
</cp:coreProperties>
</file>