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58"/>
  </p:notesMasterIdLst>
  <p:sldIdLst>
    <p:sldId id="256" r:id="rId2"/>
    <p:sldId id="257" r:id="rId3"/>
    <p:sldId id="258" r:id="rId4"/>
    <p:sldId id="427" r:id="rId5"/>
    <p:sldId id="444" r:id="rId6"/>
    <p:sldId id="260" r:id="rId7"/>
    <p:sldId id="261" r:id="rId8"/>
    <p:sldId id="445" r:id="rId9"/>
    <p:sldId id="262" r:id="rId10"/>
    <p:sldId id="263" r:id="rId11"/>
    <p:sldId id="264" r:id="rId12"/>
    <p:sldId id="432" r:id="rId13"/>
    <p:sldId id="266" r:id="rId14"/>
    <p:sldId id="267" r:id="rId15"/>
    <p:sldId id="268" r:id="rId16"/>
    <p:sldId id="270" r:id="rId17"/>
    <p:sldId id="433" r:id="rId18"/>
    <p:sldId id="272" r:id="rId19"/>
    <p:sldId id="274" r:id="rId20"/>
    <p:sldId id="434" r:id="rId21"/>
    <p:sldId id="276" r:id="rId22"/>
    <p:sldId id="277" r:id="rId23"/>
    <p:sldId id="435" r:id="rId24"/>
    <p:sldId id="279" r:id="rId25"/>
    <p:sldId id="280" r:id="rId26"/>
    <p:sldId id="281" r:id="rId27"/>
    <p:sldId id="282" r:id="rId28"/>
    <p:sldId id="283" r:id="rId29"/>
    <p:sldId id="284" r:id="rId30"/>
    <p:sldId id="285" r:id="rId31"/>
    <p:sldId id="286" r:id="rId32"/>
    <p:sldId id="287" r:id="rId33"/>
    <p:sldId id="300" r:id="rId34"/>
    <p:sldId id="301" r:id="rId35"/>
    <p:sldId id="302" r:id="rId36"/>
    <p:sldId id="303" r:id="rId37"/>
    <p:sldId id="304" r:id="rId38"/>
    <p:sldId id="305" r:id="rId39"/>
    <p:sldId id="306" r:id="rId40"/>
    <p:sldId id="307" r:id="rId41"/>
    <p:sldId id="436" r:id="rId42"/>
    <p:sldId id="308" r:id="rId43"/>
    <p:sldId id="309" r:id="rId44"/>
    <p:sldId id="310" r:id="rId45"/>
    <p:sldId id="312" r:id="rId46"/>
    <p:sldId id="313" r:id="rId47"/>
    <p:sldId id="314" r:id="rId48"/>
    <p:sldId id="315" r:id="rId49"/>
    <p:sldId id="437" r:id="rId50"/>
    <p:sldId id="316" r:id="rId51"/>
    <p:sldId id="317" r:id="rId52"/>
    <p:sldId id="318" r:id="rId53"/>
    <p:sldId id="320" r:id="rId54"/>
    <p:sldId id="438" r:id="rId55"/>
    <p:sldId id="322" r:id="rId56"/>
    <p:sldId id="324" r:id="rId57"/>
    <p:sldId id="325" r:id="rId58"/>
    <p:sldId id="326" r:id="rId59"/>
    <p:sldId id="327" r:id="rId60"/>
    <p:sldId id="328" r:id="rId61"/>
    <p:sldId id="329" r:id="rId62"/>
    <p:sldId id="330" r:id="rId63"/>
    <p:sldId id="331" r:id="rId64"/>
    <p:sldId id="332" r:id="rId65"/>
    <p:sldId id="333" r:id="rId66"/>
    <p:sldId id="334" r:id="rId67"/>
    <p:sldId id="335" r:id="rId68"/>
    <p:sldId id="336" r:id="rId69"/>
    <p:sldId id="337" r:id="rId70"/>
    <p:sldId id="338" r:id="rId71"/>
    <p:sldId id="339" r:id="rId72"/>
    <p:sldId id="340" r:id="rId73"/>
    <p:sldId id="341" r:id="rId74"/>
    <p:sldId id="342" r:id="rId75"/>
    <p:sldId id="343" r:id="rId76"/>
    <p:sldId id="344" r:id="rId77"/>
    <p:sldId id="345" r:id="rId78"/>
    <p:sldId id="346" r:id="rId79"/>
    <p:sldId id="347" r:id="rId80"/>
    <p:sldId id="348" r:id="rId81"/>
    <p:sldId id="349" r:id="rId82"/>
    <p:sldId id="439" r:id="rId83"/>
    <p:sldId id="351" r:id="rId84"/>
    <p:sldId id="352" r:id="rId85"/>
    <p:sldId id="353" r:id="rId86"/>
    <p:sldId id="441" r:id="rId87"/>
    <p:sldId id="354" r:id="rId88"/>
    <p:sldId id="355" r:id="rId89"/>
    <p:sldId id="356" r:id="rId90"/>
    <p:sldId id="357" r:id="rId91"/>
    <p:sldId id="358" r:id="rId92"/>
    <p:sldId id="359" r:id="rId93"/>
    <p:sldId id="360" r:id="rId94"/>
    <p:sldId id="361" r:id="rId95"/>
    <p:sldId id="362" r:id="rId96"/>
    <p:sldId id="363" r:id="rId97"/>
    <p:sldId id="364" r:id="rId98"/>
    <p:sldId id="365" r:id="rId99"/>
    <p:sldId id="366" r:id="rId100"/>
    <p:sldId id="367" r:id="rId101"/>
    <p:sldId id="368" r:id="rId102"/>
    <p:sldId id="369" r:id="rId103"/>
    <p:sldId id="370" r:id="rId104"/>
    <p:sldId id="371" r:id="rId105"/>
    <p:sldId id="372" r:id="rId106"/>
    <p:sldId id="373" r:id="rId107"/>
    <p:sldId id="374" r:id="rId108"/>
    <p:sldId id="375" r:id="rId109"/>
    <p:sldId id="376" r:id="rId110"/>
    <p:sldId id="377" r:id="rId111"/>
    <p:sldId id="378" r:id="rId112"/>
    <p:sldId id="379" r:id="rId113"/>
    <p:sldId id="380" r:id="rId114"/>
    <p:sldId id="381" r:id="rId115"/>
    <p:sldId id="382" r:id="rId116"/>
    <p:sldId id="442" r:id="rId117"/>
    <p:sldId id="383" r:id="rId118"/>
    <p:sldId id="384" r:id="rId119"/>
    <p:sldId id="385" r:id="rId120"/>
    <p:sldId id="386" r:id="rId121"/>
    <p:sldId id="387" r:id="rId122"/>
    <p:sldId id="388" r:id="rId123"/>
    <p:sldId id="389" r:id="rId124"/>
    <p:sldId id="390" r:id="rId125"/>
    <p:sldId id="391" r:id="rId126"/>
    <p:sldId id="443" r:id="rId127"/>
    <p:sldId id="392" r:id="rId128"/>
    <p:sldId id="393" r:id="rId129"/>
    <p:sldId id="394" r:id="rId130"/>
    <p:sldId id="395" r:id="rId131"/>
    <p:sldId id="396" r:id="rId132"/>
    <p:sldId id="397" r:id="rId133"/>
    <p:sldId id="398" r:id="rId134"/>
    <p:sldId id="399" r:id="rId135"/>
    <p:sldId id="400" r:id="rId136"/>
    <p:sldId id="401" r:id="rId137"/>
    <p:sldId id="402" r:id="rId138"/>
    <p:sldId id="403" r:id="rId139"/>
    <p:sldId id="404" r:id="rId140"/>
    <p:sldId id="405" r:id="rId141"/>
    <p:sldId id="406" r:id="rId142"/>
    <p:sldId id="407" r:id="rId143"/>
    <p:sldId id="408" r:id="rId144"/>
    <p:sldId id="409" r:id="rId145"/>
    <p:sldId id="410" r:id="rId146"/>
    <p:sldId id="411" r:id="rId147"/>
    <p:sldId id="412" r:id="rId148"/>
    <p:sldId id="413" r:id="rId149"/>
    <p:sldId id="414" r:id="rId150"/>
    <p:sldId id="415" r:id="rId151"/>
    <p:sldId id="416" r:id="rId152"/>
    <p:sldId id="417" r:id="rId153"/>
    <p:sldId id="418" r:id="rId154"/>
    <p:sldId id="419" r:id="rId155"/>
    <p:sldId id="420" r:id="rId156"/>
    <p:sldId id="421" r:id="rId157"/>
  </p:sldIdLst>
  <p:sldSz cx="9144000" cy="5143500" type="screen16x9"/>
  <p:notesSz cx="6858000" cy="9144000"/>
  <p:defaultTextStyle>
    <a:defPPr lvl="0">
      <a:defRPr lang="pt-BR"/>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JcoI+HTkm2WD0HjeII1+dQ==" hashData="pCDIo2MzSkmJZQ0JALSgoJehrb1v18dmsPpHDwi7W7SI+brIAmzwW/Xhggcynj/Clf4bdrtLO4sEq1UN+aWJyQ=="/>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naldo" initials="R" lastIdx="1" clrIdx="0">
    <p:extLst>
      <p:ext uri="{19B8F6BF-5375-455C-9EA6-DF929625EA0E}">
        <p15:presenceInfo xmlns:p15="http://schemas.microsoft.com/office/powerpoint/2012/main" userId="Ronald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6E35"/>
    <a:srgbClr val="C7EAFD"/>
    <a:srgbClr val="1F497D"/>
    <a:srgbClr val="F9A739"/>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756" y="108"/>
      </p:cViewPr>
      <p:guideLst>
        <p:guide orient="horz" pos="1620"/>
        <p:guide pos="2880"/>
      </p:guideLst>
    </p:cSldViewPr>
  </p:slideViewPr>
  <p:notesTextViewPr>
    <p:cViewPr>
      <p:scale>
        <a:sx n="1" d="1"/>
        <a:sy n="1" d="1"/>
      </p:scale>
      <p:origin x="0" y="0"/>
    </p:cViewPr>
  </p:notesTextViewPr>
  <p:sorterViewPr>
    <p:cViewPr>
      <p:scale>
        <a:sx n="160" d="100"/>
        <a:sy n="16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commentAuthors" Target="commentAuthor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dirty="0"/>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564303-FDB9-49DD-B6AB-93FB1A784DD9}" type="datetimeFigureOut">
              <a:rPr lang="pt-BR" smtClean="0"/>
              <a:pPr/>
              <a:t>26/02/2020</a:t>
            </a:fld>
            <a:endParaRPr lang="pt-BR" dirty="0"/>
          </a:p>
        </p:txBody>
      </p:sp>
      <p:sp>
        <p:nvSpPr>
          <p:cNvPr id="4" name="Espaço Reservado para Imagem de Sli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pt-BR" dirty="0"/>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dirty="0"/>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C7B7FC-D94D-4A8A-BDE8-6A93F372643C}" type="slidenum">
              <a:rPr lang="pt-BR" smtClean="0"/>
              <a:pPr/>
              <a:t>‹nº›</a:t>
            </a:fld>
            <a:endParaRPr lang="pt-BR" dirty="0"/>
          </a:p>
        </p:txBody>
      </p:sp>
    </p:spTree>
    <p:extLst>
      <p:ext uri="{BB962C8B-B14F-4D97-AF65-F5344CB8AC3E}">
        <p14:creationId xmlns:p14="http://schemas.microsoft.com/office/powerpoint/2010/main" val="260617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a:t>
            </a:fld>
            <a:endParaRPr lang="pt-BR" dirty="0"/>
          </a:p>
        </p:txBody>
      </p:sp>
    </p:spTree>
    <p:extLst>
      <p:ext uri="{BB962C8B-B14F-4D97-AF65-F5344CB8AC3E}">
        <p14:creationId xmlns:p14="http://schemas.microsoft.com/office/powerpoint/2010/main" val="1308215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10</a:t>
            </a:fld>
            <a:endParaRPr lang="pt-BR" dirty="0"/>
          </a:p>
        </p:txBody>
      </p:sp>
    </p:spTree>
    <p:extLst>
      <p:ext uri="{BB962C8B-B14F-4D97-AF65-F5344CB8AC3E}">
        <p14:creationId xmlns:p14="http://schemas.microsoft.com/office/powerpoint/2010/main" val="54186526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100</a:t>
            </a:fld>
            <a:endParaRPr lang="pt-BR" dirty="0"/>
          </a:p>
        </p:txBody>
      </p:sp>
    </p:spTree>
    <p:extLst>
      <p:ext uri="{BB962C8B-B14F-4D97-AF65-F5344CB8AC3E}">
        <p14:creationId xmlns:p14="http://schemas.microsoft.com/office/powerpoint/2010/main" val="152767531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101</a:t>
            </a:fld>
            <a:endParaRPr lang="pt-BR" dirty="0"/>
          </a:p>
        </p:txBody>
      </p:sp>
    </p:spTree>
    <p:extLst>
      <p:ext uri="{BB962C8B-B14F-4D97-AF65-F5344CB8AC3E}">
        <p14:creationId xmlns:p14="http://schemas.microsoft.com/office/powerpoint/2010/main" val="49508413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102</a:t>
            </a:fld>
            <a:endParaRPr lang="pt-BR" dirty="0"/>
          </a:p>
        </p:txBody>
      </p:sp>
    </p:spTree>
    <p:extLst>
      <p:ext uri="{BB962C8B-B14F-4D97-AF65-F5344CB8AC3E}">
        <p14:creationId xmlns:p14="http://schemas.microsoft.com/office/powerpoint/2010/main" val="405053978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103</a:t>
            </a:fld>
            <a:endParaRPr lang="pt-BR" dirty="0"/>
          </a:p>
        </p:txBody>
      </p:sp>
    </p:spTree>
    <p:extLst>
      <p:ext uri="{BB962C8B-B14F-4D97-AF65-F5344CB8AC3E}">
        <p14:creationId xmlns:p14="http://schemas.microsoft.com/office/powerpoint/2010/main" val="354758654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104</a:t>
            </a:fld>
            <a:endParaRPr lang="pt-BR" dirty="0"/>
          </a:p>
        </p:txBody>
      </p:sp>
    </p:spTree>
    <p:extLst>
      <p:ext uri="{BB962C8B-B14F-4D97-AF65-F5344CB8AC3E}">
        <p14:creationId xmlns:p14="http://schemas.microsoft.com/office/powerpoint/2010/main" val="409054060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105</a:t>
            </a:fld>
            <a:endParaRPr lang="pt-BR" dirty="0"/>
          </a:p>
        </p:txBody>
      </p:sp>
    </p:spTree>
    <p:extLst>
      <p:ext uri="{BB962C8B-B14F-4D97-AF65-F5344CB8AC3E}">
        <p14:creationId xmlns:p14="http://schemas.microsoft.com/office/powerpoint/2010/main" val="170220932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106</a:t>
            </a:fld>
            <a:endParaRPr lang="pt-BR" dirty="0"/>
          </a:p>
        </p:txBody>
      </p:sp>
    </p:spTree>
    <p:extLst>
      <p:ext uri="{BB962C8B-B14F-4D97-AF65-F5344CB8AC3E}">
        <p14:creationId xmlns:p14="http://schemas.microsoft.com/office/powerpoint/2010/main" val="373987586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107</a:t>
            </a:fld>
            <a:endParaRPr lang="pt-BR" dirty="0"/>
          </a:p>
        </p:txBody>
      </p:sp>
    </p:spTree>
    <p:extLst>
      <p:ext uri="{BB962C8B-B14F-4D97-AF65-F5344CB8AC3E}">
        <p14:creationId xmlns:p14="http://schemas.microsoft.com/office/powerpoint/2010/main" val="227057883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108</a:t>
            </a:fld>
            <a:endParaRPr lang="pt-BR" dirty="0"/>
          </a:p>
        </p:txBody>
      </p:sp>
    </p:spTree>
    <p:extLst>
      <p:ext uri="{BB962C8B-B14F-4D97-AF65-F5344CB8AC3E}">
        <p14:creationId xmlns:p14="http://schemas.microsoft.com/office/powerpoint/2010/main" val="351071843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109</a:t>
            </a:fld>
            <a:endParaRPr lang="pt-BR" dirty="0"/>
          </a:p>
        </p:txBody>
      </p:sp>
    </p:spTree>
    <p:extLst>
      <p:ext uri="{BB962C8B-B14F-4D97-AF65-F5344CB8AC3E}">
        <p14:creationId xmlns:p14="http://schemas.microsoft.com/office/powerpoint/2010/main" val="3580346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11</a:t>
            </a:fld>
            <a:endParaRPr lang="pt-BR" dirty="0"/>
          </a:p>
        </p:txBody>
      </p:sp>
    </p:spTree>
    <p:extLst>
      <p:ext uri="{BB962C8B-B14F-4D97-AF65-F5344CB8AC3E}">
        <p14:creationId xmlns:p14="http://schemas.microsoft.com/office/powerpoint/2010/main" val="6690442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110</a:t>
            </a:fld>
            <a:endParaRPr lang="pt-BR" dirty="0"/>
          </a:p>
        </p:txBody>
      </p:sp>
    </p:spTree>
    <p:extLst>
      <p:ext uri="{BB962C8B-B14F-4D97-AF65-F5344CB8AC3E}">
        <p14:creationId xmlns:p14="http://schemas.microsoft.com/office/powerpoint/2010/main" val="331114282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111</a:t>
            </a:fld>
            <a:endParaRPr lang="pt-BR" dirty="0"/>
          </a:p>
        </p:txBody>
      </p:sp>
    </p:spTree>
    <p:extLst>
      <p:ext uri="{BB962C8B-B14F-4D97-AF65-F5344CB8AC3E}">
        <p14:creationId xmlns:p14="http://schemas.microsoft.com/office/powerpoint/2010/main" val="63810749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112</a:t>
            </a:fld>
            <a:endParaRPr lang="pt-BR" dirty="0"/>
          </a:p>
        </p:txBody>
      </p:sp>
    </p:spTree>
    <p:extLst>
      <p:ext uri="{BB962C8B-B14F-4D97-AF65-F5344CB8AC3E}">
        <p14:creationId xmlns:p14="http://schemas.microsoft.com/office/powerpoint/2010/main" val="339553244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113</a:t>
            </a:fld>
            <a:endParaRPr lang="pt-BR" dirty="0"/>
          </a:p>
        </p:txBody>
      </p:sp>
    </p:spTree>
    <p:extLst>
      <p:ext uri="{BB962C8B-B14F-4D97-AF65-F5344CB8AC3E}">
        <p14:creationId xmlns:p14="http://schemas.microsoft.com/office/powerpoint/2010/main" val="154157021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114</a:t>
            </a:fld>
            <a:endParaRPr lang="pt-BR" dirty="0"/>
          </a:p>
        </p:txBody>
      </p:sp>
    </p:spTree>
    <p:extLst>
      <p:ext uri="{BB962C8B-B14F-4D97-AF65-F5344CB8AC3E}">
        <p14:creationId xmlns:p14="http://schemas.microsoft.com/office/powerpoint/2010/main" val="243170332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115</a:t>
            </a:fld>
            <a:endParaRPr lang="pt-BR" dirty="0"/>
          </a:p>
        </p:txBody>
      </p:sp>
    </p:spTree>
    <p:extLst>
      <p:ext uri="{BB962C8B-B14F-4D97-AF65-F5344CB8AC3E}">
        <p14:creationId xmlns:p14="http://schemas.microsoft.com/office/powerpoint/2010/main" val="205726505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116</a:t>
            </a:fld>
            <a:endParaRPr lang="pt-BR" dirty="0"/>
          </a:p>
        </p:txBody>
      </p:sp>
    </p:spTree>
    <p:extLst>
      <p:ext uri="{BB962C8B-B14F-4D97-AF65-F5344CB8AC3E}">
        <p14:creationId xmlns:p14="http://schemas.microsoft.com/office/powerpoint/2010/main" val="5815220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117</a:t>
            </a:fld>
            <a:endParaRPr lang="pt-BR" dirty="0"/>
          </a:p>
        </p:txBody>
      </p:sp>
    </p:spTree>
    <p:extLst>
      <p:ext uri="{BB962C8B-B14F-4D97-AF65-F5344CB8AC3E}">
        <p14:creationId xmlns:p14="http://schemas.microsoft.com/office/powerpoint/2010/main" val="281974433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118</a:t>
            </a:fld>
            <a:endParaRPr lang="pt-BR" dirty="0"/>
          </a:p>
        </p:txBody>
      </p:sp>
    </p:spTree>
    <p:extLst>
      <p:ext uri="{BB962C8B-B14F-4D97-AF65-F5344CB8AC3E}">
        <p14:creationId xmlns:p14="http://schemas.microsoft.com/office/powerpoint/2010/main" val="18190793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119</a:t>
            </a:fld>
            <a:endParaRPr lang="pt-BR" dirty="0"/>
          </a:p>
        </p:txBody>
      </p:sp>
    </p:spTree>
    <p:extLst>
      <p:ext uri="{BB962C8B-B14F-4D97-AF65-F5344CB8AC3E}">
        <p14:creationId xmlns:p14="http://schemas.microsoft.com/office/powerpoint/2010/main" val="1183111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12</a:t>
            </a:fld>
            <a:endParaRPr lang="pt-BR" dirty="0"/>
          </a:p>
        </p:txBody>
      </p:sp>
    </p:spTree>
    <p:extLst>
      <p:ext uri="{BB962C8B-B14F-4D97-AF65-F5344CB8AC3E}">
        <p14:creationId xmlns:p14="http://schemas.microsoft.com/office/powerpoint/2010/main" val="407847245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120</a:t>
            </a:fld>
            <a:endParaRPr lang="pt-BR" dirty="0"/>
          </a:p>
        </p:txBody>
      </p:sp>
    </p:spTree>
    <p:extLst>
      <p:ext uri="{BB962C8B-B14F-4D97-AF65-F5344CB8AC3E}">
        <p14:creationId xmlns:p14="http://schemas.microsoft.com/office/powerpoint/2010/main" val="239727383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121</a:t>
            </a:fld>
            <a:endParaRPr lang="pt-BR" dirty="0"/>
          </a:p>
        </p:txBody>
      </p:sp>
    </p:spTree>
    <p:extLst>
      <p:ext uri="{BB962C8B-B14F-4D97-AF65-F5344CB8AC3E}">
        <p14:creationId xmlns:p14="http://schemas.microsoft.com/office/powerpoint/2010/main" val="384885766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122</a:t>
            </a:fld>
            <a:endParaRPr lang="pt-BR" dirty="0"/>
          </a:p>
        </p:txBody>
      </p:sp>
    </p:spTree>
    <p:extLst>
      <p:ext uri="{BB962C8B-B14F-4D97-AF65-F5344CB8AC3E}">
        <p14:creationId xmlns:p14="http://schemas.microsoft.com/office/powerpoint/2010/main" val="368005731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123</a:t>
            </a:fld>
            <a:endParaRPr lang="pt-BR" dirty="0"/>
          </a:p>
        </p:txBody>
      </p:sp>
    </p:spTree>
    <p:extLst>
      <p:ext uri="{BB962C8B-B14F-4D97-AF65-F5344CB8AC3E}">
        <p14:creationId xmlns:p14="http://schemas.microsoft.com/office/powerpoint/2010/main" val="146359526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124</a:t>
            </a:fld>
            <a:endParaRPr lang="pt-BR" dirty="0"/>
          </a:p>
        </p:txBody>
      </p:sp>
    </p:spTree>
    <p:extLst>
      <p:ext uri="{BB962C8B-B14F-4D97-AF65-F5344CB8AC3E}">
        <p14:creationId xmlns:p14="http://schemas.microsoft.com/office/powerpoint/2010/main" val="54706357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125</a:t>
            </a:fld>
            <a:endParaRPr lang="pt-BR" dirty="0"/>
          </a:p>
        </p:txBody>
      </p:sp>
    </p:spTree>
    <p:extLst>
      <p:ext uri="{BB962C8B-B14F-4D97-AF65-F5344CB8AC3E}">
        <p14:creationId xmlns:p14="http://schemas.microsoft.com/office/powerpoint/2010/main" val="420019668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126</a:t>
            </a:fld>
            <a:endParaRPr lang="pt-BR" dirty="0"/>
          </a:p>
        </p:txBody>
      </p:sp>
    </p:spTree>
    <p:extLst>
      <p:ext uri="{BB962C8B-B14F-4D97-AF65-F5344CB8AC3E}">
        <p14:creationId xmlns:p14="http://schemas.microsoft.com/office/powerpoint/2010/main" val="194810729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127</a:t>
            </a:fld>
            <a:endParaRPr lang="pt-BR" dirty="0"/>
          </a:p>
        </p:txBody>
      </p:sp>
    </p:spTree>
    <p:extLst>
      <p:ext uri="{BB962C8B-B14F-4D97-AF65-F5344CB8AC3E}">
        <p14:creationId xmlns:p14="http://schemas.microsoft.com/office/powerpoint/2010/main" val="408252976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128</a:t>
            </a:fld>
            <a:endParaRPr lang="pt-BR" dirty="0"/>
          </a:p>
        </p:txBody>
      </p:sp>
    </p:spTree>
    <p:extLst>
      <p:ext uri="{BB962C8B-B14F-4D97-AF65-F5344CB8AC3E}">
        <p14:creationId xmlns:p14="http://schemas.microsoft.com/office/powerpoint/2010/main" val="396818238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129</a:t>
            </a:fld>
            <a:endParaRPr lang="pt-BR" dirty="0"/>
          </a:p>
        </p:txBody>
      </p:sp>
    </p:spTree>
    <p:extLst>
      <p:ext uri="{BB962C8B-B14F-4D97-AF65-F5344CB8AC3E}">
        <p14:creationId xmlns:p14="http://schemas.microsoft.com/office/powerpoint/2010/main" val="566853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13</a:t>
            </a:fld>
            <a:endParaRPr lang="pt-BR" dirty="0"/>
          </a:p>
        </p:txBody>
      </p:sp>
    </p:spTree>
    <p:extLst>
      <p:ext uri="{BB962C8B-B14F-4D97-AF65-F5344CB8AC3E}">
        <p14:creationId xmlns:p14="http://schemas.microsoft.com/office/powerpoint/2010/main" val="239503197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130</a:t>
            </a:fld>
            <a:endParaRPr lang="pt-BR" dirty="0"/>
          </a:p>
        </p:txBody>
      </p:sp>
    </p:spTree>
    <p:extLst>
      <p:ext uri="{BB962C8B-B14F-4D97-AF65-F5344CB8AC3E}">
        <p14:creationId xmlns:p14="http://schemas.microsoft.com/office/powerpoint/2010/main" val="283980331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131</a:t>
            </a:fld>
            <a:endParaRPr lang="pt-BR" dirty="0"/>
          </a:p>
        </p:txBody>
      </p:sp>
    </p:spTree>
    <p:extLst>
      <p:ext uri="{BB962C8B-B14F-4D97-AF65-F5344CB8AC3E}">
        <p14:creationId xmlns:p14="http://schemas.microsoft.com/office/powerpoint/2010/main" val="249935963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132</a:t>
            </a:fld>
            <a:endParaRPr lang="pt-BR" dirty="0"/>
          </a:p>
        </p:txBody>
      </p:sp>
    </p:spTree>
    <p:extLst>
      <p:ext uri="{BB962C8B-B14F-4D97-AF65-F5344CB8AC3E}">
        <p14:creationId xmlns:p14="http://schemas.microsoft.com/office/powerpoint/2010/main" val="376973785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133</a:t>
            </a:fld>
            <a:endParaRPr lang="pt-BR" dirty="0"/>
          </a:p>
        </p:txBody>
      </p:sp>
    </p:spTree>
    <p:extLst>
      <p:ext uri="{BB962C8B-B14F-4D97-AF65-F5344CB8AC3E}">
        <p14:creationId xmlns:p14="http://schemas.microsoft.com/office/powerpoint/2010/main" val="232107012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134</a:t>
            </a:fld>
            <a:endParaRPr lang="pt-BR" dirty="0"/>
          </a:p>
        </p:txBody>
      </p:sp>
    </p:spTree>
    <p:extLst>
      <p:ext uri="{BB962C8B-B14F-4D97-AF65-F5344CB8AC3E}">
        <p14:creationId xmlns:p14="http://schemas.microsoft.com/office/powerpoint/2010/main" val="82028329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135</a:t>
            </a:fld>
            <a:endParaRPr lang="pt-BR" dirty="0"/>
          </a:p>
        </p:txBody>
      </p:sp>
    </p:spTree>
    <p:extLst>
      <p:ext uri="{BB962C8B-B14F-4D97-AF65-F5344CB8AC3E}">
        <p14:creationId xmlns:p14="http://schemas.microsoft.com/office/powerpoint/2010/main" val="14149103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136</a:t>
            </a:fld>
            <a:endParaRPr lang="pt-BR" dirty="0"/>
          </a:p>
        </p:txBody>
      </p:sp>
    </p:spTree>
    <p:extLst>
      <p:ext uri="{BB962C8B-B14F-4D97-AF65-F5344CB8AC3E}">
        <p14:creationId xmlns:p14="http://schemas.microsoft.com/office/powerpoint/2010/main" val="395033246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137</a:t>
            </a:fld>
            <a:endParaRPr lang="pt-BR" dirty="0"/>
          </a:p>
        </p:txBody>
      </p:sp>
    </p:spTree>
    <p:extLst>
      <p:ext uri="{BB962C8B-B14F-4D97-AF65-F5344CB8AC3E}">
        <p14:creationId xmlns:p14="http://schemas.microsoft.com/office/powerpoint/2010/main" val="399875278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138</a:t>
            </a:fld>
            <a:endParaRPr lang="pt-BR" dirty="0"/>
          </a:p>
        </p:txBody>
      </p:sp>
    </p:spTree>
    <p:extLst>
      <p:ext uri="{BB962C8B-B14F-4D97-AF65-F5344CB8AC3E}">
        <p14:creationId xmlns:p14="http://schemas.microsoft.com/office/powerpoint/2010/main" val="253198513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139</a:t>
            </a:fld>
            <a:endParaRPr lang="pt-BR" dirty="0"/>
          </a:p>
        </p:txBody>
      </p:sp>
    </p:spTree>
    <p:extLst>
      <p:ext uri="{BB962C8B-B14F-4D97-AF65-F5344CB8AC3E}">
        <p14:creationId xmlns:p14="http://schemas.microsoft.com/office/powerpoint/2010/main" val="2342090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14</a:t>
            </a:fld>
            <a:endParaRPr lang="pt-BR" dirty="0"/>
          </a:p>
        </p:txBody>
      </p:sp>
    </p:spTree>
    <p:extLst>
      <p:ext uri="{BB962C8B-B14F-4D97-AF65-F5344CB8AC3E}">
        <p14:creationId xmlns:p14="http://schemas.microsoft.com/office/powerpoint/2010/main" val="314088338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140</a:t>
            </a:fld>
            <a:endParaRPr lang="pt-BR" dirty="0"/>
          </a:p>
        </p:txBody>
      </p:sp>
    </p:spTree>
    <p:extLst>
      <p:ext uri="{BB962C8B-B14F-4D97-AF65-F5344CB8AC3E}">
        <p14:creationId xmlns:p14="http://schemas.microsoft.com/office/powerpoint/2010/main" val="417115654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141</a:t>
            </a:fld>
            <a:endParaRPr lang="pt-BR" dirty="0"/>
          </a:p>
        </p:txBody>
      </p:sp>
    </p:spTree>
    <p:extLst>
      <p:ext uri="{BB962C8B-B14F-4D97-AF65-F5344CB8AC3E}">
        <p14:creationId xmlns:p14="http://schemas.microsoft.com/office/powerpoint/2010/main" val="20637646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142</a:t>
            </a:fld>
            <a:endParaRPr lang="pt-BR" dirty="0"/>
          </a:p>
        </p:txBody>
      </p:sp>
    </p:spTree>
    <p:extLst>
      <p:ext uri="{BB962C8B-B14F-4D97-AF65-F5344CB8AC3E}">
        <p14:creationId xmlns:p14="http://schemas.microsoft.com/office/powerpoint/2010/main" val="427099274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143</a:t>
            </a:fld>
            <a:endParaRPr lang="pt-BR" dirty="0"/>
          </a:p>
        </p:txBody>
      </p:sp>
    </p:spTree>
    <p:extLst>
      <p:ext uri="{BB962C8B-B14F-4D97-AF65-F5344CB8AC3E}">
        <p14:creationId xmlns:p14="http://schemas.microsoft.com/office/powerpoint/2010/main" val="158254715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144</a:t>
            </a:fld>
            <a:endParaRPr lang="pt-BR" dirty="0"/>
          </a:p>
        </p:txBody>
      </p:sp>
    </p:spTree>
    <p:extLst>
      <p:ext uri="{BB962C8B-B14F-4D97-AF65-F5344CB8AC3E}">
        <p14:creationId xmlns:p14="http://schemas.microsoft.com/office/powerpoint/2010/main" val="420586762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145</a:t>
            </a:fld>
            <a:endParaRPr lang="pt-BR" dirty="0"/>
          </a:p>
        </p:txBody>
      </p:sp>
    </p:spTree>
    <p:extLst>
      <p:ext uri="{BB962C8B-B14F-4D97-AF65-F5344CB8AC3E}">
        <p14:creationId xmlns:p14="http://schemas.microsoft.com/office/powerpoint/2010/main" val="239418376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146</a:t>
            </a:fld>
            <a:endParaRPr lang="pt-BR" dirty="0"/>
          </a:p>
        </p:txBody>
      </p:sp>
    </p:spTree>
    <p:extLst>
      <p:ext uri="{BB962C8B-B14F-4D97-AF65-F5344CB8AC3E}">
        <p14:creationId xmlns:p14="http://schemas.microsoft.com/office/powerpoint/2010/main" val="54548506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147</a:t>
            </a:fld>
            <a:endParaRPr lang="pt-BR" dirty="0"/>
          </a:p>
        </p:txBody>
      </p:sp>
    </p:spTree>
    <p:extLst>
      <p:ext uri="{BB962C8B-B14F-4D97-AF65-F5344CB8AC3E}">
        <p14:creationId xmlns:p14="http://schemas.microsoft.com/office/powerpoint/2010/main" val="270397012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148</a:t>
            </a:fld>
            <a:endParaRPr lang="pt-BR" dirty="0"/>
          </a:p>
        </p:txBody>
      </p:sp>
    </p:spTree>
    <p:extLst>
      <p:ext uri="{BB962C8B-B14F-4D97-AF65-F5344CB8AC3E}">
        <p14:creationId xmlns:p14="http://schemas.microsoft.com/office/powerpoint/2010/main" val="269380543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149</a:t>
            </a:fld>
            <a:endParaRPr lang="pt-BR" dirty="0"/>
          </a:p>
        </p:txBody>
      </p:sp>
    </p:spTree>
    <p:extLst>
      <p:ext uri="{BB962C8B-B14F-4D97-AF65-F5344CB8AC3E}">
        <p14:creationId xmlns:p14="http://schemas.microsoft.com/office/powerpoint/2010/main" val="737509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15</a:t>
            </a:fld>
            <a:endParaRPr lang="pt-BR" dirty="0"/>
          </a:p>
        </p:txBody>
      </p:sp>
    </p:spTree>
    <p:extLst>
      <p:ext uri="{BB962C8B-B14F-4D97-AF65-F5344CB8AC3E}">
        <p14:creationId xmlns:p14="http://schemas.microsoft.com/office/powerpoint/2010/main" val="264126283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150</a:t>
            </a:fld>
            <a:endParaRPr lang="pt-BR" dirty="0"/>
          </a:p>
        </p:txBody>
      </p:sp>
    </p:spTree>
    <p:extLst>
      <p:ext uri="{BB962C8B-B14F-4D97-AF65-F5344CB8AC3E}">
        <p14:creationId xmlns:p14="http://schemas.microsoft.com/office/powerpoint/2010/main" val="249055146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151</a:t>
            </a:fld>
            <a:endParaRPr lang="pt-BR" dirty="0"/>
          </a:p>
        </p:txBody>
      </p:sp>
    </p:spTree>
    <p:extLst>
      <p:ext uri="{BB962C8B-B14F-4D97-AF65-F5344CB8AC3E}">
        <p14:creationId xmlns:p14="http://schemas.microsoft.com/office/powerpoint/2010/main" val="193117029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152</a:t>
            </a:fld>
            <a:endParaRPr lang="pt-BR" dirty="0"/>
          </a:p>
        </p:txBody>
      </p:sp>
    </p:spTree>
    <p:extLst>
      <p:ext uri="{BB962C8B-B14F-4D97-AF65-F5344CB8AC3E}">
        <p14:creationId xmlns:p14="http://schemas.microsoft.com/office/powerpoint/2010/main" val="117356811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153</a:t>
            </a:fld>
            <a:endParaRPr lang="pt-BR" dirty="0"/>
          </a:p>
        </p:txBody>
      </p:sp>
    </p:spTree>
    <p:extLst>
      <p:ext uri="{BB962C8B-B14F-4D97-AF65-F5344CB8AC3E}">
        <p14:creationId xmlns:p14="http://schemas.microsoft.com/office/powerpoint/2010/main" val="226357376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154</a:t>
            </a:fld>
            <a:endParaRPr lang="pt-BR" dirty="0"/>
          </a:p>
        </p:txBody>
      </p:sp>
    </p:spTree>
    <p:extLst>
      <p:ext uri="{BB962C8B-B14F-4D97-AF65-F5344CB8AC3E}">
        <p14:creationId xmlns:p14="http://schemas.microsoft.com/office/powerpoint/2010/main" val="295750429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155</a:t>
            </a:fld>
            <a:endParaRPr lang="pt-BR" dirty="0"/>
          </a:p>
        </p:txBody>
      </p:sp>
    </p:spTree>
    <p:extLst>
      <p:ext uri="{BB962C8B-B14F-4D97-AF65-F5344CB8AC3E}">
        <p14:creationId xmlns:p14="http://schemas.microsoft.com/office/powerpoint/2010/main" val="274435444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156</a:t>
            </a:fld>
            <a:endParaRPr lang="pt-BR" dirty="0"/>
          </a:p>
        </p:txBody>
      </p:sp>
    </p:spTree>
    <p:extLst>
      <p:ext uri="{BB962C8B-B14F-4D97-AF65-F5344CB8AC3E}">
        <p14:creationId xmlns:p14="http://schemas.microsoft.com/office/powerpoint/2010/main" val="1916643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16</a:t>
            </a:fld>
            <a:endParaRPr lang="pt-BR" dirty="0"/>
          </a:p>
        </p:txBody>
      </p:sp>
    </p:spTree>
    <p:extLst>
      <p:ext uri="{BB962C8B-B14F-4D97-AF65-F5344CB8AC3E}">
        <p14:creationId xmlns:p14="http://schemas.microsoft.com/office/powerpoint/2010/main" val="3238798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17</a:t>
            </a:fld>
            <a:endParaRPr lang="pt-BR" dirty="0"/>
          </a:p>
        </p:txBody>
      </p:sp>
    </p:spTree>
    <p:extLst>
      <p:ext uri="{BB962C8B-B14F-4D97-AF65-F5344CB8AC3E}">
        <p14:creationId xmlns:p14="http://schemas.microsoft.com/office/powerpoint/2010/main" val="1881764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18</a:t>
            </a:fld>
            <a:endParaRPr lang="pt-BR" dirty="0"/>
          </a:p>
        </p:txBody>
      </p:sp>
    </p:spTree>
    <p:extLst>
      <p:ext uri="{BB962C8B-B14F-4D97-AF65-F5344CB8AC3E}">
        <p14:creationId xmlns:p14="http://schemas.microsoft.com/office/powerpoint/2010/main" val="2560691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19</a:t>
            </a:fld>
            <a:endParaRPr lang="pt-BR" dirty="0"/>
          </a:p>
        </p:txBody>
      </p:sp>
    </p:spTree>
    <p:extLst>
      <p:ext uri="{BB962C8B-B14F-4D97-AF65-F5344CB8AC3E}">
        <p14:creationId xmlns:p14="http://schemas.microsoft.com/office/powerpoint/2010/main" val="704876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a:t>
            </a:fld>
            <a:endParaRPr lang="pt-BR" dirty="0"/>
          </a:p>
        </p:txBody>
      </p:sp>
    </p:spTree>
    <p:extLst>
      <p:ext uri="{BB962C8B-B14F-4D97-AF65-F5344CB8AC3E}">
        <p14:creationId xmlns:p14="http://schemas.microsoft.com/office/powerpoint/2010/main" val="3695251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20</a:t>
            </a:fld>
            <a:endParaRPr lang="pt-BR" dirty="0"/>
          </a:p>
        </p:txBody>
      </p:sp>
    </p:spTree>
    <p:extLst>
      <p:ext uri="{BB962C8B-B14F-4D97-AF65-F5344CB8AC3E}">
        <p14:creationId xmlns:p14="http://schemas.microsoft.com/office/powerpoint/2010/main" val="1128743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21</a:t>
            </a:fld>
            <a:endParaRPr lang="pt-BR" dirty="0"/>
          </a:p>
        </p:txBody>
      </p:sp>
    </p:spTree>
    <p:extLst>
      <p:ext uri="{BB962C8B-B14F-4D97-AF65-F5344CB8AC3E}">
        <p14:creationId xmlns:p14="http://schemas.microsoft.com/office/powerpoint/2010/main" val="5856333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22</a:t>
            </a:fld>
            <a:endParaRPr lang="pt-BR" dirty="0"/>
          </a:p>
        </p:txBody>
      </p:sp>
    </p:spTree>
    <p:extLst>
      <p:ext uri="{BB962C8B-B14F-4D97-AF65-F5344CB8AC3E}">
        <p14:creationId xmlns:p14="http://schemas.microsoft.com/office/powerpoint/2010/main" val="3844455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23</a:t>
            </a:fld>
            <a:endParaRPr lang="pt-BR" dirty="0"/>
          </a:p>
        </p:txBody>
      </p:sp>
    </p:spTree>
    <p:extLst>
      <p:ext uri="{BB962C8B-B14F-4D97-AF65-F5344CB8AC3E}">
        <p14:creationId xmlns:p14="http://schemas.microsoft.com/office/powerpoint/2010/main" val="6188188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24</a:t>
            </a:fld>
            <a:endParaRPr lang="pt-BR" dirty="0"/>
          </a:p>
        </p:txBody>
      </p:sp>
    </p:spTree>
    <p:extLst>
      <p:ext uri="{BB962C8B-B14F-4D97-AF65-F5344CB8AC3E}">
        <p14:creationId xmlns:p14="http://schemas.microsoft.com/office/powerpoint/2010/main" val="34367543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25</a:t>
            </a:fld>
            <a:endParaRPr lang="pt-BR" dirty="0"/>
          </a:p>
        </p:txBody>
      </p:sp>
    </p:spTree>
    <p:extLst>
      <p:ext uri="{BB962C8B-B14F-4D97-AF65-F5344CB8AC3E}">
        <p14:creationId xmlns:p14="http://schemas.microsoft.com/office/powerpoint/2010/main" val="19090402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26</a:t>
            </a:fld>
            <a:endParaRPr lang="pt-BR" dirty="0"/>
          </a:p>
        </p:txBody>
      </p:sp>
    </p:spTree>
    <p:extLst>
      <p:ext uri="{BB962C8B-B14F-4D97-AF65-F5344CB8AC3E}">
        <p14:creationId xmlns:p14="http://schemas.microsoft.com/office/powerpoint/2010/main" val="5309081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27</a:t>
            </a:fld>
            <a:endParaRPr lang="pt-BR" dirty="0"/>
          </a:p>
        </p:txBody>
      </p:sp>
    </p:spTree>
    <p:extLst>
      <p:ext uri="{BB962C8B-B14F-4D97-AF65-F5344CB8AC3E}">
        <p14:creationId xmlns:p14="http://schemas.microsoft.com/office/powerpoint/2010/main" val="5309081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28</a:t>
            </a:fld>
            <a:endParaRPr lang="pt-BR" dirty="0"/>
          </a:p>
        </p:txBody>
      </p:sp>
    </p:spTree>
    <p:extLst>
      <p:ext uri="{BB962C8B-B14F-4D97-AF65-F5344CB8AC3E}">
        <p14:creationId xmlns:p14="http://schemas.microsoft.com/office/powerpoint/2010/main" val="5309081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29</a:t>
            </a:fld>
            <a:endParaRPr lang="pt-BR" dirty="0"/>
          </a:p>
        </p:txBody>
      </p:sp>
    </p:spTree>
    <p:extLst>
      <p:ext uri="{BB962C8B-B14F-4D97-AF65-F5344CB8AC3E}">
        <p14:creationId xmlns:p14="http://schemas.microsoft.com/office/powerpoint/2010/main" val="530908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a:t>
            </a:fld>
            <a:endParaRPr lang="pt-BR" dirty="0"/>
          </a:p>
        </p:txBody>
      </p:sp>
    </p:spTree>
    <p:extLst>
      <p:ext uri="{BB962C8B-B14F-4D97-AF65-F5344CB8AC3E}">
        <p14:creationId xmlns:p14="http://schemas.microsoft.com/office/powerpoint/2010/main" val="13075238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30</a:t>
            </a:fld>
            <a:endParaRPr lang="pt-BR" dirty="0"/>
          </a:p>
        </p:txBody>
      </p:sp>
    </p:spTree>
    <p:extLst>
      <p:ext uri="{BB962C8B-B14F-4D97-AF65-F5344CB8AC3E}">
        <p14:creationId xmlns:p14="http://schemas.microsoft.com/office/powerpoint/2010/main" val="5309081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31</a:t>
            </a:fld>
            <a:endParaRPr lang="pt-BR" dirty="0"/>
          </a:p>
        </p:txBody>
      </p:sp>
    </p:spTree>
    <p:extLst>
      <p:ext uri="{BB962C8B-B14F-4D97-AF65-F5344CB8AC3E}">
        <p14:creationId xmlns:p14="http://schemas.microsoft.com/office/powerpoint/2010/main" val="5309081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32</a:t>
            </a:fld>
            <a:endParaRPr lang="pt-BR" dirty="0"/>
          </a:p>
        </p:txBody>
      </p:sp>
    </p:spTree>
    <p:extLst>
      <p:ext uri="{BB962C8B-B14F-4D97-AF65-F5344CB8AC3E}">
        <p14:creationId xmlns:p14="http://schemas.microsoft.com/office/powerpoint/2010/main" val="5309081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33</a:t>
            </a:fld>
            <a:endParaRPr lang="pt-BR" dirty="0"/>
          </a:p>
        </p:txBody>
      </p:sp>
    </p:spTree>
    <p:extLst>
      <p:ext uri="{BB962C8B-B14F-4D97-AF65-F5344CB8AC3E}">
        <p14:creationId xmlns:p14="http://schemas.microsoft.com/office/powerpoint/2010/main" val="4432532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34</a:t>
            </a:fld>
            <a:endParaRPr lang="pt-BR" dirty="0"/>
          </a:p>
        </p:txBody>
      </p:sp>
    </p:spTree>
    <p:extLst>
      <p:ext uri="{BB962C8B-B14F-4D97-AF65-F5344CB8AC3E}">
        <p14:creationId xmlns:p14="http://schemas.microsoft.com/office/powerpoint/2010/main" val="4432532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35</a:t>
            </a:fld>
            <a:endParaRPr lang="pt-BR" dirty="0"/>
          </a:p>
        </p:txBody>
      </p:sp>
    </p:spTree>
    <p:extLst>
      <p:ext uri="{BB962C8B-B14F-4D97-AF65-F5344CB8AC3E}">
        <p14:creationId xmlns:p14="http://schemas.microsoft.com/office/powerpoint/2010/main" val="4432532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36</a:t>
            </a:fld>
            <a:endParaRPr lang="pt-BR" dirty="0"/>
          </a:p>
        </p:txBody>
      </p:sp>
    </p:spTree>
    <p:extLst>
      <p:ext uri="{BB962C8B-B14F-4D97-AF65-F5344CB8AC3E}">
        <p14:creationId xmlns:p14="http://schemas.microsoft.com/office/powerpoint/2010/main" val="4432532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37</a:t>
            </a:fld>
            <a:endParaRPr lang="pt-BR" dirty="0"/>
          </a:p>
        </p:txBody>
      </p:sp>
    </p:spTree>
    <p:extLst>
      <p:ext uri="{BB962C8B-B14F-4D97-AF65-F5344CB8AC3E}">
        <p14:creationId xmlns:p14="http://schemas.microsoft.com/office/powerpoint/2010/main" val="4432532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38</a:t>
            </a:fld>
            <a:endParaRPr lang="pt-BR" dirty="0"/>
          </a:p>
        </p:txBody>
      </p:sp>
    </p:spTree>
    <p:extLst>
      <p:ext uri="{BB962C8B-B14F-4D97-AF65-F5344CB8AC3E}">
        <p14:creationId xmlns:p14="http://schemas.microsoft.com/office/powerpoint/2010/main" val="4432532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39</a:t>
            </a:fld>
            <a:endParaRPr lang="pt-BR" dirty="0"/>
          </a:p>
        </p:txBody>
      </p:sp>
    </p:spTree>
    <p:extLst>
      <p:ext uri="{BB962C8B-B14F-4D97-AF65-F5344CB8AC3E}">
        <p14:creationId xmlns:p14="http://schemas.microsoft.com/office/powerpoint/2010/main" val="443253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4</a:t>
            </a:fld>
            <a:endParaRPr lang="pt-BR" dirty="0"/>
          </a:p>
        </p:txBody>
      </p:sp>
    </p:spTree>
    <p:extLst>
      <p:ext uri="{BB962C8B-B14F-4D97-AF65-F5344CB8AC3E}">
        <p14:creationId xmlns:p14="http://schemas.microsoft.com/office/powerpoint/2010/main" val="9842164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40</a:t>
            </a:fld>
            <a:endParaRPr lang="pt-BR" dirty="0"/>
          </a:p>
        </p:txBody>
      </p:sp>
    </p:spTree>
    <p:extLst>
      <p:ext uri="{BB962C8B-B14F-4D97-AF65-F5344CB8AC3E}">
        <p14:creationId xmlns:p14="http://schemas.microsoft.com/office/powerpoint/2010/main" val="4432532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41</a:t>
            </a:fld>
            <a:endParaRPr lang="pt-BR" dirty="0"/>
          </a:p>
        </p:txBody>
      </p:sp>
    </p:spTree>
    <p:extLst>
      <p:ext uri="{BB962C8B-B14F-4D97-AF65-F5344CB8AC3E}">
        <p14:creationId xmlns:p14="http://schemas.microsoft.com/office/powerpoint/2010/main" val="27249559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42</a:t>
            </a:fld>
            <a:endParaRPr lang="pt-BR" dirty="0"/>
          </a:p>
        </p:txBody>
      </p:sp>
    </p:spTree>
    <p:extLst>
      <p:ext uri="{BB962C8B-B14F-4D97-AF65-F5344CB8AC3E}">
        <p14:creationId xmlns:p14="http://schemas.microsoft.com/office/powerpoint/2010/main" val="4432532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43</a:t>
            </a:fld>
            <a:endParaRPr lang="pt-BR" dirty="0"/>
          </a:p>
        </p:txBody>
      </p:sp>
    </p:spTree>
    <p:extLst>
      <p:ext uri="{BB962C8B-B14F-4D97-AF65-F5344CB8AC3E}">
        <p14:creationId xmlns:p14="http://schemas.microsoft.com/office/powerpoint/2010/main" val="36095096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44</a:t>
            </a:fld>
            <a:endParaRPr lang="pt-BR" dirty="0"/>
          </a:p>
        </p:txBody>
      </p:sp>
    </p:spTree>
    <p:extLst>
      <p:ext uri="{BB962C8B-B14F-4D97-AF65-F5344CB8AC3E}">
        <p14:creationId xmlns:p14="http://schemas.microsoft.com/office/powerpoint/2010/main" val="23208422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45</a:t>
            </a:fld>
            <a:endParaRPr lang="pt-BR" dirty="0"/>
          </a:p>
        </p:txBody>
      </p:sp>
    </p:spTree>
    <p:extLst>
      <p:ext uri="{BB962C8B-B14F-4D97-AF65-F5344CB8AC3E}">
        <p14:creationId xmlns:p14="http://schemas.microsoft.com/office/powerpoint/2010/main" val="5689348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46</a:t>
            </a:fld>
            <a:endParaRPr lang="pt-BR" dirty="0"/>
          </a:p>
        </p:txBody>
      </p:sp>
    </p:spTree>
    <p:extLst>
      <p:ext uri="{BB962C8B-B14F-4D97-AF65-F5344CB8AC3E}">
        <p14:creationId xmlns:p14="http://schemas.microsoft.com/office/powerpoint/2010/main" val="5689348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47</a:t>
            </a:fld>
            <a:endParaRPr lang="pt-BR" dirty="0"/>
          </a:p>
        </p:txBody>
      </p:sp>
    </p:spTree>
    <p:extLst>
      <p:ext uri="{BB962C8B-B14F-4D97-AF65-F5344CB8AC3E}">
        <p14:creationId xmlns:p14="http://schemas.microsoft.com/office/powerpoint/2010/main" val="31725951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48</a:t>
            </a:fld>
            <a:endParaRPr lang="pt-BR" dirty="0"/>
          </a:p>
        </p:txBody>
      </p:sp>
    </p:spTree>
    <p:extLst>
      <p:ext uri="{BB962C8B-B14F-4D97-AF65-F5344CB8AC3E}">
        <p14:creationId xmlns:p14="http://schemas.microsoft.com/office/powerpoint/2010/main" val="8107705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49</a:t>
            </a:fld>
            <a:endParaRPr lang="pt-BR" dirty="0"/>
          </a:p>
        </p:txBody>
      </p:sp>
    </p:spTree>
    <p:extLst>
      <p:ext uri="{BB962C8B-B14F-4D97-AF65-F5344CB8AC3E}">
        <p14:creationId xmlns:p14="http://schemas.microsoft.com/office/powerpoint/2010/main" val="3362620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5</a:t>
            </a:fld>
            <a:endParaRPr lang="pt-BR" dirty="0"/>
          </a:p>
        </p:txBody>
      </p:sp>
    </p:spTree>
    <p:extLst>
      <p:ext uri="{BB962C8B-B14F-4D97-AF65-F5344CB8AC3E}">
        <p14:creationId xmlns:p14="http://schemas.microsoft.com/office/powerpoint/2010/main" val="26607814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50</a:t>
            </a:fld>
            <a:endParaRPr lang="pt-BR" dirty="0"/>
          </a:p>
        </p:txBody>
      </p:sp>
    </p:spTree>
    <p:extLst>
      <p:ext uri="{BB962C8B-B14F-4D97-AF65-F5344CB8AC3E}">
        <p14:creationId xmlns:p14="http://schemas.microsoft.com/office/powerpoint/2010/main" val="8107705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51</a:t>
            </a:fld>
            <a:endParaRPr lang="pt-BR" dirty="0"/>
          </a:p>
        </p:txBody>
      </p:sp>
    </p:spTree>
    <p:extLst>
      <p:ext uri="{BB962C8B-B14F-4D97-AF65-F5344CB8AC3E}">
        <p14:creationId xmlns:p14="http://schemas.microsoft.com/office/powerpoint/2010/main" val="30680828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52</a:t>
            </a:fld>
            <a:endParaRPr lang="pt-BR" dirty="0"/>
          </a:p>
        </p:txBody>
      </p:sp>
    </p:spTree>
    <p:extLst>
      <p:ext uri="{BB962C8B-B14F-4D97-AF65-F5344CB8AC3E}">
        <p14:creationId xmlns:p14="http://schemas.microsoft.com/office/powerpoint/2010/main" val="25685964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53</a:t>
            </a:fld>
            <a:endParaRPr lang="pt-BR" dirty="0"/>
          </a:p>
        </p:txBody>
      </p:sp>
    </p:spTree>
    <p:extLst>
      <p:ext uri="{BB962C8B-B14F-4D97-AF65-F5344CB8AC3E}">
        <p14:creationId xmlns:p14="http://schemas.microsoft.com/office/powerpoint/2010/main" val="23568298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54</a:t>
            </a:fld>
            <a:endParaRPr lang="pt-BR" dirty="0"/>
          </a:p>
        </p:txBody>
      </p:sp>
    </p:spTree>
    <p:extLst>
      <p:ext uri="{BB962C8B-B14F-4D97-AF65-F5344CB8AC3E}">
        <p14:creationId xmlns:p14="http://schemas.microsoft.com/office/powerpoint/2010/main" val="33596168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55</a:t>
            </a:fld>
            <a:endParaRPr lang="pt-BR" dirty="0"/>
          </a:p>
        </p:txBody>
      </p:sp>
    </p:spTree>
    <p:extLst>
      <p:ext uri="{BB962C8B-B14F-4D97-AF65-F5344CB8AC3E}">
        <p14:creationId xmlns:p14="http://schemas.microsoft.com/office/powerpoint/2010/main" val="15595411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56</a:t>
            </a:fld>
            <a:endParaRPr lang="pt-BR" dirty="0"/>
          </a:p>
        </p:txBody>
      </p:sp>
    </p:spTree>
    <p:extLst>
      <p:ext uri="{BB962C8B-B14F-4D97-AF65-F5344CB8AC3E}">
        <p14:creationId xmlns:p14="http://schemas.microsoft.com/office/powerpoint/2010/main" val="26920964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57</a:t>
            </a:fld>
            <a:endParaRPr lang="pt-BR" dirty="0"/>
          </a:p>
        </p:txBody>
      </p:sp>
    </p:spTree>
    <p:extLst>
      <p:ext uri="{BB962C8B-B14F-4D97-AF65-F5344CB8AC3E}">
        <p14:creationId xmlns:p14="http://schemas.microsoft.com/office/powerpoint/2010/main" val="1486399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58</a:t>
            </a:fld>
            <a:endParaRPr lang="pt-BR" dirty="0"/>
          </a:p>
        </p:txBody>
      </p:sp>
    </p:spTree>
    <p:extLst>
      <p:ext uri="{BB962C8B-B14F-4D97-AF65-F5344CB8AC3E}">
        <p14:creationId xmlns:p14="http://schemas.microsoft.com/office/powerpoint/2010/main" val="28586924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59</a:t>
            </a:fld>
            <a:endParaRPr lang="pt-BR" dirty="0"/>
          </a:p>
        </p:txBody>
      </p:sp>
    </p:spTree>
    <p:extLst>
      <p:ext uri="{BB962C8B-B14F-4D97-AF65-F5344CB8AC3E}">
        <p14:creationId xmlns:p14="http://schemas.microsoft.com/office/powerpoint/2010/main" val="3185542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6</a:t>
            </a:fld>
            <a:endParaRPr lang="pt-BR" dirty="0"/>
          </a:p>
        </p:txBody>
      </p:sp>
    </p:spTree>
    <p:extLst>
      <p:ext uri="{BB962C8B-B14F-4D97-AF65-F5344CB8AC3E}">
        <p14:creationId xmlns:p14="http://schemas.microsoft.com/office/powerpoint/2010/main" val="32138432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60</a:t>
            </a:fld>
            <a:endParaRPr lang="pt-BR" dirty="0"/>
          </a:p>
        </p:txBody>
      </p:sp>
    </p:spTree>
    <p:extLst>
      <p:ext uri="{BB962C8B-B14F-4D97-AF65-F5344CB8AC3E}">
        <p14:creationId xmlns:p14="http://schemas.microsoft.com/office/powerpoint/2010/main" val="33802644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61</a:t>
            </a:fld>
            <a:endParaRPr lang="pt-BR" dirty="0"/>
          </a:p>
        </p:txBody>
      </p:sp>
    </p:spTree>
    <p:extLst>
      <p:ext uri="{BB962C8B-B14F-4D97-AF65-F5344CB8AC3E}">
        <p14:creationId xmlns:p14="http://schemas.microsoft.com/office/powerpoint/2010/main" val="7443074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62</a:t>
            </a:fld>
            <a:endParaRPr lang="pt-BR" dirty="0"/>
          </a:p>
        </p:txBody>
      </p:sp>
    </p:spTree>
    <p:extLst>
      <p:ext uri="{BB962C8B-B14F-4D97-AF65-F5344CB8AC3E}">
        <p14:creationId xmlns:p14="http://schemas.microsoft.com/office/powerpoint/2010/main" val="39761399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63</a:t>
            </a:fld>
            <a:endParaRPr lang="pt-BR" dirty="0"/>
          </a:p>
        </p:txBody>
      </p:sp>
    </p:spTree>
    <p:extLst>
      <p:ext uri="{BB962C8B-B14F-4D97-AF65-F5344CB8AC3E}">
        <p14:creationId xmlns:p14="http://schemas.microsoft.com/office/powerpoint/2010/main" val="42540587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64</a:t>
            </a:fld>
            <a:endParaRPr lang="pt-BR" dirty="0"/>
          </a:p>
        </p:txBody>
      </p:sp>
    </p:spTree>
    <p:extLst>
      <p:ext uri="{BB962C8B-B14F-4D97-AF65-F5344CB8AC3E}">
        <p14:creationId xmlns:p14="http://schemas.microsoft.com/office/powerpoint/2010/main" val="7441368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65</a:t>
            </a:fld>
            <a:endParaRPr lang="pt-BR" dirty="0"/>
          </a:p>
        </p:txBody>
      </p:sp>
    </p:spTree>
    <p:extLst>
      <p:ext uri="{BB962C8B-B14F-4D97-AF65-F5344CB8AC3E}">
        <p14:creationId xmlns:p14="http://schemas.microsoft.com/office/powerpoint/2010/main" val="24205458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66</a:t>
            </a:fld>
            <a:endParaRPr lang="pt-BR" dirty="0"/>
          </a:p>
        </p:txBody>
      </p:sp>
    </p:spTree>
    <p:extLst>
      <p:ext uri="{BB962C8B-B14F-4D97-AF65-F5344CB8AC3E}">
        <p14:creationId xmlns:p14="http://schemas.microsoft.com/office/powerpoint/2010/main" val="42020095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67</a:t>
            </a:fld>
            <a:endParaRPr lang="pt-BR" dirty="0"/>
          </a:p>
        </p:txBody>
      </p:sp>
    </p:spTree>
    <p:extLst>
      <p:ext uri="{BB962C8B-B14F-4D97-AF65-F5344CB8AC3E}">
        <p14:creationId xmlns:p14="http://schemas.microsoft.com/office/powerpoint/2010/main" val="28983624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68</a:t>
            </a:fld>
            <a:endParaRPr lang="pt-BR" dirty="0"/>
          </a:p>
        </p:txBody>
      </p:sp>
    </p:spTree>
    <p:extLst>
      <p:ext uri="{BB962C8B-B14F-4D97-AF65-F5344CB8AC3E}">
        <p14:creationId xmlns:p14="http://schemas.microsoft.com/office/powerpoint/2010/main" val="13696783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69</a:t>
            </a:fld>
            <a:endParaRPr lang="pt-BR" dirty="0"/>
          </a:p>
        </p:txBody>
      </p:sp>
    </p:spTree>
    <p:extLst>
      <p:ext uri="{BB962C8B-B14F-4D97-AF65-F5344CB8AC3E}">
        <p14:creationId xmlns:p14="http://schemas.microsoft.com/office/powerpoint/2010/main" val="2219250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7</a:t>
            </a:fld>
            <a:endParaRPr lang="pt-BR" dirty="0"/>
          </a:p>
        </p:txBody>
      </p:sp>
    </p:spTree>
    <p:extLst>
      <p:ext uri="{BB962C8B-B14F-4D97-AF65-F5344CB8AC3E}">
        <p14:creationId xmlns:p14="http://schemas.microsoft.com/office/powerpoint/2010/main" val="15951785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70</a:t>
            </a:fld>
            <a:endParaRPr lang="pt-BR" dirty="0"/>
          </a:p>
        </p:txBody>
      </p:sp>
    </p:spTree>
    <p:extLst>
      <p:ext uri="{BB962C8B-B14F-4D97-AF65-F5344CB8AC3E}">
        <p14:creationId xmlns:p14="http://schemas.microsoft.com/office/powerpoint/2010/main" val="15630835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71</a:t>
            </a:fld>
            <a:endParaRPr lang="pt-BR" dirty="0"/>
          </a:p>
        </p:txBody>
      </p:sp>
    </p:spTree>
    <p:extLst>
      <p:ext uri="{BB962C8B-B14F-4D97-AF65-F5344CB8AC3E}">
        <p14:creationId xmlns:p14="http://schemas.microsoft.com/office/powerpoint/2010/main" val="383505370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72</a:t>
            </a:fld>
            <a:endParaRPr lang="pt-BR" dirty="0"/>
          </a:p>
        </p:txBody>
      </p:sp>
    </p:spTree>
    <p:extLst>
      <p:ext uri="{BB962C8B-B14F-4D97-AF65-F5344CB8AC3E}">
        <p14:creationId xmlns:p14="http://schemas.microsoft.com/office/powerpoint/2010/main" val="13359377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73</a:t>
            </a:fld>
            <a:endParaRPr lang="pt-BR" dirty="0"/>
          </a:p>
        </p:txBody>
      </p:sp>
    </p:spTree>
    <p:extLst>
      <p:ext uri="{BB962C8B-B14F-4D97-AF65-F5344CB8AC3E}">
        <p14:creationId xmlns:p14="http://schemas.microsoft.com/office/powerpoint/2010/main" val="4539245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74</a:t>
            </a:fld>
            <a:endParaRPr lang="pt-BR" dirty="0"/>
          </a:p>
        </p:txBody>
      </p:sp>
    </p:spTree>
    <p:extLst>
      <p:ext uri="{BB962C8B-B14F-4D97-AF65-F5344CB8AC3E}">
        <p14:creationId xmlns:p14="http://schemas.microsoft.com/office/powerpoint/2010/main" val="278648216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75</a:t>
            </a:fld>
            <a:endParaRPr lang="pt-BR" dirty="0"/>
          </a:p>
        </p:txBody>
      </p:sp>
    </p:spTree>
    <p:extLst>
      <p:ext uri="{BB962C8B-B14F-4D97-AF65-F5344CB8AC3E}">
        <p14:creationId xmlns:p14="http://schemas.microsoft.com/office/powerpoint/2010/main" val="340185517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76</a:t>
            </a:fld>
            <a:endParaRPr lang="pt-BR" dirty="0"/>
          </a:p>
        </p:txBody>
      </p:sp>
    </p:spTree>
    <p:extLst>
      <p:ext uri="{BB962C8B-B14F-4D97-AF65-F5344CB8AC3E}">
        <p14:creationId xmlns:p14="http://schemas.microsoft.com/office/powerpoint/2010/main" val="230441678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77</a:t>
            </a:fld>
            <a:endParaRPr lang="pt-BR" dirty="0"/>
          </a:p>
        </p:txBody>
      </p:sp>
    </p:spTree>
    <p:extLst>
      <p:ext uri="{BB962C8B-B14F-4D97-AF65-F5344CB8AC3E}">
        <p14:creationId xmlns:p14="http://schemas.microsoft.com/office/powerpoint/2010/main" val="16422199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78</a:t>
            </a:fld>
            <a:endParaRPr lang="pt-BR" dirty="0"/>
          </a:p>
        </p:txBody>
      </p:sp>
    </p:spTree>
    <p:extLst>
      <p:ext uri="{BB962C8B-B14F-4D97-AF65-F5344CB8AC3E}">
        <p14:creationId xmlns:p14="http://schemas.microsoft.com/office/powerpoint/2010/main" val="1748640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79</a:t>
            </a:fld>
            <a:endParaRPr lang="pt-BR" dirty="0"/>
          </a:p>
        </p:txBody>
      </p:sp>
    </p:spTree>
    <p:extLst>
      <p:ext uri="{BB962C8B-B14F-4D97-AF65-F5344CB8AC3E}">
        <p14:creationId xmlns:p14="http://schemas.microsoft.com/office/powerpoint/2010/main" val="2445638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8</a:t>
            </a:fld>
            <a:endParaRPr lang="pt-BR" dirty="0"/>
          </a:p>
        </p:txBody>
      </p:sp>
    </p:spTree>
    <p:extLst>
      <p:ext uri="{BB962C8B-B14F-4D97-AF65-F5344CB8AC3E}">
        <p14:creationId xmlns:p14="http://schemas.microsoft.com/office/powerpoint/2010/main" val="49477942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80</a:t>
            </a:fld>
            <a:endParaRPr lang="pt-BR" dirty="0"/>
          </a:p>
        </p:txBody>
      </p:sp>
    </p:spTree>
    <p:extLst>
      <p:ext uri="{BB962C8B-B14F-4D97-AF65-F5344CB8AC3E}">
        <p14:creationId xmlns:p14="http://schemas.microsoft.com/office/powerpoint/2010/main" val="223297129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81</a:t>
            </a:fld>
            <a:endParaRPr lang="pt-BR" dirty="0"/>
          </a:p>
        </p:txBody>
      </p:sp>
    </p:spTree>
    <p:extLst>
      <p:ext uri="{BB962C8B-B14F-4D97-AF65-F5344CB8AC3E}">
        <p14:creationId xmlns:p14="http://schemas.microsoft.com/office/powerpoint/2010/main" val="93276153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82</a:t>
            </a:fld>
            <a:endParaRPr lang="pt-BR" dirty="0"/>
          </a:p>
        </p:txBody>
      </p:sp>
    </p:spTree>
    <p:extLst>
      <p:ext uri="{BB962C8B-B14F-4D97-AF65-F5344CB8AC3E}">
        <p14:creationId xmlns:p14="http://schemas.microsoft.com/office/powerpoint/2010/main" val="334011680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83</a:t>
            </a:fld>
            <a:endParaRPr lang="pt-BR" dirty="0"/>
          </a:p>
        </p:txBody>
      </p:sp>
    </p:spTree>
    <p:extLst>
      <p:ext uri="{BB962C8B-B14F-4D97-AF65-F5344CB8AC3E}">
        <p14:creationId xmlns:p14="http://schemas.microsoft.com/office/powerpoint/2010/main" val="216570246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84</a:t>
            </a:fld>
            <a:endParaRPr lang="pt-BR" dirty="0"/>
          </a:p>
        </p:txBody>
      </p:sp>
    </p:spTree>
    <p:extLst>
      <p:ext uri="{BB962C8B-B14F-4D97-AF65-F5344CB8AC3E}">
        <p14:creationId xmlns:p14="http://schemas.microsoft.com/office/powerpoint/2010/main" val="126120368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85</a:t>
            </a:fld>
            <a:endParaRPr lang="pt-BR" dirty="0"/>
          </a:p>
        </p:txBody>
      </p:sp>
    </p:spTree>
    <p:extLst>
      <p:ext uri="{BB962C8B-B14F-4D97-AF65-F5344CB8AC3E}">
        <p14:creationId xmlns:p14="http://schemas.microsoft.com/office/powerpoint/2010/main" val="168479402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86</a:t>
            </a:fld>
            <a:endParaRPr lang="pt-BR" dirty="0"/>
          </a:p>
        </p:txBody>
      </p:sp>
    </p:spTree>
    <p:extLst>
      <p:ext uri="{BB962C8B-B14F-4D97-AF65-F5344CB8AC3E}">
        <p14:creationId xmlns:p14="http://schemas.microsoft.com/office/powerpoint/2010/main" val="9242908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87</a:t>
            </a:fld>
            <a:endParaRPr lang="pt-BR" dirty="0"/>
          </a:p>
        </p:txBody>
      </p:sp>
    </p:spTree>
    <p:extLst>
      <p:ext uri="{BB962C8B-B14F-4D97-AF65-F5344CB8AC3E}">
        <p14:creationId xmlns:p14="http://schemas.microsoft.com/office/powerpoint/2010/main" val="169699013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88</a:t>
            </a:fld>
            <a:endParaRPr lang="pt-BR" dirty="0"/>
          </a:p>
        </p:txBody>
      </p:sp>
    </p:spTree>
    <p:extLst>
      <p:ext uri="{BB962C8B-B14F-4D97-AF65-F5344CB8AC3E}">
        <p14:creationId xmlns:p14="http://schemas.microsoft.com/office/powerpoint/2010/main" val="206441196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89</a:t>
            </a:fld>
            <a:endParaRPr lang="pt-BR" dirty="0"/>
          </a:p>
        </p:txBody>
      </p:sp>
    </p:spTree>
    <p:extLst>
      <p:ext uri="{BB962C8B-B14F-4D97-AF65-F5344CB8AC3E}">
        <p14:creationId xmlns:p14="http://schemas.microsoft.com/office/powerpoint/2010/main" val="40131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9</a:t>
            </a:fld>
            <a:endParaRPr lang="pt-BR" dirty="0"/>
          </a:p>
        </p:txBody>
      </p:sp>
    </p:spTree>
    <p:extLst>
      <p:ext uri="{BB962C8B-B14F-4D97-AF65-F5344CB8AC3E}">
        <p14:creationId xmlns:p14="http://schemas.microsoft.com/office/powerpoint/2010/main" val="418301308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90</a:t>
            </a:fld>
            <a:endParaRPr lang="pt-BR" dirty="0"/>
          </a:p>
        </p:txBody>
      </p:sp>
    </p:spTree>
    <p:extLst>
      <p:ext uri="{BB962C8B-B14F-4D97-AF65-F5344CB8AC3E}">
        <p14:creationId xmlns:p14="http://schemas.microsoft.com/office/powerpoint/2010/main" val="247146699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91</a:t>
            </a:fld>
            <a:endParaRPr lang="pt-BR" dirty="0"/>
          </a:p>
        </p:txBody>
      </p:sp>
    </p:spTree>
    <p:extLst>
      <p:ext uri="{BB962C8B-B14F-4D97-AF65-F5344CB8AC3E}">
        <p14:creationId xmlns:p14="http://schemas.microsoft.com/office/powerpoint/2010/main" val="83017876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92</a:t>
            </a:fld>
            <a:endParaRPr lang="pt-BR" dirty="0"/>
          </a:p>
        </p:txBody>
      </p:sp>
    </p:spTree>
    <p:extLst>
      <p:ext uri="{BB962C8B-B14F-4D97-AF65-F5344CB8AC3E}">
        <p14:creationId xmlns:p14="http://schemas.microsoft.com/office/powerpoint/2010/main" val="383218105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93</a:t>
            </a:fld>
            <a:endParaRPr lang="pt-BR" dirty="0"/>
          </a:p>
        </p:txBody>
      </p:sp>
    </p:spTree>
    <p:extLst>
      <p:ext uri="{BB962C8B-B14F-4D97-AF65-F5344CB8AC3E}">
        <p14:creationId xmlns:p14="http://schemas.microsoft.com/office/powerpoint/2010/main" val="409884710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94</a:t>
            </a:fld>
            <a:endParaRPr lang="pt-BR" dirty="0"/>
          </a:p>
        </p:txBody>
      </p:sp>
    </p:spTree>
    <p:extLst>
      <p:ext uri="{BB962C8B-B14F-4D97-AF65-F5344CB8AC3E}">
        <p14:creationId xmlns:p14="http://schemas.microsoft.com/office/powerpoint/2010/main" val="127768168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95</a:t>
            </a:fld>
            <a:endParaRPr lang="pt-BR" dirty="0"/>
          </a:p>
        </p:txBody>
      </p:sp>
    </p:spTree>
    <p:extLst>
      <p:ext uri="{BB962C8B-B14F-4D97-AF65-F5344CB8AC3E}">
        <p14:creationId xmlns:p14="http://schemas.microsoft.com/office/powerpoint/2010/main" val="185451413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96</a:t>
            </a:fld>
            <a:endParaRPr lang="pt-BR" dirty="0"/>
          </a:p>
        </p:txBody>
      </p:sp>
    </p:spTree>
    <p:extLst>
      <p:ext uri="{BB962C8B-B14F-4D97-AF65-F5344CB8AC3E}">
        <p14:creationId xmlns:p14="http://schemas.microsoft.com/office/powerpoint/2010/main" val="125766672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97</a:t>
            </a:fld>
            <a:endParaRPr lang="pt-BR" dirty="0"/>
          </a:p>
        </p:txBody>
      </p:sp>
    </p:spTree>
    <p:extLst>
      <p:ext uri="{BB962C8B-B14F-4D97-AF65-F5344CB8AC3E}">
        <p14:creationId xmlns:p14="http://schemas.microsoft.com/office/powerpoint/2010/main" val="325844811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98</a:t>
            </a:fld>
            <a:endParaRPr lang="pt-BR" dirty="0"/>
          </a:p>
        </p:txBody>
      </p:sp>
    </p:spTree>
    <p:extLst>
      <p:ext uri="{BB962C8B-B14F-4D97-AF65-F5344CB8AC3E}">
        <p14:creationId xmlns:p14="http://schemas.microsoft.com/office/powerpoint/2010/main" val="416892000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FC7B7FC-D94D-4A8A-BDE8-6A93F372643C}" type="slidenum">
              <a:rPr lang="pt-BR" smtClean="0"/>
              <a:pPr/>
              <a:t>99</a:t>
            </a:fld>
            <a:endParaRPr lang="pt-BR" dirty="0"/>
          </a:p>
        </p:txBody>
      </p:sp>
    </p:spTree>
    <p:extLst>
      <p:ext uri="{BB962C8B-B14F-4D97-AF65-F5344CB8AC3E}">
        <p14:creationId xmlns:p14="http://schemas.microsoft.com/office/powerpoint/2010/main" val="3790739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597828"/>
            <a:ext cx="7772400" cy="1102519"/>
          </a:xfrm>
        </p:spPr>
        <p:txBody>
          <a:bodyPr/>
          <a:lstStyle/>
          <a:p>
            <a:r>
              <a:rPr lang="pt-BR"/>
              <a:t>Clique para editar o estilo do título mestre</a:t>
            </a:r>
          </a:p>
        </p:txBody>
      </p:sp>
      <p:sp>
        <p:nvSpPr>
          <p:cNvPr id="3" name="Subtítu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30C45C93-0C39-4ACD-923F-3E095F09F9E9}" type="datetime1">
              <a:rPr lang="pt-BR" smtClean="0"/>
              <a:pPr/>
              <a:t>26/02/2020</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A9EA2AAD-C6C1-40B1-8C3A-3143E35890C2}" type="slidenum">
              <a:rPr lang="pt-BR" smtClean="0"/>
              <a:pPr/>
              <a:t>‹nº›</a:t>
            </a:fld>
            <a:endParaRPr lang="pt-B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80C47F32-15D0-4408-9D2D-555325755275}" type="datetime1">
              <a:rPr lang="pt-BR" smtClean="0"/>
              <a:pPr/>
              <a:t>26/02/2020</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A9EA2AAD-C6C1-40B1-8C3A-3143E35890C2}" type="slidenum">
              <a:rPr lang="pt-BR" smtClean="0"/>
              <a:pPr/>
              <a:t>‹nº›</a:t>
            </a:fld>
            <a:endParaRPr lang="pt-B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154783"/>
            <a:ext cx="2057400" cy="3290888"/>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154783"/>
            <a:ext cx="6019800" cy="3290888"/>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473EBFE-1A1B-4617-99C0-BFBE815556BE}" type="datetime1">
              <a:rPr lang="pt-BR" smtClean="0"/>
              <a:pPr/>
              <a:t>26/02/2020</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A9EA2AAD-C6C1-40B1-8C3A-3143E35890C2}" type="slidenum">
              <a:rPr lang="pt-BR" smtClean="0"/>
              <a:pPr/>
              <a:t>‹nº›</a:t>
            </a:fld>
            <a:endParaRPr lang="pt-B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0BE98D3F-4BF3-4056-8ED3-D8EFB039C973}" type="datetime1">
              <a:rPr lang="pt-BR" smtClean="0"/>
              <a:pPr/>
              <a:t>26/02/2020</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A9EA2AAD-C6C1-40B1-8C3A-3143E35890C2}" type="slidenum">
              <a:rPr lang="pt-BR" smtClean="0"/>
              <a:pPr/>
              <a:t>‹nº›</a:t>
            </a:fld>
            <a:endParaRPr lang="pt-B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3305176"/>
            <a:ext cx="7772400" cy="1021556"/>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4" name="Espaço Reservado para Data 3"/>
          <p:cNvSpPr>
            <a:spLocks noGrp="1"/>
          </p:cNvSpPr>
          <p:nvPr>
            <p:ph type="dt" sz="half" idx="10"/>
          </p:nvPr>
        </p:nvSpPr>
        <p:spPr/>
        <p:txBody>
          <a:bodyPr/>
          <a:lstStyle/>
          <a:p>
            <a:fld id="{A63954F7-1576-4FD7-AB15-210A59CA1F3E}" type="datetime1">
              <a:rPr lang="pt-BR" smtClean="0"/>
              <a:pPr/>
              <a:t>26/02/2020</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A9EA2AAD-C6C1-40B1-8C3A-3143E35890C2}" type="slidenum">
              <a:rPr lang="pt-BR" smtClean="0"/>
              <a:pPr/>
              <a:t>‹nº›</a:t>
            </a:fld>
            <a:endParaRPr lang="pt-B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2F303B66-7125-4DB3-8FBA-297446F79A50}" type="datetime1">
              <a:rPr lang="pt-BR" smtClean="0"/>
              <a:pPr/>
              <a:t>26/02/2020</a:t>
            </a:fld>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A9EA2AAD-C6C1-40B1-8C3A-3143E35890C2}" type="slidenum">
              <a:rPr lang="pt-BR" smtClean="0"/>
              <a:pPr/>
              <a:t>‹nº›</a:t>
            </a:fld>
            <a:endParaRPr lang="pt-B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05979"/>
            <a:ext cx="8229600" cy="857250"/>
          </a:xfrm>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E4622FDA-9365-43B0-9F1F-BD7E3C456583}" type="datetime1">
              <a:rPr lang="pt-BR" smtClean="0"/>
              <a:pPr/>
              <a:t>26/02/2020</a:t>
            </a:fld>
            <a:endParaRPr lang="pt-BR" dirty="0"/>
          </a:p>
        </p:txBody>
      </p:sp>
      <p:sp>
        <p:nvSpPr>
          <p:cNvPr id="8" name="Espaço Reservado para Rodapé 7"/>
          <p:cNvSpPr>
            <a:spLocks noGrp="1"/>
          </p:cNvSpPr>
          <p:nvPr>
            <p:ph type="ftr" sz="quarter" idx="11"/>
          </p:nvPr>
        </p:nvSpPr>
        <p:spPr/>
        <p:txBody>
          <a:bodyPr/>
          <a:lstStyle/>
          <a:p>
            <a:endParaRPr lang="pt-BR" dirty="0"/>
          </a:p>
        </p:txBody>
      </p:sp>
      <p:sp>
        <p:nvSpPr>
          <p:cNvPr id="9" name="Espaço Reservado para Número de Slide 8"/>
          <p:cNvSpPr>
            <a:spLocks noGrp="1"/>
          </p:cNvSpPr>
          <p:nvPr>
            <p:ph type="sldNum" sz="quarter" idx="12"/>
          </p:nvPr>
        </p:nvSpPr>
        <p:spPr/>
        <p:txBody>
          <a:bodyPr/>
          <a:lstStyle/>
          <a:p>
            <a:fld id="{A9EA2AAD-C6C1-40B1-8C3A-3143E35890C2}" type="slidenum">
              <a:rPr lang="pt-BR" smtClean="0"/>
              <a:pPr/>
              <a:t>‹nº›</a:t>
            </a:fld>
            <a:endParaRPr lang="pt-B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2"/>
          <p:cNvSpPr>
            <a:spLocks noGrp="1"/>
          </p:cNvSpPr>
          <p:nvPr>
            <p:ph type="dt" sz="half" idx="10"/>
          </p:nvPr>
        </p:nvSpPr>
        <p:spPr/>
        <p:txBody>
          <a:bodyPr/>
          <a:lstStyle/>
          <a:p>
            <a:fld id="{3E9E8152-CC9C-49B4-A9FA-B3ACA18BF76E}" type="datetime1">
              <a:rPr lang="pt-BR" smtClean="0"/>
              <a:pPr/>
              <a:t>26/02/2020</a:t>
            </a:fld>
            <a:endParaRPr lang="pt-BR" dirty="0"/>
          </a:p>
        </p:txBody>
      </p:sp>
      <p:sp>
        <p:nvSpPr>
          <p:cNvPr id="4" name="Espaço Reservado para Rodapé 3"/>
          <p:cNvSpPr>
            <a:spLocks noGrp="1"/>
          </p:cNvSpPr>
          <p:nvPr>
            <p:ph type="ftr" sz="quarter" idx="11"/>
          </p:nvPr>
        </p:nvSpPr>
        <p:spPr/>
        <p:txBody>
          <a:bodyPr/>
          <a:lstStyle/>
          <a:p>
            <a:endParaRPr lang="pt-BR" dirty="0"/>
          </a:p>
        </p:txBody>
      </p:sp>
      <p:sp>
        <p:nvSpPr>
          <p:cNvPr id="5" name="Espaço Reservado para Número de Slide 4"/>
          <p:cNvSpPr>
            <a:spLocks noGrp="1"/>
          </p:cNvSpPr>
          <p:nvPr>
            <p:ph type="sldNum" sz="quarter" idx="12"/>
          </p:nvPr>
        </p:nvSpPr>
        <p:spPr/>
        <p:txBody>
          <a:bodyPr/>
          <a:lstStyle/>
          <a:p>
            <a:fld id="{A9EA2AAD-C6C1-40B1-8C3A-3143E35890C2}" type="slidenum">
              <a:rPr lang="pt-BR" smtClean="0"/>
              <a:pPr/>
              <a:t>‹nº›</a:t>
            </a:fld>
            <a:endParaRPr lang="pt-B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9AA6D06C-3BC0-4826-B94F-53B94033CA17}" type="datetime1">
              <a:rPr lang="pt-BR" smtClean="0"/>
              <a:pPr/>
              <a:t>26/02/2020</a:t>
            </a:fld>
            <a:endParaRPr lang="pt-BR" dirty="0"/>
          </a:p>
        </p:txBody>
      </p:sp>
      <p:sp>
        <p:nvSpPr>
          <p:cNvPr id="3" name="Espaço Reservado para Rodapé 2"/>
          <p:cNvSpPr>
            <a:spLocks noGrp="1"/>
          </p:cNvSpPr>
          <p:nvPr>
            <p:ph type="ftr" sz="quarter" idx="11"/>
          </p:nvPr>
        </p:nvSpPr>
        <p:spPr/>
        <p:txBody>
          <a:bodyPr/>
          <a:lstStyle/>
          <a:p>
            <a:endParaRPr lang="pt-BR" dirty="0"/>
          </a:p>
        </p:txBody>
      </p:sp>
      <p:sp>
        <p:nvSpPr>
          <p:cNvPr id="4" name="Espaço Reservado para Número de Slide 3"/>
          <p:cNvSpPr>
            <a:spLocks noGrp="1"/>
          </p:cNvSpPr>
          <p:nvPr>
            <p:ph type="sldNum" sz="quarter" idx="12"/>
          </p:nvPr>
        </p:nvSpPr>
        <p:spPr/>
        <p:txBody>
          <a:bodyPr/>
          <a:lstStyle/>
          <a:p>
            <a:fld id="{A9EA2AAD-C6C1-40B1-8C3A-3143E35890C2}" type="slidenum">
              <a:rPr lang="pt-BR" smtClean="0"/>
              <a:pPr/>
              <a:t>‹nº›</a:t>
            </a:fld>
            <a:endParaRPr lang="pt-B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19" y="204787"/>
            <a:ext cx="3008313" cy="871538"/>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p>
            <a:fld id="{CA642C5B-4CC0-4F99-B6E6-CE58C1EF0FED}" type="datetime1">
              <a:rPr lang="pt-BR" smtClean="0"/>
              <a:pPr/>
              <a:t>26/02/2020</a:t>
            </a:fld>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A9EA2AAD-C6C1-40B1-8C3A-3143E35890C2}" type="slidenum">
              <a:rPr lang="pt-BR" smtClean="0"/>
              <a:pPr/>
              <a:t>‹nº›</a:t>
            </a:fld>
            <a:endParaRPr lang="pt-B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3600451"/>
            <a:ext cx="5486400" cy="425054"/>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4025512"/>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p>
            <a:fld id="{FED60EE9-826E-443C-80BB-D7BBB9F61184}" type="datetime1">
              <a:rPr lang="pt-BR" smtClean="0"/>
              <a:pPr/>
              <a:t>26/02/2020</a:t>
            </a:fld>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A9EA2AAD-C6C1-40B1-8C3A-3143E35890C2}" type="slidenum">
              <a:rPr lang="pt-BR" smtClean="0"/>
              <a:pPr/>
              <a:t>‹nº›</a:t>
            </a:fld>
            <a:endParaRPr lang="pt-B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pt-BR"/>
              <a:t>Clique para editar o estilo do título mestre</a:t>
            </a:r>
          </a:p>
        </p:txBody>
      </p:sp>
      <p:sp>
        <p:nvSpPr>
          <p:cNvPr id="3" name="Espaço Reservado para Tex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D2FF0E2-B3EC-4F90-A09C-620B163CD7BE}" type="datetime1">
              <a:rPr lang="pt-BR" smtClean="0"/>
              <a:pPr/>
              <a:t>26/02/2020</a:t>
            </a:fld>
            <a:endParaRPr lang="pt-BR" dirty="0"/>
          </a:p>
        </p:txBody>
      </p:sp>
      <p:sp>
        <p:nvSpPr>
          <p:cNvPr id="5" name="Espaço Reservado para Rodapé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dirty="0"/>
          </a:p>
        </p:txBody>
      </p:sp>
      <p:sp>
        <p:nvSpPr>
          <p:cNvPr id="6" name="Espaço Reservado para Número de Slide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9EA2AAD-C6C1-40B1-8C3A-3143E35890C2}" type="slidenum">
              <a:rPr lang="pt-BR" smtClean="0"/>
              <a:pPr/>
              <a:t>‹nº›</a:t>
            </a:fld>
            <a:endParaRPr lang="pt-BR" dirty="0"/>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18" Type="http://schemas.openxmlformats.org/officeDocument/2006/relationships/image" Target="../media/image14.jpeg"/><Relationship Id="rId3" Type="http://schemas.openxmlformats.org/officeDocument/2006/relationships/image" Target="../media/image3.png"/><Relationship Id="rId21" Type="http://schemas.openxmlformats.org/officeDocument/2006/relationships/image" Target="../media/image17.png"/><Relationship Id="rId7" Type="http://schemas.openxmlformats.org/officeDocument/2006/relationships/image" Target="../media/image5.jpeg"/><Relationship Id="rId12" Type="http://schemas.openxmlformats.org/officeDocument/2006/relationships/image" Target="../media/image9.png"/><Relationship Id="rId17" Type="http://schemas.openxmlformats.org/officeDocument/2006/relationships/image" Target="../media/image13.png"/><Relationship Id="rId25" Type="http://schemas.openxmlformats.org/officeDocument/2006/relationships/image" Target="../media/image21.jpeg"/><Relationship Id="rId2" Type="http://schemas.openxmlformats.org/officeDocument/2006/relationships/notesSlide" Target="../notesSlides/notesSlide10.xml"/><Relationship Id="rId16" Type="http://schemas.openxmlformats.org/officeDocument/2006/relationships/image" Target="../media/image12.jpeg"/><Relationship Id="rId20"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8.jpeg"/><Relationship Id="rId24" Type="http://schemas.openxmlformats.org/officeDocument/2006/relationships/image" Target="../media/image20.png"/><Relationship Id="rId5" Type="http://schemas.openxmlformats.org/officeDocument/2006/relationships/image" Target="../media/image2.jpg"/><Relationship Id="rId15" Type="http://schemas.microsoft.com/office/2007/relationships/hdphoto" Target="../media/hdphoto3.wdp"/><Relationship Id="rId23" Type="http://schemas.openxmlformats.org/officeDocument/2006/relationships/image" Target="../media/image19.jpeg"/><Relationship Id="rId10" Type="http://schemas.openxmlformats.org/officeDocument/2006/relationships/image" Target="../media/image7.png"/><Relationship Id="rId19" Type="http://schemas.openxmlformats.org/officeDocument/2006/relationships/image" Target="../media/image15.png"/><Relationship Id="rId4" Type="http://schemas.microsoft.com/office/2007/relationships/hdphoto" Target="../media/hdphoto1.wdp"/><Relationship Id="rId9" Type="http://schemas.microsoft.com/office/2007/relationships/hdphoto" Target="../media/hdphoto2.wdp"/><Relationship Id="rId14" Type="http://schemas.openxmlformats.org/officeDocument/2006/relationships/image" Target="../media/image11.png"/><Relationship Id="rId22" Type="http://schemas.openxmlformats.org/officeDocument/2006/relationships/image" Target="../media/image18.jpeg"/></Relationships>
</file>

<file path=ppt/slides/_rels/slide10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05.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31.png"/></Relationships>
</file>

<file path=ppt/slides/_rels/slide10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jpg"/></Relationships>
</file>

<file path=ppt/slides/_rels/slide10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1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2.xml"/><Relationship Id="rId1" Type="http://schemas.openxmlformats.org/officeDocument/2006/relationships/slideLayout" Target="../slideLayouts/slideLayout2.xml"/><Relationship Id="rId5" Type="http://schemas.openxmlformats.org/officeDocument/2006/relationships/image" Target="../media/image2.jpg"/><Relationship Id="rId4" Type="http://schemas.microsoft.com/office/2007/relationships/hdphoto" Target="../media/hdphoto8.wdp"/></Relationships>
</file>

<file path=ppt/slides/_rels/slide11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7.xml"/><Relationship Id="rId1" Type="http://schemas.openxmlformats.org/officeDocument/2006/relationships/slideLayout" Target="../slideLayouts/slideLayout2.xml"/><Relationship Id="rId5" Type="http://schemas.openxmlformats.org/officeDocument/2006/relationships/image" Target="../media/image2.jpg"/><Relationship Id="rId4" Type="http://schemas.microsoft.com/office/2007/relationships/hdphoto" Target="../media/hdphoto9.wdp"/></Relationships>
</file>

<file path=ppt/slides/_rels/slide11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1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jpg"/></Relationships>
</file>

<file path=ppt/slides/_rels/slide1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jpg"/><Relationship Id="rId7" Type="http://schemas.microsoft.com/office/2007/relationships/hdphoto" Target="../media/hdphoto2.wdp"/><Relationship Id="rId12"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24.png"/><Relationship Id="rId5" Type="http://schemas.microsoft.com/office/2007/relationships/hdphoto" Target="../media/hdphoto1.wdp"/><Relationship Id="rId10"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22.jpg"/></Relationships>
</file>

<file path=ppt/slides/_rels/slide13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30.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31.png"/></Relationships>
</file>

<file path=ppt/slides/_rels/slide13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31.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31.png"/></Relationships>
</file>

<file path=ppt/slides/_rels/slide1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2.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18.jpeg"/></Relationships>
</file>

<file path=ppt/slides/_rels/slide1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3.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18.jpeg"/></Relationships>
</file>

<file path=ppt/slides/_rels/slide13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3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3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7.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19.jpeg"/></Relationships>
</file>

<file path=ppt/slides/_rels/slide1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0.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31.png"/></Relationships>
</file>

<file path=ppt/slides/_rels/slide1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1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4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4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4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4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4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4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4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4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4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15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0.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19.jpeg"/></Relationships>
</file>

<file path=ppt/slides/_rels/slide15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1.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19.jpeg"/></Relationships>
</file>

<file path=ppt/slides/_rels/slide15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3.xml"/><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89.png"/></Relationships>
</file>

<file path=ppt/slides/_rels/slide15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4.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15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5.xml"/><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91.png"/></Relationships>
</file>

<file path=ppt/slides/_rels/slide15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6.xml"/><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92.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14.jpe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21.jpeg"/><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2.jpg"/></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4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jpg"/></Relationships>
</file>

<file path=ppt/slides/_rels/slide5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7.png"/><Relationship Id="rId4" Type="http://schemas.openxmlformats.org/officeDocument/2006/relationships/image" Target="../media/image2.jpg"/></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0.png"/><Relationship Id="rId7" Type="http://schemas.openxmlformats.org/officeDocument/2006/relationships/image" Target="../media/image2.jp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51.png"/><Relationship Id="rId4" Type="http://schemas.microsoft.com/office/2007/relationships/hdphoto" Target="../media/hdphoto5.wdp"/></Relationships>
</file>

<file path=ppt/slides/_rels/slide66.xml.rels><?xml version="1.0" encoding="UTF-8" standalone="yes"?>
<Relationships xmlns="http://schemas.openxmlformats.org/package/2006/relationships"><Relationship Id="rId3" Type="http://schemas.openxmlformats.org/officeDocument/2006/relationships/image" Target="../media/image2.jpg"/><Relationship Id="rId7" Type="http://schemas.microsoft.com/office/2007/relationships/hdphoto" Target="../media/hdphoto6.wdp"/><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51.png"/><Relationship Id="rId5" Type="http://schemas.microsoft.com/office/2007/relationships/hdphoto" Target="../media/hdphoto5.wdp"/><Relationship Id="rId4" Type="http://schemas.openxmlformats.org/officeDocument/2006/relationships/image" Target="../media/image50.png"/></Relationships>
</file>

<file path=ppt/slides/_rels/slide6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31.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53.png"/><Relationship Id="rId4" Type="http://schemas.microsoft.com/office/2007/relationships/hdphoto" Target="../media/hdphoto7.wdp"/></Relationships>
</file>

<file path=ppt/slides/_rels/slide7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jpg"/></Relationships>
</file>

<file path=ppt/slides/_rels/slide7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31.png"/></Relationships>
</file>

<file path=ppt/slides/_rels/slide7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7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7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8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8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8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57.jpeg"/></Relationships>
</file>

<file path=ppt/slides/_rels/slide8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9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1.png"/></Relationships>
</file>

<file path=ppt/slides/_rels/slide9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jpg"/></Relationships>
</file>

<file path=ppt/slides/_rels/slide9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9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9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9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339761" y="915566"/>
            <a:ext cx="4391907" cy="861774"/>
          </a:xfrm>
          <a:prstGeom prst="rect">
            <a:avLst/>
          </a:prstGeom>
          <a:solidFill>
            <a:schemeClr val="tx1"/>
          </a:solidFill>
          <a:ln w="19050">
            <a:noFill/>
          </a:ln>
        </p:spPr>
        <p:txBody>
          <a:bodyPr wrap="square" rtlCol="0">
            <a:spAutoFit/>
          </a:bodyPr>
          <a:lstStyle/>
          <a:p>
            <a:pPr algn="ctr"/>
            <a:r>
              <a:rPr lang="pt-BR" sz="5000" b="1" dirty="0">
                <a:solidFill>
                  <a:schemeClr val="bg1"/>
                </a:solidFill>
              </a:rPr>
              <a:t>MÓDULO IV</a:t>
            </a:r>
          </a:p>
        </p:txBody>
      </p:sp>
      <p:sp>
        <p:nvSpPr>
          <p:cNvPr id="32" name="CaixaDeTexto 31"/>
          <p:cNvSpPr txBox="1"/>
          <p:nvPr/>
        </p:nvSpPr>
        <p:spPr>
          <a:xfrm>
            <a:off x="2339760" y="1777340"/>
            <a:ext cx="4391907" cy="2015936"/>
          </a:xfrm>
          <a:prstGeom prst="rect">
            <a:avLst/>
          </a:prstGeom>
          <a:noFill/>
          <a:ln w="19050">
            <a:noFill/>
          </a:ln>
        </p:spPr>
        <p:txBody>
          <a:bodyPr wrap="square" rtlCol="0">
            <a:spAutoFit/>
          </a:bodyPr>
          <a:lstStyle/>
          <a:p>
            <a:pPr algn="ctr">
              <a:lnSpc>
                <a:spcPts val="5000"/>
              </a:lnSpc>
            </a:pPr>
            <a:r>
              <a:rPr lang="pt-BR" sz="4000" b="1" dirty="0"/>
              <a:t>MOVIMENTAÇÃO</a:t>
            </a:r>
          </a:p>
          <a:p>
            <a:pPr algn="ctr">
              <a:lnSpc>
                <a:spcPts val="5000"/>
              </a:lnSpc>
            </a:pPr>
            <a:r>
              <a:rPr lang="pt-BR" sz="4000" b="1" dirty="0"/>
              <a:t>DE PRODUTOS</a:t>
            </a:r>
          </a:p>
          <a:p>
            <a:pPr algn="ctr">
              <a:lnSpc>
                <a:spcPts val="5000"/>
              </a:lnSpc>
            </a:pPr>
            <a:r>
              <a:rPr lang="pt-BR" sz="4000" b="1" dirty="0"/>
              <a:t>PERIGOSOS</a:t>
            </a:r>
          </a:p>
        </p:txBody>
      </p:sp>
      <p:sp>
        <p:nvSpPr>
          <p:cNvPr id="33" name="CaixaDeTexto 32"/>
          <p:cNvSpPr txBox="1"/>
          <p:nvPr/>
        </p:nvSpPr>
        <p:spPr>
          <a:xfrm>
            <a:off x="2339761" y="3795886"/>
            <a:ext cx="4391907" cy="861774"/>
          </a:xfrm>
          <a:prstGeom prst="rect">
            <a:avLst/>
          </a:prstGeom>
          <a:solidFill>
            <a:schemeClr val="tx1">
              <a:alpha val="20000"/>
            </a:schemeClr>
          </a:solidFill>
          <a:ln w="19050">
            <a:noFill/>
          </a:ln>
        </p:spPr>
        <p:txBody>
          <a:bodyPr wrap="square" rtlCol="0">
            <a:spAutoFit/>
          </a:bodyPr>
          <a:lstStyle/>
          <a:p>
            <a:pPr algn="ctr"/>
            <a:r>
              <a:rPr lang="pt-BR" sz="5000" b="1" dirty="0"/>
              <a:t>15 HORAS</a:t>
            </a:r>
          </a:p>
        </p:txBody>
      </p:sp>
    </p:spTree>
    <p:extLst>
      <p:ext uri="{BB962C8B-B14F-4D97-AF65-F5344CB8AC3E}">
        <p14:creationId xmlns:p14="http://schemas.microsoft.com/office/powerpoint/2010/main" val="1380754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8957D58B-6BC3-4DCD-873A-36AC5336F89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125" b="96429" l="4000" r="96889">
                        <a14:foregroundMark x1="4000" y1="49107" x2="4000" y2="49107"/>
                        <a14:foregroundMark x1="49778" y1="3571" x2="49778" y2="3571"/>
                        <a14:foregroundMark x1="97333" y1="49107" x2="97333" y2="49107"/>
                        <a14:foregroundMark x1="49333" y1="96429" x2="49333" y2="96429"/>
                      </a14:backgroundRemoval>
                    </a14:imgEffect>
                  </a14:imgLayer>
                </a14:imgProps>
              </a:ext>
              <a:ext uri="{28A0092B-C50C-407E-A947-70E740481C1C}">
                <a14:useLocalDpi xmlns:a14="http://schemas.microsoft.com/office/drawing/2010/main" val="0"/>
              </a:ext>
            </a:extLst>
          </a:blip>
          <a:srcRect/>
          <a:stretch>
            <a:fillRect/>
          </a:stretch>
        </p:blipFill>
        <p:spPr bwMode="auto">
          <a:xfrm>
            <a:off x="3693930" y="1165280"/>
            <a:ext cx="853198" cy="849406"/>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m 10">
            <a:extLst>
              <a:ext uri="{FF2B5EF4-FFF2-40B4-BE49-F238E27FC236}">
                <a16:creationId xmlns:a16="http://schemas.microsoft.com/office/drawing/2014/main" id="{603ECCEB-9AC5-4729-A6A7-FBE3F16B27B0}"/>
              </a:ext>
            </a:extLst>
          </p:cNvPr>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2" name="CaixaDeTexto 11">
            <a:extLst>
              <a:ext uri="{FF2B5EF4-FFF2-40B4-BE49-F238E27FC236}">
                <a16:creationId xmlns:a16="http://schemas.microsoft.com/office/drawing/2014/main" id="{1B7BD60D-B7AC-4226-B9EC-D1FECE42B0A9}"/>
              </a:ext>
            </a:extLst>
          </p:cNvPr>
          <p:cNvSpPr txBox="1"/>
          <p:nvPr/>
        </p:nvSpPr>
        <p:spPr>
          <a:xfrm>
            <a:off x="214282" y="577298"/>
            <a:ext cx="3997678" cy="430887"/>
          </a:xfrm>
          <a:prstGeom prst="rect">
            <a:avLst/>
          </a:prstGeom>
          <a:noFill/>
        </p:spPr>
        <p:txBody>
          <a:bodyPr wrap="square" rtlCol="0">
            <a:spAutoFit/>
          </a:bodyPr>
          <a:lstStyle/>
          <a:p>
            <a:r>
              <a:rPr lang="pt-BR" sz="2200" b="1" dirty="0"/>
              <a:t>SIMBOLOGIA</a:t>
            </a:r>
          </a:p>
        </p:txBody>
      </p:sp>
      <p:pic>
        <p:nvPicPr>
          <p:cNvPr id="1032" name="Picture 8">
            <a:extLst>
              <a:ext uri="{FF2B5EF4-FFF2-40B4-BE49-F238E27FC236}">
                <a16:creationId xmlns:a16="http://schemas.microsoft.com/office/drawing/2014/main" id="{F68F68EC-05D9-4BD9-A877-EA66C75530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9806" y="1589125"/>
            <a:ext cx="982625" cy="98262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m 17">
            <a:extLst>
              <a:ext uri="{FF2B5EF4-FFF2-40B4-BE49-F238E27FC236}">
                <a16:creationId xmlns:a16="http://schemas.microsoft.com/office/drawing/2014/main" id="{7A567D4D-B926-4102-92F0-A5DC3B59ED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0370" t="6459" r="10704" b="6819"/>
          <a:stretch>
            <a:fillRect/>
          </a:stretch>
        </p:blipFill>
        <p:spPr bwMode="auto">
          <a:xfrm>
            <a:off x="4144274" y="1633432"/>
            <a:ext cx="853198" cy="853209"/>
          </a:xfrm>
          <a:custGeom>
            <a:avLst/>
            <a:gdLst>
              <a:gd name="connsiteX0" fmla="*/ 760545 w 1507860"/>
              <a:gd name="connsiteY0" fmla="*/ 0 h 1507879"/>
              <a:gd name="connsiteX1" fmla="*/ 1507860 w 1507860"/>
              <a:gd name="connsiteY1" fmla="*/ 746328 h 1507879"/>
              <a:gd name="connsiteX2" fmla="*/ 747315 w 1507860"/>
              <a:gd name="connsiteY2" fmla="*/ 1507879 h 1507879"/>
              <a:gd name="connsiteX3" fmla="*/ 0 w 1507860"/>
              <a:gd name="connsiteY3" fmla="*/ 761550 h 1507879"/>
              <a:gd name="connsiteX4" fmla="*/ 760545 w 1507860"/>
              <a:gd name="connsiteY4" fmla="*/ 0 h 1507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860" h="1507879">
                <a:moveTo>
                  <a:pt x="760545" y="0"/>
                </a:moveTo>
                <a:lnTo>
                  <a:pt x="1507860" y="746328"/>
                </a:lnTo>
                <a:lnTo>
                  <a:pt x="747315" y="1507879"/>
                </a:lnTo>
                <a:lnTo>
                  <a:pt x="0" y="761550"/>
                </a:lnTo>
                <a:lnTo>
                  <a:pt x="760545" y="0"/>
                </a:lnTo>
                <a:close/>
              </a:path>
            </a:pathLst>
          </a:cu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A39112F3-63AB-4019-801C-29CE3D01BE0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679" b="95982" l="4000" r="96889">
                        <a14:foregroundMark x1="49778" y1="2679" x2="49778" y2="2679"/>
                        <a14:foregroundMark x1="4000" y1="48661" x2="4000" y2="48661"/>
                        <a14:foregroundMark x1="96889" y1="50000" x2="96889" y2="50000"/>
                        <a14:foregroundMark x1="50222" y1="95982" x2="50222" y2="95982"/>
                      </a14:backgroundRemoval>
                    </a14:imgEffect>
                  </a14:imgLayer>
                </a14:imgProps>
              </a:ext>
              <a:ext uri="{28A0092B-C50C-407E-A947-70E740481C1C}">
                <a14:useLocalDpi xmlns:a14="http://schemas.microsoft.com/office/drawing/2010/main" val="0"/>
              </a:ext>
            </a:extLst>
          </a:blip>
          <a:srcRect/>
          <a:stretch>
            <a:fillRect/>
          </a:stretch>
        </p:blipFill>
        <p:spPr bwMode="auto">
          <a:xfrm>
            <a:off x="4597624" y="1151632"/>
            <a:ext cx="896052" cy="89206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esultado de imagem para simbologia de produtos perigosos sólido inflamável">
            <a:extLst>
              <a:ext uri="{FF2B5EF4-FFF2-40B4-BE49-F238E27FC236}">
                <a16:creationId xmlns:a16="http://schemas.microsoft.com/office/drawing/2014/main" id="{0796146D-D093-4EE8-94D0-B4D07AF26C7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73969" y="1099170"/>
            <a:ext cx="985589" cy="985589"/>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m 26" descr="Resultado de imagem para simbologia de produtos perigosos combustão espontânea">
            <a:extLst>
              <a:ext uri="{FF2B5EF4-FFF2-40B4-BE49-F238E27FC236}">
                <a16:creationId xmlns:a16="http://schemas.microsoft.com/office/drawing/2014/main" id="{0E3D6C66-9F91-421E-96EE-569E01B1F8A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10978" t="7172" r="10756" b="6838"/>
          <a:stretch>
            <a:fillRect/>
          </a:stretch>
        </p:blipFill>
        <p:spPr bwMode="auto">
          <a:xfrm>
            <a:off x="7439144" y="1633359"/>
            <a:ext cx="938453" cy="938391"/>
          </a:xfrm>
          <a:custGeom>
            <a:avLst/>
            <a:gdLst>
              <a:gd name="connsiteX0" fmla="*/ 756802 w 1533317"/>
              <a:gd name="connsiteY0" fmla="*/ 0 h 1533216"/>
              <a:gd name="connsiteX1" fmla="*/ 1533317 w 1533317"/>
              <a:gd name="connsiteY1" fmla="*/ 771007 h 1533216"/>
              <a:gd name="connsiteX2" fmla="*/ 776515 w 1533317"/>
              <a:gd name="connsiteY2" fmla="*/ 1533216 h 1533216"/>
              <a:gd name="connsiteX3" fmla="*/ 0 w 1533317"/>
              <a:gd name="connsiteY3" fmla="*/ 762210 h 1533216"/>
              <a:gd name="connsiteX4" fmla="*/ 756802 w 1533317"/>
              <a:gd name="connsiteY4" fmla="*/ 0 h 1533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317" h="1533216">
                <a:moveTo>
                  <a:pt x="756802" y="0"/>
                </a:moveTo>
                <a:lnTo>
                  <a:pt x="1533317" y="771007"/>
                </a:lnTo>
                <a:lnTo>
                  <a:pt x="776515" y="1533216"/>
                </a:lnTo>
                <a:lnTo>
                  <a:pt x="0" y="762210"/>
                </a:lnTo>
                <a:lnTo>
                  <a:pt x="756802" y="0"/>
                </a:lnTo>
                <a:close/>
              </a:path>
            </a:pathLst>
          </a:custGeom>
          <a:noFill/>
          <a:extLst>
            <a:ext uri="{909E8E84-426E-40DD-AFC4-6F175D3DCCD1}">
              <a14:hiddenFill xmlns:a14="http://schemas.microsoft.com/office/drawing/2010/main">
                <a:solidFill>
                  <a:srgbClr val="FFFFFF"/>
                </a:solidFill>
              </a14:hiddenFill>
            </a:ext>
          </a:extLst>
        </p:spPr>
      </p:pic>
      <p:pic>
        <p:nvPicPr>
          <p:cNvPr id="1042" name="Picture 18" descr="Resultado de imagem para simbologia de produtos perigosos perigoso quando molhado">
            <a:extLst>
              <a:ext uri="{FF2B5EF4-FFF2-40B4-BE49-F238E27FC236}">
                <a16:creationId xmlns:a16="http://schemas.microsoft.com/office/drawing/2014/main" id="{CCA5CB28-63A7-411F-8A36-2119D646F8A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63699" y="1124879"/>
            <a:ext cx="938453" cy="93845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Resultado de imagem para simbologia de produtos perigosos perigoso quando molhado">
            <a:extLst>
              <a:ext uri="{FF2B5EF4-FFF2-40B4-BE49-F238E27FC236}">
                <a16:creationId xmlns:a16="http://schemas.microsoft.com/office/drawing/2014/main" id="{6F8FBBD4-20EA-40A8-BA8A-07381C250C5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4282" y="3263210"/>
            <a:ext cx="853198" cy="85319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Resultado de imagem para simbologia de produtos perigosos oxidante">
            <a:extLst>
              <a:ext uri="{FF2B5EF4-FFF2-40B4-BE49-F238E27FC236}">
                <a16:creationId xmlns:a16="http://schemas.microsoft.com/office/drawing/2014/main" id="{1DC86483-FFFB-4951-BC08-C1AC24EFFE61}"/>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3049" b="95732" l="1538" r="95385">
                        <a14:foregroundMark x1="50308" y1="3049" x2="50308" y2="3049"/>
                        <a14:foregroundMark x1="95538" y1="47866" x2="95538" y2="47866"/>
                        <a14:foregroundMark x1="6154" y1="44512" x2="6154" y2="44512"/>
                        <a14:foregroundMark x1="1692" y1="49848" x2="1692" y2="49848"/>
                        <a14:foregroundMark x1="50000" y1="38262" x2="50000" y2="38262"/>
                        <a14:foregroundMark x1="51846" y1="95732" x2="51846" y2="95732"/>
                      </a14:backgroundRemoval>
                    </a14:imgEffect>
                  </a14:imgLayer>
                </a14:imgProps>
              </a:ext>
              <a:ext uri="{28A0092B-C50C-407E-A947-70E740481C1C}">
                <a14:useLocalDpi xmlns:a14="http://schemas.microsoft.com/office/drawing/2010/main" val="0"/>
              </a:ext>
            </a:extLst>
          </a:blip>
          <a:srcRect/>
          <a:stretch>
            <a:fillRect/>
          </a:stretch>
        </p:blipFill>
        <p:spPr bwMode="auto">
          <a:xfrm>
            <a:off x="670127" y="3734776"/>
            <a:ext cx="845298" cy="853198"/>
          </a:xfrm>
          <a:prstGeom prst="rect">
            <a:avLst/>
          </a:prstGeom>
          <a:noFill/>
          <a:extLst>
            <a:ext uri="{909E8E84-426E-40DD-AFC4-6F175D3DCCD1}">
              <a14:hiddenFill xmlns:a14="http://schemas.microsoft.com/office/drawing/2010/main">
                <a:solidFill>
                  <a:srgbClr val="FFFFFF"/>
                </a:solidFill>
              </a14:hiddenFill>
            </a:ext>
          </a:extLst>
        </p:spPr>
      </p:pic>
      <p:pic>
        <p:nvPicPr>
          <p:cNvPr id="53" name="Imagem 52" descr="Resultado de imagem para simbologia de produtos perigosos nocivo">
            <a:extLst>
              <a:ext uri="{FF2B5EF4-FFF2-40B4-BE49-F238E27FC236}">
                <a16:creationId xmlns:a16="http://schemas.microsoft.com/office/drawing/2014/main" id="{AE4B4D9B-AB62-4906-BFBE-BCCF2471DD1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214" t="983" r="606"/>
          <a:stretch>
            <a:fillRect/>
          </a:stretch>
        </p:blipFill>
        <p:spPr bwMode="auto">
          <a:xfrm>
            <a:off x="2347356" y="3217528"/>
            <a:ext cx="896052" cy="893745"/>
          </a:xfrm>
          <a:custGeom>
            <a:avLst/>
            <a:gdLst>
              <a:gd name="connsiteX0" fmla="*/ 896874 w 1798379"/>
              <a:gd name="connsiteY0" fmla="*/ 0 h 1793749"/>
              <a:gd name="connsiteX1" fmla="*/ 1798379 w 1798379"/>
              <a:gd name="connsiteY1" fmla="*/ 901504 h 1793749"/>
              <a:gd name="connsiteX2" fmla="*/ 906134 w 1798379"/>
              <a:gd name="connsiteY2" fmla="*/ 1793749 h 1793749"/>
              <a:gd name="connsiteX3" fmla="*/ 896874 w 1798379"/>
              <a:gd name="connsiteY3" fmla="*/ 1793749 h 1793749"/>
              <a:gd name="connsiteX4" fmla="*/ 0 w 1798379"/>
              <a:gd name="connsiteY4" fmla="*/ 896874 h 1793749"/>
              <a:gd name="connsiteX5" fmla="*/ 896874 w 1798379"/>
              <a:gd name="connsiteY5" fmla="*/ 0 h 179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8379" h="1793749">
                <a:moveTo>
                  <a:pt x="896874" y="0"/>
                </a:moveTo>
                <a:lnTo>
                  <a:pt x="1798379" y="901504"/>
                </a:lnTo>
                <a:lnTo>
                  <a:pt x="906134" y="1793749"/>
                </a:lnTo>
                <a:lnTo>
                  <a:pt x="896874" y="1793749"/>
                </a:lnTo>
                <a:lnTo>
                  <a:pt x="0" y="896874"/>
                </a:lnTo>
                <a:lnTo>
                  <a:pt x="896874" y="0"/>
                </a:lnTo>
                <a:close/>
              </a:path>
            </a:pathLst>
          </a:custGeom>
          <a:noFill/>
          <a:extLst>
            <a:ext uri="{909E8E84-426E-40DD-AFC4-6F175D3DCCD1}">
              <a14:hiddenFill xmlns:a14="http://schemas.microsoft.com/office/drawing/2010/main">
                <a:solidFill>
                  <a:srgbClr val="FFFFFF"/>
                </a:solidFill>
              </a14:hiddenFill>
            </a:ext>
          </a:extLst>
        </p:spPr>
      </p:pic>
      <p:pic>
        <p:nvPicPr>
          <p:cNvPr id="72" name="Imagem 71">
            <a:extLst>
              <a:ext uri="{FF2B5EF4-FFF2-40B4-BE49-F238E27FC236}">
                <a16:creationId xmlns:a16="http://schemas.microsoft.com/office/drawing/2014/main" id="{FBD08D6F-5DFF-4A16-9404-993D40F46B2A}"/>
              </a:ext>
            </a:extLst>
          </p:cNvPr>
          <p:cNvPicPr>
            <a:picLocks noChangeAspect="1"/>
          </p:cNvPicPr>
          <p:nvPr/>
        </p:nvPicPr>
        <p:blipFill rotWithShape="1">
          <a:blip r:embed="rId17"/>
          <a:srcRect l="21870" t="44610" r="77921" b="54648"/>
          <a:stretch/>
        </p:blipFill>
        <p:spPr>
          <a:xfrm>
            <a:off x="2163660" y="3520280"/>
            <a:ext cx="19074" cy="38172"/>
          </a:xfrm>
          <a:custGeom>
            <a:avLst/>
            <a:gdLst>
              <a:gd name="connsiteX0" fmla="*/ 19074 w 19074"/>
              <a:gd name="connsiteY0" fmla="*/ 0 h 38172"/>
              <a:gd name="connsiteX1" fmla="*/ 19074 w 19074"/>
              <a:gd name="connsiteY1" fmla="*/ 38172 h 38172"/>
              <a:gd name="connsiteX2" fmla="*/ 0 w 19074"/>
              <a:gd name="connsiteY2" fmla="*/ 19752 h 38172"/>
              <a:gd name="connsiteX3" fmla="*/ 19074 w 19074"/>
              <a:gd name="connsiteY3" fmla="*/ 0 h 38172"/>
            </a:gdLst>
            <a:ahLst/>
            <a:cxnLst>
              <a:cxn ang="0">
                <a:pos x="connsiteX0" y="connsiteY0"/>
              </a:cxn>
              <a:cxn ang="0">
                <a:pos x="connsiteX1" y="connsiteY1"/>
              </a:cxn>
              <a:cxn ang="0">
                <a:pos x="connsiteX2" y="connsiteY2"/>
              </a:cxn>
              <a:cxn ang="0">
                <a:pos x="connsiteX3" y="connsiteY3"/>
              </a:cxn>
            </a:cxnLst>
            <a:rect l="l" t="t" r="r" b="b"/>
            <a:pathLst>
              <a:path w="19074" h="38172">
                <a:moveTo>
                  <a:pt x="19074" y="0"/>
                </a:moveTo>
                <a:lnTo>
                  <a:pt x="19074" y="38172"/>
                </a:lnTo>
                <a:lnTo>
                  <a:pt x="0" y="19752"/>
                </a:lnTo>
                <a:lnTo>
                  <a:pt x="19074" y="0"/>
                </a:lnTo>
                <a:close/>
              </a:path>
            </a:pathLst>
          </a:custGeom>
        </p:spPr>
      </p:pic>
      <p:pic>
        <p:nvPicPr>
          <p:cNvPr id="78" name="Imagem 77" descr="Resultado de imagem para simbologia de produtos perigosos toxico">
            <a:extLst>
              <a:ext uri="{FF2B5EF4-FFF2-40B4-BE49-F238E27FC236}">
                <a16:creationId xmlns:a16="http://schemas.microsoft.com/office/drawing/2014/main" id="{81A828A4-2A03-41B7-AFEB-E6D98CD257F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l="11435" t="7253" r="10757" b="7253"/>
          <a:stretch>
            <a:fillRect/>
          </a:stretch>
        </p:blipFill>
        <p:spPr bwMode="auto">
          <a:xfrm>
            <a:off x="1869856" y="3705129"/>
            <a:ext cx="894323" cy="894323"/>
          </a:xfrm>
          <a:custGeom>
            <a:avLst/>
            <a:gdLst>
              <a:gd name="connsiteX0" fmla="*/ 759438 w 1518875"/>
              <a:gd name="connsiteY0" fmla="*/ 0 h 1518875"/>
              <a:gd name="connsiteX1" fmla="*/ 1518875 w 1518875"/>
              <a:gd name="connsiteY1" fmla="*/ 759438 h 1518875"/>
              <a:gd name="connsiteX2" fmla="*/ 759438 w 1518875"/>
              <a:gd name="connsiteY2" fmla="*/ 1518875 h 1518875"/>
              <a:gd name="connsiteX3" fmla="*/ 0 w 1518875"/>
              <a:gd name="connsiteY3" fmla="*/ 759438 h 1518875"/>
              <a:gd name="connsiteX4" fmla="*/ 759438 w 1518875"/>
              <a:gd name="connsiteY4" fmla="*/ 0 h 1518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875" h="1518875">
                <a:moveTo>
                  <a:pt x="759438" y="0"/>
                </a:moveTo>
                <a:lnTo>
                  <a:pt x="1518875" y="759438"/>
                </a:lnTo>
                <a:lnTo>
                  <a:pt x="759438" y="1518875"/>
                </a:lnTo>
                <a:lnTo>
                  <a:pt x="0" y="759438"/>
                </a:lnTo>
                <a:lnTo>
                  <a:pt x="759438" y="0"/>
                </a:lnTo>
                <a:close/>
              </a:path>
            </a:pathLst>
          </a:custGeom>
          <a:noFill/>
          <a:extLst>
            <a:ext uri="{909E8E84-426E-40DD-AFC4-6F175D3DCCD1}">
              <a14:hiddenFill xmlns:a14="http://schemas.microsoft.com/office/drawing/2010/main">
                <a:solidFill>
                  <a:srgbClr val="FFFFFF"/>
                </a:solidFill>
              </a14:hiddenFill>
            </a:ext>
          </a:extLst>
        </p:spPr>
      </p:pic>
      <p:pic>
        <p:nvPicPr>
          <p:cNvPr id="1052" name="Picture 28" descr="Resultado de imagem para simbologia de produtos perigosos radioativo">
            <a:extLst>
              <a:ext uri="{FF2B5EF4-FFF2-40B4-BE49-F238E27FC236}">
                <a16:creationId xmlns:a16="http://schemas.microsoft.com/office/drawing/2014/main" id="{DF9EF1F2-C39F-46BE-A3EC-68C0EB6BC78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095765" y="3784128"/>
            <a:ext cx="953900" cy="953900"/>
          </a:xfrm>
          <a:prstGeom prst="rect">
            <a:avLst/>
          </a:prstGeom>
          <a:noFill/>
          <a:extLst>
            <a:ext uri="{909E8E84-426E-40DD-AFC4-6F175D3DCCD1}">
              <a14:hiddenFill xmlns:a14="http://schemas.microsoft.com/office/drawing/2010/main">
                <a:solidFill>
                  <a:srgbClr val="FFFFFF"/>
                </a:solidFill>
              </a14:hiddenFill>
            </a:ext>
          </a:extLst>
        </p:spPr>
      </p:pic>
      <p:pic>
        <p:nvPicPr>
          <p:cNvPr id="85" name="Imagem 84">
            <a:extLst>
              <a:ext uri="{FF2B5EF4-FFF2-40B4-BE49-F238E27FC236}">
                <a16:creationId xmlns:a16="http://schemas.microsoft.com/office/drawing/2014/main" id="{D035887B-0275-4030-9B47-4EEBA60AEC92}"/>
              </a:ext>
            </a:extLst>
          </p:cNvPr>
          <p:cNvPicPr>
            <a:picLocks noChangeAspect="1"/>
          </p:cNvPicPr>
          <p:nvPr/>
        </p:nvPicPr>
        <p:blipFill rotWithShape="1">
          <a:blip r:embed="rId20"/>
          <a:srcRect l="21825" t="25482" r="57206" b="37242"/>
          <a:stretch/>
        </p:blipFill>
        <p:spPr>
          <a:xfrm>
            <a:off x="4597624" y="3252086"/>
            <a:ext cx="982625" cy="982625"/>
          </a:xfrm>
          <a:custGeom>
            <a:avLst/>
            <a:gdLst>
              <a:gd name="connsiteX0" fmla="*/ 967661 w 1917312"/>
              <a:gd name="connsiteY0" fmla="*/ 0 h 1917312"/>
              <a:gd name="connsiteX1" fmla="*/ 1917312 w 1917312"/>
              <a:gd name="connsiteY1" fmla="*/ 949651 h 1917312"/>
              <a:gd name="connsiteX2" fmla="*/ 949650 w 1917312"/>
              <a:gd name="connsiteY2" fmla="*/ 1917312 h 1917312"/>
              <a:gd name="connsiteX3" fmla="*/ 0 w 1917312"/>
              <a:gd name="connsiteY3" fmla="*/ 967661 h 1917312"/>
              <a:gd name="connsiteX4" fmla="*/ 967661 w 1917312"/>
              <a:gd name="connsiteY4" fmla="*/ 0 h 1917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7312" h="1917312">
                <a:moveTo>
                  <a:pt x="967661" y="0"/>
                </a:moveTo>
                <a:lnTo>
                  <a:pt x="1917312" y="949651"/>
                </a:lnTo>
                <a:lnTo>
                  <a:pt x="949650" y="1917312"/>
                </a:lnTo>
                <a:lnTo>
                  <a:pt x="0" y="967661"/>
                </a:lnTo>
                <a:lnTo>
                  <a:pt x="967661" y="0"/>
                </a:lnTo>
                <a:close/>
              </a:path>
            </a:pathLst>
          </a:custGeom>
        </p:spPr>
      </p:pic>
      <p:pic>
        <p:nvPicPr>
          <p:cNvPr id="88" name="Imagem 87">
            <a:extLst>
              <a:ext uri="{FF2B5EF4-FFF2-40B4-BE49-F238E27FC236}">
                <a16:creationId xmlns:a16="http://schemas.microsoft.com/office/drawing/2014/main" id="{F35E185D-370B-41DD-8024-520778654DF5}"/>
              </a:ext>
            </a:extLst>
          </p:cNvPr>
          <p:cNvPicPr>
            <a:picLocks noChangeAspect="1"/>
          </p:cNvPicPr>
          <p:nvPr/>
        </p:nvPicPr>
        <p:blipFill rotWithShape="1">
          <a:blip r:embed="rId21"/>
          <a:srcRect l="22465" t="26781" r="58316" b="39052"/>
          <a:stretch/>
        </p:blipFill>
        <p:spPr>
          <a:xfrm>
            <a:off x="3605852" y="3292752"/>
            <a:ext cx="953900" cy="953900"/>
          </a:xfrm>
          <a:custGeom>
            <a:avLst/>
            <a:gdLst>
              <a:gd name="connsiteX0" fmla="*/ 862039 w 1757395"/>
              <a:gd name="connsiteY0" fmla="*/ 0 h 1757395"/>
              <a:gd name="connsiteX1" fmla="*/ 1757395 w 1757395"/>
              <a:gd name="connsiteY1" fmla="*/ 895356 h 1757395"/>
              <a:gd name="connsiteX2" fmla="*/ 895356 w 1757395"/>
              <a:gd name="connsiteY2" fmla="*/ 1757395 h 1757395"/>
              <a:gd name="connsiteX3" fmla="*/ 0 w 1757395"/>
              <a:gd name="connsiteY3" fmla="*/ 862039 h 1757395"/>
            </a:gdLst>
            <a:ahLst/>
            <a:cxnLst>
              <a:cxn ang="0">
                <a:pos x="connsiteX0" y="connsiteY0"/>
              </a:cxn>
              <a:cxn ang="0">
                <a:pos x="connsiteX1" y="connsiteY1"/>
              </a:cxn>
              <a:cxn ang="0">
                <a:pos x="connsiteX2" y="connsiteY2"/>
              </a:cxn>
              <a:cxn ang="0">
                <a:pos x="connsiteX3" y="connsiteY3"/>
              </a:cxn>
            </a:cxnLst>
            <a:rect l="l" t="t" r="r" b="b"/>
            <a:pathLst>
              <a:path w="1757395" h="1757395">
                <a:moveTo>
                  <a:pt x="862039" y="0"/>
                </a:moveTo>
                <a:lnTo>
                  <a:pt x="1757395" y="895356"/>
                </a:lnTo>
                <a:lnTo>
                  <a:pt x="895356" y="1757395"/>
                </a:lnTo>
                <a:lnTo>
                  <a:pt x="0" y="862039"/>
                </a:lnTo>
                <a:close/>
              </a:path>
            </a:pathLst>
          </a:custGeom>
        </p:spPr>
      </p:pic>
      <p:pic>
        <p:nvPicPr>
          <p:cNvPr id="99" name="Imagem 98">
            <a:extLst>
              <a:ext uri="{FF2B5EF4-FFF2-40B4-BE49-F238E27FC236}">
                <a16:creationId xmlns:a16="http://schemas.microsoft.com/office/drawing/2014/main" id="{D7CCBB2E-F8C4-427F-8B60-B6C834FC1E1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075722" y="3292752"/>
            <a:ext cx="939132" cy="940002"/>
          </a:xfrm>
          <a:custGeom>
            <a:avLst/>
            <a:gdLst>
              <a:gd name="connsiteX0" fmla="*/ 901117 w 1803517"/>
              <a:gd name="connsiteY0" fmla="*/ 0 h 1805189"/>
              <a:gd name="connsiteX1" fmla="*/ 902401 w 1803517"/>
              <a:gd name="connsiteY1" fmla="*/ 0 h 1805189"/>
              <a:gd name="connsiteX2" fmla="*/ 1803517 w 1803517"/>
              <a:gd name="connsiteY2" fmla="*/ 901116 h 1805189"/>
              <a:gd name="connsiteX3" fmla="*/ 1803517 w 1803517"/>
              <a:gd name="connsiteY3" fmla="*/ 947700 h 1805189"/>
              <a:gd name="connsiteX4" fmla="*/ 946028 w 1803517"/>
              <a:gd name="connsiteY4" fmla="*/ 1805189 h 1805189"/>
              <a:gd name="connsiteX5" fmla="*/ 857490 w 1803517"/>
              <a:gd name="connsiteY5" fmla="*/ 1805189 h 1805189"/>
              <a:gd name="connsiteX6" fmla="*/ 0 w 1803517"/>
              <a:gd name="connsiteY6" fmla="*/ 947699 h 1805189"/>
              <a:gd name="connsiteX7" fmla="*/ 0 w 1803517"/>
              <a:gd name="connsiteY7" fmla="*/ 901117 h 1805189"/>
              <a:gd name="connsiteX8" fmla="*/ 901117 w 1803517"/>
              <a:gd name="connsiteY8" fmla="*/ 0 h 180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3517" h="1805189">
                <a:moveTo>
                  <a:pt x="901117" y="0"/>
                </a:moveTo>
                <a:lnTo>
                  <a:pt x="902401" y="0"/>
                </a:lnTo>
                <a:lnTo>
                  <a:pt x="1803517" y="901116"/>
                </a:lnTo>
                <a:lnTo>
                  <a:pt x="1803517" y="947700"/>
                </a:lnTo>
                <a:lnTo>
                  <a:pt x="946028" y="1805189"/>
                </a:lnTo>
                <a:lnTo>
                  <a:pt x="857490" y="1805189"/>
                </a:lnTo>
                <a:lnTo>
                  <a:pt x="0" y="947699"/>
                </a:lnTo>
                <a:lnTo>
                  <a:pt x="0" y="901117"/>
                </a:lnTo>
                <a:lnTo>
                  <a:pt x="901117" y="0"/>
                </a:lnTo>
                <a:close/>
              </a:path>
            </a:pathLst>
          </a:custGeom>
          <a:noFill/>
          <a:extLst>
            <a:ext uri="{909E8E84-426E-40DD-AFC4-6F175D3DCCD1}">
              <a14:hiddenFill xmlns:a14="http://schemas.microsoft.com/office/drawing/2010/main">
                <a:solidFill>
                  <a:srgbClr val="FFFFFF"/>
                </a:solidFill>
              </a14:hiddenFill>
            </a:ext>
          </a:extLst>
        </p:spPr>
      </p:pic>
      <p:pic>
        <p:nvPicPr>
          <p:cNvPr id="107" name="Imagem 106" descr="Rolo De Etiquetas De Simbologia De Risco - Substâncias Perigosas Diversas 9">
            <a:extLst>
              <a:ext uri="{FF2B5EF4-FFF2-40B4-BE49-F238E27FC236}">
                <a16:creationId xmlns:a16="http://schemas.microsoft.com/office/drawing/2014/main" id="{3A9DDDC2-6B8F-47C7-B0BF-F2F296DE6D8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b="193"/>
          <a:stretch>
            <a:fillRect/>
          </a:stretch>
        </p:blipFill>
        <p:spPr bwMode="auto">
          <a:xfrm>
            <a:off x="7463747" y="3263210"/>
            <a:ext cx="926722" cy="924930"/>
          </a:xfrm>
          <a:custGeom>
            <a:avLst/>
            <a:gdLst>
              <a:gd name="connsiteX0" fmla="*/ 771161 w 1571729"/>
              <a:gd name="connsiteY0" fmla="*/ 0 h 1568689"/>
              <a:gd name="connsiteX1" fmla="*/ 823895 w 1571729"/>
              <a:gd name="connsiteY1" fmla="*/ 0 h 1568689"/>
              <a:gd name="connsiteX2" fmla="*/ 1571729 w 1571729"/>
              <a:gd name="connsiteY2" fmla="*/ 747834 h 1568689"/>
              <a:gd name="connsiteX3" fmla="*/ 1571729 w 1571729"/>
              <a:gd name="connsiteY3" fmla="*/ 794488 h 1568689"/>
              <a:gd name="connsiteX4" fmla="*/ 797528 w 1571729"/>
              <a:gd name="connsiteY4" fmla="*/ 1568689 h 1568689"/>
              <a:gd name="connsiteX5" fmla="*/ 0 w 1571729"/>
              <a:gd name="connsiteY5" fmla="*/ 771161 h 1568689"/>
              <a:gd name="connsiteX6" fmla="*/ 771161 w 1571729"/>
              <a:gd name="connsiteY6" fmla="*/ 0 h 1568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1729" h="1568689">
                <a:moveTo>
                  <a:pt x="771161" y="0"/>
                </a:moveTo>
                <a:lnTo>
                  <a:pt x="823895" y="0"/>
                </a:lnTo>
                <a:lnTo>
                  <a:pt x="1571729" y="747834"/>
                </a:lnTo>
                <a:lnTo>
                  <a:pt x="1571729" y="794488"/>
                </a:lnTo>
                <a:lnTo>
                  <a:pt x="797528" y="1568689"/>
                </a:lnTo>
                <a:lnTo>
                  <a:pt x="0" y="771161"/>
                </a:lnTo>
                <a:lnTo>
                  <a:pt x="771161" y="0"/>
                </a:lnTo>
                <a:close/>
              </a:path>
            </a:pathLst>
          </a:custGeom>
          <a:noFill/>
          <a:extLst>
            <a:ext uri="{909E8E84-426E-40DD-AFC4-6F175D3DCCD1}">
              <a14:hiddenFill xmlns:a14="http://schemas.microsoft.com/office/drawing/2010/main">
                <a:solidFill>
                  <a:srgbClr val="FFFFFF"/>
                </a:solidFill>
              </a14:hiddenFill>
            </a:ext>
          </a:extLst>
        </p:spPr>
      </p:pic>
      <p:pic>
        <p:nvPicPr>
          <p:cNvPr id="108" name="Imagem 107" descr="Imagem relacionada">
            <a:extLst>
              <a:ext uri="{FF2B5EF4-FFF2-40B4-BE49-F238E27FC236}">
                <a16:creationId xmlns:a16="http://schemas.microsoft.com/office/drawing/2014/main" id="{7B7102C2-2DA1-4712-86A8-B092A8C6546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l="57073" t="7271" r="14716" b="35732"/>
          <a:stretch>
            <a:fillRect/>
          </a:stretch>
        </p:blipFill>
        <p:spPr bwMode="auto">
          <a:xfrm>
            <a:off x="2075346" y="1214759"/>
            <a:ext cx="894323" cy="894323"/>
          </a:xfrm>
          <a:custGeom>
            <a:avLst/>
            <a:gdLst>
              <a:gd name="connsiteX0" fmla="*/ 986139 w 1972279"/>
              <a:gd name="connsiteY0" fmla="*/ 0 h 1972280"/>
              <a:gd name="connsiteX1" fmla="*/ 1972279 w 1972279"/>
              <a:gd name="connsiteY1" fmla="*/ 986140 h 1972280"/>
              <a:gd name="connsiteX2" fmla="*/ 986139 w 1972279"/>
              <a:gd name="connsiteY2" fmla="*/ 1972280 h 1972280"/>
              <a:gd name="connsiteX3" fmla="*/ 0 w 1972279"/>
              <a:gd name="connsiteY3" fmla="*/ 986140 h 1972280"/>
              <a:gd name="connsiteX4" fmla="*/ 986139 w 1972279"/>
              <a:gd name="connsiteY4" fmla="*/ 0 h 1972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279" h="1972280">
                <a:moveTo>
                  <a:pt x="986139" y="0"/>
                </a:moveTo>
                <a:lnTo>
                  <a:pt x="1972279" y="986140"/>
                </a:lnTo>
                <a:lnTo>
                  <a:pt x="986139" y="1972280"/>
                </a:lnTo>
                <a:lnTo>
                  <a:pt x="0" y="986140"/>
                </a:lnTo>
                <a:lnTo>
                  <a:pt x="986139" y="0"/>
                </a:lnTo>
                <a:close/>
              </a:path>
            </a:pathLst>
          </a:custGeom>
          <a:noFill/>
          <a:extLst>
            <a:ext uri="{909E8E84-426E-40DD-AFC4-6F175D3DCCD1}">
              <a14:hiddenFill xmlns:a14="http://schemas.microsoft.com/office/drawing/2010/main">
                <a:solidFill>
                  <a:srgbClr val="FFFFFF"/>
                </a:solidFill>
              </a14:hiddenFill>
            </a:ext>
          </a:extLst>
        </p:spPr>
      </p:pic>
      <p:pic>
        <p:nvPicPr>
          <p:cNvPr id="109" name="Imagem 108" descr="Imagem relacionada">
            <a:extLst>
              <a:ext uri="{FF2B5EF4-FFF2-40B4-BE49-F238E27FC236}">
                <a16:creationId xmlns:a16="http://schemas.microsoft.com/office/drawing/2014/main" id="{A41C9450-59DE-40BA-B158-D3FD60E184FE}"/>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l="805" t="8443" r="71555" b="35715"/>
          <a:stretch>
            <a:fillRect/>
          </a:stretch>
        </p:blipFill>
        <p:spPr bwMode="auto">
          <a:xfrm>
            <a:off x="264288" y="1209296"/>
            <a:ext cx="876201" cy="876201"/>
          </a:xfrm>
          <a:custGeom>
            <a:avLst/>
            <a:gdLst>
              <a:gd name="connsiteX0" fmla="*/ 966157 w 1932314"/>
              <a:gd name="connsiteY0" fmla="*/ 0 h 1932314"/>
              <a:gd name="connsiteX1" fmla="*/ 1932314 w 1932314"/>
              <a:gd name="connsiteY1" fmla="*/ 966157 h 1932314"/>
              <a:gd name="connsiteX2" fmla="*/ 966157 w 1932314"/>
              <a:gd name="connsiteY2" fmla="*/ 1932314 h 1932314"/>
              <a:gd name="connsiteX3" fmla="*/ 0 w 1932314"/>
              <a:gd name="connsiteY3" fmla="*/ 966157 h 1932314"/>
              <a:gd name="connsiteX4" fmla="*/ 966157 w 1932314"/>
              <a:gd name="connsiteY4" fmla="*/ 0 h 1932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314" h="1932314">
                <a:moveTo>
                  <a:pt x="966157" y="0"/>
                </a:moveTo>
                <a:lnTo>
                  <a:pt x="1932314" y="966157"/>
                </a:lnTo>
                <a:lnTo>
                  <a:pt x="966157" y="1932314"/>
                </a:lnTo>
                <a:lnTo>
                  <a:pt x="0" y="966157"/>
                </a:lnTo>
                <a:lnTo>
                  <a:pt x="966157" y="0"/>
                </a:lnTo>
                <a:close/>
              </a:path>
            </a:pathLst>
          </a:custGeom>
          <a:noFill/>
          <a:extLst>
            <a:ext uri="{909E8E84-426E-40DD-AFC4-6F175D3DCCD1}">
              <a14:hiddenFill xmlns:a14="http://schemas.microsoft.com/office/drawing/2010/main">
                <a:solidFill>
                  <a:srgbClr val="FFFFFF"/>
                </a:solidFill>
              </a14:hiddenFill>
            </a:ext>
          </a:extLst>
        </p:spPr>
      </p:pic>
      <p:pic>
        <p:nvPicPr>
          <p:cNvPr id="110" name="Imagem 109" descr="Imagem relacionada">
            <a:extLst>
              <a:ext uri="{FF2B5EF4-FFF2-40B4-BE49-F238E27FC236}">
                <a16:creationId xmlns:a16="http://schemas.microsoft.com/office/drawing/2014/main" id="{176532BC-5ED8-4ED8-9EB8-2B7FC1AF5AAF}"/>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l="29060" t="8658" r="43309" b="35518"/>
          <a:stretch>
            <a:fillRect/>
          </a:stretch>
        </p:blipFill>
        <p:spPr bwMode="auto">
          <a:xfrm>
            <a:off x="1188480" y="1230076"/>
            <a:ext cx="875928" cy="875928"/>
          </a:xfrm>
          <a:custGeom>
            <a:avLst/>
            <a:gdLst>
              <a:gd name="connsiteX0" fmla="*/ 965855 w 1931711"/>
              <a:gd name="connsiteY0" fmla="*/ 0 h 1931711"/>
              <a:gd name="connsiteX1" fmla="*/ 1931711 w 1931711"/>
              <a:gd name="connsiteY1" fmla="*/ 965855 h 1931711"/>
              <a:gd name="connsiteX2" fmla="*/ 965855 w 1931711"/>
              <a:gd name="connsiteY2" fmla="*/ 1931711 h 1931711"/>
              <a:gd name="connsiteX3" fmla="*/ 0 w 1931711"/>
              <a:gd name="connsiteY3" fmla="*/ 965855 h 1931711"/>
              <a:gd name="connsiteX4" fmla="*/ 965855 w 1931711"/>
              <a:gd name="connsiteY4" fmla="*/ 0 h 1931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711" h="1931711">
                <a:moveTo>
                  <a:pt x="965855" y="0"/>
                </a:moveTo>
                <a:lnTo>
                  <a:pt x="1931711" y="965855"/>
                </a:lnTo>
                <a:lnTo>
                  <a:pt x="965855" y="1931711"/>
                </a:lnTo>
                <a:lnTo>
                  <a:pt x="0" y="965855"/>
                </a:lnTo>
                <a:lnTo>
                  <a:pt x="965855" y="0"/>
                </a:lnTo>
                <a:close/>
              </a:path>
            </a:pathLst>
          </a:custGeom>
          <a:noFill/>
          <a:extLst>
            <a:ext uri="{909E8E84-426E-40DD-AFC4-6F175D3DCCD1}">
              <a14:hiddenFill xmlns:a14="http://schemas.microsoft.com/office/drawing/2010/main">
                <a:solidFill>
                  <a:srgbClr val="FFFFFF"/>
                </a:solidFill>
              </a14:hiddenFill>
            </a:ext>
          </a:extLst>
        </p:spPr>
      </p:pic>
      <p:pic>
        <p:nvPicPr>
          <p:cNvPr id="111" name="Imagem 110" descr="Imagem relacionada">
            <a:extLst>
              <a:ext uri="{FF2B5EF4-FFF2-40B4-BE49-F238E27FC236}">
                <a16:creationId xmlns:a16="http://schemas.microsoft.com/office/drawing/2014/main" id="{C65DA511-52D9-47AB-9320-E63B6D0D1CEA}"/>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l="71695" t="36653" r="94" b="6350"/>
          <a:stretch>
            <a:fillRect/>
          </a:stretch>
        </p:blipFill>
        <p:spPr bwMode="auto">
          <a:xfrm>
            <a:off x="2573523" y="1675849"/>
            <a:ext cx="894323" cy="894323"/>
          </a:xfrm>
          <a:custGeom>
            <a:avLst/>
            <a:gdLst>
              <a:gd name="connsiteX0" fmla="*/ 986139 w 1972279"/>
              <a:gd name="connsiteY0" fmla="*/ 0 h 1972279"/>
              <a:gd name="connsiteX1" fmla="*/ 1972279 w 1972279"/>
              <a:gd name="connsiteY1" fmla="*/ 986139 h 1972279"/>
              <a:gd name="connsiteX2" fmla="*/ 986139 w 1972279"/>
              <a:gd name="connsiteY2" fmla="*/ 1972279 h 1972279"/>
              <a:gd name="connsiteX3" fmla="*/ 0 w 1972279"/>
              <a:gd name="connsiteY3" fmla="*/ 986139 h 1972279"/>
              <a:gd name="connsiteX4" fmla="*/ 986139 w 1972279"/>
              <a:gd name="connsiteY4" fmla="*/ 0 h 197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279" h="1972279">
                <a:moveTo>
                  <a:pt x="986139" y="0"/>
                </a:moveTo>
                <a:lnTo>
                  <a:pt x="1972279" y="986139"/>
                </a:lnTo>
                <a:lnTo>
                  <a:pt x="986139" y="1972279"/>
                </a:lnTo>
                <a:lnTo>
                  <a:pt x="0" y="986139"/>
                </a:lnTo>
                <a:lnTo>
                  <a:pt x="986139" y="0"/>
                </a:lnTo>
                <a:close/>
              </a:path>
            </a:pathLst>
          </a:custGeom>
          <a:noFill/>
          <a:extLst>
            <a:ext uri="{909E8E84-426E-40DD-AFC4-6F175D3DCCD1}">
              <a14:hiddenFill xmlns:a14="http://schemas.microsoft.com/office/drawing/2010/main">
                <a:solidFill>
                  <a:srgbClr val="FFFFFF"/>
                </a:solidFill>
              </a14:hiddenFill>
            </a:ext>
          </a:extLst>
        </p:spPr>
      </p:pic>
      <p:pic>
        <p:nvPicPr>
          <p:cNvPr id="112" name="Imagem 111" descr="Imagem relacionada">
            <a:extLst>
              <a:ext uri="{FF2B5EF4-FFF2-40B4-BE49-F238E27FC236}">
                <a16:creationId xmlns:a16="http://schemas.microsoft.com/office/drawing/2014/main" id="{46D5D0AF-FB50-493A-84B7-AE7704F7D1CB}"/>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l="14804" t="37240" r="57564" b="6936"/>
          <a:stretch>
            <a:fillRect/>
          </a:stretch>
        </p:blipFill>
        <p:spPr bwMode="auto">
          <a:xfrm>
            <a:off x="726384" y="1690350"/>
            <a:ext cx="875928" cy="875928"/>
          </a:xfrm>
          <a:custGeom>
            <a:avLst/>
            <a:gdLst>
              <a:gd name="connsiteX0" fmla="*/ 965855 w 1931711"/>
              <a:gd name="connsiteY0" fmla="*/ 0 h 1931711"/>
              <a:gd name="connsiteX1" fmla="*/ 1931711 w 1931711"/>
              <a:gd name="connsiteY1" fmla="*/ 965855 h 1931711"/>
              <a:gd name="connsiteX2" fmla="*/ 965855 w 1931711"/>
              <a:gd name="connsiteY2" fmla="*/ 1931711 h 1931711"/>
              <a:gd name="connsiteX3" fmla="*/ 0 w 1931711"/>
              <a:gd name="connsiteY3" fmla="*/ 965855 h 1931711"/>
              <a:gd name="connsiteX4" fmla="*/ 965855 w 1931711"/>
              <a:gd name="connsiteY4" fmla="*/ 0 h 1931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711" h="1931711">
                <a:moveTo>
                  <a:pt x="965855" y="0"/>
                </a:moveTo>
                <a:lnTo>
                  <a:pt x="1931711" y="965855"/>
                </a:lnTo>
                <a:lnTo>
                  <a:pt x="965855" y="1931711"/>
                </a:lnTo>
                <a:lnTo>
                  <a:pt x="0" y="965855"/>
                </a:lnTo>
                <a:lnTo>
                  <a:pt x="965855" y="0"/>
                </a:lnTo>
                <a:close/>
              </a:path>
            </a:pathLst>
          </a:custGeom>
          <a:noFill/>
          <a:extLst>
            <a:ext uri="{909E8E84-426E-40DD-AFC4-6F175D3DCCD1}">
              <a14:hiddenFill xmlns:a14="http://schemas.microsoft.com/office/drawing/2010/main">
                <a:solidFill>
                  <a:srgbClr val="FFFFFF"/>
                </a:solidFill>
              </a14:hiddenFill>
            </a:ext>
          </a:extLst>
        </p:spPr>
      </p:pic>
      <p:pic>
        <p:nvPicPr>
          <p:cNvPr id="113" name="Imagem 112" descr="Imagem relacionada">
            <a:extLst>
              <a:ext uri="{FF2B5EF4-FFF2-40B4-BE49-F238E27FC236}">
                <a16:creationId xmlns:a16="http://schemas.microsoft.com/office/drawing/2014/main" id="{967B1781-0D15-48A9-BDB3-DC675D6F734F}"/>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l="43250" t="37240" r="29119" b="6936"/>
          <a:stretch>
            <a:fillRect/>
          </a:stretch>
        </p:blipFill>
        <p:spPr bwMode="auto">
          <a:xfrm>
            <a:off x="1640571" y="1700197"/>
            <a:ext cx="875928" cy="875928"/>
          </a:xfrm>
          <a:custGeom>
            <a:avLst/>
            <a:gdLst>
              <a:gd name="connsiteX0" fmla="*/ 965855 w 1931711"/>
              <a:gd name="connsiteY0" fmla="*/ 0 h 1931711"/>
              <a:gd name="connsiteX1" fmla="*/ 1931711 w 1931711"/>
              <a:gd name="connsiteY1" fmla="*/ 965855 h 1931711"/>
              <a:gd name="connsiteX2" fmla="*/ 965855 w 1931711"/>
              <a:gd name="connsiteY2" fmla="*/ 1931711 h 1931711"/>
              <a:gd name="connsiteX3" fmla="*/ 0 w 1931711"/>
              <a:gd name="connsiteY3" fmla="*/ 965855 h 1931711"/>
              <a:gd name="connsiteX4" fmla="*/ 965855 w 1931711"/>
              <a:gd name="connsiteY4" fmla="*/ 0 h 1931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711" h="1931711">
                <a:moveTo>
                  <a:pt x="965855" y="0"/>
                </a:moveTo>
                <a:lnTo>
                  <a:pt x="1931711" y="965855"/>
                </a:lnTo>
                <a:lnTo>
                  <a:pt x="965855" y="1931711"/>
                </a:lnTo>
                <a:lnTo>
                  <a:pt x="0" y="965855"/>
                </a:lnTo>
                <a:lnTo>
                  <a:pt x="965855" y="0"/>
                </a:lnTo>
                <a:close/>
              </a:path>
            </a:pathLst>
          </a:custGeom>
          <a:noFill/>
          <a:extLst>
            <a:ext uri="{909E8E84-426E-40DD-AFC4-6F175D3DCCD1}">
              <a14:hiddenFill xmlns:a14="http://schemas.microsoft.com/office/drawing/2010/main">
                <a:solidFill>
                  <a:srgbClr val="FFFFFF"/>
                </a:solidFill>
              </a14:hiddenFill>
            </a:ext>
          </a:extLst>
        </p:spPr>
      </p:pic>
      <p:pic>
        <p:nvPicPr>
          <p:cNvPr id="117" name="Imagem 116" descr="Resultado de imagem para simbologia de produtos perigosos diversos">
            <a:extLst>
              <a:ext uri="{FF2B5EF4-FFF2-40B4-BE49-F238E27FC236}">
                <a16:creationId xmlns:a16="http://schemas.microsoft.com/office/drawing/2014/main" id="{2F250798-F2B2-4655-9097-450F9EC094D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l="15014" t="17450" r="15014" b="12579"/>
          <a:stretch>
            <a:fillRect/>
          </a:stretch>
        </p:blipFill>
        <p:spPr bwMode="auto">
          <a:xfrm>
            <a:off x="8004677" y="3791882"/>
            <a:ext cx="938391" cy="938391"/>
          </a:xfrm>
          <a:custGeom>
            <a:avLst/>
            <a:gdLst>
              <a:gd name="connsiteX0" fmla="*/ 614470 w 1228939"/>
              <a:gd name="connsiteY0" fmla="*/ 0 h 1228939"/>
              <a:gd name="connsiteX1" fmla="*/ 1228939 w 1228939"/>
              <a:gd name="connsiteY1" fmla="*/ 614470 h 1228939"/>
              <a:gd name="connsiteX2" fmla="*/ 614470 w 1228939"/>
              <a:gd name="connsiteY2" fmla="*/ 1228939 h 1228939"/>
              <a:gd name="connsiteX3" fmla="*/ 0 w 1228939"/>
              <a:gd name="connsiteY3" fmla="*/ 614470 h 1228939"/>
              <a:gd name="connsiteX4" fmla="*/ 614470 w 1228939"/>
              <a:gd name="connsiteY4" fmla="*/ 0 h 1228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939" h="1228939">
                <a:moveTo>
                  <a:pt x="614470" y="0"/>
                </a:moveTo>
                <a:lnTo>
                  <a:pt x="1228939" y="614470"/>
                </a:lnTo>
                <a:lnTo>
                  <a:pt x="614470" y="1228939"/>
                </a:lnTo>
                <a:lnTo>
                  <a:pt x="0" y="614470"/>
                </a:lnTo>
                <a:lnTo>
                  <a:pt x="614470" y="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62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randombar(horizontal)">
                                      <p:cBhvr>
                                        <p:cTn id="7" dur="500"/>
                                        <p:tgtEl>
                                          <p:spTgt spid="108"/>
                                        </p:tgtEl>
                                      </p:cBhvr>
                                    </p:animEffect>
                                  </p:childTnLst>
                                </p:cTn>
                              </p:par>
                              <p:par>
                                <p:cTn id="8" presetID="14" presetClass="entr" presetSubtype="10" fill="hold" nodeType="withEffect">
                                  <p:stCondLst>
                                    <p:cond delay="0"/>
                                  </p:stCondLst>
                                  <p:childTnLst>
                                    <p:set>
                                      <p:cBhvr>
                                        <p:cTn id="9" dur="1" fill="hold">
                                          <p:stCondLst>
                                            <p:cond delay="0"/>
                                          </p:stCondLst>
                                        </p:cTn>
                                        <p:tgtEl>
                                          <p:spTgt spid="109"/>
                                        </p:tgtEl>
                                        <p:attrNameLst>
                                          <p:attrName>style.visibility</p:attrName>
                                        </p:attrNameLst>
                                      </p:cBhvr>
                                      <p:to>
                                        <p:strVal val="visible"/>
                                      </p:to>
                                    </p:set>
                                    <p:animEffect transition="in" filter="randombar(horizontal)">
                                      <p:cBhvr>
                                        <p:cTn id="10" dur="500"/>
                                        <p:tgtEl>
                                          <p:spTgt spid="109"/>
                                        </p:tgtEl>
                                      </p:cBhvr>
                                    </p:animEffect>
                                  </p:childTnLst>
                                </p:cTn>
                              </p:par>
                              <p:par>
                                <p:cTn id="11" presetID="14" presetClass="entr" presetSubtype="10" fill="hold" nodeType="withEffect">
                                  <p:stCondLst>
                                    <p:cond delay="0"/>
                                  </p:stCondLst>
                                  <p:childTnLst>
                                    <p:set>
                                      <p:cBhvr>
                                        <p:cTn id="12" dur="1" fill="hold">
                                          <p:stCondLst>
                                            <p:cond delay="0"/>
                                          </p:stCondLst>
                                        </p:cTn>
                                        <p:tgtEl>
                                          <p:spTgt spid="110"/>
                                        </p:tgtEl>
                                        <p:attrNameLst>
                                          <p:attrName>style.visibility</p:attrName>
                                        </p:attrNameLst>
                                      </p:cBhvr>
                                      <p:to>
                                        <p:strVal val="visible"/>
                                      </p:to>
                                    </p:set>
                                    <p:animEffect transition="in" filter="randombar(horizontal)">
                                      <p:cBhvr>
                                        <p:cTn id="13" dur="500"/>
                                        <p:tgtEl>
                                          <p:spTgt spid="110"/>
                                        </p:tgtEl>
                                      </p:cBhvr>
                                    </p:animEffect>
                                  </p:childTnLst>
                                </p:cTn>
                              </p:par>
                              <p:par>
                                <p:cTn id="14" presetID="14" presetClass="entr" presetSubtype="10" fill="hold" nodeType="withEffect">
                                  <p:stCondLst>
                                    <p:cond delay="0"/>
                                  </p:stCondLst>
                                  <p:childTnLst>
                                    <p:set>
                                      <p:cBhvr>
                                        <p:cTn id="15" dur="1" fill="hold">
                                          <p:stCondLst>
                                            <p:cond delay="0"/>
                                          </p:stCondLst>
                                        </p:cTn>
                                        <p:tgtEl>
                                          <p:spTgt spid="111"/>
                                        </p:tgtEl>
                                        <p:attrNameLst>
                                          <p:attrName>style.visibility</p:attrName>
                                        </p:attrNameLst>
                                      </p:cBhvr>
                                      <p:to>
                                        <p:strVal val="visible"/>
                                      </p:to>
                                    </p:set>
                                    <p:animEffect transition="in" filter="randombar(horizontal)">
                                      <p:cBhvr>
                                        <p:cTn id="16" dur="500"/>
                                        <p:tgtEl>
                                          <p:spTgt spid="111"/>
                                        </p:tgtEl>
                                      </p:cBhvr>
                                    </p:animEffect>
                                  </p:childTnLst>
                                </p:cTn>
                              </p:par>
                              <p:par>
                                <p:cTn id="17" presetID="14" presetClass="entr" presetSubtype="10" fill="hold" nodeType="withEffect">
                                  <p:stCondLst>
                                    <p:cond delay="0"/>
                                  </p:stCondLst>
                                  <p:childTnLst>
                                    <p:set>
                                      <p:cBhvr>
                                        <p:cTn id="18" dur="1" fill="hold">
                                          <p:stCondLst>
                                            <p:cond delay="0"/>
                                          </p:stCondLst>
                                        </p:cTn>
                                        <p:tgtEl>
                                          <p:spTgt spid="112"/>
                                        </p:tgtEl>
                                        <p:attrNameLst>
                                          <p:attrName>style.visibility</p:attrName>
                                        </p:attrNameLst>
                                      </p:cBhvr>
                                      <p:to>
                                        <p:strVal val="visible"/>
                                      </p:to>
                                    </p:set>
                                    <p:animEffect transition="in" filter="randombar(horizontal)">
                                      <p:cBhvr>
                                        <p:cTn id="19" dur="500"/>
                                        <p:tgtEl>
                                          <p:spTgt spid="112"/>
                                        </p:tgtEl>
                                      </p:cBhvr>
                                    </p:animEffect>
                                  </p:childTnLst>
                                </p:cTn>
                              </p:par>
                              <p:par>
                                <p:cTn id="20" presetID="14" presetClass="entr" presetSubtype="10" fill="hold" nodeType="withEffect">
                                  <p:stCondLst>
                                    <p:cond delay="0"/>
                                  </p:stCondLst>
                                  <p:childTnLst>
                                    <p:set>
                                      <p:cBhvr>
                                        <p:cTn id="21" dur="1" fill="hold">
                                          <p:stCondLst>
                                            <p:cond delay="0"/>
                                          </p:stCondLst>
                                        </p:cTn>
                                        <p:tgtEl>
                                          <p:spTgt spid="113"/>
                                        </p:tgtEl>
                                        <p:attrNameLst>
                                          <p:attrName>style.visibility</p:attrName>
                                        </p:attrNameLst>
                                      </p:cBhvr>
                                      <p:to>
                                        <p:strVal val="visible"/>
                                      </p:to>
                                    </p:set>
                                    <p:animEffect transition="in" filter="randombar(horizontal)">
                                      <p:cBhvr>
                                        <p:cTn id="22" dur="500"/>
                                        <p:tgtEl>
                                          <p:spTgt spid="1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randombar(horizontal)">
                                      <p:cBhvr>
                                        <p:cTn id="27" dur="500"/>
                                        <p:tgtEl>
                                          <p:spTgt spid="1030"/>
                                        </p:tgtEl>
                                      </p:cBhvr>
                                    </p:animEffect>
                                  </p:childTnLst>
                                </p:cTn>
                              </p:par>
                              <p:par>
                                <p:cTn id="28" presetID="14" presetClass="entr" presetSubtype="1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par>
                                <p:cTn id="31" presetID="14" presetClass="entr" presetSubtype="10" fill="hold" nodeType="withEffect">
                                  <p:stCondLst>
                                    <p:cond delay="0"/>
                                  </p:stCondLst>
                                  <p:childTnLst>
                                    <p:set>
                                      <p:cBhvr>
                                        <p:cTn id="32" dur="1" fill="hold">
                                          <p:stCondLst>
                                            <p:cond delay="0"/>
                                          </p:stCondLst>
                                        </p:cTn>
                                        <p:tgtEl>
                                          <p:spTgt spid="1036"/>
                                        </p:tgtEl>
                                        <p:attrNameLst>
                                          <p:attrName>style.visibility</p:attrName>
                                        </p:attrNameLst>
                                      </p:cBhvr>
                                      <p:to>
                                        <p:strVal val="visible"/>
                                      </p:to>
                                    </p:set>
                                    <p:animEffect transition="in" filter="randombar(horizontal)">
                                      <p:cBhvr>
                                        <p:cTn id="33" dur="500"/>
                                        <p:tgtEl>
                                          <p:spTgt spid="103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032"/>
                                        </p:tgtEl>
                                        <p:attrNameLst>
                                          <p:attrName>style.visibility</p:attrName>
                                        </p:attrNameLst>
                                      </p:cBhvr>
                                      <p:to>
                                        <p:strVal val="visible"/>
                                      </p:to>
                                    </p:set>
                                    <p:animEffect transition="in" filter="randombar(horizontal)">
                                      <p:cBhvr>
                                        <p:cTn id="38" dur="500"/>
                                        <p:tgtEl>
                                          <p:spTgt spid="1032"/>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038"/>
                                        </p:tgtEl>
                                        <p:attrNameLst>
                                          <p:attrName>style.visibility</p:attrName>
                                        </p:attrNameLst>
                                      </p:cBhvr>
                                      <p:to>
                                        <p:strVal val="visible"/>
                                      </p:to>
                                    </p:set>
                                    <p:animEffect transition="in" filter="randombar(horizontal)">
                                      <p:cBhvr>
                                        <p:cTn id="43" dur="500"/>
                                        <p:tgtEl>
                                          <p:spTgt spid="1038"/>
                                        </p:tgtEl>
                                      </p:cBhvr>
                                    </p:animEffect>
                                  </p:childTnLst>
                                </p:cTn>
                              </p:par>
                              <p:par>
                                <p:cTn id="44" presetID="14" presetClass="entr" presetSubtype="10"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randombar(horizontal)">
                                      <p:cBhvr>
                                        <p:cTn id="46" dur="500"/>
                                        <p:tgtEl>
                                          <p:spTgt spid="27"/>
                                        </p:tgtEl>
                                      </p:cBhvr>
                                    </p:animEffect>
                                  </p:childTnLst>
                                </p:cTn>
                              </p:par>
                              <p:par>
                                <p:cTn id="47" presetID="14" presetClass="entr" presetSubtype="10" fill="hold" nodeType="withEffect">
                                  <p:stCondLst>
                                    <p:cond delay="0"/>
                                  </p:stCondLst>
                                  <p:childTnLst>
                                    <p:set>
                                      <p:cBhvr>
                                        <p:cTn id="48" dur="1" fill="hold">
                                          <p:stCondLst>
                                            <p:cond delay="0"/>
                                          </p:stCondLst>
                                        </p:cTn>
                                        <p:tgtEl>
                                          <p:spTgt spid="1042"/>
                                        </p:tgtEl>
                                        <p:attrNameLst>
                                          <p:attrName>style.visibility</p:attrName>
                                        </p:attrNameLst>
                                      </p:cBhvr>
                                      <p:to>
                                        <p:strVal val="visible"/>
                                      </p:to>
                                    </p:set>
                                    <p:animEffect transition="in" filter="randombar(horizontal)">
                                      <p:cBhvr>
                                        <p:cTn id="49" dur="500"/>
                                        <p:tgtEl>
                                          <p:spTgt spid="1042"/>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1044"/>
                                        </p:tgtEl>
                                        <p:attrNameLst>
                                          <p:attrName>style.visibility</p:attrName>
                                        </p:attrNameLst>
                                      </p:cBhvr>
                                      <p:to>
                                        <p:strVal val="visible"/>
                                      </p:to>
                                    </p:set>
                                    <p:animEffect transition="in" filter="randombar(horizontal)">
                                      <p:cBhvr>
                                        <p:cTn id="54" dur="500"/>
                                        <p:tgtEl>
                                          <p:spTgt spid="1044"/>
                                        </p:tgtEl>
                                      </p:cBhvr>
                                    </p:animEffect>
                                  </p:childTnLst>
                                </p:cTn>
                              </p:par>
                              <p:par>
                                <p:cTn id="55" presetID="14" presetClass="entr" presetSubtype="10" fill="hold" nodeType="withEffect">
                                  <p:stCondLst>
                                    <p:cond delay="0"/>
                                  </p:stCondLst>
                                  <p:childTnLst>
                                    <p:set>
                                      <p:cBhvr>
                                        <p:cTn id="56" dur="1" fill="hold">
                                          <p:stCondLst>
                                            <p:cond delay="0"/>
                                          </p:stCondLst>
                                        </p:cTn>
                                        <p:tgtEl>
                                          <p:spTgt spid="1046"/>
                                        </p:tgtEl>
                                        <p:attrNameLst>
                                          <p:attrName>style.visibility</p:attrName>
                                        </p:attrNameLst>
                                      </p:cBhvr>
                                      <p:to>
                                        <p:strVal val="visible"/>
                                      </p:to>
                                    </p:set>
                                    <p:animEffect transition="in" filter="randombar(horizontal)">
                                      <p:cBhvr>
                                        <p:cTn id="57" dur="500"/>
                                        <p:tgtEl>
                                          <p:spTgt spid="1046"/>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53"/>
                                        </p:tgtEl>
                                        <p:attrNameLst>
                                          <p:attrName>style.visibility</p:attrName>
                                        </p:attrNameLst>
                                      </p:cBhvr>
                                      <p:to>
                                        <p:strVal val="visible"/>
                                      </p:to>
                                    </p:set>
                                    <p:animEffect transition="in" filter="randombar(horizontal)">
                                      <p:cBhvr>
                                        <p:cTn id="62" dur="500"/>
                                        <p:tgtEl>
                                          <p:spTgt spid="53"/>
                                        </p:tgtEl>
                                      </p:cBhvr>
                                    </p:animEffect>
                                  </p:childTnLst>
                                </p:cTn>
                              </p:par>
                              <p:par>
                                <p:cTn id="63" presetID="14" presetClass="entr" presetSubtype="10" fill="hold" nodeType="withEffect">
                                  <p:stCondLst>
                                    <p:cond delay="0"/>
                                  </p:stCondLst>
                                  <p:childTnLst>
                                    <p:set>
                                      <p:cBhvr>
                                        <p:cTn id="64" dur="1" fill="hold">
                                          <p:stCondLst>
                                            <p:cond delay="0"/>
                                          </p:stCondLst>
                                        </p:cTn>
                                        <p:tgtEl>
                                          <p:spTgt spid="72"/>
                                        </p:tgtEl>
                                        <p:attrNameLst>
                                          <p:attrName>style.visibility</p:attrName>
                                        </p:attrNameLst>
                                      </p:cBhvr>
                                      <p:to>
                                        <p:strVal val="visible"/>
                                      </p:to>
                                    </p:set>
                                    <p:animEffect transition="in" filter="randombar(horizontal)">
                                      <p:cBhvr>
                                        <p:cTn id="65" dur="500"/>
                                        <p:tgtEl>
                                          <p:spTgt spid="72"/>
                                        </p:tgtEl>
                                      </p:cBhvr>
                                    </p:animEffect>
                                  </p:childTnLst>
                                </p:cTn>
                              </p:par>
                              <p:par>
                                <p:cTn id="66" presetID="14" presetClass="entr" presetSubtype="10" fill="hold" nodeType="withEffect">
                                  <p:stCondLst>
                                    <p:cond delay="0"/>
                                  </p:stCondLst>
                                  <p:childTnLst>
                                    <p:set>
                                      <p:cBhvr>
                                        <p:cTn id="67" dur="1" fill="hold">
                                          <p:stCondLst>
                                            <p:cond delay="0"/>
                                          </p:stCondLst>
                                        </p:cTn>
                                        <p:tgtEl>
                                          <p:spTgt spid="78"/>
                                        </p:tgtEl>
                                        <p:attrNameLst>
                                          <p:attrName>style.visibility</p:attrName>
                                        </p:attrNameLst>
                                      </p:cBhvr>
                                      <p:to>
                                        <p:strVal val="visible"/>
                                      </p:to>
                                    </p:set>
                                    <p:animEffect transition="in" filter="randombar(horizontal)">
                                      <p:cBhvr>
                                        <p:cTn id="68" dur="500"/>
                                        <p:tgtEl>
                                          <p:spTgt spid="78"/>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1052"/>
                                        </p:tgtEl>
                                        <p:attrNameLst>
                                          <p:attrName>style.visibility</p:attrName>
                                        </p:attrNameLst>
                                      </p:cBhvr>
                                      <p:to>
                                        <p:strVal val="visible"/>
                                      </p:to>
                                    </p:set>
                                    <p:animEffect transition="in" filter="randombar(horizontal)">
                                      <p:cBhvr>
                                        <p:cTn id="73" dur="500"/>
                                        <p:tgtEl>
                                          <p:spTgt spid="1052"/>
                                        </p:tgtEl>
                                      </p:cBhvr>
                                    </p:animEffect>
                                  </p:childTnLst>
                                </p:cTn>
                              </p:par>
                              <p:par>
                                <p:cTn id="74" presetID="14" presetClass="entr" presetSubtype="10" fill="hold" nodeType="withEffect">
                                  <p:stCondLst>
                                    <p:cond delay="0"/>
                                  </p:stCondLst>
                                  <p:childTnLst>
                                    <p:set>
                                      <p:cBhvr>
                                        <p:cTn id="75" dur="1" fill="hold">
                                          <p:stCondLst>
                                            <p:cond delay="0"/>
                                          </p:stCondLst>
                                        </p:cTn>
                                        <p:tgtEl>
                                          <p:spTgt spid="85"/>
                                        </p:tgtEl>
                                        <p:attrNameLst>
                                          <p:attrName>style.visibility</p:attrName>
                                        </p:attrNameLst>
                                      </p:cBhvr>
                                      <p:to>
                                        <p:strVal val="visible"/>
                                      </p:to>
                                    </p:set>
                                    <p:animEffect transition="in" filter="randombar(horizontal)">
                                      <p:cBhvr>
                                        <p:cTn id="76" dur="500"/>
                                        <p:tgtEl>
                                          <p:spTgt spid="85"/>
                                        </p:tgtEl>
                                      </p:cBhvr>
                                    </p:animEffect>
                                  </p:childTnLst>
                                </p:cTn>
                              </p:par>
                              <p:par>
                                <p:cTn id="77" presetID="14" presetClass="entr" presetSubtype="10" fill="hold" nodeType="withEffect">
                                  <p:stCondLst>
                                    <p:cond delay="0"/>
                                  </p:stCondLst>
                                  <p:childTnLst>
                                    <p:set>
                                      <p:cBhvr>
                                        <p:cTn id="78" dur="1" fill="hold">
                                          <p:stCondLst>
                                            <p:cond delay="0"/>
                                          </p:stCondLst>
                                        </p:cTn>
                                        <p:tgtEl>
                                          <p:spTgt spid="88"/>
                                        </p:tgtEl>
                                        <p:attrNameLst>
                                          <p:attrName>style.visibility</p:attrName>
                                        </p:attrNameLst>
                                      </p:cBhvr>
                                      <p:to>
                                        <p:strVal val="visible"/>
                                      </p:to>
                                    </p:set>
                                    <p:animEffect transition="in" filter="randombar(horizontal)">
                                      <p:cBhvr>
                                        <p:cTn id="79" dur="500"/>
                                        <p:tgtEl>
                                          <p:spTgt spid="88"/>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nodeType="clickEffect">
                                  <p:stCondLst>
                                    <p:cond delay="0"/>
                                  </p:stCondLst>
                                  <p:childTnLst>
                                    <p:set>
                                      <p:cBhvr>
                                        <p:cTn id="83" dur="1" fill="hold">
                                          <p:stCondLst>
                                            <p:cond delay="0"/>
                                          </p:stCondLst>
                                        </p:cTn>
                                        <p:tgtEl>
                                          <p:spTgt spid="99"/>
                                        </p:tgtEl>
                                        <p:attrNameLst>
                                          <p:attrName>style.visibility</p:attrName>
                                        </p:attrNameLst>
                                      </p:cBhvr>
                                      <p:to>
                                        <p:strVal val="visible"/>
                                      </p:to>
                                    </p:set>
                                    <p:animEffect transition="in" filter="randombar(horizontal)">
                                      <p:cBhvr>
                                        <p:cTn id="84" dur="500"/>
                                        <p:tgtEl>
                                          <p:spTgt spid="99"/>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nodeType="clickEffect">
                                  <p:stCondLst>
                                    <p:cond delay="0"/>
                                  </p:stCondLst>
                                  <p:childTnLst>
                                    <p:set>
                                      <p:cBhvr>
                                        <p:cTn id="88" dur="1" fill="hold">
                                          <p:stCondLst>
                                            <p:cond delay="0"/>
                                          </p:stCondLst>
                                        </p:cTn>
                                        <p:tgtEl>
                                          <p:spTgt spid="107"/>
                                        </p:tgtEl>
                                        <p:attrNameLst>
                                          <p:attrName>style.visibility</p:attrName>
                                        </p:attrNameLst>
                                      </p:cBhvr>
                                      <p:to>
                                        <p:strVal val="visible"/>
                                      </p:to>
                                    </p:set>
                                    <p:animEffect transition="in" filter="randombar(horizontal)">
                                      <p:cBhvr>
                                        <p:cTn id="89" dur="500"/>
                                        <p:tgtEl>
                                          <p:spTgt spid="107"/>
                                        </p:tgtEl>
                                      </p:cBhvr>
                                    </p:animEffect>
                                  </p:childTnLst>
                                </p:cTn>
                              </p:par>
                              <p:par>
                                <p:cTn id="90" presetID="14" presetClass="entr" presetSubtype="10" fill="hold" nodeType="withEffect">
                                  <p:stCondLst>
                                    <p:cond delay="0"/>
                                  </p:stCondLst>
                                  <p:childTnLst>
                                    <p:set>
                                      <p:cBhvr>
                                        <p:cTn id="91" dur="1" fill="hold">
                                          <p:stCondLst>
                                            <p:cond delay="0"/>
                                          </p:stCondLst>
                                        </p:cTn>
                                        <p:tgtEl>
                                          <p:spTgt spid="117"/>
                                        </p:tgtEl>
                                        <p:attrNameLst>
                                          <p:attrName>style.visibility</p:attrName>
                                        </p:attrNameLst>
                                      </p:cBhvr>
                                      <p:to>
                                        <p:strVal val="visible"/>
                                      </p:to>
                                    </p:set>
                                    <p:animEffect transition="in" filter="randombar(horizontal)">
                                      <p:cBhvr>
                                        <p:cTn id="92"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69567" y="1945738"/>
            <a:ext cx="8631978" cy="2778966"/>
          </a:xfrm>
          <a:prstGeom prst="rect">
            <a:avLst/>
          </a:prstGeom>
          <a:noFill/>
          <a:ln w="19050">
            <a:noFill/>
          </a:ln>
        </p:spPr>
        <p:txBody>
          <a:bodyPr wrap="square" rtlCol="0">
            <a:spAutoFit/>
          </a:bodyPr>
          <a:lstStyle/>
          <a:p>
            <a:pPr algn="just">
              <a:lnSpc>
                <a:spcPts val="2500"/>
              </a:lnSpc>
              <a:spcAft>
                <a:spcPts val="1800"/>
              </a:spcAft>
            </a:pPr>
            <a:r>
              <a:rPr lang="pt-BR" sz="2000" dirty="0"/>
              <a:t>►É </a:t>
            </a:r>
            <a:r>
              <a:rPr lang="pt-BR" sz="2000" dirty="0">
                <a:solidFill>
                  <a:srgbClr val="FD6E35"/>
                </a:solidFill>
              </a:rPr>
              <a:t>proibido utilizar materiais facilmente inflamáveis</a:t>
            </a:r>
            <a:r>
              <a:rPr lang="pt-BR" sz="2000" dirty="0"/>
              <a:t> para estivar as embalagens nos veículos.</a:t>
            </a:r>
          </a:p>
          <a:p>
            <a:pPr algn="just">
              <a:lnSpc>
                <a:spcPts val="2500"/>
              </a:lnSpc>
              <a:spcAft>
                <a:spcPts val="1800"/>
              </a:spcAft>
            </a:pPr>
            <a:r>
              <a:rPr lang="pt-BR" sz="2000" dirty="0"/>
              <a:t>►Embalagens contendo produtos que se decompõem com facilidade à temperatura ambiente </a:t>
            </a:r>
            <a:r>
              <a:rPr lang="pt-BR" sz="2000" dirty="0">
                <a:solidFill>
                  <a:srgbClr val="FD6E35"/>
                </a:solidFill>
              </a:rPr>
              <a:t>não devem ser colocadas sobre outras mercadorias</a:t>
            </a:r>
            <a:r>
              <a:rPr lang="pt-BR" sz="2000" dirty="0"/>
              <a:t>.</a:t>
            </a:r>
          </a:p>
          <a:p>
            <a:pPr algn="just">
              <a:lnSpc>
                <a:spcPts val="2500"/>
              </a:lnSpc>
              <a:spcAft>
                <a:spcPts val="1800"/>
              </a:spcAft>
            </a:pPr>
            <a:r>
              <a:rPr lang="pt-BR" sz="2000" dirty="0"/>
              <a:t>►Certos </a:t>
            </a:r>
            <a:r>
              <a:rPr lang="pt-BR" sz="2000" b="1" dirty="0"/>
              <a:t>peróxidos orgânicos </a:t>
            </a:r>
            <a:r>
              <a:rPr lang="pt-BR" sz="2000" dirty="0">
                <a:solidFill>
                  <a:srgbClr val="FD6E35"/>
                </a:solidFill>
              </a:rPr>
              <a:t>devem ter sua temperatura controlada</a:t>
            </a:r>
            <a:r>
              <a:rPr lang="pt-BR" sz="2000" dirty="0"/>
              <a:t> durante o transporte. Mais adiante explicitaremos algumas recomendações para o transporte seguro desses produtos.</a:t>
            </a:r>
          </a:p>
        </p:txBody>
      </p:sp>
      <p:pic>
        <p:nvPicPr>
          <p:cNvPr id="7" name="Imagem 6">
            <a:extLst>
              <a:ext uri="{FF2B5EF4-FFF2-40B4-BE49-F238E27FC236}">
                <a16:creationId xmlns:a16="http://schemas.microsoft.com/office/drawing/2014/main" id="{8E3D43C9-60F5-4206-8356-A0AA6054E94C}"/>
              </a:ext>
            </a:extLst>
          </p:cNvPr>
          <p:cNvPicPr>
            <a:picLocks noChangeAspect="1"/>
          </p:cNvPicPr>
          <p:nvPr/>
        </p:nvPicPr>
        <p:blipFill>
          <a:blip r:embed="rId3"/>
          <a:stretch>
            <a:fillRect/>
          </a:stretch>
        </p:blipFill>
        <p:spPr>
          <a:xfrm>
            <a:off x="8417950" y="4381156"/>
            <a:ext cx="629388" cy="568084"/>
          </a:xfrm>
          <a:prstGeom prst="rect">
            <a:avLst/>
          </a:prstGeom>
        </p:spPr>
      </p:pic>
      <p:pic>
        <p:nvPicPr>
          <p:cNvPr id="11" name="Imagem 10">
            <a:extLst>
              <a:ext uri="{FF2B5EF4-FFF2-40B4-BE49-F238E27FC236}">
                <a16:creationId xmlns:a16="http://schemas.microsoft.com/office/drawing/2014/main" id="{70D628BB-69C3-4804-97B6-5DD810755FC8}"/>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5" y="555527"/>
            <a:ext cx="4575855" cy="816074"/>
          </a:xfrm>
          <a:prstGeom prst="rect">
            <a:avLst/>
          </a:prstGeom>
        </p:spPr>
      </p:pic>
      <p:sp>
        <p:nvSpPr>
          <p:cNvPr id="12" name="CaixaDeTexto 11">
            <a:extLst>
              <a:ext uri="{FF2B5EF4-FFF2-40B4-BE49-F238E27FC236}">
                <a16:creationId xmlns:a16="http://schemas.microsoft.com/office/drawing/2014/main" id="{4CFD2AD4-5332-456E-9BB8-A8507D5A5A21}"/>
              </a:ext>
            </a:extLst>
          </p:cNvPr>
          <p:cNvSpPr txBox="1"/>
          <p:nvPr/>
        </p:nvSpPr>
        <p:spPr>
          <a:xfrm>
            <a:off x="214281" y="577298"/>
            <a:ext cx="4247106" cy="738664"/>
          </a:xfrm>
          <a:prstGeom prst="rect">
            <a:avLst/>
          </a:prstGeom>
          <a:noFill/>
        </p:spPr>
        <p:txBody>
          <a:bodyPr wrap="square" rtlCol="0">
            <a:spAutoFit/>
          </a:bodyPr>
          <a:lstStyle/>
          <a:p>
            <a:r>
              <a:rPr lang="pt-BR" sz="2200" b="1" dirty="0"/>
              <a:t>CLASSE 5 - OXIDANTES</a:t>
            </a:r>
          </a:p>
          <a:p>
            <a:r>
              <a:rPr lang="pt-BR" sz="2000" dirty="0"/>
              <a:t>Comportamento Preventivo</a:t>
            </a:r>
          </a:p>
        </p:txBody>
      </p:sp>
      <p:sp>
        <p:nvSpPr>
          <p:cNvPr id="13" name="Retângulo 12">
            <a:extLst>
              <a:ext uri="{FF2B5EF4-FFF2-40B4-BE49-F238E27FC236}">
                <a16:creationId xmlns:a16="http://schemas.microsoft.com/office/drawing/2014/main" id="{7CFBC28C-89A4-48C5-81B1-66BA9E9BC52E}"/>
              </a:ext>
            </a:extLst>
          </p:cNvPr>
          <p:cNvSpPr/>
          <p:nvPr/>
        </p:nvSpPr>
        <p:spPr>
          <a:xfrm>
            <a:off x="0" y="1432394"/>
            <a:ext cx="2763982" cy="360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t-BR" sz="2000" b="1" dirty="0">
                <a:solidFill>
                  <a:schemeClr val="bg1"/>
                </a:solidFill>
              </a:rPr>
              <a:t>Peróxidos Orgânicos</a:t>
            </a:r>
          </a:p>
        </p:txBody>
      </p:sp>
    </p:spTree>
    <p:extLst>
      <p:ext uri="{BB962C8B-B14F-4D97-AF65-F5344CB8AC3E}">
        <p14:creationId xmlns:p14="http://schemas.microsoft.com/office/powerpoint/2010/main" val="1886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79512" y="1984515"/>
            <a:ext cx="8640960" cy="1362296"/>
          </a:xfrm>
          <a:prstGeom prst="rect">
            <a:avLst/>
          </a:prstGeom>
          <a:noFill/>
          <a:ln w="19050">
            <a:noFill/>
          </a:ln>
        </p:spPr>
        <p:txBody>
          <a:bodyPr wrap="square" rtlCol="0">
            <a:spAutoFit/>
          </a:bodyPr>
          <a:lstStyle/>
          <a:p>
            <a:pPr algn="just">
              <a:lnSpc>
                <a:spcPts val="2500"/>
              </a:lnSpc>
            </a:pPr>
            <a:r>
              <a:rPr lang="pt-BR" sz="2000" b="1" dirty="0"/>
              <a:t>Durante o transporte</a:t>
            </a:r>
            <a:r>
              <a:rPr lang="pt-BR" sz="2000" dirty="0"/>
              <a:t> de produtos que se decompõem com facilidade à temperatura ambiente, as paradas por necessidade de serviço </a:t>
            </a:r>
            <a:r>
              <a:rPr lang="pt-BR" sz="2000" b="1" dirty="0"/>
              <a:t>devem</a:t>
            </a:r>
            <a:r>
              <a:rPr lang="pt-BR" sz="2000" dirty="0"/>
              <a:t>, tanto quanto possível, ser efetuadas </a:t>
            </a:r>
            <a:r>
              <a:rPr lang="pt-BR" sz="2000" dirty="0">
                <a:solidFill>
                  <a:srgbClr val="FD6E35"/>
                </a:solidFill>
              </a:rPr>
              <a:t>longe de locais habitados e de grande fluxo</a:t>
            </a:r>
            <a:r>
              <a:rPr lang="pt-BR" sz="2000" dirty="0"/>
              <a:t> de pessoas. </a:t>
            </a:r>
          </a:p>
        </p:txBody>
      </p:sp>
      <p:sp>
        <p:nvSpPr>
          <p:cNvPr id="2" name="CaixaDeTexto 1"/>
          <p:cNvSpPr txBox="1"/>
          <p:nvPr/>
        </p:nvSpPr>
        <p:spPr>
          <a:xfrm>
            <a:off x="179512" y="3735150"/>
            <a:ext cx="8640960" cy="714298"/>
          </a:xfrm>
          <a:prstGeom prst="rect">
            <a:avLst/>
          </a:prstGeom>
          <a:noFill/>
          <a:ln w="19050">
            <a:noFill/>
          </a:ln>
        </p:spPr>
        <p:txBody>
          <a:bodyPr wrap="square" rtlCol="0">
            <a:spAutoFit/>
          </a:bodyPr>
          <a:lstStyle/>
          <a:p>
            <a:pPr algn="just">
              <a:lnSpc>
                <a:spcPts val="2500"/>
              </a:lnSpc>
            </a:pPr>
            <a:r>
              <a:rPr lang="pt-BR" sz="2000" dirty="0"/>
              <a:t>Se for imperioso fazer uma </a:t>
            </a:r>
            <a:r>
              <a:rPr lang="pt-BR" sz="2000" b="1" dirty="0"/>
              <a:t>parada prolongada nas proximidades</a:t>
            </a:r>
            <a:r>
              <a:rPr lang="pt-BR" sz="2000" dirty="0"/>
              <a:t> de tais lugares, as </a:t>
            </a:r>
            <a:r>
              <a:rPr lang="pt-BR" sz="2000" dirty="0">
                <a:solidFill>
                  <a:srgbClr val="FD6E35"/>
                </a:solidFill>
              </a:rPr>
              <a:t>autoridades devem ser notificadas</a:t>
            </a:r>
            <a:r>
              <a:rPr lang="pt-BR" sz="2000" dirty="0"/>
              <a:t> o mais rápido possível.</a:t>
            </a:r>
          </a:p>
        </p:txBody>
      </p:sp>
      <p:pic>
        <p:nvPicPr>
          <p:cNvPr id="11" name="Imagem 10">
            <a:extLst>
              <a:ext uri="{FF2B5EF4-FFF2-40B4-BE49-F238E27FC236}">
                <a16:creationId xmlns:a16="http://schemas.microsoft.com/office/drawing/2014/main" id="{28B803AA-E2E5-48B6-BEA7-9B1D13D11FEE}"/>
              </a:ext>
            </a:extLst>
          </p:cNvPr>
          <p:cNvPicPr>
            <a:picLocks noChangeAspect="1"/>
          </p:cNvPicPr>
          <p:nvPr/>
        </p:nvPicPr>
        <p:blipFill>
          <a:blip r:embed="rId3"/>
          <a:stretch>
            <a:fillRect/>
          </a:stretch>
        </p:blipFill>
        <p:spPr>
          <a:xfrm>
            <a:off x="8417950" y="4381156"/>
            <a:ext cx="629388" cy="568084"/>
          </a:xfrm>
          <a:prstGeom prst="rect">
            <a:avLst/>
          </a:prstGeom>
        </p:spPr>
      </p:pic>
      <p:pic>
        <p:nvPicPr>
          <p:cNvPr id="12" name="Imagem 11">
            <a:extLst>
              <a:ext uri="{FF2B5EF4-FFF2-40B4-BE49-F238E27FC236}">
                <a16:creationId xmlns:a16="http://schemas.microsoft.com/office/drawing/2014/main" id="{F420A790-0999-4112-83EF-7ECCEA312562}"/>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5" y="555527"/>
            <a:ext cx="4575855" cy="816074"/>
          </a:xfrm>
          <a:prstGeom prst="rect">
            <a:avLst/>
          </a:prstGeom>
        </p:spPr>
      </p:pic>
      <p:sp>
        <p:nvSpPr>
          <p:cNvPr id="13" name="CaixaDeTexto 12">
            <a:extLst>
              <a:ext uri="{FF2B5EF4-FFF2-40B4-BE49-F238E27FC236}">
                <a16:creationId xmlns:a16="http://schemas.microsoft.com/office/drawing/2014/main" id="{9C4F6B5D-233C-452A-A458-D85A97BA53A2}"/>
              </a:ext>
            </a:extLst>
          </p:cNvPr>
          <p:cNvSpPr txBox="1"/>
          <p:nvPr/>
        </p:nvSpPr>
        <p:spPr>
          <a:xfrm>
            <a:off x="214281" y="577298"/>
            <a:ext cx="4247106" cy="738664"/>
          </a:xfrm>
          <a:prstGeom prst="rect">
            <a:avLst/>
          </a:prstGeom>
          <a:noFill/>
        </p:spPr>
        <p:txBody>
          <a:bodyPr wrap="square" rtlCol="0">
            <a:spAutoFit/>
          </a:bodyPr>
          <a:lstStyle/>
          <a:p>
            <a:r>
              <a:rPr lang="pt-BR" sz="2200" b="1" dirty="0"/>
              <a:t>CLASSE 5 - OXIDANTES</a:t>
            </a:r>
          </a:p>
          <a:p>
            <a:r>
              <a:rPr lang="pt-BR" sz="2000" dirty="0"/>
              <a:t>Comportamento Preventivo</a:t>
            </a:r>
          </a:p>
        </p:txBody>
      </p:sp>
      <p:sp>
        <p:nvSpPr>
          <p:cNvPr id="14" name="Retângulo 13">
            <a:extLst>
              <a:ext uri="{FF2B5EF4-FFF2-40B4-BE49-F238E27FC236}">
                <a16:creationId xmlns:a16="http://schemas.microsoft.com/office/drawing/2014/main" id="{3DCC692A-11AB-4666-90B9-D15240CBCA9A}"/>
              </a:ext>
            </a:extLst>
          </p:cNvPr>
          <p:cNvSpPr/>
          <p:nvPr/>
        </p:nvSpPr>
        <p:spPr>
          <a:xfrm>
            <a:off x="0" y="1432394"/>
            <a:ext cx="2763982" cy="360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t-BR" sz="2000" b="1" dirty="0">
                <a:solidFill>
                  <a:schemeClr val="bg1"/>
                </a:solidFill>
              </a:rPr>
              <a:t>Peróxidos Orgânicos</a:t>
            </a:r>
          </a:p>
        </p:txBody>
      </p:sp>
    </p:spTree>
    <p:extLst>
      <p:ext uri="{BB962C8B-B14F-4D97-AF65-F5344CB8AC3E}">
        <p14:creationId xmlns:p14="http://schemas.microsoft.com/office/powerpoint/2010/main" val="264949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79512" y="2139702"/>
            <a:ext cx="8640960" cy="1990673"/>
          </a:xfrm>
          <a:prstGeom prst="rect">
            <a:avLst/>
          </a:prstGeom>
          <a:noFill/>
          <a:ln w="19050">
            <a:noFill/>
          </a:ln>
        </p:spPr>
        <p:txBody>
          <a:bodyPr wrap="square" rtlCol="0">
            <a:spAutoFit/>
          </a:bodyPr>
          <a:lstStyle/>
          <a:p>
            <a:pPr algn="just">
              <a:lnSpc>
                <a:spcPts val="2500"/>
              </a:lnSpc>
              <a:spcAft>
                <a:spcPts val="2400"/>
              </a:spcAft>
            </a:pPr>
            <a:r>
              <a:rPr lang="pt-BR" sz="2000" dirty="0"/>
              <a:t>►Deve-se </a:t>
            </a:r>
            <a:r>
              <a:rPr lang="pt-BR" sz="2000" b="1" dirty="0"/>
              <a:t>evitar o contato</a:t>
            </a:r>
            <a:r>
              <a:rPr lang="pt-BR" sz="2000" dirty="0"/>
              <a:t> de peróxidos orgânicos </a:t>
            </a:r>
            <a:r>
              <a:rPr lang="pt-BR" sz="2000" b="1" dirty="0"/>
              <a:t>com os olhos</a:t>
            </a:r>
            <a:r>
              <a:rPr lang="pt-BR" sz="2000" dirty="0"/>
              <a:t>. Alguns desses peróxidos podem provocar </a:t>
            </a:r>
            <a:r>
              <a:rPr lang="pt-BR" sz="2000" dirty="0">
                <a:solidFill>
                  <a:srgbClr val="FD6E35"/>
                </a:solidFill>
              </a:rPr>
              <a:t>sérios ferimentos na córnea</a:t>
            </a:r>
            <a:r>
              <a:rPr lang="pt-BR" sz="2000" dirty="0"/>
              <a:t>, mesmo por breve contato, ou corroer a pele.</a:t>
            </a:r>
          </a:p>
          <a:p>
            <a:pPr algn="just">
              <a:lnSpc>
                <a:spcPts val="2500"/>
              </a:lnSpc>
              <a:spcAft>
                <a:spcPts val="2400"/>
              </a:spcAft>
            </a:pPr>
            <a:r>
              <a:rPr lang="pt-BR" sz="2000" dirty="0"/>
              <a:t>►</a:t>
            </a:r>
            <a:r>
              <a:rPr lang="pt-BR" sz="2000" b="1" dirty="0"/>
              <a:t>Após o embarque</a:t>
            </a:r>
            <a:r>
              <a:rPr lang="pt-BR" sz="2000" dirty="0"/>
              <a:t> e verificação das cargas, o veículo estará pronto a partir para o itinerário previsto. Durante esse percurso, </a:t>
            </a:r>
            <a:r>
              <a:rPr lang="pt-BR" sz="2000" dirty="0">
                <a:solidFill>
                  <a:srgbClr val="FD6E35"/>
                </a:solidFill>
              </a:rPr>
              <a:t>outras medidas deverão ser tomadas</a:t>
            </a:r>
            <a:r>
              <a:rPr lang="pt-BR" sz="2000" dirty="0"/>
              <a:t>.</a:t>
            </a:r>
          </a:p>
        </p:txBody>
      </p:sp>
      <p:pic>
        <p:nvPicPr>
          <p:cNvPr id="7" name="Imagem 6">
            <a:extLst>
              <a:ext uri="{FF2B5EF4-FFF2-40B4-BE49-F238E27FC236}">
                <a16:creationId xmlns:a16="http://schemas.microsoft.com/office/drawing/2014/main" id="{2F947F82-76CA-4A7C-84DB-646EF1F70970}"/>
              </a:ext>
            </a:extLst>
          </p:cNvPr>
          <p:cNvPicPr>
            <a:picLocks noChangeAspect="1"/>
          </p:cNvPicPr>
          <p:nvPr/>
        </p:nvPicPr>
        <p:blipFill>
          <a:blip r:embed="rId3"/>
          <a:stretch>
            <a:fillRect/>
          </a:stretch>
        </p:blipFill>
        <p:spPr>
          <a:xfrm>
            <a:off x="8417950" y="4381156"/>
            <a:ext cx="629388" cy="568084"/>
          </a:xfrm>
          <a:prstGeom prst="rect">
            <a:avLst/>
          </a:prstGeom>
        </p:spPr>
      </p:pic>
      <p:pic>
        <p:nvPicPr>
          <p:cNvPr id="11" name="Imagem 10">
            <a:extLst>
              <a:ext uri="{FF2B5EF4-FFF2-40B4-BE49-F238E27FC236}">
                <a16:creationId xmlns:a16="http://schemas.microsoft.com/office/drawing/2014/main" id="{5C345FE9-E884-44A7-9C35-1847DAA8F141}"/>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5" y="555527"/>
            <a:ext cx="4575855" cy="816074"/>
          </a:xfrm>
          <a:prstGeom prst="rect">
            <a:avLst/>
          </a:prstGeom>
        </p:spPr>
      </p:pic>
      <p:sp>
        <p:nvSpPr>
          <p:cNvPr id="12" name="CaixaDeTexto 11">
            <a:extLst>
              <a:ext uri="{FF2B5EF4-FFF2-40B4-BE49-F238E27FC236}">
                <a16:creationId xmlns:a16="http://schemas.microsoft.com/office/drawing/2014/main" id="{65FA8B5C-6B2A-44CA-9668-9C3A85760F90}"/>
              </a:ext>
            </a:extLst>
          </p:cNvPr>
          <p:cNvSpPr txBox="1"/>
          <p:nvPr/>
        </p:nvSpPr>
        <p:spPr>
          <a:xfrm>
            <a:off x="214281" y="577298"/>
            <a:ext cx="4247106" cy="738664"/>
          </a:xfrm>
          <a:prstGeom prst="rect">
            <a:avLst/>
          </a:prstGeom>
          <a:noFill/>
        </p:spPr>
        <p:txBody>
          <a:bodyPr wrap="square" rtlCol="0">
            <a:spAutoFit/>
          </a:bodyPr>
          <a:lstStyle/>
          <a:p>
            <a:r>
              <a:rPr lang="pt-BR" sz="2200" b="1" dirty="0"/>
              <a:t>CLASSE 5 - OXIDANTES</a:t>
            </a:r>
          </a:p>
          <a:p>
            <a:r>
              <a:rPr lang="pt-BR" sz="2000" dirty="0"/>
              <a:t>Comportamento Preventivo</a:t>
            </a:r>
          </a:p>
        </p:txBody>
      </p:sp>
      <p:sp>
        <p:nvSpPr>
          <p:cNvPr id="13" name="Retângulo 12">
            <a:extLst>
              <a:ext uri="{FF2B5EF4-FFF2-40B4-BE49-F238E27FC236}">
                <a16:creationId xmlns:a16="http://schemas.microsoft.com/office/drawing/2014/main" id="{294D4C3E-341B-4A2C-99EE-0A471F73F603}"/>
              </a:ext>
            </a:extLst>
          </p:cNvPr>
          <p:cNvSpPr/>
          <p:nvPr/>
        </p:nvSpPr>
        <p:spPr>
          <a:xfrm>
            <a:off x="0" y="1432394"/>
            <a:ext cx="2763982" cy="360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t-BR" sz="2000" b="1" dirty="0">
                <a:solidFill>
                  <a:schemeClr val="bg1"/>
                </a:solidFill>
              </a:rPr>
              <a:t>Peróxidos Orgânicos</a:t>
            </a:r>
          </a:p>
        </p:txBody>
      </p:sp>
    </p:spTree>
    <p:extLst>
      <p:ext uri="{BB962C8B-B14F-4D97-AF65-F5344CB8AC3E}">
        <p14:creationId xmlns:p14="http://schemas.microsoft.com/office/powerpoint/2010/main" val="64132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675" y="1771278"/>
            <a:ext cx="8248650" cy="2628900"/>
          </a:xfrm>
          <a:prstGeom prst="rect">
            <a:avLst/>
          </a:prstGeom>
        </p:spPr>
      </p:pic>
      <p:pic>
        <p:nvPicPr>
          <p:cNvPr id="6" name="Imagem 5">
            <a:extLst>
              <a:ext uri="{FF2B5EF4-FFF2-40B4-BE49-F238E27FC236}">
                <a16:creationId xmlns:a16="http://schemas.microsoft.com/office/drawing/2014/main" id="{E12B4D79-5397-4D31-B836-728E4293200D}"/>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5" y="555527"/>
            <a:ext cx="4575855" cy="816074"/>
          </a:xfrm>
          <a:prstGeom prst="rect">
            <a:avLst/>
          </a:prstGeom>
        </p:spPr>
      </p:pic>
      <p:sp>
        <p:nvSpPr>
          <p:cNvPr id="7" name="CaixaDeTexto 6">
            <a:extLst>
              <a:ext uri="{FF2B5EF4-FFF2-40B4-BE49-F238E27FC236}">
                <a16:creationId xmlns:a16="http://schemas.microsoft.com/office/drawing/2014/main" id="{9F7B8118-2D19-453F-B381-D01E1D4FD5F0}"/>
              </a:ext>
            </a:extLst>
          </p:cNvPr>
          <p:cNvSpPr txBox="1"/>
          <p:nvPr/>
        </p:nvSpPr>
        <p:spPr>
          <a:xfrm>
            <a:off x="214281" y="577298"/>
            <a:ext cx="4247106" cy="738664"/>
          </a:xfrm>
          <a:prstGeom prst="rect">
            <a:avLst/>
          </a:prstGeom>
          <a:noFill/>
        </p:spPr>
        <p:txBody>
          <a:bodyPr wrap="square" rtlCol="0">
            <a:spAutoFit/>
          </a:bodyPr>
          <a:lstStyle/>
          <a:p>
            <a:r>
              <a:rPr lang="pt-BR" sz="2200" b="1" dirty="0"/>
              <a:t>CLASSE 5 - OXIDANTES</a:t>
            </a:r>
          </a:p>
          <a:p>
            <a:r>
              <a:rPr lang="pt-BR" sz="2000" dirty="0"/>
              <a:t>Procedimentos em caso de Emergência</a:t>
            </a:r>
          </a:p>
        </p:txBody>
      </p:sp>
    </p:spTree>
    <p:extLst>
      <p:ext uri="{BB962C8B-B14F-4D97-AF65-F5344CB8AC3E}">
        <p14:creationId xmlns:p14="http://schemas.microsoft.com/office/powerpoint/2010/main" val="386017335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35700" y="1635473"/>
            <a:ext cx="8496944" cy="2458750"/>
          </a:xfrm>
          <a:prstGeom prst="rect">
            <a:avLst/>
          </a:prstGeom>
          <a:noFill/>
          <a:ln w="19050">
            <a:noFill/>
          </a:ln>
        </p:spPr>
        <p:txBody>
          <a:bodyPr wrap="square" rtlCol="0">
            <a:spAutoFit/>
          </a:bodyPr>
          <a:lstStyle/>
          <a:p>
            <a:pPr algn="just">
              <a:lnSpc>
                <a:spcPts val="2700"/>
              </a:lnSpc>
              <a:spcAft>
                <a:spcPts val="2400"/>
              </a:spcAft>
            </a:pPr>
            <a:r>
              <a:rPr lang="pt-BR" sz="2000" dirty="0"/>
              <a:t>►Um dos </a:t>
            </a:r>
            <a:r>
              <a:rPr lang="pt-BR" sz="2000" b="1" dirty="0"/>
              <a:t>métodos mais utilizados</a:t>
            </a:r>
            <a:r>
              <a:rPr lang="pt-BR" sz="2000" dirty="0"/>
              <a:t> e eficientes para a redução dos riscos oferecidos pelos Oxidantes é a </a:t>
            </a:r>
            <a:r>
              <a:rPr lang="pt-BR" sz="2000" dirty="0">
                <a:solidFill>
                  <a:srgbClr val="FD6E35"/>
                </a:solidFill>
              </a:rPr>
              <a:t>diluição em água</a:t>
            </a:r>
            <a:r>
              <a:rPr lang="pt-BR" sz="2000" dirty="0"/>
              <a:t>, desde que o produto seja compatível com a mesma.</a:t>
            </a:r>
          </a:p>
          <a:p>
            <a:pPr algn="just">
              <a:lnSpc>
                <a:spcPts val="2700"/>
              </a:lnSpc>
              <a:spcAft>
                <a:spcPts val="2400"/>
              </a:spcAft>
            </a:pPr>
            <a:r>
              <a:rPr lang="pt-BR" sz="2000" dirty="0"/>
              <a:t>►A diluição </a:t>
            </a:r>
            <a:r>
              <a:rPr lang="pt-BR" sz="2000" dirty="0">
                <a:solidFill>
                  <a:srgbClr val="FD6E35"/>
                </a:solidFill>
              </a:rPr>
              <a:t>tem por objetivo reduzir o poder Oxidante</a:t>
            </a:r>
            <a:r>
              <a:rPr lang="pt-BR" sz="2000" dirty="0"/>
              <a:t> e sua instabilidade. Porém devido a grande solubilidade de alguns desses produtos, </a:t>
            </a:r>
            <a:r>
              <a:rPr lang="pt-BR" sz="2000" b="1" dirty="0"/>
              <a:t>a água de diluição deve ser armazenada de modo a evitar poluição</a:t>
            </a:r>
            <a:r>
              <a:rPr lang="pt-BR" sz="2000" dirty="0"/>
              <a:t>.</a:t>
            </a:r>
          </a:p>
        </p:txBody>
      </p:sp>
      <p:pic>
        <p:nvPicPr>
          <p:cNvPr id="6" name="Imagem 5">
            <a:extLst>
              <a:ext uri="{FF2B5EF4-FFF2-40B4-BE49-F238E27FC236}">
                <a16:creationId xmlns:a16="http://schemas.microsoft.com/office/drawing/2014/main" id="{8525CDCB-0450-4739-BD5E-1F08490635B9}"/>
              </a:ext>
            </a:extLst>
          </p:cNvPr>
          <p:cNvPicPr>
            <a:picLocks noChangeAspect="1"/>
          </p:cNvPicPr>
          <p:nvPr/>
        </p:nvPicPr>
        <p:blipFill>
          <a:blip r:embed="rId3"/>
          <a:stretch>
            <a:fillRect/>
          </a:stretch>
        </p:blipFill>
        <p:spPr>
          <a:xfrm>
            <a:off x="8417950" y="4381156"/>
            <a:ext cx="629388" cy="568084"/>
          </a:xfrm>
          <a:prstGeom prst="rect">
            <a:avLst/>
          </a:prstGeom>
        </p:spPr>
      </p:pic>
      <p:pic>
        <p:nvPicPr>
          <p:cNvPr id="7" name="Imagem 6">
            <a:extLst>
              <a:ext uri="{FF2B5EF4-FFF2-40B4-BE49-F238E27FC236}">
                <a16:creationId xmlns:a16="http://schemas.microsoft.com/office/drawing/2014/main" id="{0F7DA415-F8DA-472C-85E8-9DECAB579EFE}"/>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5" y="555527"/>
            <a:ext cx="4575855" cy="816074"/>
          </a:xfrm>
          <a:prstGeom prst="rect">
            <a:avLst/>
          </a:prstGeom>
        </p:spPr>
      </p:pic>
      <p:sp>
        <p:nvSpPr>
          <p:cNvPr id="9" name="CaixaDeTexto 8">
            <a:extLst>
              <a:ext uri="{FF2B5EF4-FFF2-40B4-BE49-F238E27FC236}">
                <a16:creationId xmlns:a16="http://schemas.microsoft.com/office/drawing/2014/main" id="{3F454730-D91E-410B-AF54-F04C835F4EE0}"/>
              </a:ext>
            </a:extLst>
          </p:cNvPr>
          <p:cNvSpPr txBox="1"/>
          <p:nvPr/>
        </p:nvSpPr>
        <p:spPr>
          <a:xfrm>
            <a:off x="214281" y="577298"/>
            <a:ext cx="4247106" cy="738664"/>
          </a:xfrm>
          <a:prstGeom prst="rect">
            <a:avLst/>
          </a:prstGeom>
          <a:noFill/>
        </p:spPr>
        <p:txBody>
          <a:bodyPr wrap="square" rtlCol="0">
            <a:spAutoFit/>
          </a:bodyPr>
          <a:lstStyle/>
          <a:p>
            <a:r>
              <a:rPr lang="pt-BR" sz="2200" b="1" dirty="0"/>
              <a:t>CLASSE 5 - OXIDANTES</a:t>
            </a:r>
          </a:p>
          <a:p>
            <a:r>
              <a:rPr lang="pt-BR" sz="2000" dirty="0"/>
              <a:t>Procedimentos em caso de Emergência</a:t>
            </a:r>
          </a:p>
        </p:txBody>
      </p:sp>
    </p:spTree>
    <p:extLst>
      <p:ext uri="{BB962C8B-B14F-4D97-AF65-F5344CB8AC3E}">
        <p14:creationId xmlns:p14="http://schemas.microsoft.com/office/powerpoint/2010/main" val="34480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14281" y="1623845"/>
            <a:ext cx="5472608" cy="2246769"/>
          </a:xfrm>
          <a:prstGeom prst="rect">
            <a:avLst/>
          </a:prstGeom>
          <a:noFill/>
          <a:ln w="19050">
            <a:noFill/>
          </a:ln>
        </p:spPr>
        <p:txBody>
          <a:bodyPr wrap="square" rtlCol="0">
            <a:spAutoFit/>
          </a:bodyPr>
          <a:lstStyle/>
          <a:p>
            <a:pPr algn="just">
              <a:spcAft>
                <a:spcPts val="2400"/>
              </a:spcAft>
            </a:pPr>
            <a:r>
              <a:rPr lang="pt-BR" sz="2000" dirty="0"/>
              <a:t>►Operadores DEVEM vestir </a:t>
            </a:r>
            <a:r>
              <a:rPr lang="pt-BR" sz="2000" dirty="0">
                <a:solidFill>
                  <a:srgbClr val="FD6E35"/>
                </a:solidFill>
              </a:rPr>
              <a:t>roupas de nível B</a:t>
            </a:r>
            <a:r>
              <a:rPr lang="pt-BR" sz="2000" dirty="0"/>
              <a:t> e </a:t>
            </a:r>
            <a:r>
              <a:rPr lang="pt-BR" sz="2000" dirty="0">
                <a:solidFill>
                  <a:srgbClr val="FD6E35"/>
                </a:solidFill>
              </a:rPr>
              <a:t>proteção respiratória</a:t>
            </a:r>
            <a:r>
              <a:rPr lang="pt-BR" sz="2000" dirty="0"/>
              <a:t> com filtro GA Combinado</a:t>
            </a:r>
          </a:p>
          <a:p>
            <a:pPr algn="just">
              <a:spcAft>
                <a:spcPts val="2400"/>
              </a:spcAft>
            </a:pPr>
            <a:r>
              <a:rPr lang="pt-BR" sz="2000" dirty="0"/>
              <a:t>►</a:t>
            </a:r>
            <a:r>
              <a:rPr lang="pt-BR" sz="2000" b="1" dirty="0"/>
              <a:t>Evite</a:t>
            </a:r>
            <a:r>
              <a:rPr lang="pt-BR" sz="2000" dirty="0"/>
              <a:t> entrar na nuvem (gás, vapores).</a:t>
            </a:r>
          </a:p>
          <a:p>
            <a:pPr algn="just">
              <a:spcAft>
                <a:spcPts val="2400"/>
              </a:spcAft>
            </a:pPr>
            <a:r>
              <a:rPr lang="pt-BR" sz="2000" dirty="0"/>
              <a:t>►</a:t>
            </a:r>
            <a:r>
              <a:rPr lang="pt-BR" sz="2000" b="1" dirty="0"/>
              <a:t>Isole a área</a:t>
            </a:r>
            <a:r>
              <a:rPr lang="pt-BR" sz="2000" dirty="0"/>
              <a:t> do local do acidente com </a:t>
            </a:r>
            <a:r>
              <a:rPr lang="pt-BR" sz="2000" dirty="0">
                <a:solidFill>
                  <a:srgbClr val="FD6E35"/>
                </a:solidFill>
              </a:rPr>
              <a:t>fitas zebrada</a:t>
            </a:r>
            <a:r>
              <a:rPr lang="pt-BR" sz="2000" dirty="0"/>
              <a:t>.</a:t>
            </a:r>
            <a:endParaRPr lang="pt-BR" dirty="0"/>
          </a:p>
        </p:txBody>
      </p:sp>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6721" y="1623845"/>
            <a:ext cx="2952998" cy="2186855"/>
          </a:xfrm>
          <a:prstGeom prst="rect">
            <a:avLst/>
          </a:prstGeom>
          <a:ln>
            <a:noFill/>
          </a:ln>
          <a:effectLst>
            <a:softEdge rad="63500"/>
          </a:effectLst>
        </p:spPr>
      </p:pic>
      <p:pic>
        <p:nvPicPr>
          <p:cNvPr id="9" name="Imagem 8">
            <a:extLst>
              <a:ext uri="{FF2B5EF4-FFF2-40B4-BE49-F238E27FC236}">
                <a16:creationId xmlns:a16="http://schemas.microsoft.com/office/drawing/2014/main" id="{2EE403FC-7E81-430E-A913-BAD4CC9FF79B}"/>
              </a:ext>
            </a:extLst>
          </p:cNvPr>
          <p:cNvPicPr>
            <a:picLocks noChangeAspect="1"/>
          </p:cNvPicPr>
          <p:nvPr/>
        </p:nvPicPr>
        <p:blipFill>
          <a:blip r:embed="rId4"/>
          <a:stretch>
            <a:fillRect/>
          </a:stretch>
        </p:blipFill>
        <p:spPr>
          <a:xfrm>
            <a:off x="8417950" y="4381156"/>
            <a:ext cx="629388" cy="568084"/>
          </a:xfrm>
          <a:prstGeom prst="rect">
            <a:avLst/>
          </a:prstGeom>
        </p:spPr>
      </p:pic>
      <p:pic>
        <p:nvPicPr>
          <p:cNvPr id="10" name="Imagem 9">
            <a:extLst>
              <a:ext uri="{FF2B5EF4-FFF2-40B4-BE49-F238E27FC236}">
                <a16:creationId xmlns:a16="http://schemas.microsoft.com/office/drawing/2014/main" id="{520B0B3A-063A-4E26-B6C8-E262F8028B7D}"/>
              </a:ext>
            </a:extLst>
          </p:cNvPr>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5" y="555527"/>
            <a:ext cx="4575855" cy="816074"/>
          </a:xfrm>
          <a:prstGeom prst="rect">
            <a:avLst/>
          </a:prstGeom>
        </p:spPr>
      </p:pic>
      <p:sp>
        <p:nvSpPr>
          <p:cNvPr id="11" name="CaixaDeTexto 10">
            <a:extLst>
              <a:ext uri="{FF2B5EF4-FFF2-40B4-BE49-F238E27FC236}">
                <a16:creationId xmlns:a16="http://schemas.microsoft.com/office/drawing/2014/main" id="{C4B9F8C1-87CF-4624-A30F-6A57545F2D02}"/>
              </a:ext>
            </a:extLst>
          </p:cNvPr>
          <p:cNvSpPr txBox="1"/>
          <p:nvPr/>
        </p:nvSpPr>
        <p:spPr>
          <a:xfrm>
            <a:off x="214281" y="577298"/>
            <a:ext cx="4247106" cy="738664"/>
          </a:xfrm>
          <a:prstGeom prst="rect">
            <a:avLst/>
          </a:prstGeom>
          <a:noFill/>
        </p:spPr>
        <p:txBody>
          <a:bodyPr wrap="square" rtlCol="0">
            <a:spAutoFit/>
          </a:bodyPr>
          <a:lstStyle/>
          <a:p>
            <a:r>
              <a:rPr lang="pt-BR" sz="2200" b="1" dirty="0"/>
              <a:t>CLASSE 5 - OXIDANTES</a:t>
            </a:r>
          </a:p>
          <a:p>
            <a:r>
              <a:rPr lang="pt-BR" sz="2000" dirty="0"/>
              <a:t>Procedimentos em caso de Emergência</a:t>
            </a:r>
          </a:p>
        </p:txBody>
      </p:sp>
      <p:sp>
        <p:nvSpPr>
          <p:cNvPr id="12" name="CaixaDeTexto 11">
            <a:extLst>
              <a:ext uri="{FF2B5EF4-FFF2-40B4-BE49-F238E27FC236}">
                <a16:creationId xmlns:a16="http://schemas.microsoft.com/office/drawing/2014/main" id="{5329E0E9-77BB-42E5-98B5-D16F8064A413}"/>
              </a:ext>
            </a:extLst>
          </p:cNvPr>
          <p:cNvSpPr txBox="1"/>
          <p:nvPr/>
        </p:nvSpPr>
        <p:spPr>
          <a:xfrm>
            <a:off x="214281" y="4122858"/>
            <a:ext cx="8133083" cy="707886"/>
          </a:xfrm>
          <a:prstGeom prst="rect">
            <a:avLst/>
          </a:prstGeom>
          <a:noFill/>
          <a:ln w="19050">
            <a:noFill/>
          </a:ln>
        </p:spPr>
        <p:txBody>
          <a:bodyPr wrap="square" rtlCol="0">
            <a:spAutoFit/>
          </a:bodyPr>
          <a:lstStyle/>
          <a:p>
            <a:pPr algn="just">
              <a:spcAft>
                <a:spcPts val="1800"/>
              </a:spcAft>
            </a:pPr>
            <a:r>
              <a:rPr lang="pt-BR" sz="2000" dirty="0"/>
              <a:t>►</a:t>
            </a:r>
            <a:r>
              <a:rPr lang="pt-BR" sz="2000" b="1" dirty="0"/>
              <a:t>Tome medidas rigorosas</a:t>
            </a:r>
            <a:r>
              <a:rPr lang="pt-BR" sz="2000" dirty="0"/>
              <a:t> nos locais desfavoráveis ao vento, inclusive se for necessário </a:t>
            </a:r>
            <a:r>
              <a:rPr lang="pt-BR" sz="2000" dirty="0">
                <a:solidFill>
                  <a:srgbClr val="FD6E35"/>
                </a:solidFill>
              </a:rPr>
              <a:t>aumentar a área de isolamento</a:t>
            </a:r>
            <a:r>
              <a:rPr lang="pt-BR" sz="2000" dirty="0"/>
              <a:t>.</a:t>
            </a:r>
          </a:p>
        </p:txBody>
      </p:sp>
    </p:spTree>
    <p:extLst>
      <p:ext uri="{BB962C8B-B14F-4D97-AF65-F5344CB8AC3E}">
        <p14:creationId xmlns:p14="http://schemas.microsoft.com/office/powerpoint/2010/main" val="104527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51519" y="1707654"/>
            <a:ext cx="5740571" cy="923330"/>
          </a:xfrm>
          <a:prstGeom prst="rect">
            <a:avLst/>
          </a:prstGeom>
          <a:noFill/>
          <a:ln w="19050">
            <a:noFill/>
          </a:ln>
        </p:spPr>
        <p:txBody>
          <a:bodyPr wrap="square" rtlCol="0">
            <a:spAutoFit/>
          </a:bodyPr>
          <a:lstStyle/>
          <a:p>
            <a:pPr algn="just">
              <a:spcAft>
                <a:spcPts val="1800"/>
              </a:spcAft>
            </a:pPr>
            <a:r>
              <a:rPr lang="pt-BR" dirty="0"/>
              <a:t>►Se houver </a:t>
            </a:r>
            <a:r>
              <a:rPr lang="pt-BR" b="1" dirty="0"/>
              <a:t>poças de líquidos</a:t>
            </a:r>
            <a:r>
              <a:rPr lang="pt-BR" dirty="0"/>
              <a:t>, tome </a:t>
            </a:r>
            <a:r>
              <a:rPr lang="pt-BR" dirty="0">
                <a:solidFill>
                  <a:srgbClr val="FD6E35"/>
                </a:solidFill>
              </a:rPr>
              <a:t>atenção especial</a:t>
            </a:r>
            <a:r>
              <a:rPr lang="pt-BR" dirty="0"/>
              <a:t>, pois há possibilidade de entrar em contato com produtos combustíveis podendo gerar um incêndio.</a:t>
            </a:r>
          </a:p>
        </p:txBody>
      </p:sp>
      <p:pic>
        <p:nvPicPr>
          <p:cNvPr id="9" name="Imagem 8">
            <a:extLst>
              <a:ext uri="{FF2B5EF4-FFF2-40B4-BE49-F238E27FC236}">
                <a16:creationId xmlns:a16="http://schemas.microsoft.com/office/drawing/2014/main" id="{73A5A33F-9FDD-4249-A9B6-E483426BFE50}"/>
              </a:ext>
            </a:extLst>
          </p:cNvPr>
          <p:cNvPicPr>
            <a:picLocks noChangeAspect="1"/>
          </p:cNvPicPr>
          <p:nvPr/>
        </p:nvPicPr>
        <p:blipFill>
          <a:blip r:embed="rId3"/>
          <a:stretch>
            <a:fillRect/>
          </a:stretch>
        </p:blipFill>
        <p:spPr>
          <a:xfrm>
            <a:off x="8417950" y="4381156"/>
            <a:ext cx="629388" cy="568084"/>
          </a:xfrm>
          <a:prstGeom prst="rect">
            <a:avLst/>
          </a:prstGeom>
        </p:spPr>
      </p:pic>
      <p:pic>
        <p:nvPicPr>
          <p:cNvPr id="10" name="Imagem 9">
            <a:extLst>
              <a:ext uri="{FF2B5EF4-FFF2-40B4-BE49-F238E27FC236}">
                <a16:creationId xmlns:a16="http://schemas.microsoft.com/office/drawing/2014/main" id="{52DAC4A9-D80E-42A7-92F8-1FA591F19280}"/>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5" y="555527"/>
            <a:ext cx="4575855" cy="816074"/>
          </a:xfrm>
          <a:prstGeom prst="rect">
            <a:avLst/>
          </a:prstGeom>
        </p:spPr>
      </p:pic>
      <p:sp>
        <p:nvSpPr>
          <p:cNvPr id="11" name="CaixaDeTexto 10">
            <a:extLst>
              <a:ext uri="{FF2B5EF4-FFF2-40B4-BE49-F238E27FC236}">
                <a16:creationId xmlns:a16="http://schemas.microsoft.com/office/drawing/2014/main" id="{5A09D185-2BA2-4D37-90AD-28919DAB00B4}"/>
              </a:ext>
            </a:extLst>
          </p:cNvPr>
          <p:cNvSpPr txBox="1"/>
          <p:nvPr/>
        </p:nvSpPr>
        <p:spPr>
          <a:xfrm>
            <a:off x="214281" y="577298"/>
            <a:ext cx="4247106" cy="738664"/>
          </a:xfrm>
          <a:prstGeom prst="rect">
            <a:avLst/>
          </a:prstGeom>
          <a:noFill/>
        </p:spPr>
        <p:txBody>
          <a:bodyPr wrap="square" rtlCol="0">
            <a:spAutoFit/>
          </a:bodyPr>
          <a:lstStyle/>
          <a:p>
            <a:r>
              <a:rPr lang="pt-BR" sz="2200" b="1" dirty="0"/>
              <a:t>CLASSE 5 - OXIDANTES</a:t>
            </a:r>
          </a:p>
          <a:p>
            <a:r>
              <a:rPr lang="pt-BR" sz="2000" dirty="0"/>
              <a:t>Procedimentos em caso de Emergência</a:t>
            </a:r>
          </a:p>
        </p:txBody>
      </p:sp>
      <p:pic>
        <p:nvPicPr>
          <p:cNvPr id="12" name="Picture 20" descr="Resultado de imagem para simbologia de produtos perigosos perigoso quando molhado">
            <a:extLst>
              <a:ext uri="{FF2B5EF4-FFF2-40B4-BE49-F238E27FC236}">
                <a16:creationId xmlns:a16="http://schemas.microsoft.com/office/drawing/2014/main" id="{A3D3900D-0A5A-4442-81DA-6840321579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5713" y="1163712"/>
            <a:ext cx="2244995" cy="2244995"/>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12">
            <a:extLst>
              <a:ext uri="{FF2B5EF4-FFF2-40B4-BE49-F238E27FC236}">
                <a16:creationId xmlns:a16="http://schemas.microsoft.com/office/drawing/2014/main" id="{50B89142-1DAB-4B0F-8716-C99F17C2F84B}"/>
              </a:ext>
            </a:extLst>
          </p:cNvPr>
          <p:cNvSpPr txBox="1"/>
          <p:nvPr/>
        </p:nvSpPr>
        <p:spPr>
          <a:xfrm>
            <a:off x="251519" y="2762377"/>
            <a:ext cx="5740571" cy="646331"/>
          </a:xfrm>
          <a:prstGeom prst="rect">
            <a:avLst/>
          </a:prstGeom>
          <a:noFill/>
          <a:ln w="19050">
            <a:noFill/>
          </a:ln>
        </p:spPr>
        <p:txBody>
          <a:bodyPr wrap="square" rtlCol="0">
            <a:spAutoFit/>
          </a:bodyPr>
          <a:lstStyle/>
          <a:p>
            <a:pPr algn="just">
              <a:spcAft>
                <a:spcPts val="1800"/>
              </a:spcAft>
            </a:pPr>
            <a:r>
              <a:rPr lang="pt-BR" dirty="0"/>
              <a:t>►</a:t>
            </a:r>
            <a:r>
              <a:rPr lang="pt-BR" dirty="0">
                <a:solidFill>
                  <a:srgbClr val="FD6E35"/>
                </a:solidFill>
              </a:rPr>
              <a:t>Não</a:t>
            </a:r>
            <a:r>
              <a:rPr lang="pt-BR" dirty="0"/>
              <a:t> permitir </a:t>
            </a:r>
            <a:r>
              <a:rPr lang="pt-BR" b="1" dirty="0"/>
              <a:t>fontes de ignição</a:t>
            </a:r>
            <a:r>
              <a:rPr lang="pt-BR" dirty="0"/>
              <a:t>, veículos, superfícies quentes, fósforos, cigarros e atritos próximo ao local.</a:t>
            </a:r>
          </a:p>
        </p:txBody>
      </p:sp>
      <p:sp>
        <p:nvSpPr>
          <p:cNvPr id="14" name="CaixaDeTexto 13">
            <a:extLst>
              <a:ext uri="{FF2B5EF4-FFF2-40B4-BE49-F238E27FC236}">
                <a16:creationId xmlns:a16="http://schemas.microsoft.com/office/drawing/2014/main" id="{C6EF73EB-D16A-486F-B7E2-8E83AA90CDD1}"/>
              </a:ext>
            </a:extLst>
          </p:cNvPr>
          <p:cNvSpPr txBox="1"/>
          <p:nvPr/>
        </p:nvSpPr>
        <p:spPr>
          <a:xfrm>
            <a:off x="251520" y="3642492"/>
            <a:ext cx="8677735" cy="923330"/>
          </a:xfrm>
          <a:prstGeom prst="rect">
            <a:avLst/>
          </a:prstGeom>
          <a:noFill/>
          <a:ln w="19050">
            <a:noFill/>
          </a:ln>
        </p:spPr>
        <p:txBody>
          <a:bodyPr wrap="square" rtlCol="0">
            <a:spAutoFit/>
          </a:bodyPr>
          <a:lstStyle/>
          <a:p>
            <a:pPr algn="just">
              <a:spcAft>
                <a:spcPts val="1800"/>
              </a:spcAft>
            </a:pPr>
            <a:r>
              <a:rPr lang="pt-BR" dirty="0"/>
              <a:t>►</a:t>
            </a:r>
            <a:r>
              <a:rPr lang="pt-BR" b="1" dirty="0"/>
              <a:t>Monitorar</a:t>
            </a:r>
            <a:r>
              <a:rPr lang="pt-BR" dirty="0"/>
              <a:t> toda </a:t>
            </a:r>
            <a:r>
              <a:rPr lang="pt-BR" dirty="0">
                <a:solidFill>
                  <a:srgbClr val="FD6E35"/>
                </a:solidFill>
              </a:rPr>
              <a:t>área dentro e fora de isolamento</a:t>
            </a:r>
            <a:r>
              <a:rPr lang="pt-BR" dirty="0"/>
              <a:t>, para identificação da presença de gases ou vapores inflamáveis, produtos fortemente Oxidante provoca ignição de gases e vapores inflamáveis.</a:t>
            </a:r>
          </a:p>
        </p:txBody>
      </p:sp>
    </p:spTree>
    <p:extLst>
      <p:ext uri="{BB962C8B-B14F-4D97-AF65-F5344CB8AC3E}">
        <p14:creationId xmlns:p14="http://schemas.microsoft.com/office/powerpoint/2010/main" val="150676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21210" y="1549992"/>
            <a:ext cx="5879116" cy="3016210"/>
          </a:xfrm>
          <a:prstGeom prst="rect">
            <a:avLst/>
          </a:prstGeom>
          <a:noFill/>
          <a:ln w="19050">
            <a:noFill/>
          </a:ln>
        </p:spPr>
        <p:txBody>
          <a:bodyPr wrap="square" rtlCol="0">
            <a:spAutoFit/>
          </a:bodyPr>
          <a:lstStyle/>
          <a:p>
            <a:pPr algn="just">
              <a:spcAft>
                <a:spcPts val="3000"/>
              </a:spcAft>
            </a:pPr>
            <a:r>
              <a:rPr lang="pt-BR" sz="2000" dirty="0"/>
              <a:t>►</a:t>
            </a:r>
            <a:r>
              <a:rPr lang="pt-BR" sz="2000" b="1" dirty="0"/>
              <a:t>Inspecione</a:t>
            </a:r>
            <a:r>
              <a:rPr lang="pt-BR" sz="2000" dirty="0"/>
              <a:t> </a:t>
            </a:r>
            <a:r>
              <a:rPr lang="pt-BR" sz="2000" dirty="0">
                <a:solidFill>
                  <a:srgbClr val="FD6E35"/>
                </a:solidFill>
              </a:rPr>
              <a:t>visualmente</a:t>
            </a:r>
            <a:r>
              <a:rPr lang="pt-BR" sz="2000" dirty="0"/>
              <a:t> os recipientes para verificar prováveis vazamentos.</a:t>
            </a:r>
          </a:p>
          <a:p>
            <a:pPr algn="just">
              <a:spcAft>
                <a:spcPts val="3000"/>
              </a:spcAft>
            </a:pPr>
            <a:r>
              <a:rPr lang="pt-BR" sz="2000" dirty="0"/>
              <a:t>►Se for verificado </a:t>
            </a:r>
            <a:r>
              <a:rPr lang="pt-BR" sz="2000" b="1" dirty="0"/>
              <a:t>perfurações simples</a:t>
            </a:r>
            <a:r>
              <a:rPr lang="pt-BR" sz="2000" dirty="0"/>
              <a:t> e pequena ou furos irregulares, </a:t>
            </a:r>
            <a:r>
              <a:rPr lang="pt-BR" sz="2000" dirty="0">
                <a:solidFill>
                  <a:srgbClr val="FD6E35"/>
                </a:solidFill>
              </a:rPr>
              <a:t>utilizar batoques de polipropileno</a:t>
            </a:r>
            <a:r>
              <a:rPr lang="pt-BR" sz="2000" dirty="0"/>
              <a:t> (furos).</a:t>
            </a:r>
          </a:p>
          <a:p>
            <a:pPr algn="just">
              <a:spcAft>
                <a:spcPts val="3000"/>
              </a:spcAft>
            </a:pPr>
            <a:r>
              <a:rPr lang="pt-BR" sz="2000" dirty="0"/>
              <a:t>►</a:t>
            </a:r>
            <a:r>
              <a:rPr lang="pt-BR" sz="2000" dirty="0">
                <a:solidFill>
                  <a:srgbClr val="FD6E35"/>
                </a:solidFill>
              </a:rPr>
              <a:t>Diluir o produto</a:t>
            </a:r>
            <a:r>
              <a:rPr lang="pt-BR" sz="2000" dirty="0"/>
              <a:t> derramado </a:t>
            </a:r>
            <a:r>
              <a:rPr lang="pt-BR" sz="2000" b="1" dirty="0"/>
              <a:t>com água</a:t>
            </a:r>
            <a:r>
              <a:rPr lang="pt-BR" sz="2000" dirty="0"/>
              <a:t> em abundância.</a:t>
            </a:r>
          </a:p>
        </p:txBody>
      </p:sp>
      <p:pic>
        <p:nvPicPr>
          <p:cNvPr id="6" name="Image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6945" y="1642998"/>
            <a:ext cx="2405996" cy="2470222"/>
          </a:xfrm>
          <a:prstGeom prst="rect">
            <a:avLst/>
          </a:prstGeom>
        </p:spPr>
      </p:pic>
      <p:pic>
        <p:nvPicPr>
          <p:cNvPr id="7" name="Imagem 6">
            <a:extLst>
              <a:ext uri="{FF2B5EF4-FFF2-40B4-BE49-F238E27FC236}">
                <a16:creationId xmlns:a16="http://schemas.microsoft.com/office/drawing/2014/main" id="{5F30BCE8-C890-470B-A474-5E941D1D6C7D}"/>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5" y="555527"/>
            <a:ext cx="4575855" cy="816074"/>
          </a:xfrm>
          <a:prstGeom prst="rect">
            <a:avLst/>
          </a:prstGeom>
        </p:spPr>
      </p:pic>
      <p:sp>
        <p:nvSpPr>
          <p:cNvPr id="9" name="CaixaDeTexto 8">
            <a:extLst>
              <a:ext uri="{FF2B5EF4-FFF2-40B4-BE49-F238E27FC236}">
                <a16:creationId xmlns:a16="http://schemas.microsoft.com/office/drawing/2014/main" id="{3607110E-9177-4DEE-8841-4D8FF564AE7C}"/>
              </a:ext>
            </a:extLst>
          </p:cNvPr>
          <p:cNvSpPr txBox="1"/>
          <p:nvPr/>
        </p:nvSpPr>
        <p:spPr>
          <a:xfrm>
            <a:off x="214281" y="577298"/>
            <a:ext cx="4247106" cy="738664"/>
          </a:xfrm>
          <a:prstGeom prst="rect">
            <a:avLst/>
          </a:prstGeom>
          <a:noFill/>
        </p:spPr>
        <p:txBody>
          <a:bodyPr wrap="square" rtlCol="0">
            <a:spAutoFit/>
          </a:bodyPr>
          <a:lstStyle/>
          <a:p>
            <a:r>
              <a:rPr lang="pt-BR" sz="2200" b="1" dirty="0"/>
              <a:t>CLASSE 5 - OXIDANTES</a:t>
            </a:r>
          </a:p>
          <a:p>
            <a:r>
              <a:rPr lang="pt-BR" sz="2000" dirty="0"/>
              <a:t>Procedimentos em caso de Emergência</a:t>
            </a:r>
          </a:p>
        </p:txBody>
      </p:sp>
    </p:spTree>
    <p:extLst>
      <p:ext uri="{BB962C8B-B14F-4D97-AF65-F5344CB8AC3E}">
        <p14:creationId xmlns:p14="http://schemas.microsoft.com/office/powerpoint/2010/main" val="207869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2" dur="500"/>
                                        <p:tgtEl>
                                          <p:spTgt spid="2">
                                            <p:txEl>
                                              <p:pRg st="2" end="2"/>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49096" y="1923681"/>
            <a:ext cx="5306577" cy="2535694"/>
          </a:xfrm>
          <a:prstGeom prst="rect">
            <a:avLst/>
          </a:prstGeom>
          <a:noFill/>
          <a:ln w="19050">
            <a:noFill/>
          </a:ln>
        </p:spPr>
        <p:txBody>
          <a:bodyPr wrap="square" rtlCol="0">
            <a:spAutoFit/>
          </a:bodyPr>
          <a:lstStyle/>
          <a:p>
            <a:pPr>
              <a:lnSpc>
                <a:spcPts val="2700"/>
              </a:lnSpc>
              <a:spcAft>
                <a:spcPts val="3000"/>
              </a:spcAft>
            </a:pPr>
            <a:r>
              <a:rPr lang="pt-BR" sz="2000" dirty="0"/>
              <a:t>►Para </a:t>
            </a:r>
            <a:r>
              <a:rPr lang="pt-BR" sz="2000" b="1" dirty="0"/>
              <a:t>absorver o produto</a:t>
            </a:r>
            <a:r>
              <a:rPr lang="pt-BR" sz="2000" dirty="0"/>
              <a:t> evitando maiores áreas de contaminação, </a:t>
            </a:r>
            <a:r>
              <a:rPr lang="pt-BR" sz="2000" dirty="0">
                <a:solidFill>
                  <a:srgbClr val="FD6E35"/>
                </a:solidFill>
              </a:rPr>
              <a:t>utilizaremos </a:t>
            </a:r>
            <a:r>
              <a:rPr lang="pt-BR" sz="2000" i="1" dirty="0" err="1">
                <a:solidFill>
                  <a:srgbClr val="FD6E35"/>
                </a:solidFill>
              </a:rPr>
              <a:t>Ab</a:t>
            </a:r>
            <a:r>
              <a:rPr lang="pt-BR" sz="2000" i="1" dirty="0">
                <a:solidFill>
                  <a:srgbClr val="FD6E35"/>
                </a:solidFill>
              </a:rPr>
              <a:t> </a:t>
            </a:r>
            <a:r>
              <a:rPr lang="pt-BR" sz="2000" i="1" dirty="0" err="1">
                <a:solidFill>
                  <a:srgbClr val="FD6E35"/>
                </a:solidFill>
              </a:rPr>
              <a:t>Zorbit</a:t>
            </a:r>
            <a:r>
              <a:rPr lang="pt-BR" sz="2000" dirty="0"/>
              <a:t>, para que o produto seja absorvido.</a:t>
            </a:r>
          </a:p>
          <a:p>
            <a:pPr>
              <a:lnSpc>
                <a:spcPts val="2700"/>
              </a:lnSpc>
              <a:spcAft>
                <a:spcPts val="3000"/>
              </a:spcAft>
            </a:pPr>
            <a:r>
              <a:rPr lang="pt-BR" sz="2000" dirty="0"/>
              <a:t>►Os </a:t>
            </a:r>
            <a:r>
              <a:rPr lang="pt-BR" sz="2000" b="1" dirty="0"/>
              <a:t>resíduos que forem coletados</a:t>
            </a:r>
            <a:r>
              <a:rPr lang="pt-BR" sz="2000" dirty="0"/>
              <a:t> DEVERÃO ser </a:t>
            </a:r>
            <a:r>
              <a:rPr lang="pt-BR" sz="2000" dirty="0">
                <a:solidFill>
                  <a:srgbClr val="FD6E35"/>
                </a:solidFill>
              </a:rPr>
              <a:t>embalados</a:t>
            </a:r>
            <a:r>
              <a:rPr lang="pt-BR" sz="2000" dirty="0"/>
              <a:t>, devidamente </a:t>
            </a:r>
            <a:r>
              <a:rPr lang="pt-BR" sz="2000" dirty="0">
                <a:solidFill>
                  <a:srgbClr val="FD6E35"/>
                </a:solidFill>
              </a:rPr>
              <a:t>sinalizados</a:t>
            </a:r>
            <a:r>
              <a:rPr lang="pt-BR" sz="2000" dirty="0"/>
              <a:t> e </a:t>
            </a:r>
            <a:r>
              <a:rPr lang="pt-BR" sz="2000" dirty="0">
                <a:solidFill>
                  <a:srgbClr val="FD6E35"/>
                </a:solidFill>
              </a:rPr>
              <a:t>identificados</a:t>
            </a:r>
            <a:r>
              <a:rPr lang="pt-BR" sz="2000" dirty="0"/>
              <a:t> para seu descarte final.</a:t>
            </a:r>
          </a:p>
        </p:txBody>
      </p:sp>
      <p:pic>
        <p:nvPicPr>
          <p:cNvPr id="6" name="Imagem 5"/>
          <p:cNvPicPr>
            <a:picLocks noChangeAspect="1"/>
          </p:cNvPicPr>
          <p:nvPr/>
        </p:nvPicPr>
        <p:blipFill rotWithShape="1">
          <a:blip r:embed="rId3">
            <a:extLst>
              <a:ext uri="{28A0092B-C50C-407E-A947-70E740481C1C}">
                <a14:useLocalDpi xmlns:a14="http://schemas.microsoft.com/office/drawing/2010/main" val="0"/>
              </a:ext>
            </a:extLst>
          </a:blip>
          <a:srcRect l="18695"/>
          <a:stretch/>
        </p:blipFill>
        <p:spPr>
          <a:xfrm>
            <a:off x="5976440" y="2127303"/>
            <a:ext cx="2972329" cy="2278441"/>
          </a:xfrm>
          <a:prstGeom prst="rect">
            <a:avLst/>
          </a:prstGeom>
          <a:ln>
            <a:noFill/>
          </a:ln>
          <a:effectLst>
            <a:softEdge rad="63500"/>
          </a:effectLst>
        </p:spPr>
      </p:pic>
      <p:pic>
        <p:nvPicPr>
          <p:cNvPr id="7" name="Imagem 6">
            <a:extLst>
              <a:ext uri="{FF2B5EF4-FFF2-40B4-BE49-F238E27FC236}">
                <a16:creationId xmlns:a16="http://schemas.microsoft.com/office/drawing/2014/main" id="{553D6E42-5648-4C58-9CE1-BD4E5D3625D1}"/>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5" y="555527"/>
            <a:ext cx="4575855" cy="816074"/>
          </a:xfrm>
          <a:prstGeom prst="rect">
            <a:avLst/>
          </a:prstGeom>
        </p:spPr>
      </p:pic>
      <p:sp>
        <p:nvSpPr>
          <p:cNvPr id="9" name="CaixaDeTexto 8">
            <a:extLst>
              <a:ext uri="{FF2B5EF4-FFF2-40B4-BE49-F238E27FC236}">
                <a16:creationId xmlns:a16="http://schemas.microsoft.com/office/drawing/2014/main" id="{0BB60163-719E-4822-A430-D54587AE9849}"/>
              </a:ext>
            </a:extLst>
          </p:cNvPr>
          <p:cNvSpPr txBox="1"/>
          <p:nvPr/>
        </p:nvSpPr>
        <p:spPr>
          <a:xfrm>
            <a:off x="214281" y="577298"/>
            <a:ext cx="4247106" cy="738664"/>
          </a:xfrm>
          <a:prstGeom prst="rect">
            <a:avLst/>
          </a:prstGeom>
          <a:noFill/>
        </p:spPr>
        <p:txBody>
          <a:bodyPr wrap="square" rtlCol="0">
            <a:spAutoFit/>
          </a:bodyPr>
          <a:lstStyle/>
          <a:p>
            <a:r>
              <a:rPr lang="pt-BR" sz="2200" b="1" dirty="0"/>
              <a:t>CLASSE 5 - OXIDANTES</a:t>
            </a:r>
          </a:p>
          <a:p>
            <a:r>
              <a:rPr lang="pt-BR" sz="2000" dirty="0"/>
              <a:t>Procedimentos em caso de Emergência</a:t>
            </a:r>
          </a:p>
        </p:txBody>
      </p:sp>
    </p:spTree>
    <p:extLst>
      <p:ext uri="{BB962C8B-B14F-4D97-AF65-F5344CB8AC3E}">
        <p14:creationId xmlns:p14="http://schemas.microsoft.com/office/powerpoint/2010/main" val="349158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51520" y="1468583"/>
            <a:ext cx="5472608" cy="929100"/>
          </a:xfrm>
          <a:prstGeom prst="rect">
            <a:avLst/>
          </a:prstGeom>
          <a:noFill/>
          <a:ln w="19050">
            <a:noFill/>
          </a:ln>
        </p:spPr>
        <p:txBody>
          <a:bodyPr wrap="square" rtlCol="0">
            <a:spAutoFit/>
          </a:bodyPr>
          <a:lstStyle/>
          <a:p>
            <a:pPr>
              <a:lnSpc>
                <a:spcPts val="2200"/>
              </a:lnSpc>
            </a:pPr>
            <a:r>
              <a:rPr lang="pt-BR" b="1" dirty="0"/>
              <a:t>Oxidantes</a:t>
            </a:r>
            <a:r>
              <a:rPr lang="pt-BR" dirty="0"/>
              <a:t> são materiais que </a:t>
            </a:r>
            <a:r>
              <a:rPr lang="pt-BR" dirty="0">
                <a:solidFill>
                  <a:srgbClr val="FD6E35"/>
                </a:solidFill>
              </a:rPr>
              <a:t>liberam oxigênio rapidamente</a:t>
            </a:r>
            <a:r>
              <a:rPr lang="pt-BR" dirty="0"/>
              <a:t> para sustentar a combustão dos materiais orgânicos. </a:t>
            </a:r>
          </a:p>
        </p:txBody>
      </p:sp>
      <p:sp>
        <p:nvSpPr>
          <p:cNvPr id="6" name="Retângulo de cantos arredondados 5"/>
          <p:cNvSpPr/>
          <p:nvPr/>
        </p:nvSpPr>
        <p:spPr>
          <a:xfrm>
            <a:off x="6228184" y="1392265"/>
            <a:ext cx="2664296" cy="3409000"/>
          </a:xfrm>
          <a:prstGeom prst="roundRect">
            <a:avLst>
              <a:gd name="adj" fmla="val 2679"/>
            </a:avLst>
          </a:prstGeom>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BR" dirty="0">
                <a:solidFill>
                  <a:schemeClr val="tx1"/>
                </a:solidFill>
              </a:rPr>
              <a:t>A </a:t>
            </a:r>
            <a:r>
              <a:rPr lang="pt-BR" b="1" dirty="0">
                <a:solidFill>
                  <a:schemeClr val="tx1"/>
                </a:solidFill>
              </a:rPr>
              <a:t>decomposição</a:t>
            </a:r>
          </a:p>
          <a:p>
            <a:r>
              <a:rPr lang="pt-BR" dirty="0">
                <a:solidFill>
                  <a:schemeClr val="tx1"/>
                </a:solidFill>
              </a:rPr>
              <a:t>pode provocar</a:t>
            </a:r>
          </a:p>
          <a:p>
            <a:r>
              <a:rPr lang="pt-BR" dirty="0">
                <a:solidFill>
                  <a:srgbClr val="C00000"/>
                </a:solidFill>
              </a:rPr>
              <a:t>desprendimento de</a:t>
            </a:r>
          </a:p>
          <a:p>
            <a:r>
              <a:rPr lang="pt-BR" dirty="0">
                <a:solidFill>
                  <a:srgbClr val="C00000"/>
                </a:solidFill>
              </a:rPr>
              <a:t>gases ou vapores</a:t>
            </a:r>
          </a:p>
          <a:p>
            <a:r>
              <a:rPr lang="pt-BR" dirty="0">
                <a:solidFill>
                  <a:schemeClr val="tx1"/>
                </a:solidFill>
              </a:rPr>
              <a:t>nocivos ou inflamáveis.</a:t>
            </a:r>
          </a:p>
          <a:p>
            <a:r>
              <a:rPr lang="pt-BR" dirty="0">
                <a:solidFill>
                  <a:schemeClr val="tx1"/>
                </a:solidFill>
              </a:rPr>
              <a:t>Assim, certos</a:t>
            </a:r>
          </a:p>
          <a:p>
            <a:r>
              <a:rPr lang="pt-BR" b="1" dirty="0">
                <a:solidFill>
                  <a:schemeClr val="tx1"/>
                </a:solidFill>
              </a:rPr>
              <a:t>peróxidos orgânicos</a:t>
            </a:r>
          </a:p>
          <a:p>
            <a:r>
              <a:rPr lang="pt-BR" dirty="0">
                <a:solidFill>
                  <a:schemeClr val="tx1"/>
                </a:solidFill>
              </a:rPr>
              <a:t>devem ter</a:t>
            </a:r>
          </a:p>
          <a:p>
            <a:r>
              <a:rPr lang="pt-BR" dirty="0">
                <a:solidFill>
                  <a:schemeClr val="tx1"/>
                </a:solidFill>
              </a:rPr>
              <a:t>sua </a:t>
            </a:r>
            <a:r>
              <a:rPr lang="pt-BR" dirty="0">
                <a:solidFill>
                  <a:srgbClr val="C00000"/>
                </a:solidFill>
              </a:rPr>
              <a:t>temperatura</a:t>
            </a:r>
          </a:p>
          <a:p>
            <a:r>
              <a:rPr lang="pt-BR" dirty="0">
                <a:solidFill>
                  <a:srgbClr val="C00000"/>
                </a:solidFill>
              </a:rPr>
              <a:t>controlada </a:t>
            </a:r>
            <a:r>
              <a:rPr lang="pt-BR" dirty="0">
                <a:solidFill>
                  <a:schemeClr val="tx1"/>
                </a:solidFill>
              </a:rPr>
              <a:t>durante</a:t>
            </a:r>
          </a:p>
          <a:p>
            <a:r>
              <a:rPr lang="pt-BR" dirty="0">
                <a:solidFill>
                  <a:schemeClr val="tx1"/>
                </a:solidFill>
              </a:rPr>
              <a:t>o transporte.</a:t>
            </a:r>
          </a:p>
        </p:txBody>
      </p:sp>
      <p:sp>
        <p:nvSpPr>
          <p:cNvPr id="7" name="Retângulo 6"/>
          <p:cNvSpPr/>
          <p:nvPr/>
        </p:nvSpPr>
        <p:spPr>
          <a:xfrm>
            <a:off x="5940152" y="1212264"/>
            <a:ext cx="1440160" cy="360000"/>
          </a:xfrm>
          <a:prstGeom prst="rect">
            <a:avLst/>
          </a:prstGeom>
          <a:solidFill>
            <a:srgbClr val="C0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b="1" dirty="0">
                <a:solidFill>
                  <a:schemeClr val="bg1"/>
                </a:solidFill>
              </a:rPr>
              <a:t>ATENÇÃO</a:t>
            </a:r>
          </a:p>
        </p:txBody>
      </p:sp>
      <p:pic>
        <p:nvPicPr>
          <p:cNvPr id="10" name="Imagem 9">
            <a:extLst>
              <a:ext uri="{FF2B5EF4-FFF2-40B4-BE49-F238E27FC236}">
                <a16:creationId xmlns:a16="http://schemas.microsoft.com/office/drawing/2014/main" id="{B39B80DC-914C-49AB-BE6C-B40E52755010}"/>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863886" cy="816074"/>
          </a:xfrm>
          <a:prstGeom prst="rect">
            <a:avLst/>
          </a:prstGeom>
        </p:spPr>
      </p:pic>
      <p:sp>
        <p:nvSpPr>
          <p:cNvPr id="11" name="CaixaDeTexto 10">
            <a:extLst>
              <a:ext uri="{FF2B5EF4-FFF2-40B4-BE49-F238E27FC236}">
                <a16:creationId xmlns:a16="http://schemas.microsoft.com/office/drawing/2014/main" id="{F345E91B-AC11-441B-B447-A37B8C19A867}"/>
              </a:ext>
            </a:extLst>
          </p:cNvPr>
          <p:cNvSpPr txBox="1"/>
          <p:nvPr/>
        </p:nvSpPr>
        <p:spPr>
          <a:xfrm>
            <a:off x="214280" y="577298"/>
            <a:ext cx="4645751" cy="738664"/>
          </a:xfrm>
          <a:prstGeom prst="rect">
            <a:avLst/>
          </a:prstGeom>
          <a:noFill/>
        </p:spPr>
        <p:txBody>
          <a:bodyPr wrap="square" rtlCol="0">
            <a:spAutoFit/>
          </a:bodyPr>
          <a:lstStyle/>
          <a:p>
            <a:r>
              <a:rPr lang="pt-BR" sz="2200" b="1" dirty="0"/>
              <a:t>CLASSE 5 - OXIDANTES</a:t>
            </a:r>
          </a:p>
          <a:p>
            <a:r>
              <a:rPr lang="pt-BR" sz="2000" dirty="0"/>
              <a:t>Necessidade de Controle de Temperatura</a:t>
            </a:r>
          </a:p>
        </p:txBody>
      </p:sp>
      <p:sp>
        <p:nvSpPr>
          <p:cNvPr id="12" name="CaixaDeTexto 11">
            <a:extLst>
              <a:ext uri="{FF2B5EF4-FFF2-40B4-BE49-F238E27FC236}">
                <a16:creationId xmlns:a16="http://schemas.microsoft.com/office/drawing/2014/main" id="{FACAA8BC-8ADD-4D56-A9E5-C5B2466C94DB}"/>
              </a:ext>
            </a:extLst>
          </p:cNvPr>
          <p:cNvSpPr txBox="1"/>
          <p:nvPr/>
        </p:nvSpPr>
        <p:spPr>
          <a:xfrm>
            <a:off x="217691" y="2652225"/>
            <a:ext cx="5472608" cy="929100"/>
          </a:xfrm>
          <a:prstGeom prst="rect">
            <a:avLst/>
          </a:prstGeom>
          <a:noFill/>
          <a:ln w="19050">
            <a:noFill/>
          </a:ln>
        </p:spPr>
        <p:txBody>
          <a:bodyPr wrap="square" rtlCol="0">
            <a:spAutoFit/>
          </a:bodyPr>
          <a:lstStyle/>
          <a:p>
            <a:pPr>
              <a:lnSpc>
                <a:spcPts val="2200"/>
              </a:lnSpc>
            </a:pPr>
            <a:r>
              <a:rPr lang="pt-BR" dirty="0"/>
              <a:t>Outra definição semelhante afirma que os </a:t>
            </a:r>
            <a:r>
              <a:rPr lang="pt-BR" b="1" dirty="0"/>
              <a:t>Oxidantes</a:t>
            </a:r>
            <a:r>
              <a:rPr lang="pt-BR" dirty="0"/>
              <a:t> são materiais que </a:t>
            </a:r>
            <a:r>
              <a:rPr lang="pt-BR" dirty="0">
                <a:solidFill>
                  <a:srgbClr val="FD6E35"/>
                </a:solidFill>
              </a:rPr>
              <a:t>geram oxigênio à temperatura ambiente</a:t>
            </a:r>
            <a:r>
              <a:rPr lang="pt-BR" dirty="0"/>
              <a:t>, ou quando levemente aquecidos. </a:t>
            </a:r>
          </a:p>
        </p:txBody>
      </p:sp>
      <p:sp>
        <p:nvSpPr>
          <p:cNvPr id="13" name="CaixaDeTexto 12">
            <a:extLst>
              <a:ext uri="{FF2B5EF4-FFF2-40B4-BE49-F238E27FC236}">
                <a16:creationId xmlns:a16="http://schemas.microsoft.com/office/drawing/2014/main" id="{B8BC8F04-085C-4E63-87E8-6ACA05CFA534}"/>
              </a:ext>
            </a:extLst>
          </p:cNvPr>
          <p:cNvSpPr txBox="1"/>
          <p:nvPr/>
        </p:nvSpPr>
        <p:spPr>
          <a:xfrm>
            <a:off x="217691" y="3928005"/>
            <a:ext cx="5472608" cy="929100"/>
          </a:xfrm>
          <a:prstGeom prst="rect">
            <a:avLst/>
          </a:prstGeom>
          <a:noFill/>
          <a:ln w="19050">
            <a:noFill/>
          </a:ln>
        </p:spPr>
        <p:txBody>
          <a:bodyPr wrap="square" rtlCol="0">
            <a:spAutoFit/>
          </a:bodyPr>
          <a:lstStyle/>
          <a:p>
            <a:pPr>
              <a:lnSpc>
                <a:spcPts val="2200"/>
              </a:lnSpc>
            </a:pPr>
            <a:r>
              <a:rPr lang="pt-BR" dirty="0"/>
              <a:t>Assim, pode-se verificar que ambas as definições afirmam que o </a:t>
            </a:r>
            <a:r>
              <a:rPr lang="pt-BR" dirty="0">
                <a:solidFill>
                  <a:srgbClr val="FD6E35"/>
                </a:solidFill>
              </a:rPr>
              <a:t>oxigênio é sempre liberado</a:t>
            </a:r>
            <a:r>
              <a:rPr lang="pt-BR" dirty="0"/>
              <a:t> por agentes </a:t>
            </a:r>
            <a:r>
              <a:rPr lang="pt-BR" b="1" dirty="0"/>
              <a:t>Oxidantes</a:t>
            </a:r>
            <a:r>
              <a:rPr lang="pt-BR" dirty="0"/>
              <a:t>.</a:t>
            </a:r>
          </a:p>
        </p:txBody>
      </p:sp>
      <p:pic>
        <p:nvPicPr>
          <p:cNvPr id="14" name="Imagem 13">
            <a:extLst>
              <a:ext uri="{FF2B5EF4-FFF2-40B4-BE49-F238E27FC236}">
                <a16:creationId xmlns:a16="http://schemas.microsoft.com/office/drawing/2014/main" id="{B3E7FC32-19D7-46AD-A560-0228A0A4D565}"/>
              </a:ext>
            </a:extLst>
          </p:cNvPr>
          <p:cNvPicPr>
            <a:picLocks noChangeAspect="1"/>
          </p:cNvPicPr>
          <p:nvPr/>
        </p:nvPicPr>
        <p:blipFill>
          <a:blip r:embed="rId4"/>
          <a:stretch>
            <a:fillRect/>
          </a:stretch>
        </p:blipFill>
        <p:spPr>
          <a:xfrm>
            <a:off x="8417950" y="4381156"/>
            <a:ext cx="629388" cy="568084"/>
          </a:xfrm>
          <a:prstGeom prst="rect">
            <a:avLst/>
          </a:prstGeom>
        </p:spPr>
      </p:pic>
    </p:spTree>
    <p:extLst>
      <p:ext uri="{BB962C8B-B14F-4D97-AF65-F5344CB8AC3E}">
        <p14:creationId xmlns:p14="http://schemas.microsoft.com/office/powerpoint/2010/main" val="378529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66649F82-2D75-4D7C-AFFD-960A8CCDA33F}"/>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5" name="CaixaDeTexto 4">
            <a:extLst>
              <a:ext uri="{FF2B5EF4-FFF2-40B4-BE49-F238E27FC236}">
                <a16:creationId xmlns:a16="http://schemas.microsoft.com/office/drawing/2014/main" id="{458B18E0-C08C-4044-B00F-01858CDA7685}"/>
              </a:ext>
            </a:extLst>
          </p:cNvPr>
          <p:cNvSpPr txBox="1"/>
          <p:nvPr/>
        </p:nvSpPr>
        <p:spPr>
          <a:xfrm>
            <a:off x="214282" y="577298"/>
            <a:ext cx="3997678" cy="430887"/>
          </a:xfrm>
          <a:prstGeom prst="rect">
            <a:avLst/>
          </a:prstGeom>
          <a:noFill/>
        </p:spPr>
        <p:txBody>
          <a:bodyPr wrap="square" rtlCol="0">
            <a:spAutoFit/>
          </a:bodyPr>
          <a:lstStyle/>
          <a:p>
            <a:r>
              <a:rPr lang="pt-BR" sz="2200" b="1" dirty="0"/>
              <a:t>REAÇÕES QUÍMICAS</a:t>
            </a:r>
          </a:p>
        </p:txBody>
      </p:sp>
      <p:graphicFrame>
        <p:nvGraphicFramePr>
          <p:cNvPr id="3" name="Tabela 5">
            <a:extLst>
              <a:ext uri="{FF2B5EF4-FFF2-40B4-BE49-F238E27FC236}">
                <a16:creationId xmlns:a16="http://schemas.microsoft.com/office/drawing/2014/main" id="{3DDE3C85-AD75-45F2-A48E-7DF63B8B0040}"/>
              </a:ext>
            </a:extLst>
          </p:cNvPr>
          <p:cNvGraphicFramePr>
            <a:graphicFrameLocks noGrp="1"/>
          </p:cNvGraphicFramePr>
          <p:nvPr>
            <p:extLst>
              <p:ext uri="{D42A27DB-BD31-4B8C-83A1-F6EECF244321}">
                <p14:modId xmlns:p14="http://schemas.microsoft.com/office/powerpoint/2010/main" val="2140345892"/>
              </p:ext>
            </p:extLst>
          </p:nvPr>
        </p:nvGraphicFramePr>
        <p:xfrm>
          <a:off x="214282" y="1149350"/>
          <a:ext cx="8791172" cy="3693160"/>
        </p:xfrm>
        <a:graphic>
          <a:graphicData uri="http://schemas.openxmlformats.org/drawingml/2006/table">
            <a:tbl>
              <a:tblPr firstRow="1" bandRow="1"/>
              <a:tblGrid>
                <a:gridCol w="1429167">
                  <a:extLst>
                    <a:ext uri="{9D8B030D-6E8A-4147-A177-3AD203B41FA5}">
                      <a16:colId xmlns:a16="http://schemas.microsoft.com/office/drawing/2014/main" val="2869310828"/>
                    </a:ext>
                  </a:extLst>
                </a:gridCol>
                <a:gridCol w="7362005">
                  <a:extLst>
                    <a:ext uri="{9D8B030D-6E8A-4147-A177-3AD203B41FA5}">
                      <a16:colId xmlns:a16="http://schemas.microsoft.com/office/drawing/2014/main" val="631722791"/>
                    </a:ext>
                  </a:extLst>
                </a:gridCol>
              </a:tblGrid>
              <a:tr h="312305">
                <a:tc>
                  <a:txBody>
                    <a:bodyPr/>
                    <a:lstStyle/>
                    <a:p>
                      <a:pPr algn="ctr"/>
                      <a:r>
                        <a:rPr lang="pt-BR" b="1" dirty="0"/>
                        <a:t>ALGARISMO</a:t>
                      </a:r>
                    </a:p>
                  </a:txBody>
                  <a:tcPr>
                    <a:solidFill>
                      <a:schemeClr val="bg1">
                        <a:lumMod val="75000"/>
                      </a:schemeClr>
                    </a:solidFill>
                  </a:tcPr>
                </a:tc>
                <a:tc>
                  <a:txBody>
                    <a:bodyPr/>
                    <a:lstStyle/>
                    <a:p>
                      <a:pPr algn="ctr"/>
                      <a:r>
                        <a:rPr lang="pt-BR" b="1" dirty="0"/>
                        <a:t>SIGNIFICADO</a:t>
                      </a:r>
                    </a:p>
                  </a:txBody>
                  <a:tcPr>
                    <a:solidFill>
                      <a:schemeClr val="bg1">
                        <a:lumMod val="75000"/>
                      </a:schemeClr>
                    </a:solidFill>
                  </a:tcPr>
                </a:tc>
                <a:extLst>
                  <a:ext uri="{0D108BD9-81ED-4DB2-BD59-A6C34878D82A}">
                    <a16:rowId xmlns:a16="http://schemas.microsoft.com/office/drawing/2014/main" val="3089213439"/>
                  </a:ext>
                </a:extLst>
              </a:tr>
              <a:tr h="292908">
                <a:tc>
                  <a:txBody>
                    <a:bodyPr/>
                    <a:lstStyle/>
                    <a:p>
                      <a:pPr algn="ctr"/>
                      <a:r>
                        <a:rPr lang="pt-BR" b="1" dirty="0"/>
                        <a:t>2</a:t>
                      </a:r>
                    </a:p>
                  </a:txBody>
                  <a:tcPr/>
                </a:tc>
                <a:tc>
                  <a:txBody>
                    <a:bodyPr/>
                    <a:lstStyle/>
                    <a:p>
                      <a:r>
                        <a:rPr lang="pt-BR" sz="1800" dirty="0"/>
                        <a:t>Desprendimento de gás devido à pressão ou à reação química</a:t>
                      </a:r>
                    </a:p>
                  </a:txBody>
                  <a:tcPr/>
                </a:tc>
                <a:extLst>
                  <a:ext uri="{0D108BD9-81ED-4DB2-BD59-A6C34878D82A}">
                    <a16:rowId xmlns:a16="http://schemas.microsoft.com/office/drawing/2014/main" val="3194835469"/>
                  </a:ext>
                </a:extLst>
              </a:tr>
              <a:tr h="288290">
                <a:tc>
                  <a:txBody>
                    <a:bodyPr/>
                    <a:lstStyle/>
                    <a:p>
                      <a:pPr algn="ctr"/>
                      <a:r>
                        <a:rPr lang="pt-BR" b="1" dirty="0"/>
                        <a:t>3</a:t>
                      </a:r>
                    </a:p>
                  </a:txBody>
                  <a:tcPr/>
                </a:tc>
                <a:tc>
                  <a:txBody>
                    <a:bodyPr/>
                    <a:lstStyle/>
                    <a:p>
                      <a:r>
                        <a:rPr lang="pt-BR" sz="1600" dirty="0"/>
                        <a:t>Inflamabilidade de líquidos (vapores) e gases ou líquido sujeito a auto-aquecimento</a:t>
                      </a:r>
                    </a:p>
                  </a:txBody>
                  <a:tcPr/>
                </a:tc>
                <a:extLst>
                  <a:ext uri="{0D108BD9-81ED-4DB2-BD59-A6C34878D82A}">
                    <a16:rowId xmlns:a16="http://schemas.microsoft.com/office/drawing/2014/main" val="3537238187"/>
                  </a:ext>
                </a:extLst>
              </a:tr>
              <a:tr h="370840">
                <a:tc>
                  <a:txBody>
                    <a:bodyPr/>
                    <a:lstStyle/>
                    <a:p>
                      <a:pPr algn="ctr"/>
                      <a:r>
                        <a:rPr lang="pt-BR" b="1" dirty="0"/>
                        <a:t>4</a:t>
                      </a:r>
                    </a:p>
                  </a:txBody>
                  <a:tcPr/>
                </a:tc>
                <a:tc>
                  <a:txBody>
                    <a:bodyPr/>
                    <a:lstStyle/>
                    <a:p>
                      <a:r>
                        <a:rPr lang="pt-BR" sz="1800" dirty="0"/>
                        <a:t>Inflamabilidade de sólidos ou sólido sujeito a auto-aquecimento</a:t>
                      </a:r>
                    </a:p>
                  </a:txBody>
                  <a:tcPr/>
                </a:tc>
                <a:extLst>
                  <a:ext uri="{0D108BD9-81ED-4DB2-BD59-A6C34878D82A}">
                    <a16:rowId xmlns:a16="http://schemas.microsoft.com/office/drawing/2014/main" val="238826599"/>
                  </a:ext>
                </a:extLst>
              </a:tr>
              <a:tr h="370840">
                <a:tc>
                  <a:txBody>
                    <a:bodyPr/>
                    <a:lstStyle/>
                    <a:p>
                      <a:pPr algn="ctr"/>
                      <a:r>
                        <a:rPr lang="pt-BR" b="1" dirty="0"/>
                        <a:t>5</a:t>
                      </a:r>
                    </a:p>
                  </a:txBody>
                  <a:tcPr/>
                </a:tc>
                <a:tc>
                  <a:txBody>
                    <a:bodyPr/>
                    <a:lstStyle/>
                    <a:p>
                      <a:r>
                        <a:rPr lang="pt-BR" sz="1800" dirty="0"/>
                        <a:t>Efeito oxidante (intensifica o fogo)</a:t>
                      </a:r>
                    </a:p>
                  </a:txBody>
                  <a:tcPr/>
                </a:tc>
                <a:extLst>
                  <a:ext uri="{0D108BD9-81ED-4DB2-BD59-A6C34878D82A}">
                    <a16:rowId xmlns:a16="http://schemas.microsoft.com/office/drawing/2014/main" val="4282714378"/>
                  </a:ext>
                </a:extLst>
              </a:tr>
              <a:tr h="370840">
                <a:tc>
                  <a:txBody>
                    <a:bodyPr/>
                    <a:lstStyle/>
                    <a:p>
                      <a:pPr algn="ctr"/>
                      <a:r>
                        <a:rPr lang="pt-BR" b="1" dirty="0"/>
                        <a:t>6</a:t>
                      </a:r>
                    </a:p>
                  </a:txBody>
                  <a:tcPr/>
                </a:tc>
                <a:tc>
                  <a:txBody>
                    <a:bodyPr/>
                    <a:lstStyle/>
                    <a:p>
                      <a:r>
                        <a:rPr lang="pt-BR" sz="1800" dirty="0"/>
                        <a:t>Toxicidade ou risco de infecção</a:t>
                      </a:r>
                    </a:p>
                  </a:txBody>
                  <a:tcPr/>
                </a:tc>
                <a:extLst>
                  <a:ext uri="{0D108BD9-81ED-4DB2-BD59-A6C34878D82A}">
                    <a16:rowId xmlns:a16="http://schemas.microsoft.com/office/drawing/2014/main" val="2382135709"/>
                  </a:ext>
                </a:extLst>
              </a:tr>
              <a:tr h="370840">
                <a:tc>
                  <a:txBody>
                    <a:bodyPr/>
                    <a:lstStyle/>
                    <a:p>
                      <a:pPr algn="ctr"/>
                      <a:r>
                        <a:rPr lang="pt-BR" b="1" dirty="0"/>
                        <a:t>7</a:t>
                      </a:r>
                    </a:p>
                  </a:txBody>
                  <a:tcPr/>
                </a:tc>
                <a:tc>
                  <a:txBody>
                    <a:bodyPr/>
                    <a:lstStyle/>
                    <a:p>
                      <a:r>
                        <a:rPr lang="pt-BR" sz="1800" dirty="0"/>
                        <a:t>Radioatividade</a:t>
                      </a:r>
                    </a:p>
                  </a:txBody>
                  <a:tcPr/>
                </a:tc>
                <a:extLst>
                  <a:ext uri="{0D108BD9-81ED-4DB2-BD59-A6C34878D82A}">
                    <a16:rowId xmlns:a16="http://schemas.microsoft.com/office/drawing/2014/main" val="538695052"/>
                  </a:ext>
                </a:extLst>
              </a:tr>
              <a:tr h="370840">
                <a:tc>
                  <a:txBody>
                    <a:bodyPr/>
                    <a:lstStyle/>
                    <a:p>
                      <a:pPr algn="ctr"/>
                      <a:r>
                        <a:rPr lang="pt-BR" b="1" dirty="0"/>
                        <a:t>8</a:t>
                      </a:r>
                    </a:p>
                  </a:txBody>
                  <a:tcPr/>
                </a:tc>
                <a:tc>
                  <a:txBody>
                    <a:bodyPr/>
                    <a:lstStyle/>
                    <a:p>
                      <a:r>
                        <a:rPr lang="pt-BR" sz="1800" dirty="0"/>
                        <a:t>Corrosividade</a:t>
                      </a:r>
                    </a:p>
                  </a:txBody>
                  <a:tcPr/>
                </a:tc>
                <a:extLst>
                  <a:ext uri="{0D108BD9-81ED-4DB2-BD59-A6C34878D82A}">
                    <a16:rowId xmlns:a16="http://schemas.microsoft.com/office/drawing/2014/main" val="2311729314"/>
                  </a:ext>
                </a:extLst>
              </a:tr>
              <a:tr h="370840">
                <a:tc>
                  <a:txBody>
                    <a:bodyPr/>
                    <a:lstStyle/>
                    <a:p>
                      <a:pPr algn="ctr"/>
                      <a:r>
                        <a:rPr lang="pt-BR" b="1" dirty="0"/>
                        <a:t>9</a:t>
                      </a:r>
                    </a:p>
                  </a:txBody>
                  <a:tcPr/>
                </a:tc>
                <a:tc>
                  <a:txBody>
                    <a:bodyPr/>
                    <a:lstStyle/>
                    <a:p>
                      <a:r>
                        <a:rPr lang="pt-BR" sz="1800" dirty="0"/>
                        <a:t>Risco de violenta reação espontânea</a:t>
                      </a:r>
                    </a:p>
                  </a:txBody>
                  <a:tcPr/>
                </a:tc>
                <a:extLst>
                  <a:ext uri="{0D108BD9-81ED-4DB2-BD59-A6C34878D82A}">
                    <a16:rowId xmlns:a16="http://schemas.microsoft.com/office/drawing/2014/main" val="351416606"/>
                  </a:ext>
                </a:extLst>
              </a:tr>
              <a:tr h="370840">
                <a:tc>
                  <a:txBody>
                    <a:bodyPr/>
                    <a:lstStyle/>
                    <a:p>
                      <a:pPr algn="ctr"/>
                      <a:r>
                        <a:rPr lang="pt-BR" b="1" dirty="0"/>
                        <a:t>X</a:t>
                      </a:r>
                    </a:p>
                  </a:txBody>
                  <a:tcPr/>
                </a:tc>
                <a:tc>
                  <a:txBody>
                    <a:bodyPr/>
                    <a:lstStyle/>
                    <a:p>
                      <a:r>
                        <a:rPr lang="pt-BR" sz="1800" dirty="0"/>
                        <a:t>Substância que reage perigosamente com água</a:t>
                      </a:r>
                    </a:p>
                  </a:txBody>
                  <a:tcPr/>
                </a:tc>
                <a:extLst>
                  <a:ext uri="{0D108BD9-81ED-4DB2-BD59-A6C34878D82A}">
                    <a16:rowId xmlns:a16="http://schemas.microsoft.com/office/drawing/2014/main" val="2822875565"/>
                  </a:ext>
                </a:extLst>
              </a:tr>
            </a:tbl>
          </a:graphicData>
        </a:graphic>
      </p:graphicFrame>
    </p:spTree>
    <p:extLst>
      <p:ext uri="{BB962C8B-B14F-4D97-AF65-F5344CB8AC3E}">
        <p14:creationId xmlns:p14="http://schemas.microsoft.com/office/powerpoint/2010/main" val="358263213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214280" y="1560333"/>
            <a:ext cx="5544616" cy="646972"/>
          </a:xfrm>
          <a:prstGeom prst="rect">
            <a:avLst/>
          </a:prstGeom>
          <a:noFill/>
          <a:ln w="19050">
            <a:noFill/>
          </a:ln>
        </p:spPr>
        <p:txBody>
          <a:bodyPr wrap="square" rtlCol="0">
            <a:spAutoFit/>
          </a:bodyPr>
          <a:lstStyle/>
          <a:p>
            <a:pPr algn="just">
              <a:lnSpc>
                <a:spcPts val="2200"/>
              </a:lnSpc>
            </a:pPr>
            <a:r>
              <a:rPr lang="pt-BR" dirty="0"/>
              <a:t>Outro aspecto a considerar é a </a:t>
            </a:r>
            <a:r>
              <a:rPr lang="pt-BR" dirty="0">
                <a:solidFill>
                  <a:srgbClr val="FD6E35"/>
                </a:solidFill>
              </a:rPr>
              <a:t>grande reatividade</a:t>
            </a:r>
            <a:r>
              <a:rPr lang="pt-BR" dirty="0"/>
              <a:t> dos </a:t>
            </a:r>
            <a:r>
              <a:rPr lang="pt-BR" b="1" dirty="0"/>
              <a:t>Oxidantes</a:t>
            </a:r>
            <a:r>
              <a:rPr lang="pt-BR" dirty="0"/>
              <a:t> com compostos orgânicos. </a:t>
            </a:r>
          </a:p>
        </p:txBody>
      </p:sp>
      <p:sp>
        <p:nvSpPr>
          <p:cNvPr id="6" name="Retângulo de cantos arredondados 5"/>
          <p:cNvSpPr/>
          <p:nvPr/>
        </p:nvSpPr>
        <p:spPr>
          <a:xfrm>
            <a:off x="6228184" y="1322991"/>
            <a:ext cx="2664296" cy="3409000"/>
          </a:xfrm>
          <a:prstGeom prst="roundRect">
            <a:avLst>
              <a:gd name="adj" fmla="val 4349"/>
            </a:avLst>
          </a:prstGeom>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BR" sz="1600" dirty="0"/>
              <a:t>Todos os </a:t>
            </a:r>
            <a:r>
              <a:rPr lang="pt-BR" sz="1600" b="1" dirty="0"/>
              <a:t>peróxidos orgânicos </a:t>
            </a:r>
            <a:r>
              <a:rPr lang="pt-BR" sz="1600" dirty="0"/>
              <a:t>devem ser protegidos da </a:t>
            </a:r>
            <a:r>
              <a:rPr lang="pt-BR" sz="1600" dirty="0">
                <a:solidFill>
                  <a:srgbClr val="C00000"/>
                </a:solidFill>
              </a:rPr>
              <a:t>ação direta do sol e de qualquer fonte de calor</a:t>
            </a:r>
            <a:r>
              <a:rPr lang="pt-BR" sz="1600" dirty="0"/>
              <a:t> e mantidos em locais bem ventilados.</a:t>
            </a:r>
          </a:p>
          <a:p>
            <a:endParaRPr lang="pt-BR" sz="1600" dirty="0"/>
          </a:p>
          <a:p>
            <a:r>
              <a:rPr lang="pt-BR" sz="1600" dirty="0"/>
              <a:t>Determinados </a:t>
            </a:r>
            <a:r>
              <a:rPr lang="pt-BR" sz="1600" b="1" dirty="0"/>
              <a:t>peróxidos orgânicos</a:t>
            </a:r>
            <a:r>
              <a:rPr lang="pt-BR" sz="1600" dirty="0"/>
              <a:t> só podem ser transportados em condições</a:t>
            </a:r>
          </a:p>
          <a:p>
            <a:r>
              <a:rPr lang="pt-BR" sz="1600" dirty="0"/>
              <a:t>em que a </a:t>
            </a:r>
            <a:r>
              <a:rPr lang="pt-BR" sz="1600" dirty="0">
                <a:solidFill>
                  <a:srgbClr val="C00000"/>
                </a:solidFill>
              </a:rPr>
              <a:t>temperatura seja controlada</a:t>
            </a:r>
            <a:r>
              <a:rPr lang="pt-BR" sz="1600" dirty="0"/>
              <a:t>.</a:t>
            </a:r>
            <a:endParaRPr lang="pt-BR" sz="1600" dirty="0">
              <a:solidFill>
                <a:srgbClr val="FF0000"/>
              </a:solidFill>
            </a:endParaRPr>
          </a:p>
        </p:txBody>
      </p:sp>
      <p:sp>
        <p:nvSpPr>
          <p:cNvPr id="7" name="Retângulo 6"/>
          <p:cNvSpPr/>
          <p:nvPr/>
        </p:nvSpPr>
        <p:spPr>
          <a:xfrm>
            <a:off x="5940152" y="1142990"/>
            <a:ext cx="1440160" cy="360000"/>
          </a:xfrm>
          <a:prstGeom prst="rect">
            <a:avLst/>
          </a:prstGeom>
          <a:solidFill>
            <a:srgbClr val="C0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b="1" dirty="0">
                <a:solidFill>
                  <a:schemeClr val="bg1"/>
                </a:solidFill>
              </a:rPr>
              <a:t>ATENÇÃO</a:t>
            </a:r>
          </a:p>
        </p:txBody>
      </p:sp>
      <p:pic>
        <p:nvPicPr>
          <p:cNvPr id="9" name="Imagem 8">
            <a:extLst>
              <a:ext uri="{FF2B5EF4-FFF2-40B4-BE49-F238E27FC236}">
                <a16:creationId xmlns:a16="http://schemas.microsoft.com/office/drawing/2014/main" id="{EBB56D07-630F-4E6C-B1C2-B215A5F147A9}"/>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863886" cy="816074"/>
          </a:xfrm>
          <a:prstGeom prst="rect">
            <a:avLst/>
          </a:prstGeom>
        </p:spPr>
      </p:pic>
      <p:sp>
        <p:nvSpPr>
          <p:cNvPr id="10" name="CaixaDeTexto 9">
            <a:extLst>
              <a:ext uri="{FF2B5EF4-FFF2-40B4-BE49-F238E27FC236}">
                <a16:creationId xmlns:a16="http://schemas.microsoft.com/office/drawing/2014/main" id="{BE3CCF88-8D6B-4677-BC09-32405358384A}"/>
              </a:ext>
            </a:extLst>
          </p:cNvPr>
          <p:cNvSpPr txBox="1"/>
          <p:nvPr/>
        </p:nvSpPr>
        <p:spPr>
          <a:xfrm>
            <a:off x="214280" y="577298"/>
            <a:ext cx="4645751" cy="738664"/>
          </a:xfrm>
          <a:prstGeom prst="rect">
            <a:avLst/>
          </a:prstGeom>
          <a:noFill/>
        </p:spPr>
        <p:txBody>
          <a:bodyPr wrap="square" rtlCol="0">
            <a:spAutoFit/>
          </a:bodyPr>
          <a:lstStyle/>
          <a:p>
            <a:r>
              <a:rPr lang="pt-BR" sz="2200" b="1" dirty="0"/>
              <a:t>CLASSE 5 - OXIDANTES</a:t>
            </a:r>
          </a:p>
          <a:p>
            <a:r>
              <a:rPr lang="pt-BR" sz="2000" dirty="0"/>
              <a:t>Necessidade de Controle de Temperatura</a:t>
            </a:r>
          </a:p>
        </p:txBody>
      </p:sp>
      <p:sp>
        <p:nvSpPr>
          <p:cNvPr id="11" name="CaixaDeTexto 10">
            <a:extLst>
              <a:ext uri="{FF2B5EF4-FFF2-40B4-BE49-F238E27FC236}">
                <a16:creationId xmlns:a16="http://schemas.microsoft.com/office/drawing/2014/main" id="{D06B577F-28CE-42BD-BEE0-2D8EA19E877F}"/>
              </a:ext>
            </a:extLst>
          </p:cNvPr>
          <p:cNvSpPr txBox="1"/>
          <p:nvPr/>
        </p:nvSpPr>
        <p:spPr>
          <a:xfrm>
            <a:off x="214280" y="2617668"/>
            <a:ext cx="5544616" cy="929100"/>
          </a:xfrm>
          <a:prstGeom prst="rect">
            <a:avLst/>
          </a:prstGeom>
          <a:noFill/>
          <a:ln w="19050">
            <a:noFill/>
          </a:ln>
        </p:spPr>
        <p:txBody>
          <a:bodyPr wrap="square" rtlCol="0">
            <a:spAutoFit/>
          </a:bodyPr>
          <a:lstStyle/>
          <a:p>
            <a:pPr algn="just">
              <a:lnSpc>
                <a:spcPts val="2200"/>
              </a:lnSpc>
            </a:pPr>
            <a:r>
              <a:rPr lang="pt-BR" dirty="0"/>
              <a:t>Geralmente essas </a:t>
            </a:r>
            <a:r>
              <a:rPr lang="pt-BR" b="1" dirty="0"/>
              <a:t>reações são vigorosas</a:t>
            </a:r>
            <a:r>
              <a:rPr lang="pt-BR" dirty="0"/>
              <a:t>, ocorrendo grande </a:t>
            </a:r>
            <a:r>
              <a:rPr lang="pt-BR" dirty="0">
                <a:solidFill>
                  <a:srgbClr val="00B0F0"/>
                </a:solidFill>
              </a:rPr>
              <a:t>liberações de calor</a:t>
            </a:r>
            <a:r>
              <a:rPr lang="pt-BR" dirty="0"/>
              <a:t>, podendo acarretar </a:t>
            </a:r>
            <a:r>
              <a:rPr lang="pt-BR" dirty="0">
                <a:solidFill>
                  <a:srgbClr val="FD6E35"/>
                </a:solidFill>
              </a:rPr>
              <a:t>fogo ou explosão</a:t>
            </a:r>
            <a:r>
              <a:rPr lang="pt-BR" dirty="0"/>
              <a:t>. </a:t>
            </a:r>
          </a:p>
        </p:txBody>
      </p:sp>
      <p:sp>
        <p:nvSpPr>
          <p:cNvPr id="12" name="CaixaDeTexto 11">
            <a:extLst>
              <a:ext uri="{FF2B5EF4-FFF2-40B4-BE49-F238E27FC236}">
                <a16:creationId xmlns:a16="http://schemas.microsoft.com/office/drawing/2014/main" id="{866F8882-4694-45CF-B31C-F82F9C8EC76B}"/>
              </a:ext>
            </a:extLst>
          </p:cNvPr>
          <p:cNvSpPr txBox="1"/>
          <p:nvPr/>
        </p:nvSpPr>
        <p:spPr>
          <a:xfrm>
            <a:off x="214280" y="3851684"/>
            <a:ext cx="5544616" cy="929100"/>
          </a:xfrm>
          <a:prstGeom prst="rect">
            <a:avLst/>
          </a:prstGeom>
          <a:noFill/>
          <a:ln w="19050">
            <a:noFill/>
          </a:ln>
        </p:spPr>
        <p:txBody>
          <a:bodyPr wrap="square" rtlCol="0">
            <a:spAutoFit/>
          </a:bodyPr>
          <a:lstStyle/>
          <a:p>
            <a:pPr algn="just">
              <a:lnSpc>
                <a:spcPts val="2200"/>
              </a:lnSpc>
            </a:pPr>
            <a:r>
              <a:rPr lang="pt-BR" dirty="0"/>
              <a:t>Mesmo pequenos traços de um </a:t>
            </a:r>
            <a:r>
              <a:rPr lang="pt-BR" b="1" dirty="0"/>
              <a:t>Oxidante</a:t>
            </a:r>
            <a:r>
              <a:rPr lang="pt-BR" dirty="0"/>
              <a:t> podem </a:t>
            </a:r>
            <a:r>
              <a:rPr lang="pt-BR" dirty="0">
                <a:solidFill>
                  <a:srgbClr val="00B0F0"/>
                </a:solidFill>
              </a:rPr>
              <a:t>causar a ignição</a:t>
            </a:r>
            <a:r>
              <a:rPr lang="pt-BR" dirty="0"/>
              <a:t> de alguns materiais, tais como o </a:t>
            </a:r>
            <a:r>
              <a:rPr lang="pt-BR" dirty="0">
                <a:solidFill>
                  <a:srgbClr val="FD6E35"/>
                </a:solidFill>
              </a:rPr>
              <a:t>enxofre</a:t>
            </a:r>
            <a:r>
              <a:rPr lang="pt-BR" dirty="0"/>
              <a:t> , a </a:t>
            </a:r>
            <a:r>
              <a:rPr lang="pt-BR" dirty="0">
                <a:solidFill>
                  <a:srgbClr val="FD6E35"/>
                </a:solidFill>
              </a:rPr>
              <a:t>terebintina</a:t>
            </a:r>
            <a:r>
              <a:rPr lang="pt-BR" dirty="0"/>
              <a:t>, o </a:t>
            </a:r>
            <a:r>
              <a:rPr lang="pt-BR" dirty="0">
                <a:solidFill>
                  <a:srgbClr val="FD6E35"/>
                </a:solidFill>
              </a:rPr>
              <a:t>carvão vegetal</a:t>
            </a:r>
            <a:r>
              <a:rPr lang="pt-BR" dirty="0"/>
              <a:t>, etc.</a:t>
            </a:r>
          </a:p>
        </p:txBody>
      </p:sp>
    </p:spTree>
    <p:extLst>
      <p:ext uri="{BB962C8B-B14F-4D97-AF65-F5344CB8AC3E}">
        <p14:creationId xmlns:p14="http://schemas.microsoft.com/office/powerpoint/2010/main" val="327049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p:bldP spid="12"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79512" y="1508965"/>
            <a:ext cx="5112568" cy="1034899"/>
          </a:xfrm>
          <a:prstGeom prst="rect">
            <a:avLst/>
          </a:prstGeom>
          <a:noFill/>
          <a:ln w="19050">
            <a:noFill/>
          </a:ln>
        </p:spPr>
        <p:txBody>
          <a:bodyPr wrap="square" rtlCol="0">
            <a:spAutoFit/>
          </a:bodyPr>
          <a:lstStyle/>
          <a:p>
            <a:pPr algn="just">
              <a:lnSpc>
                <a:spcPts val="2500"/>
              </a:lnSpc>
            </a:pPr>
            <a:r>
              <a:rPr lang="pt-BR" b="1" dirty="0"/>
              <a:t>São substâncias </a:t>
            </a:r>
            <a:r>
              <a:rPr lang="pt-BR" dirty="0"/>
              <a:t>capazes de provocar </a:t>
            </a:r>
            <a:r>
              <a:rPr lang="pt-BR" dirty="0">
                <a:solidFill>
                  <a:srgbClr val="FD6E35"/>
                </a:solidFill>
              </a:rPr>
              <a:t>morte</a:t>
            </a:r>
            <a:r>
              <a:rPr lang="pt-BR" dirty="0"/>
              <a:t>, </a:t>
            </a:r>
            <a:r>
              <a:rPr lang="pt-BR" dirty="0">
                <a:solidFill>
                  <a:srgbClr val="FD6E35"/>
                </a:solidFill>
              </a:rPr>
              <a:t>lesões graves</a:t>
            </a:r>
            <a:r>
              <a:rPr lang="pt-BR" dirty="0"/>
              <a:t> ou </a:t>
            </a:r>
            <a:r>
              <a:rPr lang="pt-BR" dirty="0">
                <a:solidFill>
                  <a:srgbClr val="FD6E35"/>
                </a:solidFill>
              </a:rPr>
              <a:t>danos à saúde</a:t>
            </a:r>
            <a:r>
              <a:rPr lang="pt-BR" dirty="0"/>
              <a:t> humana, se </a:t>
            </a:r>
            <a:r>
              <a:rPr lang="pt-BR" dirty="0">
                <a:highlight>
                  <a:srgbClr val="FFFF00"/>
                </a:highlight>
              </a:rPr>
              <a:t>ingeridas</a:t>
            </a:r>
            <a:r>
              <a:rPr lang="pt-BR" dirty="0"/>
              <a:t> ou </a:t>
            </a:r>
            <a:r>
              <a:rPr lang="pt-BR" dirty="0">
                <a:highlight>
                  <a:srgbClr val="FFFF00"/>
                </a:highlight>
              </a:rPr>
              <a:t>inaladas</a:t>
            </a:r>
            <a:r>
              <a:rPr lang="pt-BR" dirty="0"/>
              <a:t>, ou se entrarem em contato com a pele. </a:t>
            </a:r>
          </a:p>
        </p:txBody>
      </p:sp>
      <p:sp>
        <p:nvSpPr>
          <p:cNvPr id="2" name="CaixaDeTexto 1"/>
          <p:cNvSpPr txBox="1"/>
          <p:nvPr/>
        </p:nvSpPr>
        <p:spPr>
          <a:xfrm>
            <a:off x="138356" y="3532113"/>
            <a:ext cx="5194880" cy="1231106"/>
          </a:xfrm>
          <a:prstGeom prst="rect">
            <a:avLst/>
          </a:prstGeom>
          <a:noFill/>
          <a:ln w="19050">
            <a:noFill/>
          </a:ln>
        </p:spPr>
        <p:txBody>
          <a:bodyPr wrap="square" rtlCol="0">
            <a:spAutoFit/>
          </a:bodyPr>
          <a:lstStyle/>
          <a:p>
            <a:pPr algn="just">
              <a:spcAft>
                <a:spcPts val="1200"/>
              </a:spcAft>
            </a:pPr>
            <a:r>
              <a:rPr lang="pt-BR" dirty="0">
                <a:solidFill>
                  <a:schemeClr val="tx2"/>
                </a:solidFill>
              </a:rPr>
              <a:t>►Ingestão </a:t>
            </a:r>
            <a:r>
              <a:rPr lang="pt-BR" b="1" dirty="0">
                <a:solidFill>
                  <a:schemeClr val="tx2"/>
                </a:solidFill>
              </a:rPr>
              <a:t>oral</a:t>
            </a:r>
            <a:r>
              <a:rPr lang="pt-BR" dirty="0">
                <a:solidFill>
                  <a:schemeClr val="tx2"/>
                </a:solidFill>
              </a:rPr>
              <a:t>;</a:t>
            </a:r>
          </a:p>
          <a:p>
            <a:pPr algn="just">
              <a:spcAft>
                <a:spcPts val="1200"/>
              </a:spcAft>
            </a:pPr>
            <a:r>
              <a:rPr lang="pt-BR" dirty="0">
                <a:solidFill>
                  <a:schemeClr val="tx2"/>
                </a:solidFill>
              </a:rPr>
              <a:t>►Contato </a:t>
            </a:r>
            <a:r>
              <a:rPr lang="pt-BR" b="1" dirty="0">
                <a:solidFill>
                  <a:schemeClr val="tx2"/>
                </a:solidFill>
              </a:rPr>
              <a:t>dérmico</a:t>
            </a:r>
            <a:r>
              <a:rPr lang="pt-BR" dirty="0">
                <a:solidFill>
                  <a:schemeClr val="tx2"/>
                </a:solidFill>
              </a:rPr>
              <a:t> (contato com a pele);</a:t>
            </a:r>
          </a:p>
          <a:p>
            <a:pPr algn="just">
              <a:spcAft>
                <a:spcPts val="1200"/>
              </a:spcAft>
            </a:pPr>
            <a:r>
              <a:rPr lang="pt-BR" dirty="0">
                <a:solidFill>
                  <a:schemeClr val="tx2"/>
                </a:solidFill>
              </a:rPr>
              <a:t>►</a:t>
            </a:r>
            <a:r>
              <a:rPr lang="pt-BR" b="1" dirty="0">
                <a:solidFill>
                  <a:schemeClr val="tx2"/>
                </a:solidFill>
              </a:rPr>
              <a:t>Inalação</a:t>
            </a:r>
            <a:r>
              <a:rPr lang="pt-BR" dirty="0">
                <a:solidFill>
                  <a:schemeClr val="tx2"/>
                </a:solidFill>
              </a:rPr>
              <a:t> de pós, neblinas ou vapores.</a:t>
            </a:r>
          </a:p>
        </p:txBody>
      </p:sp>
      <p:sp>
        <p:nvSpPr>
          <p:cNvPr id="3" name="Retângulo 2"/>
          <p:cNvSpPr/>
          <p:nvPr/>
        </p:nvSpPr>
        <p:spPr>
          <a:xfrm>
            <a:off x="-32" y="2702992"/>
            <a:ext cx="5292112" cy="732854"/>
          </a:xfrm>
          <a:prstGeom prst="rect">
            <a:avLst/>
          </a:prstGeom>
          <a:solidFill>
            <a:schemeClr val="tx2">
              <a:lumMod val="20000"/>
              <a:lumOff val="8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6000" tIns="45720" rIns="91440" bIns="45720" numCol="1" spcCol="0" rtlCol="0" fromWordArt="0" anchor="ctr" anchorCtr="0" forceAA="0" compatLnSpc="1">
            <a:prstTxWarp prst="textNoShape">
              <a:avLst/>
            </a:prstTxWarp>
            <a:noAutofit/>
          </a:bodyPr>
          <a:lstStyle/>
          <a:p>
            <a:pPr algn="just"/>
            <a:r>
              <a:rPr lang="pt-BR" b="1" dirty="0">
                <a:solidFill>
                  <a:schemeClr val="tx2"/>
                </a:solidFill>
              </a:rPr>
              <a:t>Devem ser examinadas três possíveis vias de exposição das substâncias tóxicas:</a:t>
            </a:r>
          </a:p>
        </p:txBody>
      </p:sp>
      <p:pic>
        <p:nvPicPr>
          <p:cNvPr id="10" name="Imagem 9">
            <a:extLst>
              <a:ext uri="{FF2B5EF4-FFF2-40B4-BE49-F238E27FC236}">
                <a16:creationId xmlns:a16="http://schemas.microsoft.com/office/drawing/2014/main" id="{F7224E38-4F3E-4EB7-8033-BCC606C3C056}"/>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804455" cy="816074"/>
          </a:xfrm>
          <a:prstGeom prst="rect">
            <a:avLst/>
          </a:prstGeom>
        </p:spPr>
      </p:pic>
      <p:sp>
        <p:nvSpPr>
          <p:cNvPr id="11" name="CaixaDeTexto 10">
            <a:extLst>
              <a:ext uri="{FF2B5EF4-FFF2-40B4-BE49-F238E27FC236}">
                <a16:creationId xmlns:a16="http://schemas.microsoft.com/office/drawing/2014/main" id="{8C77C0F5-B1B6-4E2A-A09C-6F1A4CDB37B2}"/>
              </a:ext>
            </a:extLst>
          </p:cNvPr>
          <p:cNvSpPr txBox="1"/>
          <p:nvPr/>
        </p:nvSpPr>
        <p:spPr>
          <a:xfrm>
            <a:off x="214281" y="577298"/>
            <a:ext cx="4517046" cy="738664"/>
          </a:xfrm>
          <a:prstGeom prst="rect">
            <a:avLst/>
          </a:prstGeom>
          <a:noFill/>
        </p:spPr>
        <p:txBody>
          <a:bodyPr wrap="square" rtlCol="0">
            <a:spAutoFit/>
          </a:bodyPr>
          <a:lstStyle/>
          <a:p>
            <a:r>
              <a:rPr lang="pt-BR" sz="2200" b="1" dirty="0"/>
              <a:t>CLASSE 6 – TÓXICOS e INFECTANTES</a:t>
            </a:r>
          </a:p>
          <a:p>
            <a:r>
              <a:rPr lang="pt-BR" sz="2000" dirty="0"/>
              <a:t>Substâncias Tóxicas</a:t>
            </a:r>
          </a:p>
        </p:txBody>
      </p:sp>
      <p:pic>
        <p:nvPicPr>
          <p:cNvPr id="2050" name="Picture 2" descr="Resultado de imagem para inalação de gases">
            <a:extLst>
              <a:ext uri="{FF2B5EF4-FFF2-40B4-BE49-F238E27FC236}">
                <a16:creationId xmlns:a16="http://schemas.microsoft.com/office/drawing/2014/main" id="{AC13BDA5-C95C-4405-8802-FD9461D36C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45" r="39205"/>
          <a:stretch/>
        </p:blipFill>
        <p:spPr bwMode="auto">
          <a:xfrm>
            <a:off x="5694218" y="1564383"/>
            <a:ext cx="3110346" cy="3121146"/>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6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79512" y="1443608"/>
            <a:ext cx="8715106" cy="1034899"/>
          </a:xfrm>
          <a:prstGeom prst="rect">
            <a:avLst/>
          </a:prstGeom>
          <a:noFill/>
          <a:ln w="19050">
            <a:noFill/>
          </a:ln>
        </p:spPr>
        <p:txBody>
          <a:bodyPr wrap="square" rtlCol="0">
            <a:spAutoFit/>
          </a:bodyPr>
          <a:lstStyle/>
          <a:p>
            <a:pPr algn="just">
              <a:lnSpc>
                <a:spcPts val="2500"/>
              </a:lnSpc>
            </a:pPr>
            <a:r>
              <a:rPr lang="pt-BR" dirty="0"/>
              <a:t>São substâncias que contenham </a:t>
            </a:r>
            <a:r>
              <a:rPr lang="pt-BR" b="1" dirty="0"/>
              <a:t>patógenos </a:t>
            </a:r>
            <a:r>
              <a:rPr lang="pt-BR" dirty="0"/>
              <a:t>(micro-organismos - incluindo bactérias, vírus, parasitas, fungos) ou </a:t>
            </a:r>
            <a:r>
              <a:rPr lang="pt-BR" b="1" dirty="0"/>
              <a:t>micro-organismos recombinantes</a:t>
            </a:r>
            <a:r>
              <a:rPr lang="pt-BR" dirty="0"/>
              <a:t> (híbridos ou mutantes) que possam provocar </a:t>
            </a:r>
            <a:r>
              <a:rPr lang="pt-BR" dirty="0">
                <a:solidFill>
                  <a:srgbClr val="FD6E35"/>
                </a:solidFill>
              </a:rPr>
              <a:t>doenças infecciosas</a:t>
            </a:r>
            <a:r>
              <a:rPr lang="pt-BR" dirty="0"/>
              <a:t> em seres </a:t>
            </a:r>
            <a:r>
              <a:rPr lang="pt-BR" dirty="0">
                <a:highlight>
                  <a:srgbClr val="FFFF00"/>
                </a:highlight>
              </a:rPr>
              <a:t>humanos</a:t>
            </a:r>
            <a:r>
              <a:rPr lang="pt-BR" dirty="0"/>
              <a:t> ou em </a:t>
            </a:r>
            <a:r>
              <a:rPr lang="pt-BR" dirty="0">
                <a:highlight>
                  <a:srgbClr val="FFFF00"/>
                </a:highlight>
              </a:rPr>
              <a:t>animais</a:t>
            </a:r>
            <a:r>
              <a:rPr lang="pt-BR" dirty="0"/>
              <a:t>.</a:t>
            </a:r>
          </a:p>
        </p:txBody>
      </p:sp>
      <p:sp>
        <p:nvSpPr>
          <p:cNvPr id="7" name="Retângulo 6"/>
          <p:cNvSpPr/>
          <p:nvPr/>
        </p:nvSpPr>
        <p:spPr>
          <a:xfrm>
            <a:off x="0" y="2664994"/>
            <a:ext cx="4800600" cy="732854"/>
          </a:xfrm>
          <a:prstGeom prst="rect">
            <a:avLst/>
          </a:prstGeom>
          <a:solidFill>
            <a:schemeClr val="tx2">
              <a:lumMod val="20000"/>
              <a:lumOff val="8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6000" tIns="45720" rIns="91440" bIns="45720" numCol="1" spcCol="0" rtlCol="0" fromWordArt="0" anchor="ctr" anchorCtr="0" forceAA="0" compatLnSpc="1">
            <a:prstTxWarp prst="textNoShape">
              <a:avLst/>
            </a:prstTxWarp>
            <a:noAutofit/>
          </a:bodyPr>
          <a:lstStyle/>
          <a:p>
            <a:pPr algn="just"/>
            <a:r>
              <a:rPr lang="pt-BR" b="1" dirty="0">
                <a:solidFill>
                  <a:schemeClr val="tx2"/>
                </a:solidFill>
              </a:rPr>
              <a:t>Devem ser examinadas três possíveis vias de exposição das substâncias infectantes:</a:t>
            </a:r>
          </a:p>
        </p:txBody>
      </p:sp>
      <p:pic>
        <p:nvPicPr>
          <p:cNvPr id="19458" name="Picture 2" descr="Resultado de imagem para dor abdominal">
            <a:extLst>
              <a:ext uri="{FF2B5EF4-FFF2-40B4-BE49-F238E27FC236}">
                <a16:creationId xmlns:a16="http://schemas.microsoft.com/office/drawing/2014/main" id="{52D0D7CB-80E5-4779-ACB1-0C96FE3116D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r="22439"/>
          <a:stretch/>
        </p:blipFill>
        <p:spPr bwMode="auto">
          <a:xfrm flipH="1">
            <a:off x="5451765" y="2595124"/>
            <a:ext cx="3106629" cy="22222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Imagem 8">
            <a:extLst>
              <a:ext uri="{FF2B5EF4-FFF2-40B4-BE49-F238E27FC236}">
                <a16:creationId xmlns:a16="http://schemas.microsoft.com/office/drawing/2014/main" id="{2C7B0969-5AEF-4D2F-A494-4D5D321EEEE6}"/>
              </a:ext>
            </a:extLst>
          </p:cNvPr>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5" y="555527"/>
            <a:ext cx="4804455" cy="816074"/>
          </a:xfrm>
          <a:prstGeom prst="rect">
            <a:avLst/>
          </a:prstGeom>
        </p:spPr>
      </p:pic>
      <p:sp>
        <p:nvSpPr>
          <p:cNvPr id="10" name="CaixaDeTexto 9">
            <a:extLst>
              <a:ext uri="{FF2B5EF4-FFF2-40B4-BE49-F238E27FC236}">
                <a16:creationId xmlns:a16="http://schemas.microsoft.com/office/drawing/2014/main" id="{698DBA04-0E16-4454-89B8-BDD63B9270E6}"/>
              </a:ext>
            </a:extLst>
          </p:cNvPr>
          <p:cNvSpPr txBox="1"/>
          <p:nvPr/>
        </p:nvSpPr>
        <p:spPr>
          <a:xfrm>
            <a:off x="214281" y="577298"/>
            <a:ext cx="4517046" cy="738664"/>
          </a:xfrm>
          <a:prstGeom prst="rect">
            <a:avLst/>
          </a:prstGeom>
          <a:noFill/>
        </p:spPr>
        <p:txBody>
          <a:bodyPr wrap="square" rtlCol="0">
            <a:spAutoFit/>
          </a:bodyPr>
          <a:lstStyle/>
          <a:p>
            <a:r>
              <a:rPr lang="pt-BR" sz="2200" b="1" dirty="0"/>
              <a:t>CLASSE 6 – TÓXICOS e INFECTANTES</a:t>
            </a:r>
          </a:p>
          <a:p>
            <a:r>
              <a:rPr lang="pt-BR" sz="2000" dirty="0"/>
              <a:t>Substâncias Infectantes</a:t>
            </a:r>
          </a:p>
        </p:txBody>
      </p:sp>
      <p:sp>
        <p:nvSpPr>
          <p:cNvPr id="11" name="CaixaDeTexto 10">
            <a:extLst>
              <a:ext uri="{FF2B5EF4-FFF2-40B4-BE49-F238E27FC236}">
                <a16:creationId xmlns:a16="http://schemas.microsoft.com/office/drawing/2014/main" id="{4CC0D19E-A976-44A3-9CD1-4579A85CE918}"/>
              </a:ext>
            </a:extLst>
          </p:cNvPr>
          <p:cNvSpPr txBox="1"/>
          <p:nvPr/>
        </p:nvSpPr>
        <p:spPr>
          <a:xfrm>
            <a:off x="138356" y="3532113"/>
            <a:ext cx="5194880" cy="1231106"/>
          </a:xfrm>
          <a:prstGeom prst="rect">
            <a:avLst/>
          </a:prstGeom>
          <a:noFill/>
          <a:ln w="19050">
            <a:noFill/>
          </a:ln>
        </p:spPr>
        <p:txBody>
          <a:bodyPr wrap="square" rtlCol="0">
            <a:spAutoFit/>
          </a:bodyPr>
          <a:lstStyle/>
          <a:p>
            <a:pPr algn="just">
              <a:spcAft>
                <a:spcPts val="1200"/>
              </a:spcAft>
            </a:pPr>
            <a:r>
              <a:rPr lang="pt-BR" dirty="0">
                <a:solidFill>
                  <a:schemeClr val="tx2"/>
                </a:solidFill>
              </a:rPr>
              <a:t>►Ingestão </a:t>
            </a:r>
            <a:r>
              <a:rPr lang="pt-BR" b="1" dirty="0">
                <a:solidFill>
                  <a:schemeClr val="tx2"/>
                </a:solidFill>
              </a:rPr>
              <a:t>oral</a:t>
            </a:r>
            <a:r>
              <a:rPr lang="pt-BR" dirty="0">
                <a:solidFill>
                  <a:schemeClr val="tx2"/>
                </a:solidFill>
              </a:rPr>
              <a:t>;</a:t>
            </a:r>
          </a:p>
          <a:p>
            <a:pPr algn="just">
              <a:spcAft>
                <a:spcPts val="1200"/>
              </a:spcAft>
            </a:pPr>
            <a:r>
              <a:rPr lang="pt-BR" dirty="0">
                <a:solidFill>
                  <a:schemeClr val="tx2"/>
                </a:solidFill>
              </a:rPr>
              <a:t>►Contato </a:t>
            </a:r>
            <a:r>
              <a:rPr lang="pt-BR" b="1" dirty="0">
                <a:solidFill>
                  <a:schemeClr val="tx2"/>
                </a:solidFill>
              </a:rPr>
              <a:t>dérmico</a:t>
            </a:r>
            <a:r>
              <a:rPr lang="pt-BR" dirty="0">
                <a:solidFill>
                  <a:schemeClr val="tx2"/>
                </a:solidFill>
              </a:rPr>
              <a:t> (contato com a pele);</a:t>
            </a:r>
          </a:p>
          <a:p>
            <a:pPr algn="just">
              <a:spcAft>
                <a:spcPts val="1200"/>
              </a:spcAft>
            </a:pPr>
            <a:r>
              <a:rPr lang="pt-BR" dirty="0">
                <a:solidFill>
                  <a:schemeClr val="tx2"/>
                </a:solidFill>
              </a:rPr>
              <a:t>►</a:t>
            </a:r>
            <a:r>
              <a:rPr lang="pt-BR" b="1" dirty="0">
                <a:solidFill>
                  <a:schemeClr val="tx2"/>
                </a:solidFill>
              </a:rPr>
              <a:t>Inalação</a:t>
            </a:r>
            <a:r>
              <a:rPr lang="pt-BR" dirty="0">
                <a:solidFill>
                  <a:schemeClr val="tx2"/>
                </a:solidFill>
              </a:rPr>
              <a:t> de pós, neblinas ou vapores.</a:t>
            </a:r>
          </a:p>
        </p:txBody>
      </p:sp>
    </p:spTree>
    <p:extLst>
      <p:ext uri="{BB962C8B-B14F-4D97-AF65-F5344CB8AC3E}">
        <p14:creationId xmlns:p14="http://schemas.microsoft.com/office/powerpoint/2010/main" val="152271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22"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a:picLocks noChangeAspect="1"/>
          </p:cNvPicPr>
          <p:nvPr/>
        </p:nvPicPr>
        <p:blipFill rotWithShape="1">
          <a:blip r:embed="rId3" cstate="print">
            <a:extLst>
              <a:ext uri="{28A0092B-C50C-407E-A947-70E740481C1C}">
                <a14:useLocalDpi xmlns:a14="http://schemas.microsoft.com/office/drawing/2010/main" val="0"/>
              </a:ext>
            </a:extLst>
          </a:blip>
          <a:srcRect l="25504"/>
          <a:stretch/>
        </p:blipFill>
        <p:spPr>
          <a:xfrm>
            <a:off x="6317672" y="1371601"/>
            <a:ext cx="2445328" cy="2199271"/>
          </a:xfrm>
          <a:prstGeom prst="rect">
            <a:avLst/>
          </a:prstGeom>
          <a:ln>
            <a:noFill/>
          </a:ln>
          <a:effectLst>
            <a:softEdge rad="63500"/>
          </a:effectLst>
        </p:spPr>
      </p:pic>
      <p:sp>
        <p:nvSpPr>
          <p:cNvPr id="4" name="CaixaDeTexto 3"/>
          <p:cNvSpPr txBox="1"/>
          <p:nvPr/>
        </p:nvSpPr>
        <p:spPr>
          <a:xfrm>
            <a:off x="144876" y="1540985"/>
            <a:ext cx="5923416" cy="1015663"/>
          </a:xfrm>
          <a:prstGeom prst="rect">
            <a:avLst/>
          </a:prstGeom>
          <a:noFill/>
          <a:ln w="19050">
            <a:noFill/>
          </a:ln>
        </p:spPr>
        <p:txBody>
          <a:bodyPr wrap="square" rtlCol="0">
            <a:spAutoFit/>
          </a:bodyPr>
          <a:lstStyle/>
          <a:p>
            <a:pPr algn="just">
              <a:spcAft>
                <a:spcPts val="1800"/>
              </a:spcAft>
            </a:pPr>
            <a:r>
              <a:rPr lang="pt-BR" sz="2000" dirty="0"/>
              <a:t>►Os produtos dessa Classe </a:t>
            </a:r>
            <a:r>
              <a:rPr lang="pt-BR" sz="2000" b="1" dirty="0"/>
              <a:t>DEVERÃO ser isolados de </a:t>
            </a:r>
            <a:r>
              <a:rPr lang="pt-BR" sz="2000" dirty="0">
                <a:solidFill>
                  <a:srgbClr val="FD6E35"/>
                </a:solidFill>
              </a:rPr>
              <a:t>gêneros alimentícios</a:t>
            </a:r>
            <a:r>
              <a:rPr lang="pt-BR" sz="2000" dirty="0"/>
              <a:t> ou </a:t>
            </a:r>
            <a:r>
              <a:rPr lang="pt-BR" sz="2000" dirty="0">
                <a:solidFill>
                  <a:srgbClr val="FD6E35"/>
                </a:solidFill>
              </a:rPr>
              <a:t>medicamentos</a:t>
            </a:r>
            <a:r>
              <a:rPr lang="pt-BR" sz="2000" dirty="0"/>
              <a:t> para uso humano ou animal;</a:t>
            </a:r>
          </a:p>
        </p:txBody>
      </p:sp>
      <p:pic>
        <p:nvPicPr>
          <p:cNvPr id="11" name="Imagem 10">
            <a:extLst>
              <a:ext uri="{FF2B5EF4-FFF2-40B4-BE49-F238E27FC236}">
                <a16:creationId xmlns:a16="http://schemas.microsoft.com/office/drawing/2014/main" id="{50424655-9F65-413E-A0C7-F7FDB98E03EC}"/>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5" y="555527"/>
            <a:ext cx="4804455" cy="816074"/>
          </a:xfrm>
          <a:prstGeom prst="rect">
            <a:avLst/>
          </a:prstGeom>
        </p:spPr>
      </p:pic>
      <p:sp>
        <p:nvSpPr>
          <p:cNvPr id="16" name="CaixaDeTexto 15">
            <a:extLst>
              <a:ext uri="{FF2B5EF4-FFF2-40B4-BE49-F238E27FC236}">
                <a16:creationId xmlns:a16="http://schemas.microsoft.com/office/drawing/2014/main" id="{44A1AD40-2DDB-429B-BA46-8ED1EC360A41}"/>
              </a:ext>
            </a:extLst>
          </p:cNvPr>
          <p:cNvSpPr txBox="1"/>
          <p:nvPr/>
        </p:nvSpPr>
        <p:spPr>
          <a:xfrm>
            <a:off x="214281" y="577298"/>
            <a:ext cx="4517046" cy="738664"/>
          </a:xfrm>
          <a:prstGeom prst="rect">
            <a:avLst/>
          </a:prstGeom>
          <a:noFill/>
        </p:spPr>
        <p:txBody>
          <a:bodyPr wrap="square" rtlCol="0">
            <a:spAutoFit/>
          </a:bodyPr>
          <a:lstStyle/>
          <a:p>
            <a:r>
              <a:rPr lang="pt-BR" sz="2200" b="1" dirty="0"/>
              <a:t>CLASSE 6 – TÓXICOS e INFECTANTES</a:t>
            </a:r>
          </a:p>
          <a:p>
            <a:r>
              <a:rPr lang="pt-BR" sz="2000" dirty="0"/>
              <a:t>Comportamento Preventivo</a:t>
            </a:r>
          </a:p>
        </p:txBody>
      </p:sp>
      <p:sp>
        <p:nvSpPr>
          <p:cNvPr id="17" name="CaixaDeTexto 16">
            <a:extLst>
              <a:ext uri="{FF2B5EF4-FFF2-40B4-BE49-F238E27FC236}">
                <a16:creationId xmlns:a16="http://schemas.microsoft.com/office/drawing/2014/main" id="{D7BDE2D0-6890-48B9-958D-03DA10D85E59}"/>
              </a:ext>
            </a:extLst>
          </p:cNvPr>
          <p:cNvSpPr txBox="1"/>
          <p:nvPr/>
        </p:nvSpPr>
        <p:spPr>
          <a:xfrm>
            <a:off x="144875" y="3808202"/>
            <a:ext cx="8708179" cy="1015663"/>
          </a:xfrm>
          <a:prstGeom prst="rect">
            <a:avLst/>
          </a:prstGeom>
          <a:noFill/>
          <a:ln w="19050">
            <a:noFill/>
          </a:ln>
        </p:spPr>
        <p:txBody>
          <a:bodyPr wrap="square" rtlCol="0">
            <a:spAutoFit/>
          </a:bodyPr>
          <a:lstStyle/>
          <a:p>
            <a:pPr algn="just">
              <a:spcAft>
                <a:spcPts val="1800"/>
              </a:spcAft>
            </a:pPr>
            <a:r>
              <a:rPr lang="pt-BR" sz="2000" dirty="0"/>
              <a:t>►Substâncias </a:t>
            </a:r>
            <a:r>
              <a:rPr lang="pt-BR" sz="2000" b="1" dirty="0"/>
              <a:t>tóxicas</a:t>
            </a:r>
            <a:r>
              <a:rPr lang="pt-BR" sz="2000" dirty="0"/>
              <a:t> NÃO deverão ser </a:t>
            </a:r>
            <a:r>
              <a:rPr lang="pt-BR" sz="2000" dirty="0">
                <a:solidFill>
                  <a:srgbClr val="FD6E35"/>
                </a:solidFill>
              </a:rPr>
              <a:t>carregadas ou descarregadas em locais públicos ou próximos a concentrações de pessoas</a:t>
            </a:r>
            <a:r>
              <a:rPr lang="pt-BR" sz="2000" dirty="0"/>
              <a:t>, sem autorização de órgãos ou autoridades competentes;</a:t>
            </a:r>
          </a:p>
        </p:txBody>
      </p:sp>
      <p:sp>
        <p:nvSpPr>
          <p:cNvPr id="18" name="CaixaDeTexto 17">
            <a:extLst>
              <a:ext uri="{FF2B5EF4-FFF2-40B4-BE49-F238E27FC236}">
                <a16:creationId xmlns:a16="http://schemas.microsoft.com/office/drawing/2014/main" id="{6FDFC16D-8310-4183-91B5-88D351A8D35C}"/>
              </a:ext>
            </a:extLst>
          </p:cNvPr>
          <p:cNvSpPr txBox="1"/>
          <p:nvPr/>
        </p:nvSpPr>
        <p:spPr>
          <a:xfrm>
            <a:off x="144875" y="2862986"/>
            <a:ext cx="5923416" cy="707886"/>
          </a:xfrm>
          <a:prstGeom prst="rect">
            <a:avLst/>
          </a:prstGeom>
          <a:noFill/>
          <a:ln w="19050">
            <a:noFill/>
          </a:ln>
        </p:spPr>
        <p:txBody>
          <a:bodyPr wrap="square" rtlCol="0">
            <a:spAutoFit/>
          </a:bodyPr>
          <a:lstStyle/>
          <a:p>
            <a:pPr algn="just">
              <a:spcAft>
                <a:spcPts val="1800"/>
              </a:spcAft>
            </a:pPr>
            <a:r>
              <a:rPr lang="pt-BR" sz="2000" dirty="0"/>
              <a:t>►</a:t>
            </a:r>
            <a:r>
              <a:rPr lang="pt-BR" sz="2000" b="1" dirty="0"/>
              <a:t>NÃO transportar</a:t>
            </a:r>
            <a:r>
              <a:rPr lang="pt-BR" sz="2000" dirty="0"/>
              <a:t> em </a:t>
            </a:r>
            <a:r>
              <a:rPr lang="pt-BR" sz="2000" dirty="0">
                <a:solidFill>
                  <a:srgbClr val="FD6E35"/>
                </a:solidFill>
              </a:rPr>
              <a:t>furgão</a:t>
            </a:r>
            <a:r>
              <a:rPr lang="pt-BR" sz="2000" dirty="0"/>
              <a:t> onde os vapores podem ser </a:t>
            </a:r>
            <a:r>
              <a:rPr lang="pt-BR" sz="2000" dirty="0">
                <a:solidFill>
                  <a:srgbClr val="00B0F0"/>
                </a:solidFill>
              </a:rPr>
              <a:t>inalados pela tripulação</a:t>
            </a:r>
            <a:r>
              <a:rPr lang="pt-BR" sz="2000" dirty="0"/>
              <a:t>;</a:t>
            </a:r>
          </a:p>
        </p:txBody>
      </p:sp>
    </p:spTree>
    <p:extLst>
      <p:ext uri="{BB962C8B-B14F-4D97-AF65-F5344CB8AC3E}">
        <p14:creationId xmlns:p14="http://schemas.microsoft.com/office/powerpoint/2010/main" val="284800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1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79512" y="1707654"/>
            <a:ext cx="8568952" cy="2785378"/>
          </a:xfrm>
          <a:prstGeom prst="rect">
            <a:avLst/>
          </a:prstGeom>
          <a:noFill/>
          <a:ln w="19050">
            <a:noFill/>
          </a:ln>
        </p:spPr>
        <p:txBody>
          <a:bodyPr wrap="square" rtlCol="0">
            <a:spAutoFit/>
          </a:bodyPr>
          <a:lstStyle/>
          <a:p>
            <a:pPr algn="just">
              <a:spcAft>
                <a:spcPts val="3000"/>
              </a:spcAft>
            </a:pPr>
            <a:r>
              <a:rPr lang="pt-BR" sz="2000" dirty="0"/>
              <a:t>►As </a:t>
            </a:r>
            <a:r>
              <a:rPr lang="pt-BR" sz="2000" b="1" dirty="0"/>
              <a:t>embalagens</a:t>
            </a:r>
            <a:r>
              <a:rPr lang="pt-BR" sz="2000" dirty="0"/>
              <a:t> NÃO devem apresentar sinais de </a:t>
            </a:r>
            <a:r>
              <a:rPr lang="pt-BR" sz="2000" dirty="0">
                <a:solidFill>
                  <a:srgbClr val="FD6E35"/>
                </a:solidFill>
              </a:rPr>
              <a:t>violação</a:t>
            </a:r>
            <a:r>
              <a:rPr lang="pt-BR" sz="2000" dirty="0"/>
              <a:t> ou </a:t>
            </a:r>
            <a:r>
              <a:rPr lang="pt-BR" sz="2000" dirty="0">
                <a:solidFill>
                  <a:srgbClr val="FD6E35"/>
                </a:solidFill>
              </a:rPr>
              <a:t>deterioração</a:t>
            </a:r>
            <a:r>
              <a:rPr lang="pt-BR" sz="2000" dirty="0"/>
              <a:t>;</a:t>
            </a:r>
          </a:p>
          <a:p>
            <a:pPr algn="just">
              <a:spcAft>
                <a:spcPts val="3000"/>
              </a:spcAft>
            </a:pPr>
            <a:r>
              <a:rPr lang="pt-BR" sz="2000" dirty="0"/>
              <a:t>►As </a:t>
            </a:r>
            <a:r>
              <a:rPr lang="pt-BR" sz="2000" b="1" dirty="0"/>
              <a:t>embalagens</a:t>
            </a:r>
            <a:r>
              <a:rPr lang="pt-BR" sz="2000" dirty="0"/>
              <a:t> DEVEM ser arrumadas no veículo de forma a EVITAR </a:t>
            </a:r>
            <a:r>
              <a:rPr lang="pt-BR" sz="2000" dirty="0">
                <a:solidFill>
                  <a:srgbClr val="FD6E35"/>
                </a:solidFill>
              </a:rPr>
              <a:t>choques</a:t>
            </a:r>
            <a:r>
              <a:rPr lang="pt-BR" sz="2000" dirty="0"/>
              <a:t> ou </a:t>
            </a:r>
            <a:r>
              <a:rPr lang="pt-BR" sz="2000" dirty="0">
                <a:solidFill>
                  <a:srgbClr val="FD6E35"/>
                </a:solidFill>
              </a:rPr>
              <a:t>atritos</a:t>
            </a:r>
            <a:r>
              <a:rPr lang="pt-BR" sz="2000" dirty="0"/>
              <a:t> que possam danificá-las;</a:t>
            </a:r>
          </a:p>
          <a:p>
            <a:pPr algn="just">
              <a:spcAft>
                <a:spcPts val="3000"/>
              </a:spcAft>
            </a:pPr>
            <a:r>
              <a:rPr lang="pt-BR" sz="2000" dirty="0"/>
              <a:t>►As </a:t>
            </a:r>
            <a:r>
              <a:rPr lang="pt-BR" sz="2000" b="1" dirty="0"/>
              <a:t>embalagens</a:t>
            </a:r>
            <a:r>
              <a:rPr lang="pt-BR" sz="2000" dirty="0"/>
              <a:t> DEVEM ser </a:t>
            </a:r>
            <a:r>
              <a:rPr lang="pt-BR" sz="2000" dirty="0">
                <a:solidFill>
                  <a:srgbClr val="FD6E35"/>
                </a:solidFill>
              </a:rPr>
              <a:t>protegidas</a:t>
            </a:r>
            <a:r>
              <a:rPr lang="pt-BR" sz="2000" dirty="0"/>
              <a:t> da ação do calor;</a:t>
            </a:r>
          </a:p>
          <a:p>
            <a:pPr algn="just">
              <a:spcAft>
                <a:spcPts val="3000"/>
              </a:spcAft>
            </a:pPr>
            <a:r>
              <a:rPr lang="pt-BR" sz="2000" dirty="0"/>
              <a:t>►É INDISPENSÁVEL o uso de EPI ao </a:t>
            </a:r>
            <a:r>
              <a:rPr lang="pt-BR" sz="2000" dirty="0">
                <a:solidFill>
                  <a:srgbClr val="FD6E35"/>
                </a:solidFill>
              </a:rPr>
              <a:t>manipular produtos</a:t>
            </a:r>
            <a:r>
              <a:rPr lang="pt-BR" sz="2000" dirty="0"/>
              <a:t> dessa Classe;</a:t>
            </a:r>
          </a:p>
        </p:txBody>
      </p:sp>
      <p:pic>
        <p:nvPicPr>
          <p:cNvPr id="6" name="Imagem 5">
            <a:extLst>
              <a:ext uri="{FF2B5EF4-FFF2-40B4-BE49-F238E27FC236}">
                <a16:creationId xmlns:a16="http://schemas.microsoft.com/office/drawing/2014/main" id="{38EC20EA-2FEC-499C-8D5B-F4E4A1B151F4}"/>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804455" cy="816074"/>
          </a:xfrm>
          <a:prstGeom prst="rect">
            <a:avLst/>
          </a:prstGeom>
        </p:spPr>
      </p:pic>
      <p:sp>
        <p:nvSpPr>
          <p:cNvPr id="7" name="CaixaDeTexto 6">
            <a:extLst>
              <a:ext uri="{FF2B5EF4-FFF2-40B4-BE49-F238E27FC236}">
                <a16:creationId xmlns:a16="http://schemas.microsoft.com/office/drawing/2014/main" id="{98B32F8E-BA4B-401E-807B-C7CF9C1DA3A4}"/>
              </a:ext>
            </a:extLst>
          </p:cNvPr>
          <p:cNvSpPr txBox="1"/>
          <p:nvPr/>
        </p:nvSpPr>
        <p:spPr>
          <a:xfrm>
            <a:off x="214281" y="577298"/>
            <a:ext cx="4517046" cy="738664"/>
          </a:xfrm>
          <a:prstGeom prst="rect">
            <a:avLst/>
          </a:prstGeom>
          <a:noFill/>
        </p:spPr>
        <p:txBody>
          <a:bodyPr wrap="square" rtlCol="0">
            <a:spAutoFit/>
          </a:bodyPr>
          <a:lstStyle/>
          <a:p>
            <a:r>
              <a:rPr lang="pt-BR" sz="2200" b="1" dirty="0"/>
              <a:t>CLASSE 6 – TÓXICOS e INFECTANTES</a:t>
            </a:r>
          </a:p>
          <a:p>
            <a:r>
              <a:rPr lang="pt-BR" sz="2000" dirty="0"/>
              <a:t>Comportamento Preventivo</a:t>
            </a:r>
          </a:p>
        </p:txBody>
      </p:sp>
    </p:spTree>
    <p:extLst>
      <p:ext uri="{BB962C8B-B14F-4D97-AF65-F5344CB8AC3E}">
        <p14:creationId xmlns:p14="http://schemas.microsoft.com/office/powerpoint/2010/main" val="32561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81036" y="1522533"/>
            <a:ext cx="8644310" cy="1218026"/>
          </a:xfrm>
          <a:prstGeom prst="rect">
            <a:avLst/>
          </a:prstGeom>
          <a:noFill/>
          <a:ln w="19050">
            <a:noFill/>
          </a:ln>
        </p:spPr>
        <p:txBody>
          <a:bodyPr wrap="square" rtlCol="0">
            <a:spAutoFit/>
          </a:bodyPr>
          <a:lstStyle/>
          <a:p>
            <a:pPr algn="just">
              <a:lnSpc>
                <a:spcPts val="3000"/>
              </a:lnSpc>
              <a:spcAft>
                <a:spcPts val="3000"/>
              </a:spcAft>
            </a:pPr>
            <a:r>
              <a:rPr lang="pt-BR" sz="2000" dirty="0"/>
              <a:t>►O </a:t>
            </a:r>
            <a:r>
              <a:rPr lang="pt-BR" sz="2000" b="1" dirty="0"/>
              <a:t>veículo transportador</a:t>
            </a:r>
            <a:r>
              <a:rPr lang="pt-BR" sz="2000" dirty="0"/>
              <a:t> de substâncias dessa Classe, após a descarga, DEVERÁ ser devidamente </a:t>
            </a:r>
            <a:r>
              <a:rPr lang="pt-BR" sz="2000" dirty="0">
                <a:solidFill>
                  <a:srgbClr val="FD6E35"/>
                </a:solidFill>
              </a:rPr>
              <a:t>descontaminado</a:t>
            </a:r>
            <a:r>
              <a:rPr lang="pt-BR" sz="2000" dirty="0"/>
              <a:t> em local previamente licenciado pelo órgão de controle ambiental;</a:t>
            </a:r>
          </a:p>
        </p:txBody>
      </p:sp>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8523" y="2571750"/>
            <a:ext cx="3254688" cy="2165847"/>
          </a:xfrm>
          <a:prstGeom prst="rect">
            <a:avLst/>
          </a:prstGeom>
          <a:ln>
            <a:noFill/>
          </a:ln>
          <a:effectLst>
            <a:softEdge rad="112500"/>
          </a:effectLst>
        </p:spPr>
      </p:pic>
      <p:pic>
        <p:nvPicPr>
          <p:cNvPr id="10" name="Imagem 9">
            <a:extLst>
              <a:ext uri="{FF2B5EF4-FFF2-40B4-BE49-F238E27FC236}">
                <a16:creationId xmlns:a16="http://schemas.microsoft.com/office/drawing/2014/main" id="{36F0E90B-C0B6-4B46-948C-2DEFB69FBEA8}"/>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5" y="555527"/>
            <a:ext cx="4804455" cy="816074"/>
          </a:xfrm>
          <a:prstGeom prst="rect">
            <a:avLst/>
          </a:prstGeom>
        </p:spPr>
      </p:pic>
      <p:sp>
        <p:nvSpPr>
          <p:cNvPr id="11" name="CaixaDeTexto 10">
            <a:extLst>
              <a:ext uri="{FF2B5EF4-FFF2-40B4-BE49-F238E27FC236}">
                <a16:creationId xmlns:a16="http://schemas.microsoft.com/office/drawing/2014/main" id="{BDE74839-E48C-41B4-BE67-49BF460B151B}"/>
              </a:ext>
            </a:extLst>
          </p:cNvPr>
          <p:cNvSpPr txBox="1"/>
          <p:nvPr/>
        </p:nvSpPr>
        <p:spPr>
          <a:xfrm>
            <a:off x="214281" y="577298"/>
            <a:ext cx="4517046" cy="738664"/>
          </a:xfrm>
          <a:prstGeom prst="rect">
            <a:avLst/>
          </a:prstGeom>
          <a:noFill/>
        </p:spPr>
        <p:txBody>
          <a:bodyPr wrap="square" rtlCol="0">
            <a:spAutoFit/>
          </a:bodyPr>
          <a:lstStyle/>
          <a:p>
            <a:r>
              <a:rPr lang="pt-BR" sz="2200" b="1" dirty="0"/>
              <a:t>CLASSE 6 – TÓXICOS e INFECTANTES</a:t>
            </a:r>
          </a:p>
          <a:p>
            <a:r>
              <a:rPr lang="pt-BR" sz="2000" dirty="0"/>
              <a:t>Comportamento Preventivo</a:t>
            </a:r>
          </a:p>
        </p:txBody>
      </p:sp>
      <p:sp>
        <p:nvSpPr>
          <p:cNvPr id="12" name="CaixaDeTexto 11">
            <a:extLst>
              <a:ext uri="{FF2B5EF4-FFF2-40B4-BE49-F238E27FC236}">
                <a16:creationId xmlns:a16="http://schemas.microsoft.com/office/drawing/2014/main" id="{051CC3A2-CD36-42D6-9F48-9DA49141954A}"/>
              </a:ext>
            </a:extLst>
          </p:cNvPr>
          <p:cNvSpPr txBox="1"/>
          <p:nvPr/>
        </p:nvSpPr>
        <p:spPr>
          <a:xfrm>
            <a:off x="214281" y="2891491"/>
            <a:ext cx="4766428" cy="1602746"/>
          </a:xfrm>
          <a:prstGeom prst="rect">
            <a:avLst/>
          </a:prstGeom>
          <a:noFill/>
          <a:ln w="19050">
            <a:noFill/>
          </a:ln>
        </p:spPr>
        <p:txBody>
          <a:bodyPr wrap="square" rtlCol="0">
            <a:spAutoFit/>
          </a:bodyPr>
          <a:lstStyle/>
          <a:p>
            <a:pPr>
              <a:lnSpc>
                <a:spcPts val="3000"/>
              </a:lnSpc>
              <a:spcAft>
                <a:spcPts val="3000"/>
              </a:spcAft>
            </a:pPr>
            <a:r>
              <a:rPr lang="pt-BR" sz="2000" dirty="0"/>
              <a:t>►O </a:t>
            </a:r>
            <a:r>
              <a:rPr lang="pt-BR" sz="2000" b="1" dirty="0"/>
              <a:t>transporte</a:t>
            </a:r>
            <a:r>
              <a:rPr lang="pt-BR" sz="2000" dirty="0"/>
              <a:t> de substâncias infectantes </a:t>
            </a:r>
            <a:r>
              <a:rPr lang="pt-BR" sz="2000" dirty="0">
                <a:solidFill>
                  <a:srgbClr val="FD6E35"/>
                </a:solidFill>
              </a:rPr>
              <a:t>requer ação coordenada</a:t>
            </a:r>
            <a:r>
              <a:rPr lang="pt-BR" sz="2000" dirty="0"/>
              <a:t> entre o </a:t>
            </a:r>
            <a:r>
              <a:rPr lang="pt-BR" sz="2000" dirty="0">
                <a:solidFill>
                  <a:srgbClr val="00B0F0"/>
                </a:solidFill>
              </a:rPr>
              <a:t>expedidor</a:t>
            </a:r>
            <a:r>
              <a:rPr lang="pt-BR" sz="2000" dirty="0"/>
              <a:t>, o </a:t>
            </a:r>
            <a:r>
              <a:rPr lang="pt-BR" sz="2000" dirty="0">
                <a:solidFill>
                  <a:srgbClr val="00B0F0"/>
                </a:solidFill>
              </a:rPr>
              <a:t>transportador</a:t>
            </a:r>
            <a:r>
              <a:rPr lang="pt-BR" sz="2000" dirty="0"/>
              <a:t>, e o </a:t>
            </a:r>
            <a:r>
              <a:rPr lang="pt-BR" sz="2000" dirty="0">
                <a:solidFill>
                  <a:srgbClr val="00B0F0"/>
                </a:solidFill>
              </a:rPr>
              <a:t>destinatário</a:t>
            </a:r>
            <a:r>
              <a:rPr lang="pt-BR" sz="2000" dirty="0"/>
              <a:t> para garantir segurança.</a:t>
            </a:r>
          </a:p>
        </p:txBody>
      </p:sp>
    </p:spTree>
    <p:extLst>
      <p:ext uri="{BB962C8B-B14F-4D97-AF65-F5344CB8AC3E}">
        <p14:creationId xmlns:p14="http://schemas.microsoft.com/office/powerpoint/2010/main" val="69273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438" b="4659"/>
          <a:stretch/>
        </p:blipFill>
        <p:spPr bwMode="auto">
          <a:xfrm>
            <a:off x="214281" y="1567681"/>
            <a:ext cx="4713640" cy="3020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ângulo: Cantos Arredondados 1"/>
          <p:cNvSpPr/>
          <p:nvPr/>
        </p:nvSpPr>
        <p:spPr>
          <a:xfrm>
            <a:off x="4927921" y="1445167"/>
            <a:ext cx="3920837" cy="2018981"/>
          </a:xfrm>
          <a:prstGeom prst="roundRect">
            <a:avLst>
              <a:gd name="adj" fmla="val 4719"/>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nSpc>
                <a:spcPts val="3000"/>
              </a:lnSpc>
              <a:spcAft>
                <a:spcPts val="3000"/>
              </a:spcAft>
            </a:pPr>
            <a:r>
              <a:rPr lang="pt-BR" dirty="0"/>
              <a:t>Portaria INMETRO 255/07 - Aprovou o </a:t>
            </a:r>
            <a:r>
              <a:rPr lang="pt-BR" b="1" dirty="0"/>
              <a:t>Regulamento Técnico da Qualidade </a:t>
            </a:r>
            <a:r>
              <a:rPr lang="pt-BR" dirty="0"/>
              <a:t>para </a:t>
            </a:r>
            <a:r>
              <a:rPr lang="pt-BR" dirty="0">
                <a:solidFill>
                  <a:srgbClr val="FD6E35"/>
                </a:solidFill>
              </a:rPr>
              <a:t>Registro</a:t>
            </a:r>
            <a:r>
              <a:rPr lang="pt-BR" dirty="0"/>
              <a:t> de </a:t>
            </a:r>
            <a:r>
              <a:rPr lang="pt-BR" dirty="0">
                <a:highlight>
                  <a:srgbClr val="FFFF00"/>
                </a:highlight>
              </a:rPr>
              <a:t>Descontaminadores</a:t>
            </a:r>
            <a:r>
              <a:rPr lang="pt-BR" dirty="0"/>
              <a:t> de Equipamentos para Transporte de Produtos Perigosos.</a:t>
            </a:r>
          </a:p>
        </p:txBody>
      </p:sp>
      <p:pic>
        <p:nvPicPr>
          <p:cNvPr id="10" name="Imagem 9">
            <a:extLst>
              <a:ext uri="{FF2B5EF4-FFF2-40B4-BE49-F238E27FC236}">
                <a16:creationId xmlns:a16="http://schemas.microsoft.com/office/drawing/2014/main" id="{36F0E90B-C0B6-4B46-948C-2DEFB69FBEA8}"/>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5" y="555527"/>
            <a:ext cx="4804455" cy="816074"/>
          </a:xfrm>
          <a:prstGeom prst="rect">
            <a:avLst/>
          </a:prstGeom>
        </p:spPr>
      </p:pic>
      <p:sp>
        <p:nvSpPr>
          <p:cNvPr id="11" name="CaixaDeTexto 10">
            <a:extLst>
              <a:ext uri="{FF2B5EF4-FFF2-40B4-BE49-F238E27FC236}">
                <a16:creationId xmlns:a16="http://schemas.microsoft.com/office/drawing/2014/main" id="{BDE74839-E48C-41B4-BE67-49BF460B151B}"/>
              </a:ext>
            </a:extLst>
          </p:cNvPr>
          <p:cNvSpPr txBox="1"/>
          <p:nvPr/>
        </p:nvSpPr>
        <p:spPr>
          <a:xfrm>
            <a:off x="214281" y="577298"/>
            <a:ext cx="4517046" cy="738664"/>
          </a:xfrm>
          <a:prstGeom prst="rect">
            <a:avLst/>
          </a:prstGeom>
          <a:noFill/>
        </p:spPr>
        <p:txBody>
          <a:bodyPr wrap="square" rtlCol="0">
            <a:spAutoFit/>
          </a:bodyPr>
          <a:lstStyle/>
          <a:p>
            <a:r>
              <a:rPr lang="pt-BR" sz="2200" b="1" dirty="0"/>
              <a:t>CLASSE 6 – TÓXICOS e INFECTANTES</a:t>
            </a:r>
          </a:p>
          <a:p>
            <a:r>
              <a:rPr lang="pt-BR" sz="2000" dirty="0"/>
              <a:t>Comportamento Preventivo</a:t>
            </a:r>
          </a:p>
        </p:txBody>
      </p:sp>
      <p:sp>
        <p:nvSpPr>
          <p:cNvPr id="8" name="Seta: Dobrada 7">
            <a:extLst>
              <a:ext uri="{FF2B5EF4-FFF2-40B4-BE49-F238E27FC236}">
                <a16:creationId xmlns:a16="http://schemas.microsoft.com/office/drawing/2014/main" id="{A6626F77-65C5-4E65-8551-17B2451D72E2}"/>
              </a:ext>
            </a:extLst>
          </p:cNvPr>
          <p:cNvSpPr/>
          <p:nvPr/>
        </p:nvSpPr>
        <p:spPr>
          <a:xfrm rot="10800000">
            <a:off x="5068576" y="3554202"/>
            <a:ext cx="916588" cy="798098"/>
          </a:xfrm>
          <a:prstGeom prst="bentArrow">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288000" tIns="45720" rIns="288000" bIns="45720" numCol="1" spcCol="0" rtlCol="0" fromWordArt="0" anchor="ctr" anchorCtr="0" forceAA="0" compatLnSpc="1">
            <a:prstTxWarp prst="textNoShape">
              <a:avLst/>
            </a:prstTxWarp>
            <a:noAutofit/>
          </a:bodyPr>
          <a:lstStyle/>
          <a:p>
            <a:pPr algn="just">
              <a:lnSpc>
                <a:spcPts val="2500"/>
              </a:lnSpc>
              <a:spcAft>
                <a:spcPts val="1200"/>
              </a:spcAft>
            </a:pPr>
            <a:endParaRPr lang="pt-BR" sz="1600" dirty="0">
              <a:solidFill>
                <a:schemeClr val="tx1"/>
              </a:solidFill>
            </a:endParaRPr>
          </a:p>
        </p:txBody>
      </p:sp>
    </p:spTree>
    <p:extLst>
      <p:ext uri="{BB962C8B-B14F-4D97-AF65-F5344CB8AC3E}">
        <p14:creationId xmlns:p14="http://schemas.microsoft.com/office/powerpoint/2010/main" val="38952887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14281" y="1510960"/>
            <a:ext cx="5904656" cy="3170099"/>
          </a:xfrm>
          <a:prstGeom prst="rect">
            <a:avLst/>
          </a:prstGeom>
          <a:noFill/>
          <a:ln w="19050">
            <a:noFill/>
          </a:ln>
        </p:spPr>
        <p:txBody>
          <a:bodyPr wrap="square" rtlCol="0">
            <a:spAutoFit/>
          </a:bodyPr>
          <a:lstStyle/>
          <a:p>
            <a:pPr algn="just">
              <a:spcAft>
                <a:spcPts val="2400"/>
              </a:spcAft>
            </a:pPr>
            <a:r>
              <a:rPr lang="pt-BR" sz="2000" dirty="0"/>
              <a:t>►Operadores DEVEM vestir </a:t>
            </a:r>
            <a:r>
              <a:rPr lang="pt-BR" sz="2000" dirty="0">
                <a:solidFill>
                  <a:srgbClr val="FD6E35"/>
                </a:solidFill>
              </a:rPr>
              <a:t>roupas de nível B</a:t>
            </a:r>
            <a:r>
              <a:rPr lang="pt-BR" sz="2000" dirty="0"/>
              <a:t> e </a:t>
            </a:r>
            <a:r>
              <a:rPr lang="pt-BR" sz="2000" dirty="0">
                <a:solidFill>
                  <a:srgbClr val="FD6E35"/>
                </a:solidFill>
              </a:rPr>
              <a:t>proteção respiratória</a:t>
            </a:r>
            <a:r>
              <a:rPr lang="pt-BR" sz="2000" dirty="0"/>
              <a:t> com filtro GA Combinado.</a:t>
            </a:r>
          </a:p>
          <a:p>
            <a:pPr algn="just">
              <a:spcAft>
                <a:spcPts val="2400"/>
              </a:spcAft>
            </a:pPr>
            <a:r>
              <a:rPr lang="pt-BR" sz="2000" dirty="0"/>
              <a:t>►EVITE entrar na nuvem (gás vapores)</a:t>
            </a:r>
          </a:p>
          <a:p>
            <a:pPr algn="just">
              <a:spcAft>
                <a:spcPts val="2400"/>
              </a:spcAft>
            </a:pPr>
            <a:r>
              <a:rPr lang="pt-BR" sz="2000" dirty="0"/>
              <a:t>►ISOLE a área do local do acidente com </a:t>
            </a:r>
            <a:r>
              <a:rPr lang="pt-BR" sz="2000" dirty="0">
                <a:solidFill>
                  <a:srgbClr val="FD6E35"/>
                </a:solidFill>
              </a:rPr>
              <a:t>fitas zebrada</a:t>
            </a:r>
            <a:r>
              <a:rPr lang="pt-BR" sz="2000" dirty="0"/>
              <a:t>.</a:t>
            </a:r>
          </a:p>
          <a:p>
            <a:pPr algn="just">
              <a:spcAft>
                <a:spcPts val="2400"/>
              </a:spcAft>
            </a:pPr>
            <a:r>
              <a:rPr lang="pt-BR" sz="2000" dirty="0"/>
              <a:t>►</a:t>
            </a:r>
            <a:r>
              <a:rPr lang="pt-BR" sz="2000" b="1" dirty="0"/>
              <a:t>Tome medidas rigorosas</a:t>
            </a:r>
            <a:r>
              <a:rPr lang="pt-BR" sz="2000" dirty="0"/>
              <a:t> nos locais desfavoráveis ao vento. Inclusive se for necessário, </a:t>
            </a:r>
            <a:r>
              <a:rPr lang="pt-BR" sz="2000" dirty="0">
                <a:solidFill>
                  <a:srgbClr val="FD6E35"/>
                </a:solidFill>
              </a:rPr>
              <a:t>aumente a área de isolamento</a:t>
            </a:r>
            <a:r>
              <a:rPr lang="pt-BR" sz="2000" dirty="0"/>
              <a:t>.</a:t>
            </a:r>
          </a:p>
        </p:txBody>
      </p:sp>
      <p:pic>
        <p:nvPicPr>
          <p:cNvPr id="3" name="Imagem 2"/>
          <p:cNvPicPr>
            <a:picLocks noChangeAspect="1"/>
          </p:cNvPicPr>
          <p:nvPr/>
        </p:nvPicPr>
        <p:blipFill>
          <a:blip r:embed="rId3">
            <a:extLst>
              <a:ext uri="{BEBA8EAE-BF5A-486C-A8C5-ECC9F3942E4B}">
                <a14:imgProps xmlns:a14="http://schemas.microsoft.com/office/drawing/2010/main">
                  <a14:imgLayer r:embed="rId4">
                    <a14:imgEffect>
                      <a14:backgroundRemoval t="2000" b="96000" l="5000" r="97667">
                        <a14:foregroundMark x1="19667" y1="6000" x2="19667" y2="6000"/>
                        <a14:foregroundMark x1="35000" y1="6333" x2="35000" y2="6333"/>
                        <a14:foregroundMark x1="9000" y1="16333" x2="9000" y2="16333"/>
                        <a14:foregroundMark x1="12667" y1="40000" x2="12667" y2="40000"/>
                        <a14:foregroundMark x1="6333" y1="40000" x2="6333" y2="40000"/>
                        <a14:foregroundMark x1="10667" y1="50333" x2="10667" y2="50333"/>
                        <a14:foregroundMark x1="30667" y1="91667" x2="30667" y2="91667"/>
                        <a14:foregroundMark x1="53000" y1="92667" x2="53000" y2="92667"/>
                        <a14:foregroundMark x1="56667" y1="78333" x2="56667" y2="78333"/>
                        <a14:foregroundMark x1="54000" y1="74667" x2="53333" y2="74667"/>
                        <a14:foregroundMark x1="38000" y1="76000" x2="38000" y2="76000"/>
                        <a14:foregroundMark x1="37000" y1="85333" x2="37000" y2="85333"/>
                        <a14:foregroundMark x1="43333" y1="85333" x2="43333" y2="86667"/>
                        <a14:foregroundMark x1="43000" y1="91667" x2="43000" y2="91667"/>
                        <a14:foregroundMark x1="46000" y1="96000" x2="46000" y2="96000"/>
                        <a14:foregroundMark x1="84333" y1="68667" x2="84333" y2="68667"/>
                        <a14:foregroundMark x1="84333" y1="68667" x2="84333" y2="68667"/>
                        <a14:foregroundMark x1="84333" y1="68667" x2="84333" y2="68667"/>
                        <a14:foregroundMark x1="87000" y1="29667" x2="87000" y2="29667"/>
                        <a14:foregroundMark x1="94333" y1="51333" x2="94333" y2="51333"/>
                        <a14:foregroundMark x1="94333" y1="51333" x2="94333" y2="51333"/>
                        <a14:foregroundMark x1="75667" y1="38000" x2="75667" y2="38000"/>
                        <a14:foregroundMark x1="72667" y1="38000" x2="72667" y2="38000"/>
                        <a14:foregroundMark x1="93333" y1="24667" x2="93333" y2="24667"/>
                        <a14:foregroundMark x1="22333" y1="2000" x2="22333" y2="2000"/>
                        <a14:foregroundMark x1="5000" y1="49667" x2="5000" y2="49667"/>
                        <a14:foregroundMark x1="97667" y1="47000" x2="97667" y2="47000"/>
                      </a14:backgroundRemoval>
                    </a14:imgEffect>
                  </a14:imgLayer>
                </a14:imgProps>
              </a:ext>
              <a:ext uri="{28A0092B-C50C-407E-A947-70E740481C1C}">
                <a14:useLocalDpi xmlns:a14="http://schemas.microsoft.com/office/drawing/2010/main" val="0"/>
              </a:ext>
            </a:extLst>
          </a:blip>
          <a:stretch>
            <a:fillRect/>
          </a:stretch>
        </p:blipFill>
        <p:spPr>
          <a:xfrm>
            <a:off x="6397406" y="1760463"/>
            <a:ext cx="2335746" cy="2335746"/>
          </a:xfrm>
          <a:prstGeom prst="rect">
            <a:avLst/>
          </a:prstGeom>
        </p:spPr>
      </p:pic>
      <p:pic>
        <p:nvPicPr>
          <p:cNvPr id="9" name="Imagem 8">
            <a:extLst>
              <a:ext uri="{FF2B5EF4-FFF2-40B4-BE49-F238E27FC236}">
                <a16:creationId xmlns:a16="http://schemas.microsoft.com/office/drawing/2014/main" id="{6BD1ED53-BDA6-43C7-8D3E-26A1ABC61251}"/>
              </a:ext>
            </a:extLst>
          </p:cNvPr>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5" y="555527"/>
            <a:ext cx="4804455" cy="816074"/>
          </a:xfrm>
          <a:prstGeom prst="rect">
            <a:avLst/>
          </a:prstGeom>
        </p:spPr>
      </p:pic>
      <p:sp>
        <p:nvSpPr>
          <p:cNvPr id="10" name="CaixaDeTexto 9">
            <a:extLst>
              <a:ext uri="{FF2B5EF4-FFF2-40B4-BE49-F238E27FC236}">
                <a16:creationId xmlns:a16="http://schemas.microsoft.com/office/drawing/2014/main" id="{98FCD036-E7B7-4927-B7D2-D0547BD0F1DE}"/>
              </a:ext>
            </a:extLst>
          </p:cNvPr>
          <p:cNvSpPr txBox="1"/>
          <p:nvPr/>
        </p:nvSpPr>
        <p:spPr>
          <a:xfrm>
            <a:off x="214281" y="577298"/>
            <a:ext cx="4517046" cy="738664"/>
          </a:xfrm>
          <a:prstGeom prst="rect">
            <a:avLst/>
          </a:prstGeom>
          <a:noFill/>
        </p:spPr>
        <p:txBody>
          <a:bodyPr wrap="square" rtlCol="0">
            <a:spAutoFit/>
          </a:bodyPr>
          <a:lstStyle/>
          <a:p>
            <a:r>
              <a:rPr lang="pt-BR" sz="2200" b="1" dirty="0"/>
              <a:t>CLASSE 6 – TÓXICOS e INFECTANTES</a:t>
            </a:r>
          </a:p>
          <a:p>
            <a:r>
              <a:rPr lang="pt-BR" sz="2000" dirty="0"/>
              <a:t>Procedimentos em caso de Emergência</a:t>
            </a:r>
          </a:p>
        </p:txBody>
      </p:sp>
    </p:spTree>
    <p:extLst>
      <p:ext uri="{BB962C8B-B14F-4D97-AF65-F5344CB8AC3E}">
        <p14:creationId xmlns:p14="http://schemas.microsoft.com/office/powerpoint/2010/main" val="212341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14281" y="1371601"/>
            <a:ext cx="5904656" cy="1586332"/>
          </a:xfrm>
          <a:prstGeom prst="rect">
            <a:avLst/>
          </a:prstGeom>
          <a:noFill/>
          <a:ln w="19050">
            <a:noFill/>
          </a:ln>
        </p:spPr>
        <p:txBody>
          <a:bodyPr wrap="square" rtlCol="0">
            <a:spAutoFit/>
          </a:bodyPr>
          <a:lstStyle/>
          <a:p>
            <a:pPr algn="just">
              <a:lnSpc>
                <a:spcPts val="2500"/>
              </a:lnSpc>
              <a:spcAft>
                <a:spcPts val="1800"/>
              </a:spcAft>
            </a:pPr>
            <a:r>
              <a:rPr lang="pt-BR" dirty="0"/>
              <a:t>►Se houver </a:t>
            </a:r>
            <a:r>
              <a:rPr lang="pt-BR" b="1" dirty="0"/>
              <a:t>poças de líquidos </a:t>
            </a:r>
            <a:r>
              <a:rPr lang="pt-BR" dirty="0"/>
              <a:t>, tome </a:t>
            </a:r>
            <a:r>
              <a:rPr lang="pt-BR" dirty="0">
                <a:solidFill>
                  <a:srgbClr val="FD6E35"/>
                </a:solidFill>
              </a:rPr>
              <a:t>atenção especial </a:t>
            </a:r>
            <a:r>
              <a:rPr lang="pt-BR" dirty="0"/>
              <a:t>– risco de formação de </a:t>
            </a:r>
            <a:r>
              <a:rPr lang="pt-BR" dirty="0">
                <a:solidFill>
                  <a:srgbClr val="00B0F0"/>
                </a:solidFill>
              </a:rPr>
              <a:t>misturas explosivas</a:t>
            </a:r>
            <a:r>
              <a:rPr lang="pt-BR" dirty="0"/>
              <a:t>.</a:t>
            </a:r>
          </a:p>
          <a:p>
            <a:pPr algn="just">
              <a:lnSpc>
                <a:spcPts val="2500"/>
              </a:lnSpc>
              <a:spcAft>
                <a:spcPts val="1800"/>
              </a:spcAft>
            </a:pPr>
            <a:r>
              <a:rPr lang="pt-BR" dirty="0"/>
              <a:t>►</a:t>
            </a:r>
            <a:r>
              <a:rPr lang="pt-BR" b="1" dirty="0"/>
              <a:t>Não permitir</a:t>
            </a:r>
            <a:r>
              <a:rPr lang="pt-BR" dirty="0"/>
              <a:t> fontes de </a:t>
            </a:r>
            <a:r>
              <a:rPr lang="pt-BR" dirty="0">
                <a:solidFill>
                  <a:srgbClr val="FD6E35"/>
                </a:solidFill>
              </a:rPr>
              <a:t>ignição</a:t>
            </a:r>
            <a:r>
              <a:rPr lang="pt-BR" dirty="0"/>
              <a:t>, </a:t>
            </a:r>
            <a:r>
              <a:rPr lang="pt-BR" dirty="0">
                <a:solidFill>
                  <a:srgbClr val="FD6E35"/>
                </a:solidFill>
              </a:rPr>
              <a:t>veículos</a:t>
            </a:r>
            <a:r>
              <a:rPr lang="pt-BR" dirty="0"/>
              <a:t>, </a:t>
            </a:r>
            <a:r>
              <a:rPr lang="pt-BR" dirty="0">
                <a:solidFill>
                  <a:srgbClr val="FD6E35"/>
                </a:solidFill>
              </a:rPr>
              <a:t>superfícies quentes</a:t>
            </a:r>
            <a:r>
              <a:rPr lang="pt-BR" dirty="0"/>
              <a:t>, </a:t>
            </a:r>
            <a:r>
              <a:rPr lang="pt-BR" dirty="0">
                <a:solidFill>
                  <a:srgbClr val="FD6E35"/>
                </a:solidFill>
              </a:rPr>
              <a:t>fósforo</a:t>
            </a:r>
            <a:r>
              <a:rPr lang="pt-BR" dirty="0"/>
              <a:t>, </a:t>
            </a:r>
            <a:r>
              <a:rPr lang="pt-BR" dirty="0">
                <a:solidFill>
                  <a:srgbClr val="FD6E35"/>
                </a:solidFill>
              </a:rPr>
              <a:t>cigarro</a:t>
            </a:r>
            <a:r>
              <a:rPr lang="pt-BR" dirty="0"/>
              <a:t> e </a:t>
            </a:r>
            <a:r>
              <a:rPr lang="pt-BR" dirty="0">
                <a:solidFill>
                  <a:srgbClr val="FD6E35"/>
                </a:solidFill>
              </a:rPr>
              <a:t>atritos</a:t>
            </a:r>
            <a:r>
              <a:rPr lang="pt-BR" dirty="0"/>
              <a:t> próximo ao local.</a:t>
            </a:r>
          </a:p>
        </p:txBody>
      </p:sp>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0799" y="840111"/>
            <a:ext cx="2708920" cy="2031690"/>
          </a:xfrm>
          <a:prstGeom prst="rect">
            <a:avLst/>
          </a:prstGeom>
          <a:ln>
            <a:noFill/>
          </a:ln>
          <a:effectLst>
            <a:softEdge rad="112500"/>
          </a:effectLst>
        </p:spPr>
      </p:pic>
      <p:pic>
        <p:nvPicPr>
          <p:cNvPr id="10" name="Imagem 9">
            <a:extLst>
              <a:ext uri="{FF2B5EF4-FFF2-40B4-BE49-F238E27FC236}">
                <a16:creationId xmlns:a16="http://schemas.microsoft.com/office/drawing/2014/main" id="{C93C4B66-8739-44FF-950A-49FC33E56D2A}"/>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5" y="555527"/>
            <a:ext cx="4804455" cy="816074"/>
          </a:xfrm>
          <a:prstGeom prst="rect">
            <a:avLst/>
          </a:prstGeom>
        </p:spPr>
      </p:pic>
      <p:sp>
        <p:nvSpPr>
          <p:cNvPr id="11" name="CaixaDeTexto 10">
            <a:extLst>
              <a:ext uri="{FF2B5EF4-FFF2-40B4-BE49-F238E27FC236}">
                <a16:creationId xmlns:a16="http://schemas.microsoft.com/office/drawing/2014/main" id="{4DF03F7C-9A4A-47A6-8448-665567CFFDD5}"/>
              </a:ext>
            </a:extLst>
          </p:cNvPr>
          <p:cNvSpPr txBox="1"/>
          <p:nvPr/>
        </p:nvSpPr>
        <p:spPr>
          <a:xfrm>
            <a:off x="214281" y="577298"/>
            <a:ext cx="4517046" cy="738664"/>
          </a:xfrm>
          <a:prstGeom prst="rect">
            <a:avLst/>
          </a:prstGeom>
          <a:noFill/>
        </p:spPr>
        <p:txBody>
          <a:bodyPr wrap="square" rtlCol="0">
            <a:spAutoFit/>
          </a:bodyPr>
          <a:lstStyle/>
          <a:p>
            <a:r>
              <a:rPr lang="pt-BR" sz="2200" b="1" dirty="0"/>
              <a:t>CLASSE 6 – TÓXICOS e INFECTANTES</a:t>
            </a:r>
          </a:p>
          <a:p>
            <a:r>
              <a:rPr lang="pt-BR" sz="2000" dirty="0"/>
              <a:t>Procedimentos em caso de Emergência</a:t>
            </a:r>
          </a:p>
        </p:txBody>
      </p:sp>
      <p:sp>
        <p:nvSpPr>
          <p:cNvPr id="12" name="CaixaDeTexto 11">
            <a:extLst>
              <a:ext uri="{FF2B5EF4-FFF2-40B4-BE49-F238E27FC236}">
                <a16:creationId xmlns:a16="http://schemas.microsoft.com/office/drawing/2014/main" id="{0213CDAA-04D4-41C5-A076-2DCF4A2AD5AF}"/>
              </a:ext>
            </a:extLst>
          </p:cNvPr>
          <p:cNvSpPr txBox="1"/>
          <p:nvPr/>
        </p:nvSpPr>
        <p:spPr>
          <a:xfrm>
            <a:off x="214281" y="3034562"/>
            <a:ext cx="8715438" cy="1905137"/>
          </a:xfrm>
          <a:prstGeom prst="rect">
            <a:avLst/>
          </a:prstGeom>
          <a:noFill/>
          <a:ln w="19050">
            <a:noFill/>
          </a:ln>
        </p:spPr>
        <p:txBody>
          <a:bodyPr wrap="square" rtlCol="0">
            <a:spAutoFit/>
          </a:bodyPr>
          <a:lstStyle/>
          <a:p>
            <a:pPr algn="just">
              <a:lnSpc>
                <a:spcPts val="2500"/>
              </a:lnSpc>
              <a:spcAft>
                <a:spcPts val="1800"/>
              </a:spcAft>
            </a:pPr>
            <a:r>
              <a:rPr lang="pt-BR" dirty="0"/>
              <a:t>►</a:t>
            </a:r>
            <a:r>
              <a:rPr lang="pt-BR" b="1" dirty="0"/>
              <a:t>Monitorar toda área</a:t>
            </a:r>
            <a:r>
              <a:rPr lang="pt-BR" dirty="0"/>
              <a:t> </a:t>
            </a:r>
            <a:r>
              <a:rPr lang="pt-BR" dirty="0">
                <a:solidFill>
                  <a:srgbClr val="00B0F0"/>
                </a:solidFill>
              </a:rPr>
              <a:t>dentro</a:t>
            </a:r>
            <a:r>
              <a:rPr lang="pt-BR" dirty="0"/>
              <a:t> e </a:t>
            </a:r>
            <a:r>
              <a:rPr lang="pt-BR" dirty="0">
                <a:solidFill>
                  <a:srgbClr val="00B0F0"/>
                </a:solidFill>
              </a:rPr>
              <a:t>fora</a:t>
            </a:r>
            <a:r>
              <a:rPr lang="pt-BR" dirty="0"/>
              <a:t> de isolamento, para identificação da presença de gases e vapores tóxicos. Muitos produtos </a:t>
            </a:r>
            <a:r>
              <a:rPr lang="pt-BR" b="1" dirty="0">
                <a:solidFill>
                  <a:srgbClr val="00B0F0"/>
                </a:solidFill>
              </a:rPr>
              <a:t>NÃO apresentam odor</a:t>
            </a:r>
            <a:r>
              <a:rPr lang="pt-BR" dirty="0"/>
              <a:t>, por isso é </a:t>
            </a:r>
            <a:r>
              <a:rPr lang="pt-BR" dirty="0">
                <a:solidFill>
                  <a:srgbClr val="00B050"/>
                </a:solidFill>
              </a:rPr>
              <a:t>fundamental</a:t>
            </a:r>
            <a:r>
              <a:rPr lang="pt-BR" dirty="0"/>
              <a:t> que nas operações de emergência </a:t>
            </a:r>
            <a:r>
              <a:rPr lang="pt-BR" dirty="0">
                <a:solidFill>
                  <a:srgbClr val="FD6E35"/>
                </a:solidFill>
              </a:rPr>
              <a:t>sejam realizados constantes monitoramentos</a:t>
            </a:r>
            <a:r>
              <a:rPr lang="pt-BR" dirty="0"/>
              <a:t> da concentração dos produtos na atmosfera.</a:t>
            </a:r>
          </a:p>
          <a:p>
            <a:pPr algn="just">
              <a:lnSpc>
                <a:spcPts val="2500"/>
              </a:lnSpc>
              <a:spcAft>
                <a:spcPts val="1800"/>
              </a:spcAft>
            </a:pPr>
            <a:r>
              <a:rPr lang="pt-BR" dirty="0"/>
              <a:t>►</a:t>
            </a:r>
            <a:r>
              <a:rPr lang="pt-BR" b="1" dirty="0"/>
              <a:t>Inspecione visualmente</a:t>
            </a:r>
            <a:r>
              <a:rPr lang="pt-BR" dirty="0"/>
              <a:t> os recipientes para verificar prováveis </a:t>
            </a:r>
            <a:r>
              <a:rPr lang="pt-BR" dirty="0">
                <a:solidFill>
                  <a:srgbClr val="FD6E35"/>
                </a:solidFill>
              </a:rPr>
              <a:t>vazamentos</a:t>
            </a:r>
            <a:r>
              <a:rPr lang="pt-BR" dirty="0"/>
              <a:t>.</a:t>
            </a:r>
          </a:p>
        </p:txBody>
      </p:sp>
    </p:spTree>
    <p:extLst>
      <p:ext uri="{BB962C8B-B14F-4D97-AF65-F5344CB8AC3E}">
        <p14:creationId xmlns:p14="http://schemas.microsoft.com/office/powerpoint/2010/main" val="271170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7"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14281" y="1393372"/>
            <a:ext cx="5904656" cy="1785104"/>
          </a:xfrm>
          <a:prstGeom prst="rect">
            <a:avLst/>
          </a:prstGeom>
          <a:noFill/>
          <a:ln w="19050">
            <a:noFill/>
          </a:ln>
        </p:spPr>
        <p:txBody>
          <a:bodyPr wrap="square" rtlCol="0">
            <a:spAutoFit/>
          </a:bodyPr>
          <a:lstStyle/>
          <a:p>
            <a:pPr>
              <a:spcAft>
                <a:spcPts val="1200"/>
              </a:spcAft>
            </a:pPr>
            <a:r>
              <a:rPr lang="pt-BR" dirty="0"/>
              <a:t>►Se for verificado </a:t>
            </a:r>
            <a:r>
              <a:rPr lang="pt-BR" b="1" dirty="0"/>
              <a:t>perfuração</a:t>
            </a:r>
            <a:r>
              <a:rPr lang="pt-BR" dirty="0"/>
              <a:t> </a:t>
            </a:r>
            <a:r>
              <a:rPr lang="pt-BR" dirty="0">
                <a:solidFill>
                  <a:srgbClr val="00B0F0"/>
                </a:solidFill>
              </a:rPr>
              <a:t>simples</a:t>
            </a:r>
            <a:r>
              <a:rPr lang="pt-BR" dirty="0"/>
              <a:t> e </a:t>
            </a:r>
            <a:r>
              <a:rPr lang="pt-BR" dirty="0">
                <a:solidFill>
                  <a:srgbClr val="00B0F0"/>
                </a:solidFill>
              </a:rPr>
              <a:t>pequena</a:t>
            </a:r>
            <a:r>
              <a:rPr lang="pt-BR" dirty="0"/>
              <a:t> ou furos irregulares:</a:t>
            </a:r>
          </a:p>
          <a:p>
            <a:pPr marL="271462">
              <a:spcAft>
                <a:spcPts val="1200"/>
              </a:spcAft>
            </a:pPr>
            <a:r>
              <a:rPr lang="pt-BR" b="1" dirty="0"/>
              <a:t>→</a:t>
            </a:r>
            <a:r>
              <a:rPr lang="pt-BR" dirty="0">
                <a:solidFill>
                  <a:srgbClr val="FD6E35"/>
                </a:solidFill>
              </a:rPr>
              <a:t>Utilizar batoques</a:t>
            </a:r>
            <a:r>
              <a:rPr lang="pt-BR" dirty="0"/>
              <a:t> de polipropileno (furos) ou pneumáticos infláveis.</a:t>
            </a:r>
          </a:p>
          <a:p>
            <a:pPr marL="271462">
              <a:spcAft>
                <a:spcPts val="1200"/>
              </a:spcAft>
            </a:pPr>
            <a:r>
              <a:rPr lang="pt-BR" b="1" dirty="0"/>
              <a:t>→</a:t>
            </a:r>
            <a:r>
              <a:rPr lang="pt-BR" dirty="0">
                <a:solidFill>
                  <a:srgbClr val="FD6E35"/>
                </a:solidFill>
              </a:rPr>
              <a:t>Utilizar cunhas</a:t>
            </a:r>
            <a:r>
              <a:rPr lang="pt-BR" dirty="0"/>
              <a:t> (rasgos ,trincas ,rachaduras) .</a:t>
            </a:r>
          </a:p>
        </p:txBody>
      </p:sp>
      <p:pic>
        <p:nvPicPr>
          <p:cNvPr id="9" name="Imagem 8">
            <a:extLst>
              <a:ext uri="{FF2B5EF4-FFF2-40B4-BE49-F238E27FC236}">
                <a16:creationId xmlns:a16="http://schemas.microsoft.com/office/drawing/2014/main" id="{D52411D1-3FED-45BD-BA09-5FB3931ED506}"/>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804455" cy="816074"/>
          </a:xfrm>
          <a:prstGeom prst="rect">
            <a:avLst/>
          </a:prstGeom>
        </p:spPr>
      </p:pic>
      <p:sp>
        <p:nvSpPr>
          <p:cNvPr id="10" name="CaixaDeTexto 9">
            <a:extLst>
              <a:ext uri="{FF2B5EF4-FFF2-40B4-BE49-F238E27FC236}">
                <a16:creationId xmlns:a16="http://schemas.microsoft.com/office/drawing/2014/main" id="{764C7855-B8FE-4638-9CE9-FDDDD8A63336}"/>
              </a:ext>
            </a:extLst>
          </p:cNvPr>
          <p:cNvSpPr txBox="1"/>
          <p:nvPr/>
        </p:nvSpPr>
        <p:spPr>
          <a:xfrm>
            <a:off x="214281" y="577298"/>
            <a:ext cx="4517046" cy="738664"/>
          </a:xfrm>
          <a:prstGeom prst="rect">
            <a:avLst/>
          </a:prstGeom>
          <a:noFill/>
        </p:spPr>
        <p:txBody>
          <a:bodyPr wrap="square" rtlCol="0">
            <a:spAutoFit/>
          </a:bodyPr>
          <a:lstStyle/>
          <a:p>
            <a:r>
              <a:rPr lang="pt-BR" sz="2200" b="1" dirty="0"/>
              <a:t>CLASSE 6 – TÓXICOS e INFECTANTES</a:t>
            </a:r>
          </a:p>
          <a:p>
            <a:r>
              <a:rPr lang="pt-BR" sz="2000" dirty="0"/>
              <a:t>Procedimentos em caso de Emergência</a:t>
            </a:r>
          </a:p>
        </p:txBody>
      </p:sp>
      <p:sp>
        <p:nvSpPr>
          <p:cNvPr id="12" name="CaixaDeTexto 11">
            <a:extLst>
              <a:ext uri="{FF2B5EF4-FFF2-40B4-BE49-F238E27FC236}">
                <a16:creationId xmlns:a16="http://schemas.microsoft.com/office/drawing/2014/main" id="{8A8650B1-67CE-4200-984C-82F414444A8F}"/>
              </a:ext>
            </a:extLst>
          </p:cNvPr>
          <p:cNvSpPr txBox="1"/>
          <p:nvPr/>
        </p:nvSpPr>
        <p:spPr>
          <a:xfrm>
            <a:off x="208887" y="3424730"/>
            <a:ext cx="8726225" cy="1431161"/>
          </a:xfrm>
          <a:prstGeom prst="rect">
            <a:avLst/>
          </a:prstGeom>
          <a:noFill/>
          <a:ln w="19050">
            <a:noFill/>
          </a:ln>
        </p:spPr>
        <p:txBody>
          <a:bodyPr wrap="square" rtlCol="0">
            <a:spAutoFit/>
          </a:bodyPr>
          <a:lstStyle/>
          <a:p>
            <a:pPr algn="just">
              <a:spcAft>
                <a:spcPts val="1800"/>
              </a:spcAft>
            </a:pPr>
            <a:r>
              <a:rPr lang="pt-BR" dirty="0"/>
              <a:t>►Para </a:t>
            </a:r>
            <a:r>
              <a:rPr lang="pt-BR" b="1" dirty="0"/>
              <a:t>absorver o produto</a:t>
            </a:r>
            <a:r>
              <a:rPr lang="pt-BR" dirty="0"/>
              <a:t> evitando maiores áreas de contaminação, </a:t>
            </a:r>
            <a:r>
              <a:rPr lang="pt-BR" dirty="0">
                <a:solidFill>
                  <a:srgbClr val="FD6E35"/>
                </a:solidFill>
              </a:rPr>
              <a:t>utilizaremos </a:t>
            </a:r>
            <a:r>
              <a:rPr lang="pt-BR" i="1" dirty="0" err="1">
                <a:solidFill>
                  <a:srgbClr val="FD6E35"/>
                </a:solidFill>
              </a:rPr>
              <a:t>Ab</a:t>
            </a:r>
            <a:r>
              <a:rPr lang="pt-BR" i="1" dirty="0">
                <a:solidFill>
                  <a:srgbClr val="FD6E35"/>
                </a:solidFill>
              </a:rPr>
              <a:t> </a:t>
            </a:r>
            <a:r>
              <a:rPr lang="pt-BR" i="1" dirty="0" err="1">
                <a:solidFill>
                  <a:srgbClr val="FD6E35"/>
                </a:solidFill>
              </a:rPr>
              <a:t>Zobit</a:t>
            </a:r>
            <a:r>
              <a:rPr lang="pt-BR" dirty="0"/>
              <a:t>, para que o produto seja absorvido.</a:t>
            </a:r>
          </a:p>
          <a:p>
            <a:pPr algn="just">
              <a:spcAft>
                <a:spcPts val="1800"/>
              </a:spcAft>
            </a:pPr>
            <a:r>
              <a:rPr lang="pt-BR" dirty="0"/>
              <a:t>►Os resíduos que forem coletados, DEVERÃO ser </a:t>
            </a:r>
            <a:r>
              <a:rPr lang="pt-BR" dirty="0">
                <a:solidFill>
                  <a:srgbClr val="00B0F0"/>
                </a:solidFill>
              </a:rPr>
              <a:t>embalados</a:t>
            </a:r>
            <a:r>
              <a:rPr lang="pt-BR" dirty="0"/>
              <a:t>, devidamente </a:t>
            </a:r>
            <a:r>
              <a:rPr lang="pt-BR" dirty="0">
                <a:solidFill>
                  <a:srgbClr val="00B0F0"/>
                </a:solidFill>
              </a:rPr>
              <a:t>sinalizados</a:t>
            </a:r>
            <a:r>
              <a:rPr lang="pt-BR" dirty="0"/>
              <a:t> e </a:t>
            </a:r>
            <a:r>
              <a:rPr lang="pt-BR" dirty="0">
                <a:solidFill>
                  <a:srgbClr val="00B0F0"/>
                </a:solidFill>
              </a:rPr>
              <a:t>identificados</a:t>
            </a:r>
            <a:r>
              <a:rPr lang="pt-BR" dirty="0"/>
              <a:t> para seu descarte final.</a:t>
            </a:r>
          </a:p>
        </p:txBody>
      </p:sp>
      <p:pic>
        <p:nvPicPr>
          <p:cNvPr id="6" name="Imagem 5">
            <a:extLst>
              <a:ext uri="{FF2B5EF4-FFF2-40B4-BE49-F238E27FC236}">
                <a16:creationId xmlns:a16="http://schemas.microsoft.com/office/drawing/2014/main" id="{27FE0D46-7ADD-4085-AF39-601C34624604}"/>
              </a:ext>
            </a:extLst>
          </p:cNvPr>
          <p:cNvPicPr>
            <a:picLocks noChangeAspect="1"/>
          </p:cNvPicPr>
          <p:nvPr/>
        </p:nvPicPr>
        <p:blipFill rotWithShape="1">
          <a:blip r:embed="rId4"/>
          <a:srcRect l="69505" t="14903" r="3642" b="37359"/>
          <a:stretch/>
        </p:blipFill>
        <p:spPr>
          <a:xfrm>
            <a:off x="6241473" y="749596"/>
            <a:ext cx="2542309" cy="2542309"/>
          </a:xfrm>
          <a:prstGeom prst="rect">
            <a:avLst/>
          </a:prstGeom>
        </p:spPr>
      </p:pic>
    </p:spTree>
    <p:extLst>
      <p:ext uri="{BB962C8B-B14F-4D97-AF65-F5344CB8AC3E}">
        <p14:creationId xmlns:p14="http://schemas.microsoft.com/office/powerpoint/2010/main" val="357411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2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6230203" y="1336454"/>
            <a:ext cx="2736375" cy="3508653"/>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endParaRPr lang="pt-BR" i="1" dirty="0"/>
          </a:p>
          <a:p>
            <a:r>
              <a:rPr lang="pt-BR" sz="1700" i="1" dirty="0"/>
              <a:t>... </a:t>
            </a:r>
            <a:r>
              <a:rPr lang="pt-BR" sz="1700" dirty="0"/>
              <a:t>significa que uma substância </a:t>
            </a:r>
            <a:r>
              <a:rPr lang="pt-BR" sz="1700" i="1" dirty="0"/>
              <a:t>insensibilizante</a:t>
            </a:r>
            <a:r>
              <a:rPr lang="pt-BR" sz="1700" dirty="0"/>
              <a:t> foi adicionada a um explosivo para aumentar a segurança durante sua manipulação e seu transporte. </a:t>
            </a:r>
          </a:p>
          <a:p>
            <a:endParaRPr lang="pt-BR" sz="1700" dirty="0"/>
          </a:p>
          <a:p>
            <a:r>
              <a:rPr lang="pt-BR" sz="1700" dirty="0"/>
              <a:t>O insensibilizante torna o explosivo insensibilizado, ou menos sensível, ao calor, choque, impacto, fricção.</a:t>
            </a:r>
          </a:p>
        </p:txBody>
      </p:sp>
      <p:pic>
        <p:nvPicPr>
          <p:cNvPr id="9" name="Imagem 8">
            <a:extLst>
              <a:ext uri="{FF2B5EF4-FFF2-40B4-BE49-F238E27FC236}">
                <a16:creationId xmlns:a16="http://schemas.microsoft.com/office/drawing/2014/main" id="{5935419C-DF2E-438D-A22D-E450CF5027E6}"/>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0" name="CaixaDeTexto 9">
            <a:extLst>
              <a:ext uri="{FF2B5EF4-FFF2-40B4-BE49-F238E27FC236}">
                <a16:creationId xmlns:a16="http://schemas.microsoft.com/office/drawing/2014/main" id="{30E2D9F3-4375-4171-B234-CBB563367B60}"/>
              </a:ext>
            </a:extLst>
          </p:cNvPr>
          <p:cNvSpPr txBox="1"/>
          <p:nvPr/>
        </p:nvSpPr>
        <p:spPr>
          <a:xfrm>
            <a:off x="214282" y="577298"/>
            <a:ext cx="3997678" cy="430887"/>
          </a:xfrm>
          <a:prstGeom prst="rect">
            <a:avLst/>
          </a:prstGeom>
          <a:noFill/>
        </p:spPr>
        <p:txBody>
          <a:bodyPr wrap="square" rtlCol="0">
            <a:spAutoFit/>
          </a:bodyPr>
          <a:lstStyle/>
          <a:p>
            <a:r>
              <a:rPr lang="pt-BR" sz="2200" b="1" dirty="0"/>
              <a:t>CLASSE 1 - EXPLOSIVOS</a:t>
            </a:r>
          </a:p>
        </p:txBody>
      </p:sp>
      <p:sp>
        <p:nvSpPr>
          <p:cNvPr id="6" name="CaixaDeTexto 5">
            <a:extLst>
              <a:ext uri="{FF2B5EF4-FFF2-40B4-BE49-F238E27FC236}">
                <a16:creationId xmlns:a16="http://schemas.microsoft.com/office/drawing/2014/main" id="{E0733A0E-D73A-44F5-97A5-2D91B3479246}"/>
              </a:ext>
            </a:extLst>
          </p:cNvPr>
          <p:cNvSpPr txBox="1"/>
          <p:nvPr/>
        </p:nvSpPr>
        <p:spPr>
          <a:xfrm>
            <a:off x="3284985" y="1397874"/>
            <a:ext cx="2630853" cy="2985433"/>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pt-BR" dirty="0"/>
          </a:p>
          <a:p>
            <a:r>
              <a:rPr lang="pt-BR" sz="1700" dirty="0"/>
              <a:t>...é uma substância, ou mistura de substâncias, concebida para produzir efeito de calor, luz, som, gás ou fumaça, ou combinação destes, como resultado de reações químicas exotérmicas autossustentáveis e não detonantes.</a:t>
            </a:r>
          </a:p>
        </p:txBody>
      </p:sp>
      <p:sp>
        <p:nvSpPr>
          <p:cNvPr id="7" name="CaixaDeTexto 6">
            <a:extLst>
              <a:ext uri="{FF2B5EF4-FFF2-40B4-BE49-F238E27FC236}">
                <a16:creationId xmlns:a16="http://schemas.microsoft.com/office/drawing/2014/main" id="{D8D87FB2-A4F3-4B70-97AD-5A88AB6F0257}"/>
              </a:ext>
            </a:extLst>
          </p:cNvPr>
          <p:cNvSpPr txBox="1"/>
          <p:nvPr/>
        </p:nvSpPr>
        <p:spPr>
          <a:xfrm>
            <a:off x="193810" y="1350106"/>
            <a:ext cx="2736375" cy="3493264"/>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endParaRPr lang="pt-BR" sz="1700" dirty="0"/>
          </a:p>
          <a:p>
            <a:r>
              <a:rPr lang="pt-BR" sz="1700" dirty="0"/>
              <a:t>...é uma substância sólida ou líquida (ou mistura de substâncias) por si mesma capaz de produzir gás, por reação química, a temperatura, pressão e velocidade tais que provoque danos à sua volta. Incluem-se nesta definição as substâncias pirotécnicas, mesmo que não desprendam gases.</a:t>
            </a:r>
          </a:p>
        </p:txBody>
      </p:sp>
      <p:sp>
        <p:nvSpPr>
          <p:cNvPr id="3" name="Retângulo 2">
            <a:extLst>
              <a:ext uri="{FF2B5EF4-FFF2-40B4-BE49-F238E27FC236}">
                <a16:creationId xmlns:a16="http://schemas.microsoft.com/office/drawing/2014/main" id="{C813C8EB-D499-429D-B9C1-59040DE85F93}"/>
              </a:ext>
            </a:extLst>
          </p:cNvPr>
          <p:cNvSpPr/>
          <p:nvPr/>
        </p:nvSpPr>
        <p:spPr>
          <a:xfrm>
            <a:off x="95535" y="1241945"/>
            <a:ext cx="2204114" cy="395786"/>
          </a:xfrm>
          <a:prstGeom prst="rect">
            <a:avLst/>
          </a:prstGeom>
          <a:solidFill>
            <a:schemeClr val="tx1">
              <a:lumMod val="75000"/>
              <a:lumOff val="2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500" b="1" dirty="0">
                <a:solidFill>
                  <a:schemeClr val="bg1"/>
                </a:solidFill>
              </a:rPr>
              <a:t>SUBSTÂNCIA EXPLOSIVA</a:t>
            </a:r>
          </a:p>
        </p:txBody>
      </p:sp>
      <p:sp>
        <p:nvSpPr>
          <p:cNvPr id="11" name="Retângulo 10">
            <a:extLst>
              <a:ext uri="{FF2B5EF4-FFF2-40B4-BE49-F238E27FC236}">
                <a16:creationId xmlns:a16="http://schemas.microsoft.com/office/drawing/2014/main" id="{4C0FD87F-EA75-479E-BB5C-119AF6EC99B7}"/>
              </a:ext>
            </a:extLst>
          </p:cNvPr>
          <p:cNvSpPr/>
          <p:nvPr/>
        </p:nvSpPr>
        <p:spPr>
          <a:xfrm>
            <a:off x="3179462" y="1297790"/>
            <a:ext cx="2420205" cy="395786"/>
          </a:xfrm>
          <a:prstGeom prst="rect">
            <a:avLst/>
          </a:prstGeom>
          <a:solidFill>
            <a:schemeClr val="tx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500" b="1" dirty="0">
                <a:solidFill>
                  <a:schemeClr val="bg1"/>
                </a:solidFill>
              </a:rPr>
              <a:t>SUBSTÂNCIA PIROTÉCNICA</a:t>
            </a:r>
          </a:p>
        </p:txBody>
      </p:sp>
      <p:sp>
        <p:nvSpPr>
          <p:cNvPr id="13" name="Retângulo 12">
            <a:extLst>
              <a:ext uri="{FF2B5EF4-FFF2-40B4-BE49-F238E27FC236}">
                <a16:creationId xmlns:a16="http://schemas.microsoft.com/office/drawing/2014/main" id="{B504140B-2A6E-41D1-8AA5-9EA3E4C12501}"/>
              </a:ext>
            </a:extLst>
          </p:cNvPr>
          <p:cNvSpPr/>
          <p:nvPr/>
        </p:nvSpPr>
        <p:spPr>
          <a:xfrm>
            <a:off x="6086438" y="1263666"/>
            <a:ext cx="1808791" cy="395786"/>
          </a:xfrm>
          <a:prstGeom prst="rect">
            <a:avLst/>
          </a:prstGeom>
          <a:solidFill>
            <a:schemeClr val="accent3">
              <a:lumMod val="5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500" b="1" dirty="0">
                <a:solidFill>
                  <a:schemeClr val="bg1"/>
                </a:solidFill>
              </a:rPr>
              <a:t>INSENSIBILIZANTE</a:t>
            </a:r>
          </a:p>
        </p:txBody>
      </p:sp>
      <p:pic>
        <p:nvPicPr>
          <p:cNvPr id="14" name="Imagem 13" descr="Imagem relacionada">
            <a:extLst>
              <a:ext uri="{FF2B5EF4-FFF2-40B4-BE49-F238E27FC236}">
                <a16:creationId xmlns:a16="http://schemas.microsoft.com/office/drawing/2014/main" id="{B4721E92-3C5D-47FC-B6F0-5387EF169F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7073" t="7271" r="14716" b="35732"/>
          <a:stretch>
            <a:fillRect/>
          </a:stretch>
        </p:blipFill>
        <p:spPr bwMode="auto">
          <a:xfrm>
            <a:off x="7674319" y="578496"/>
            <a:ext cx="614727" cy="614727"/>
          </a:xfrm>
          <a:custGeom>
            <a:avLst/>
            <a:gdLst>
              <a:gd name="connsiteX0" fmla="*/ 986139 w 1972279"/>
              <a:gd name="connsiteY0" fmla="*/ 0 h 1972280"/>
              <a:gd name="connsiteX1" fmla="*/ 1972279 w 1972279"/>
              <a:gd name="connsiteY1" fmla="*/ 986140 h 1972280"/>
              <a:gd name="connsiteX2" fmla="*/ 986139 w 1972279"/>
              <a:gd name="connsiteY2" fmla="*/ 1972280 h 1972280"/>
              <a:gd name="connsiteX3" fmla="*/ 0 w 1972279"/>
              <a:gd name="connsiteY3" fmla="*/ 986140 h 1972280"/>
              <a:gd name="connsiteX4" fmla="*/ 986139 w 1972279"/>
              <a:gd name="connsiteY4" fmla="*/ 0 h 1972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279" h="1972280">
                <a:moveTo>
                  <a:pt x="986139" y="0"/>
                </a:moveTo>
                <a:lnTo>
                  <a:pt x="1972279" y="986140"/>
                </a:lnTo>
                <a:lnTo>
                  <a:pt x="986139" y="1972280"/>
                </a:lnTo>
                <a:lnTo>
                  <a:pt x="0" y="986140"/>
                </a:lnTo>
                <a:lnTo>
                  <a:pt x="986139" y="0"/>
                </a:lnTo>
                <a:close/>
              </a:path>
            </a:pathLst>
          </a:custGeom>
          <a:noFill/>
          <a:extLst>
            <a:ext uri="{909E8E84-426E-40DD-AFC4-6F175D3DCCD1}">
              <a14:hiddenFill xmlns:a14="http://schemas.microsoft.com/office/drawing/2010/main">
                <a:solidFill>
                  <a:srgbClr val="FFFFFF"/>
                </a:solidFill>
              </a14:hiddenFill>
            </a:ext>
          </a:extLst>
        </p:spPr>
      </p:pic>
      <p:pic>
        <p:nvPicPr>
          <p:cNvPr id="15" name="Imagem 14" descr="Imagem relacionada">
            <a:extLst>
              <a:ext uri="{FF2B5EF4-FFF2-40B4-BE49-F238E27FC236}">
                <a16:creationId xmlns:a16="http://schemas.microsoft.com/office/drawing/2014/main" id="{3B667B0F-C376-4320-AE53-5C7E12EDFB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05" t="8443" r="71555" b="35715"/>
          <a:stretch>
            <a:fillRect/>
          </a:stretch>
        </p:blipFill>
        <p:spPr bwMode="auto">
          <a:xfrm>
            <a:off x="4694333" y="592117"/>
            <a:ext cx="602271" cy="602271"/>
          </a:xfrm>
          <a:custGeom>
            <a:avLst/>
            <a:gdLst>
              <a:gd name="connsiteX0" fmla="*/ 966157 w 1932314"/>
              <a:gd name="connsiteY0" fmla="*/ 0 h 1932314"/>
              <a:gd name="connsiteX1" fmla="*/ 1932314 w 1932314"/>
              <a:gd name="connsiteY1" fmla="*/ 966157 h 1932314"/>
              <a:gd name="connsiteX2" fmla="*/ 966157 w 1932314"/>
              <a:gd name="connsiteY2" fmla="*/ 1932314 h 1932314"/>
              <a:gd name="connsiteX3" fmla="*/ 0 w 1932314"/>
              <a:gd name="connsiteY3" fmla="*/ 966157 h 1932314"/>
              <a:gd name="connsiteX4" fmla="*/ 966157 w 1932314"/>
              <a:gd name="connsiteY4" fmla="*/ 0 h 1932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314" h="1932314">
                <a:moveTo>
                  <a:pt x="966157" y="0"/>
                </a:moveTo>
                <a:lnTo>
                  <a:pt x="1932314" y="966157"/>
                </a:lnTo>
                <a:lnTo>
                  <a:pt x="966157" y="1932314"/>
                </a:lnTo>
                <a:lnTo>
                  <a:pt x="0" y="966157"/>
                </a:lnTo>
                <a:lnTo>
                  <a:pt x="966157" y="0"/>
                </a:lnTo>
                <a:close/>
              </a:path>
            </a:pathLst>
          </a:custGeom>
          <a:noFill/>
          <a:extLst>
            <a:ext uri="{909E8E84-426E-40DD-AFC4-6F175D3DCCD1}">
              <a14:hiddenFill xmlns:a14="http://schemas.microsoft.com/office/drawing/2010/main">
                <a:solidFill>
                  <a:srgbClr val="FFFFFF"/>
                </a:solidFill>
              </a14:hiddenFill>
            </a:ext>
          </a:extLst>
        </p:spPr>
      </p:pic>
      <p:pic>
        <p:nvPicPr>
          <p:cNvPr id="16" name="Imagem 15" descr="Imagem relacionada">
            <a:extLst>
              <a:ext uri="{FF2B5EF4-FFF2-40B4-BE49-F238E27FC236}">
                <a16:creationId xmlns:a16="http://schemas.microsoft.com/office/drawing/2014/main" id="{80CC4611-52F8-459B-8CD2-DE1AA2763A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060" t="8658" r="43309" b="35518"/>
          <a:stretch>
            <a:fillRect/>
          </a:stretch>
        </p:blipFill>
        <p:spPr bwMode="auto">
          <a:xfrm>
            <a:off x="5460070" y="596141"/>
            <a:ext cx="602083" cy="602083"/>
          </a:xfrm>
          <a:custGeom>
            <a:avLst/>
            <a:gdLst>
              <a:gd name="connsiteX0" fmla="*/ 965855 w 1931711"/>
              <a:gd name="connsiteY0" fmla="*/ 0 h 1931711"/>
              <a:gd name="connsiteX1" fmla="*/ 1931711 w 1931711"/>
              <a:gd name="connsiteY1" fmla="*/ 965855 h 1931711"/>
              <a:gd name="connsiteX2" fmla="*/ 965855 w 1931711"/>
              <a:gd name="connsiteY2" fmla="*/ 1931711 h 1931711"/>
              <a:gd name="connsiteX3" fmla="*/ 0 w 1931711"/>
              <a:gd name="connsiteY3" fmla="*/ 965855 h 1931711"/>
              <a:gd name="connsiteX4" fmla="*/ 965855 w 1931711"/>
              <a:gd name="connsiteY4" fmla="*/ 0 h 1931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711" h="1931711">
                <a:moveTo>
                  <a:pt x="965855" y="0"/>
                </a:moveTo>
                <a:lnTo>
                  <a:pt x="1931711" y="965855"/>
                </a:lnTo>
                <a:lnTo>
                  <a:pt x="965855" y="1931711"/>
                </a:lnTo>
                <a:lnTo>
                  <a:pt x="0" y="965855"/>
                </a:lnTo>
                <a:lnTo>
                  <a:pt x="965855" y="0"/>
                </a:lnTo>
                <a:close/>
              </a:path>
            </a:pathLst>
          </a:custGeom>
          <a:noFill/>
          <a:extLst>
            <a:ext uri="{909E8E84-426E-40DD-AFC4-6F175D3DCCD1}">
              <a14:hiddenFill xmlns:a14="http://schemas.microsoft.com/office/drawing/2010/main">
                <a:solidFill>
                  <a:srgbClr val="FFFFFF"/>
                </a:solidFill>
              </a14:hiddenFill>
            </a:ext>
          </a:extLst>
        </p:spPr>
      </p:pic>
      <p:pic>
        <p:nvPicPr>
          <p:cNvPr id="17" name="Imagem 16" descr="Imagem relacionada">
            <a:extLst>
              <a:ext uri="{FF2B5EF4-FFF2-40B4-BE49-F238E27FC236}">
                <a16:creationId xmlns:a16="http://schemas.microsoft.com/office/drawing/2014/main" id="{E4E58254-4B9A-4143-A9ED-A465882C20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1695" t="36653" r="94" b="6350"/>
          <a:stretch>
            <a:fillRect/>
          </a:stretch>
        </p:blipFill>
        <p:spPr bwMode="auto">
          <a:xfrm>
            <a:off x="8414504" y="593100"/>
            <a:ext cx="614727" cy="614727"/>
          </a:xfrm>
          <a:custGeom>
            <a:avLst/>
            <a:gdLst>
              <a:gd name="connsiteX0" fmla="*/ 986139 w 1972279"/>
              <a:gd name="connsiteY0" fmla="*/ 0 h 1972279"/>
              <a:gd name="connsiteX1" fmla="*/ 1972279 w 1972279"/>
              <a:gd name="connsiteY1" fmla="*/ 986139 h 1972279"/>
              <a:gd name="connsiteX2" fmla="*/ 986139 w 1972279"/>
              <a:gd name="connsiteY2" fmla="*/ 1972279 h 1972279"/>
              <a:gd name="connsiteX3" fmla="*/ 0 w 1972279"/>
              <a:gd name="connsiteY3" fmla="*/ 986139 h 1972279"/>
              <a:gd name="connsiteX4" fmla="*/ 986139 w 1972279"/>
              <a:gd name="connsiteY4" fmla="*/ 0 h 197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279" h="1972279">
                <a:moveTo>
                  <a:pt x="986139" y="0"/>
                </a:moveTo>
                <a:lnTo>
                  <a:pt x="1972279" y="986139"/>
                </a:lnTo>
                <a:lnTo>
                  <a:pt x="986139" y="1972279"/>
                </a:lnTo>
                <a:lnTo>
                  <a:pt x="0" y="986139"/>
                </a:lnTo>
                <a:lnTo>
                  <a:pt x="986139" y="0"/>
                </a:lnTo>
                <a:close/>
              </a:path>
            </a:pathLst>
          </a:custGeom>
          <a:noFill/>
          <a:extLst>
            <a:ext uri="{909E8E84-426E-40DD-AFC4-6F175D3DCCD1}">
              <a14:hiddenFill xmlns:a14="http://schemas.microsoft.com/office/drawing/2010/main">
                <a:solidFill>
                  <a:srgbClr val="FFFFFF"/>
                </a:solidFill>
              </a14:hiddenFill>
            </a:ext>
          </a:extLst>
        </p:spPr>
      </p:pic>
      <p:pic>
        <p:nvPicPr>
          <p:cNvPr id="18" name="Imagem 17" descr="Imagem relacionada">
            <a:extLst>
              <a:ext uri="{FF2B5EF4-FFF2-40B4-BE49-F238E27FC236}">
                <a16:creationId xmlns:a16="http://schemas.microsoft.com/office/drawing/2014/main" id="{189C4900-0A3E-4784-AE88-969B8E81EF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804" t="37240" r="57564" b="6936"/>
          <a:stretch>
            <a:fillRect/>
          </a:stretch>
        </p:blipFill>
        <p:spPr bwMode="auto">
          <a:xfrm>
            <a:off x="6222190" y="605744"/>
            <a:ext cx="602083" cy="602083"/>
          </a:xfrm>
          <a:custGeom>
            <a:avLst/>
            <a:gdLst>
              <a:gd name="connsiteX0" fmla="*/ 965855 w 1931711"/>
              <a:gd name="connsiteY0" fmla="*/ 0 h 1931711"/>
              <a:gd name="connsiteX1" fmla="*/ 1931711 w 1931711"/>
              <a:gd name="connsiteY1" fmla="*/ 965855 h 1931711"/>
              <a:gd name="connsiteX2" fmla="*/ 965855 w 1931711"/>
              <a:gd name="connsiteY2" fmla="*/ 1931711 h 1931711"/>
              <a:gd name="connsiteX3" fmla="*/ 0 w 1931711"/>
              <a:gd name="connsiteY3" fmla="*/ 965855 h 1931711"/>
              <a:gd name="connsiteX4" fmla="*/ 965855 w 1931711"/>
              <a:gd name="connsiteY4" fmla="*/ 0 h 1931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711" h="1931711">
                <a:moveTo>
                  <a:pt x="965855" y="0"/>
                </a:moveTo>
                <a:lnTo>
                  <a:pt x="1931711" y="965855"/>
                </a:lnTo>
                <a:lnTo>
                  <a:pt x="965855" y="1931711"/>
                </a:lnTo>
                <a:lnTo>
                  <a:pt x="0" y="965855"/>
                </a:lnTo>
                <a:lnTo>
                  <a:pt x="965855" y="0"/>
                </a:lnTo>
                <a:close/>
              </a:path>
            </a:pathLst>
          </a:custGeom>
          <a:noFill/>
          <a:extLst>
            <a:ext uri="{909E8E84-426E-40DD-AFC4-6F175D3DCCD1}">
              <a14:hiddenFill xmlns:a14="http://schemas.microsoft.com/office/drawing/2010/main">
                <a:solidFill>
                  <a:srgbClr val="FFFFFF"/>
                </a:solidFill>
              </a14:hiddenFill>
            </a:ext>
          </a:extLst>
        </p:spPr>
      </p:pic>
      <p:pic>
        <p:nvPicPr>
          <p:cNvPr id="19" name="Imagem 18" descr="Imagem relacionada">
            <a:extLst>
              <a:ext uri="{FF2B5EF4-FFF2-40B4-BE49-F238E27FC236}">
                <a16:creationId xmlns:a16="http://schemas.microsoft.com/office/drawing/2014/main" id="{B270C3F6-2414-4175-B873-5A5D1D9B23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3250" t="37240" r="29119" b="6936"/>
          <a:stretch>
            <a:fillRect/>
          </a:stretch>
        </p:blipFill>
        <p:spPr bwMode="auto">
          <a:xfrm>
            <a:off x="6949731" y="593674"/>
            <a:ext cx="602083" cy="602083"/>
          </a:xfrm>
          <a:custGeom>
            <a:avLst/>
            <a:gdLst>
              <a:gd name="connsiteX0" fmla="*/ 965855 w 1931711"/>
              <a:gd name="connsiteY0" fmla="*/ 0 h 1931711"/>
              <a:gd name="connsiteX1" fmla="*/ 1931711 w 1931711"/>
              <a:gd name="connsiteY1" fmla="*/ 965855 h 1931711"/>
              <a:gd name="connsiteX2" fmla="*/ 965855 w 1931711"/>
              <a:gd name="connsiteY2" fmla="*/ 1931711 h 1931711"/>
              <a:gd name="connsiteX3" fmla="*/ 0 w 1931711"/>
              <a:gd name="connsiteY3" fmla="*/ 965855 h 1931711"/>
              <a:gd name="connsiteX4" fmla="*/ 965855 w 1931711"/>
              <a:gd name="connsiteY4" fmla="*/ 0 h 1931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711" h="1931711">
                <a:moveTo>
                  <a:pt x="965855" y="0"/>
                </a:moveTo>
                <a:lnTo>
                  <a:pt x="1931711" y="965855"/>
                </a:lnTo>
                <a:lnTo>
                  <a:pt x="965855" y="1931711"/>
                </a:lnTo>
                <a:lnTo>
                  <a:pt x="0" y="965855"/>
                </a:lnTo>
                <a:lnTo>
                  <a:pt x="965855" y="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2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1" grpId="0" animBg="1"/>
      <p:bldP spid="13"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5384A029-AC56-4D0E-8DC0-E4386DF43DFB}"/>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804455" cy="816074"/>
          </a:xfrm>
          <a:prstGeom prst="rect">
            <a:avLst/>
          </a:prstGeom>
        </p:spPr>
      </p:pic>
      <p:sp>
        <p:nvSpPr>
          <p:cNvPr id="7" name="CaixaDeTexto 6">
            <a:extLst>
              <a:ext uri="{FF2B5EF4-FFF2-40B4-BE49-F238E27FC236}">
                <a16:creationId xmlns:a16="http://schemas.microsoft.com/office/drawing/2014/main" id="{7E4CC29E-F433-4947-8563-514E65BB3BF7}"/>
              </a:ext>
            </a:extLst>
          </p:cNvPr>
          <p:cNvSpPr txBox="1"/>
          <p:nvPr/>
        </p:nvSpPr>
        <p:spPr>
          <a:xfrm>
            <a:off x="214281" y="577298"/>
            <a:ext cx="4517046" cy="738664"/>
          </a:xfrm>
          <a:prstGeom prst="rect">
            <a:avLst/>
          </a:prstGeom>
          <a:noFill/>
        </p:spPr>
        <p:txBody>
          <a:bodyPr wrap="square" rtlCol="0">
            <a:spAutoFit/>
          </a:bodyPr>
          <a:lstStyle/>
          <a:p>
            <a:r>
              <a:rPr lang="pt-BR" sz="2200" b="1" dirty="0"/>
              <a:t>CLASSE 6 – TÓXICOS e INFECTANTES</a:t>
            </a:r>
          </a:p>
          <a:p>
            <a:r>
              <a:rPr lang="pt-BR" sz="2000" dirty="0"/>
              <a:t>Procedimentos em caso de Emergência</a:t>
            </a:r>
          </a:p>
        </p:txBody>
      </p:sp>
      <p:sp>
        <p:nvSpPr>
          <p:cNvPr id="2" name="Retângulo: Cantos Arredondados 1">
            <a:extLst>
              <a:ext uri="{FF2B5EF4-FFF2-40B4-BE49-F238E27FC236}">
                <a16:creationId xmlns:a16="http://schemas.microsoft.com/office/drawing/2014/main" id="{77009091-E058-4CE0-8721-EC890D1F04E5}"/>
              </a:ext>
            </a:extLst>
          </p:cNvPr>
          <p:cNvSpPr/>
          <p:nvPr/>
        </p:nvSpPr>
        <p:spPr>
          <a:xfrm>
            <a:off x="803563" y="1614923"/>
            <a:ext cx="7162800" cy="2973050"/>
          </a:xfrm>
          <a:prstGeom prst="roundRect">
            <a:avLst>
              <a:gd name="adj" fmla="val 4339"/>
            </a:avLst>
          </a:prstGeom>
          <a:solidFill>
            <a:srgbClr val="C7EAFD"/>
          </a:solidFill>
          <a:ln w="25400">
            <a:solidFill>
              <a:srgbClr val="00B0F0"/>
            </a:solidFill>
          </a:ln>
        </p:spPr>
        <p:txBody>
          <a:bodyPr wrap="square" rtlCol="0" anchor="ctr">
            <a:spAutoFit/>
          </a:bodyPr>
          <a:lstStyle/>
          <a:p>
            <a:pPr algn="l"/>
            <a:r>
              <a:rPr lang="pt-BR" sz="2000" dirty="0">
                <a:solidFill>
                  <a:srgbClr val="0070C0"/>
                </a:solidFill>
                <a:latin typeface="+mj-lt"/>
              </a:rPr>
              <a:t>Entre esses equipamentos, destacam-se as </a:t>
            </a:r>
            <a:r>
              <a:rPr lang="pt-BR" sz="2000" b="1" dirty="0">
                <a:solidFill>
                  <a:srgbClr val="0070C0"/>
                </a:solidFill>
                <a:latin typeface="+mj-lt"/>
              </a:rPr>
              <a:t>máscaras </a:t>
            </a:r>
          </a:p>
          <a:p>
            <a:pPr algn="l"/>
            <a:r>
              <a:rPr lang="pt-BR" sz="2000" b="1" dirty="0">
                <a:solidFill>
                  <a:srgbClr val="0070C0"/>
                </a:solidFill>
                <a:latin typeface="+mj-lt"/>
              </a:rPr>
              <a:t>faciais</a:t>
            </a:r>
            <a:r>
              <a:rPr lang="pt-BR" sz="2000" dirty="0">
                <a:solidFill>
                  <a:srgbClr val="0070C0"/>
                </a:solidFill>
                <a:latin typeface="+mj-lt"/>
              </a:rPr>
              <a:t> com </a:t>
            </a:r>
            <a:r>
              <a:rPr lang="pt-BR" sz="2000" dirty="0">
                <a:latin typeface="+mj-lt"/>
              </a:rPr>
              <a:t>filtros químicos</a:t>
            </a:r>
            <a:r>
              <a:rPr lang="pt-BR" sz="2000" dirty="0">
                <a:solidFill>
                  <a:srgbClr val="0070C0"/>
                </a:solidFill>
                <a:latin typeface="+mj-lt"/>
              </a:rPr>
              <a:t> e os </a:t>
            </a:r>
            <a:r>
              <a:rPr lang="pt-BR" sz="2000" dirty="0">
                <a:latin typeface="+mj-lt"/>
              </a:rPr>
              <a:t>conjuntos autônomos</a:t>
            </a:r>
            <a:r>
              <a:rPr lang="pt-BR" sz="2000" dirty="0">
                <a:solidFill>
                  <a:srgbClr val="0070C0"/>
                </a:solidFill>
                <a:latin typeface="+mj-lt"/>
              </a:rPr>
              <a:t> de respiração e ar comprimido.</a:t>
            </a:r>
          </a:p>
          <a:p>
            <a:pPr algn="l"/>
            <a:endParaRPr lang="pt-BR" sz="2000" dirty="0">
              <a:solidFill>
                <a:srgbClr val="0070C0"/>
              </a:solidFill>
              <a:latin typeface="+mj-lt"/>
            </a:endParaRPr>
          </a:p>
          <a:p>
            <a:pPr algn="l"/>
            <a:r>
              <a:rPr lang="pt-BR" sz="2000" dirty="0">
                <a:solidFill>
                  <a:srgbClr val="0070C0"/>
                </a:solidFill>
                <a:latin typeface="+mj-lt"/>
              </a:rPr>
              <a:t>Lembre-se de que filtros químicos </a:t>
            </a:r>
            <a:r>
              <a:rPr lang="pt-BR" sz="2000" b="1" dirty="0">
                <a:solidFill>
                  <a:srgbClr val="0070C0"/>
                </a:solidFill>
                <a:latin typeface="+mj-lt"/>
              </a:rPr>
              <a:t>retêm os poluentes </a:t>
            </a:r>
            <a:r>
              <a:rPr lang="pt-BR" sz="2000" dirty="0">
                <a:solidFill>
                  <a:srgbClr val="0070C0"/>
                </a:solidFill>
                <a:latin typeface="+mj-lt"/>
              </a:rPr>
              <a:t>atmosféricos, exigindo a presença de oxigênio no ambiente.</a:t>
            </a:r>
          </a:p>
          <a:p>
            <a:pPr algn="l"/>
            <a:endParaRPr lang="pt-BR" sz="2000" dirty="0">
              <a:solidFill>
                <a:srgbClr val="0070C0"/>
              </a:solidFill>
              <a:latin typeface="+mj-lt"/>
            </a:endParaRPr>
          </a:p>
          <a:p>
            <a:pPr algn="l"/>
            <a:r>
              <a:rPr lang="pt-BR" sz="2000" dirty="0">
                <a:solidFill>
                  <a:srgbClr val="0070C0"/>
                </a:solidFill>
                <a:latin typeface="+mj-lt"/>
              </a:rPr>
              <a:t>Dependendo da </a:t>
            </a:r>
            <a:r>
              <a:rPr lang="pt-BR" sz="2000" b="1" dirty="0">
                <a:solidFill>
                  <a:srgbClr val="0070C0"/>
                </a:solidFill>
                <a:latin typeface="+mj-lt"/>
              </a:rPr>
              <a:t>concentração</a:t>
            </a:r>
            <a:r>
              <a:rPr lang="pt-BR" sz="2000" dirty="0">
                <a:solidFill>
                  <a:srgbClr val="0070C0"/>
                </a:solidFill>
                <a:latin typeface="+mj-lt"/>
              </a:rPr>
              <a:t> dos contaminantes, </a:t>
            </a:r>
            <a:r>
              <a:rPr lang="pt-BR" sz="2000" b="1" dirty="0">
                <a:solidFill>
                  <a:srgbClr val="0070C0"/>
                </a:solidFill>
                <a:latin typeface="+mj-lt"/>
              </a:rPr>
              <a:t>os filtros podem saturar-se rapidamente</a:t>
            </a:r>
            <a:r>
              <a:rPr lang="pt-BR" sz="2000" dirty="0">
                <a:solidFill>
                  <a:srgbClr val="0070C0"/>
                </a:solidFill>
                <a:latin typeface="+mj-lt"/>
              </a:rPr>
              <a:t>.</a:t>
            </a:r>
          </a:p>
        </p:txBody>
      </p:sp>
      <p:pic>
        <p:nvPicPr>
          <p:cNvPr id="9" name="Imagem 8">
            <a:extLst>
              <a:ext uri="{FF2B5EF4-FFF2-40B4-BE49-F238E27FC236}">
                <a16:creationId xmlns:a16="http://schemas.microsoft.com/office/drawing/2014/main" id="{D8E69878-E58E-460D-B423-089756910E27}"/>
              </a:ext>
            </a:extLst>
          </p:cNvPr>
          <p:cNvPicPr>
            <a:picLocks noChangeAspect="1"/>
          </p:cNvPicPr>
          <p:nvPr/>
        </p:nvPicPr>
        <p:blipFill rotWithShape="1">
          <a:blip r:embed="rId4">
            <a:extLst>
              <a:ext uri="{28A0092B-C50C-407E-A947-70E740481C1C}">
                <a14:useLocalDpi xmlns:a14="http://schemas.microsoft.com/office/drawing/2010/main" val="0"/>
              </a:ext>
            </a:extLst>
          </a:blip>
          <a:srcRect l="86345" b="54029"/>
          <a:stretch/>
        </p:blipFill>
        <p:spPr>
          <a:xfrm>
            <a:off x="6878779" y="1201002"/>
            <a:ext cx="1194615" cy="988017"/>
          </a:xfrm>
          <a:prstGeom prst="rect">
            <a:avLst/>
          </a:prstGeom>
        </p:spPr>
      </p:pic>
    </p:spTree>
    <p:extLst>
      <p:ext uri="{BB962C8B-B14F-4D97-AF65-F5344CB8AC3E}">
        <p14:creationId xmlns:p14="http://schemas.microsoft.com/office/powerpoint/2010/main" val="367177057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79851" y="1589266"/>
            <a:ext cx="5587549" cy="1361837"/>
          </a:xfrm>
          <a:prstGeom prst="roundRect">
            <a:avLst>
              <a:gd name="adj" fmla="val 6259"/>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pt-BR" sz="2000" dirty="0">
                <a:solidFill>
                  <a:schemeClr val="accent1">
                    <a:lumMod val="75000"/>
                  </a:schemeClr>
                </a:solidFill>
              </a:rPr>
              <a:t>O transporte de substâncias </a:t>
            </a:r>
            <a:r>
              <a:rPr lang="pt-BR" sz="2000" b="1" dirty="0">
                <a:solidFill>
                  <a:schemeClr val="accent1">
                    <a:lumMod val="75000"/>
                  </a:schemeClr>
                </a:solidFill>
              </a:rPr>
              <a:t>radioativas</a:t>
            </a:r>
            <a:r>
              <a:rPr lang="pt-BR" sz="2000" dirty="0">
                <a:solidFill>
                  <a:schemeClr val="accent1">
                    <a:lumMod val="75000"/>
                  </a:schemeClr>
                </a:solidFill>
              </a:rPr>
              <a:t> é um procedimento </a:t>
            </a:r>
            <a:r>
              <a:rPr lang="pt-BR" sz="2000" b="1" dirty="0">
                <a:solidFill>
                  <a:schemeClr val="accent1">
                    <a:lumMod val="75000"/>
                  </a:schemeClr>
                </a:solidFill>
              </a:rPr>
              <a:t>controlado de forma bastante rígida </a:t>
            </a:r>
            <a:r>
              <a:rPr lang="pt-BR" sz="2000" dirty="0">
                <a:solidFill>
                  <a:schemeClr val="accent1">
                    <a:lumMod val="75000"/>
                  </a:schemeClr>
                </a:solidFill>
              </a:rPr>
              <a:t>por normas estabelecidas pela </a:t>
            </a:r>
            <a:r>
              <a:rPr lang="pt-BR" sz="2000" dirty="0">
                <a:solidFill>
                  <a:srgbClr val="C00000"/>
                </a:solidFill>
              </a:rPr>
              <a:t>Comissão Nacional de Energia Nuclear (CNEN)</a:t>
            </a:r>
            <a:r>
              <a:rPr lang="pt-BR" sz="2000" dirty="0">
                <a:solidFill>
                  <a:schemeClr val="accent1">
                    <a:lumMod val="75000"/>
                  </a:schemeClr>
                </a:solidFill>
              </a:rPr>
              <a:t>.</a:t>
            </a:r>
          </a:p>
        </p:txBody>
      </p:sp>
      <p:sp>
        <p:nvSpPr>
          <p:cNvPr id="3" name="CaixaDeTexto 2"/>
          <p:cNvSpPr txBox="1"/>
          <p:nvPr/>
        </p:nvSpPr>
        <p:spPr>
          <a:xfrm>
            <a:off x="2230581" y="3286533"/>
            <a:ext cx="6482307" cy="1361837"/>
          </a:xfrm>
          <a:prstGeom prst="roundRect">
            <a:avLst>
              <a:gd name="adj" fmla="val 6259"/>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pt-BR" dirty="0"/>
              <a:t> </a:t>
            </a:r>
            <a:r>
              <a:rPr lang="pt-BR" sz="2000" dirty="0">
                <a:solidFill>
                  <a:schemeClr val="accent3">
                    <a:lumMod val="50000"/>
                  </a:schemeClr>
                </a:solidFill>
              </a:rPr>
              <a:t>As </a:t>
            </a:r>
            <a:r>
              <a:rPr lang="pt-BR" sz="2000" b="1" dirty="0">
                <a:solidFill>
                  <a:schemeClr val="accent3">
                    <a:lumMod val="50000"/>
                  </a:schemeClr>
                </a:solidFill>
              </a:rPr>
              <a:t>normas da CNEN</a:t>
            </a:r>
            <a:r>
              <a:rPr lang="pt-BR" sz="2000" dirty="0">
                <a:solidFill>
                  <a:schemeClr val="accent3">
                    <a:lumMod val="50000"/>
                  </a:schemeClr>
                </a:solidFill>
              </a:rPr>
              <a:t> estabelecem os requisitos de </a:t>
            </a:r>
            <a:r>
              <a:rPr lang="pt-BR" sz="2000" dirty="0">
                <a:solidFill>
                  <a:srgbClr val="C00000"/>
                </a:solidFill>
              </a:rPr>
              <a:t>radioproteção e segurança</a:t>
            </a:r>
            <a:r>
              <a:rPr lang="pt-BR" sz="2000" dirty="0">
                <a:solidFill>
                  <a:schemeClr val="accent3">
                    <a:lumMod val="50000"/>
                  </a:schemeClr>
                </a:solidFill>
              </a:rPr>
              <a:t> com o objetivo de expor </a:t>
            </a:r>
            <a:r>
              <a:rPr lang="pt-BR" sz="2000" u="sng" dirty="0">
                <a:solidFill>
                  <a:schemeClr val="accent3">
                    <a:lumMod val="50000"/>
                  </a:schemeClr>
                </a:solidFill>
              </a:rPr>
              <a:t>pessoas</a:t>
            </a:r>
            <a:r>
              <a:rPr lang="pt-BR" sz="2000" dirty="0">
                <a:solidFill>
                  <a:schemeClr val="accent3">
                    <a:lumMod val="50000"/>
                  </a:schemeClr>
                </a:solidFill>
              </a:rPr>
              <a:t>, </a:t>
            </a:r>
            <a:r>
              <a:rPr lang="pt-BR" sz="2000" u="sng" dirty="0">
                <a:solidFill>
                  <a:schemeClr val="accent3">
                    <a:lumMod val="50000"/>
                  </a:schemeClr>
                </a:solidFill>
              </a:rPr>
              <a:t>bens</a:t>
            </a:r>
            <a:r>
              <a:rPr lang="pt-BR" sz="2000" dirty="0">
                <a:solidFill>
                  <a:schemeClr val="accent3">
                    <a:lumMod val="50000"/>
                  </a:schemeClr>
                </a:solidFill>
              </a:rPr>
              <a:t> e o </a:t>
            </a:r>
            <a:r>
              <a:rPr lang="pt-BR" sz="2000" u="sng" dirty="0">
                <a:solidFill>
                  <a:schemeClr val="accent3">
                    <a:lumMod val="50000"/>
                  </a:schemeClr>
                </a:solidFill>
              </a:rPr>
              <a:t>meio ambiente</a:t>
            </a:r>
            <a:r>
              <a:rPr lang="pt-BR" sz="2000" dirty="0">
                <a:solidFill>
                  <a:schemeClr val="accent3">
                    <a:lumMod val="50000"/>
                  </a:schemeClr>
                </a:solidFill>
              </a:rPr>
              <a:t> com um nível mínimo de controle da eventual exposição à radioatividade</a:t>
            </a:r>
          </a:p>
        </p:txBody>
      </p:sp>
      <p:pic>
        <p:nvPicPr>
          <p:cNvPr id="6" name="Imagem 5">
            <a:extLst>
              <a:ext uri="{FF2B5EF4-FFF2-40B4-BE49-F238E27FC236}">
                <a16:creationId xmlns:a16="http://schemas.microsoft.com/office/drawing/2014/main" id="{AEB1FF47-D549-4E80-A70E-5B7B1B5104C7}"/>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804455" cy="816074"/>
          </a:xfrm>
          <a:prstGeom prst="rect">
            <a:avLst/>
          </a:prstGeom>
        </p:spPr>
      </p:pic>
      <p:sp>
        <p:nvSpPr>
          <p:cNvPr id="7" name="CaixaDeTexto 6">
            <a:extLst>
              <a:ext uri="{FF2B5EF4-FFF2-40B4-BE49-F238E27FC236}">
                <a16:creationId xmlns:a16="http://schemas.microsoft.com/office/drawing/2014/main" id="{82DEAEFD-914D-4DAC-9212-E81FDDCF58CD}"/>
              </a:ext>
            </a:extLst>
          </p:cNvPr>
          <p:cNvSpPr txBox="1"/>
          <p:nvPr/>
        </p:nvSpPr>
        <p:spPr>
          <a:xfrm>
            <a:off x="214281" y="577298"/>
            <a:ext cx="4517046" cy="738664"/>
          </a:xfrm>
          <a:prstGeom prst="rect">
            <a:avLst/>
          </a:prstGeom>
          <a:noFill/>
        </p:spPr>
        <p:txBody>
          <a:bodyPr wrap="square" rtlCol="0">
            <a:spAutoFit/>
          </a:bodyPr>
          <a:lstStyle/>
          <a:p>
            <a:r>
              <a:rPr lang="pt-BR" sz="2200" b="1" dirty="0"/>
              <a:t>CLASSE 7 – RADIOATIVOS</a:t>
            </a:r>
          </a:p>
          <a:p>
            <a:r>
              <a:rPr lang="pt-BR" sz="2000" dirty="0"/>
              <a:t>Legislação Específica Pertinente</a:t>
            </a:r>
          </a:p>
        </p:txBody>
      </p:sp>
      <p:pic>
        <p:nvPicPr>
          <p:cNvPr id="9" name="Picture 28" descr="Resultado de imagem para simbologia de produtos perigosos radioativo">
            <a:extLst>
              <a:ext uri="{FF2B5EF4-FFF2-40B4-BE49-F238E27FC236}">
                <a16:creationId xmlns:a16="http://schemas.microsoft.com/office/drawing/2014/main" id="{5CB88049-ECA0-410F-80FE-51AD531CF3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5106" y="1557028"/>
            <a:ext cx="1394075" cy="139407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m 9">
            <a:extLst>
              <a:ext uri="{FF2B5EF4-FFF2-40B4-BE49-F238E27FC236}">
                <a16:creationId xmlns:a16="http://schemas.microsoft.com/office/drawing/2014/main" id="{A920F176-C1AB-425B-B335-FBEB33D111E2}"/>
              </a:ext>
            </a:extLst>
          </p:cNvPr>
          <p:cNvPicPr>
            <a:picLocks noChangeAspect="1"/>
          </p:cNvPicPr>
          <p:nvPr/>
        </p:nvPicPr>
        <p:blipFill rotWithShape="1">
          <a:blip r:embed="rId5"/>
          <a:srcRect l="21825" t="25482" r="57206" b="37242"/>
          <a:stretch/>
        </p:blipFill>
        <p:spPr>
          <a:xfrm>
            <a:off x="7592144" y="770472"/>
            <a:ext cx="1436055" cy="1436055"/>
          </a:xfrm>
          <a:custGeom>
            <a:avLst/>
            <a:gdLst>
              <a:gd name="connsiteX0" fmla="*/ 967661 w 1917312"/>
              <a:gd name="connsiteY0" fmla="*/ 0 h 1917312"/>
              <a:gd name="connsiteX1" fmla="*/ 1917312 w 1917312"/>
              <a:gd name="connsiteY1" fmla="*/ 949651 h 1917312"/>
              <a:gd name="connsiteX2" fmla="*/ 949650 w 1917312"/>
              <a:gd name="connsiteY2" fmla="*/ 1917312 h 1917312"/>
              <a:gd name="connsiteX3" fmla="*/ 0 w 1917312"/>
              <a:gd name="connsiteY3" fmla="*/ 967661 h 1917312"/>
              <a:gd name="connsiteX4" fmla="*/ 967661 w 1917312"/>
              <a:gd name="connsiteY4" fmla="*/ 0 h 1917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7312" h="1917312">
                <a:moveTo>
                  <a:pt x="967661" y="0"/>
                </a:moveTo>
                <a:lnTo>
                  <a:pt x="1917312" y="949651"/>
                </a:lnTo>
                <a:lnTo>
                  <a:pt x="949650" y="1917312"/>
                </a:lnTo>
                <a:lnTo>
                  <a:pt x="0" y="967661"/>
                </a:lnTo>
                <a:lnTo>
                  <a:pt x="967661" y="0"/>
                </a:lnTo>
                <a:close/>
              </a:path>
            </a:pathLst>
          </a:custGeom>
        </p:spPr>
      </p:pic>
      <p:pic>
        <p:nvPicPr>
          <p:cNvPr id="11" name="Imagem 10">
            <a:extLst>
              <a:ext uri="{FF2B5EF4-FFF2-40B4-BE49-F238E27FC236}">
                <a16:creationId xmlns:a16="http://schemas.microsoft.com/office/drawing/2014/main" id="{0D6FD417-1C6A-4C69-988E-5928943F875F}"/>
              </a:ext>
            </a:extLst>
          </p:cNvPr>
          <p:cNvPicPr>
            <a:picLocks noChangeAspect="1"/>
          </p:cNvPicPr>
          <p:nvPr/>
        </p:nvPicPr>
        <p:blipFill rotWithShape="1">
          <a:blip r:embed="rId6"/>
          <a:srcRect l="22465" t="26781" r="58316" b="39052"/>
          <a:stretch/>
        </p:blipFill>
        <p:spPr>
          <a:xfrm>
            <a:off x="6166405" y="840162"/>
            <a:ext cx="1394075" cy="1394075"/>
          </a:xfrm>
          <a:custGeom>
            <a:avLst/>
            <a:gdLst>
              <a:gd name="connsiteX0" fmla="*/ 862039 w 1757395"/>
              <a:gd name="connsiteY0" fmla="*/ 0 h 1757395"/>
              <a:gd name="connsiteX1" fmla="*/ 1757395 w 1757395"/>
              <a:gd name="connsiteY1" fmla="*/ 895356 h 1757395"/>
              <a:gd name="connsiteX2" fmla="*/ 895356 w 1757395"/>
              <a:gd name="connsiteY2" fmla="*/ 1757395 h 1757395"/>
              <a:gd name="connsiteX3" fmla="*/ 0 w 1757395"/>
              <a:gd name="connsiteY3" fmla="*/ 862039 h 1757395"/>
            </a:gdLst>
            <a:ahLst/>
            <a:cxnLst>
              <a:cxn ang="0">
                <a:pos x="connsiteX0" y="connsiteY0"/>
              </a:cxn>
              <a:cxn ang="0">
                <a:pos x="connsiteX1" y="connsiteY1"/>
              </a:cxn>
              <a:cxn ang="0">
                <a:pos x="connsiteX2" y="connsiteY2"/>
              </a:cxn>
              <a:cxn ang="0">
                <a:pos x="connsiteX3" y="connsiteY3"/>
              </a:cxn>
            </a:cxnLst>
            <a:rect l="l" t="t" r="r" b="b"/>
            <a:pathLst>
              <a:path w="1757395" h="1757395">
                <a:moveTo>
                  <a:pt x="862039" y="0"/>
                </a:moveTo>
                <a:lnTo>
                  <a:pt x="1757395" y="895356"/>
                </a:lnTo>
                <a:lnTo>
                  <a:pt x="895356" y="1757395"/>
                </a:lnTo>
                <a:lnTo>
                  <a:pt x="0" y="862039"/>
                </a:lnTo>
                <a:close/>
              </a:path>
            </a:pathLst>
          </a:custGeom>
        </p:spPr>
      </p:pic>
    </p:spTree>
    <p:extLst>
      <p:ext uri="{BB962C8B-B14F-4D97-AF65-F5344CB8AC3E}">
        <p14:creationId xmlns:p14="http://schemas.microsoft.com/office/powerpoint/2010/main" val="103623230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7537" y="2051930"/>
            <a:ext cx="9151537" cy="2671840"/>
          </a:xfrm>
          <a:prstGeom prst="rect">
            <a:avLst/>
          </a:prstGeom>
          <a:solidFill>
            <a:schemeClr val="tx2">
              <a:lumMod val="20000"/>
              <a:lumOff val="80000"/>
            </a:schemeClr>
          </a:solidFill>
          <a:ln w="19050">
            <a:noFill/>
          </a:ln>
        </p:spPr>
        <p:txBody>
          <a:bodyPr wrap="square" lIns="360000" tIns="180000" rIns="360000" bIns="180000" rtlCol="0">
            <a:spAutoFit/>
          </a:bodyPr>
          <a:lstStyle/>
          <a:p>
            <a:pPr marL="342900" indent="-342900" algn="just">
              <a:spcAft>
                <a:spcPts val="1800"/>
              </a:spcAft>
              <a:buFont typeface="+mj-lt"/>
              <a:buAutoNum type="alphaLcPeriod"/>
            </a:pPr>
            <a:r>
              <a:rPr lang="pt-BR" b="1" dirty="0"/>
              <a:t>Especificidades sobre substâncias radioativas a serem transportadas;</a:t>
            </a:r>
          </a:p>
          <a:p>
            <a:pPr marL="342900" indent="-342900" algn="just">
              <a:spcAft>
                <a:spcPts val="1800"/>
              </a:spcAft>
              <a:buFont typeface="+mj-lt"/>
              <a:buAutoNum type="alphaLcPeriod"/>
            </a:pPr>
            <a:r>
              <a:rPr lang="pt-BR" b="1" dirty="0"/>
              <a:t>A seleção do tipo de embalado (volume a ser transportado);</a:t>
            </a:r>
          </a:p>
          <a:p>
            <a:pPr marL="342900" indent="-342900" algn="just">
              <a:spcAft>
                <a:spcPts val="1800"/>
              </a:spcAft>
              <a:buFont typeface="+mj-lt"/>
              <a:buAutoNum type="alphaLcPeriod"/>
            </a:pPr>
            <a:r>
              <a:rPr lang="pt-BR" b="1" dirty="0"/>
              <a:t>Especificações dos requisitos de projeto e de ensaios de aceitação de embalados;</a:t>
            </a:r>
          </a:p>
          <a:p>
            <a:pPr marL="342900" indent="-342900" algn="just">
              <a:spcAft>
                <a:spcPts val="1800"/>
              </a:spcAft>
              <a:buFont typeface="+mj-lt"/>
              <a:buAutoNum type="alphaLcPeriod"/>
            </a:pPr>
            <a:r>
              <a:rPr lang="pt-BR" b="1" dirty="0"/>
              <a:t>Disposições sobre o transporte propriamente dito;</a:t>
            </a:r>
          </a:p>
          <a:p>
            <a:pPr marL="342900" indent="-342900" algn="just">
              <a:spcAft>
                <a:spcPts val="1800"/>
              </a:spcAft>
              <a:buFont typeface="+mj-lt"/>
              <a:buAutoNum type="alphaLcPeriod"/>
            </a:pPr>
            <a:r>
              <a:rPr lang="pt-BR" b="1" dirty="0"/>
              <a:t>Responsabilidades e requisitos administrativos.</a:t>
            </a:r>
          </a:p>
        </p:txBody>
      </p:sp>
      <p:sp>
        <p:nvSpPr>
          <p:cNvPr id="7" name="Retângulo 6"/>
          <p:cNvSpPr/>
          <p:nvPr/>
        </p:nvSpPr>
        <p:spPr>
          <a:xfrm>
            <a:off x="0" y="1395651"/>
            <a:ext cx="47736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CNEN – Normas Regulamentares</a:t>
            </a:r>
          </a:p>
        </p:txBody>
      </p:sp>
      <p:pic>
        <p:nvPicPr>
          <p:cNvPr id="6" name="Imagem 5">
            <a:extLst>
              <a:ext uri="{FF2B5EF4-FFF2-40B4-BE49-F238E27FC236}">
                <a16:creationId xmlns:a16="http://schemas.microsoft.com/office/drawing/2014/main" id="{78DD4F15-AB08-4CFA-8133-058A18622F13}"/>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804455" cy="816074"/>
          </a:xfrm>
          <a:prstGeom prst="rect">
            <a:avLst/>
          </a:prstGeom>
        </p:spPr>
      </p:pic>
      <p:sp>
        <p:nvSpPr>
          <p:cNvPr id="9" name="CaixaDeTexto 8">
            <a:extLst>
              <a:ext uri="{FF2B5EF4-FFF2-40B4-BE49-F238E27FC236}">
                <a16:creationId xmlns:a16="http://schemas.microsoft.com/office/drawing/2014/main" id="{6D6330FB-1451-4CFD-9108-C9798EBFE65C}"/>
              </a:ext>
            </a:extLst>
          </p:cNvPr>
          <p:cNvSpPr txBox="1"/>
          <p:nvPr/>
        </p:nvSpPr>
        <p:spPr>
          <a:xfrm>
            <a:off x="214281" y="577298"/>
            <a:ext cx="4517046" cy="738664"/>
          </a:xfrm>
          <a:prstGeom prst="rect">
            <a:avLst/>
          </a:prstGeom>
          <a:noFill/>
        </p:spPr>
        <p:txBody>
          <a:bodyPr wrap="square" rtlCol="0">
            <a:spAutoFit/>
          </a:bodyPr>
          <a:lstStyle/>
          <a:p>
            <a:r>
              <a:rPr lang="pt-BR" sz="2200" b="1" dirty="0"/>
              <a:t>CLASSE 7 – RADIOATIVOS</a:t>
            </a:r>
          </a:p>
          <a:p>
            <a:r>
              <a:rPr lang="pt-BR" sz="2000" dirty="0"/>
              <a:t>Legislação Específica Pertinente</a:t>
            </a:r>
          </a:p>
        </p:txBody>
      </p:sp>
    </p:spTree>
    <p:extLst>
      <p:ext uri="{BB962C8B-B14F-4D97-AF65-F5344CB8AC3E}">
        <p14:creationId xmlns:p14="http://schemas.microsoft.com/office/powerpoint/2010/main" val="182246910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7537" y="1923678"/>
            <a:ext cx="9151537" cy="917513"/>
          </a:xfrm>
          <a:prstGeom prst="rect">
            <a:avLst/>
          </a:prstGeom>
          <a:solidFill>
            <a:schemeClr val="tx2">
              <a:lumMod val="20000"/>
              <a:lumOff val="80000"/>
            </a:schemeClr>
          </a:solidFill>
          <a:ln w="19050">
            <a:noFill/>
          </a:ln>
        </p:spPr>
        <p:txBody>
          <a:bodyPr wrap="square" lIns="360000" tIns="180000" rIns="360000" bIns="180000" rtlCol="0">
            <a:spAutoFit/>
          </a:bodyPr>
          <a:lstStyle/>
          <a:p>
            <a:pPr algn="just"/>
            <a:r>
              <a:rPr lang="pt-BR" dirty="0"/>
              <a:t>De acordo com as normas da CNEN (CNEN-NE-5.01), para fins de transporte, as substâncias radioativas são classificadas de acordo com as seguintes especificações:</a:t>
            </a:r>
            <a:endParaRPr lang="pt-BR" b="1" dirty="0"/>
          </a:p>
        </p:txBody>
      </p:sp>
      <p:sp>
        <p:nvSpPr>
          <p:cNvPr id="2" name="CaixaDeTexto 1"/>
          <p:cNvSpPr txBox="1"/>
          <p:nvPr/>
        </p:nvSpPr>
        <p:spPr>
          <a:xfrm>
            <a:off x="265374" y="3033982"/>
            <a:ext cx="8712968" cy="1631216"/>
          </a:xfrm>
          <a:prstGeom prst="rect">
            <a:avLst/>
          </a:prstGeom>
          <a:noFill/>
          <a:ln w="19050">
            <a:noFill/>
          </a:ln>
        </p:spPr>
        <p:txBody>
          <a:bodyPr wrap="square" rtlCol="0">
            <a:spAutoFit/>
          </a:bodyPr>
          <a:lstStyle/>
          <a:p>
            <a:pPr marL="342900" indent="-342900" algn="just">
              <a:spcAft>
                <a:spcPts val="1200"/>
              </a:spcAft>
              <a:buAutoNum type="alphaLcParenR"/>
            </a:pPr>
            <a:r>
              <a:rPr lang="pt-BR" b="1" dirty="0"/>
              <a:t>Material radioativo:</a:t>
            </a:r>
            <a:r>
              <a:rPr lang="pt-BR" dirty="0"/>
              <a:t> qualquer material com atividade específica superior a 70 </a:t>
            </a:r>
            <a:r>
              <a:rPr lang="pt-BR" dirty="0" err="1"/>
              <a:t>kBq</a:t>
            </a:r>
            <a:r>
              <a:rPr lang="pt-BR" dirty="0"/>
              <a:t> (ou aproximadamente 2 x 109 </a:t>
            </a:r>
            <a:r>
              <a:rPr lang="pt-BR" dirty="0" err="1"/>
              <a:t>Ci</a:t>
            </a:r>
            <a:r>
              <a:rPr lang="pt-BR" dirty="0"/>
              <a:t>/g ou2 </a:t>
            </a:r>
            <a:r>
              <a:rPr lang="pt-BR" dirty="0" err="1"/>
              <a:t>nCi</a:t>
            </a:r>
            <a:r>
              <a:rPr lang="pt-BR" dirty="0"/>
              <a:t>/g);</a:t>
            </a:r>
          </a:p>
          <a:p>
            <a:pPr marL="342900" indent="-342900" algn="just">
              <a:spcAft>
                <a:spcPts val="1200"/>
              </a:spcAft>
              <a:buAutoNum type="alphaLcParenR"/>
            </a:pPr>
            <a:r>
              <a:rPr lang="pt-BR" b="1" dirty="0"/>
              <a:t>Substância radioativa sob forma especial:</a:t>
            </a:r>
            <a:r>
              <a:rPr lang="pt-BR" dirty="0"/>
              <a:t> substância radioativa sólida não dispersiva ou substância radioativa contida em cápsula selada que satisfaça os requisitos específicos das normas da CNEN;</a:t>
            </a:r>
          </a:p>
        </p:txBody>
      </p:sp>
      <p:pic>
        <p:nvPicPr>
          <p:cNvPr id="10" name="Imagem 9">
            <a:extLst>
              <a:ext uri="{FF2B5EF4-FFF2-40B4-BE49-F238E27FC236}">
                <a16:creationId xmlns:a16="http://schemas.microsoft.com/office/drawing/2014/main" id="{F1F90D58-D547-4B30-827E-3F9DB07DD5BE}"/>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804455" cy="816074"/>
          </a:xfrm>
          <a:prstGeom prst="rect">
            <a:avLst/>
          </a:prstGeom>
        </p:spPr>
      </p:pic>
      <p:sp>
        <p:nvSpPr>
          <p:cNvPr id="11" name="CaixaDeTexto 10">
            <a:extLst>
              <a:ext uri="{FF2B5EF4-FFF2-40B4-BE49-F238E27FC236}">
                <a16:creationId xmlns:a16="http://schemas.microsoft.com/office/drawing/2014/main" id="{38015586-348F-420D-976D-8D7B9DE92E79}"/>
              </a:ext>
            </a:extLst>
          </p:cNvPr>
          <p:cNvSpPr txBox="1"/>
          <p:nvPr/>
        </p:nvSpPr>
        <p:spPr>
          <a:xfrm>
            <a:off x="214281" y="577298"/>
            <a:ext cx="4517046" cy="738664"/>
          </a:xfrm>
          <a:prstGeom prst="rect">
            <a:avLst/>
          </a:prstGeom>
          <a:noFill/>
        </p:spPr>
        <p:txBody>
          <a:bodyPr wrap="square" rtlCol="0">
            <a:spAutoFit/>
          </a:bodyPr>
          <a:lstStyle/>
          <a:p>
            <a:r>
              <a:rPr lang="pt-BR" sz="2200" b="1" dirty="0"/>
              <a:t>CLASSE 7 – RADIOATIVOS</a:t>
            </a:r>
          </a:p>
          <a:p>
            <a:r>
              <a:rPr lang="pt-BR" sz="2000" dirty="0"/>
              <a:t>Legislação Específica Pertinente</a:t>
            </a:r>
          </a:p>
        </p:txBody>
      </p:sp>
      <p:sp>
        <p:nvSpPr>
          <p:cNvPr id="12" name="Retângulo 11">
            <a:extLst>
              <a:ext uri="{FF2B5EF4-FFF2-40B4-BE49-F238E27FC236}">
                <a16:creationId xmlns:a16="http://schemas.microsoft.com/office/drawing/2014/main" id="{7210958E-9FC9-4FC9-9A58-F3CE3A749974}"/>
              </a:ext>
            </a:extLst>
          </p:cNvPr>
          <p:cNvSpPr/>
          <p:nvPr/>
        </p:nvSpPr>
        <p:spPr>
          <a:xfrm>
            <a:off x="0" y="1395651"/>
            <a:ext cx="47736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CNEN – NE 5.01 - Classificação</a:t>
            </a:r>
          </a:p>
        </p:txBody>
      </p:sp>
      <p:pic>
        <p:nvPicPr>
          <p:cNvPr id="13" name="Imagem 12">
            <a:extLst>
              <a:ext uri="{FF2B5EF4-FFF2-40B4-BE49-F238E27FC236}">
                <a16:creationId xmlns:a16="http://schemas.microsoft.com/office/drawing/2014/main" id="{EAFFBB5B-DCA0-418F-901F-C5F75B16F14A}"/>
              </a:ext>
            </a:extLst>
          </p:cNvPr>
          <p:cNvPicPr>
            <a:picLocks noChangeAspect="1"/>
          </p:cNvPicPr>
          <p:nvPr/>
        </p:nvPicPr>
        <p:blipFill>
          <a:blip r:embed="rId4"/>
          <a:stretch>
            <a:fillRect/>
          </a:stretch>
        </p:blipFill>
        <p:spPr>
          <a:xfrm>
            <a:off x="8417950" y="4381156"/>
            <a:ext cx="629388" cy="568084"/>
          </a:xfrm>
          <a:prstGeom prst="rect">
            <a:avLst/>
          </a:prstGeom>
        </p:spPr>
      </p:pic>
    </p:spTree>
    <p:extLst>
      <p:ext uri="{BB962C8B-B14F-4D97-AF65-F5344CB8AC3E}">
        <p14:creationId xmlns:p14="http://schemas.microsoft.com/office/powerpoint/2010/main" val="63406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15516" y="1843470"/>
            <a:ext cx="8712968" cy="2954655"/>
          </a:xfrm>
          <a:prstGeom prst="rect">
            <a:avLst/>
          </a:prstGeom>
          <a:noFill/>
          <a:ln w="19050">
            <a:noFill/>
          </a:ln>
        </p:spPr>
        <p:txBody>
          <a:bodyPr wrap="square" rtlCol="0">
            <a:spAutoFit/>
          </a:bodyPr>
          <a:lstStyle/>
          <a:p>
            <a:pPr marL="342900" indent="-342900" algn="just">
              <a:spcAft>
                <a:spcPts val="1800"/>
              </a:spcAft>
              <a:buFont typeface="+mj-lt"/>
              <a:buAutoNum type="alphaLcParenR" startAt="3"/>
            </a:pPr>
            <a:r>
              <a:rPr lang="pt-BR" b="1" dirty="0"/>
              <a:t>Material Físsil: </a:t>
            </a:r>
            <a:r>
              <a:rPr lang="pt-BR" dirty="0"/>
              <a:t>substância radioativa como o plutônio-238, plutônio-239, plutônio-241, urânio 235;</a:t>
            </a:r>
          </a:p>
          <a:p>
            <a:pPr marL="342900" indent="-342900" algn="just">
              <a:spcAft>
                <a:spcPts val="1800"/>
              </a:spcAft>
              <a:buFont typeface="+mj-lt"/>
              <a:buAutoNum type="alphaLcParenR" startAt="3"/>
            </a:pPr>
            <a:r>
              <a:rPr lang="pt-BR" b="1" dirty="0"/>
              <a:t>Tório não irradiado: </a:t>
            </a:r>
            <a:r>
              <a:rPr lang="pt-BR" dirty="0"/>
              <a:t>tório contendo, no máximo, 10-7g de urânio-233, por grama de tório-232;</a:t>
            </a:r>
          </a:p>
          <a:p>
            <a:pPr marL="342900" indent="-342900" algn="just">
              <a:spcAft>
                <a:spcPts val="1800"/>
              </a:spcAft>
              <a:buFont typeface="+mj-lt"/>
              <a:buAutoNum type="alphaLcParenR" startAt="3"/>
            </a:pPr>
            <a:r>
              <a:rPr lang="pt-BR" b="1" dirty="0"/>
              <a:t>Tório natural: </a:t>
            </a:r>
            <a:r>
              <a:rPr lang="pt-BR" dirty="0"/>
              <a:t>tório quimicamente separado contendo seus isótopos naturais;</a:t>
            </a:r>
          </a:p>
          <a:p>
            <a:pPr marL="342900" indent="-342900" algn="just">
              <a:spcAft>
                <a:spcPts val="1800"/>
              </a:spcAft>
              <a:buFont typeface="+mj-lt"/>
              <a:buAutoNum type="alphaLcParenR" startAt="3"/>
            </a:pPr>
            <a:r>
              <a:rPr lang="pt-BR" b="1" dirty="0"/>
              <a:t>Urânio empobrecido:</a:t>
            </a:r>
            <a:r>
              <a:rPr lang="pt-BR" dirty="0"/>
              <a:t> urânio contendo menos de 0,72% em massa de urânio-235;</a:t>
            </a:r>
          </a:p>
          <a:p>
            <a:pPr marL="342900" indent="-342900" algn="just">
              <a:spcAft>
                <a:spcPts val="1800"/>
              </a:spcAft>
              <a:buFont typeface="+mj-lt"/>
              <a:buAutoNum type="alphaLcParenR" startAt="3"/>
            </a:pPr>
            <a:r>
              <a:rPr lang="pt-BR" b="1" dirty="0"/>
              <a:t>Urânio enriquecido: </a:t>
            </a:r>
            <a:r>
              <a:rPr lang="pt-BR" dirty="0"/>
              <a:t>urânio contendo mais de 0,72% em massa de urânio-235;</a:t>
            </a:r>
          </a:p>
        </p:txBody>
      </p:sp>
      <p:pic>
        <p:nvPicPr>
          <p:cNvPr id="6" name="Imagem 5">
            <a:extLst>
              <a:ext uri="{FF2B5EF4-FFF2-40B4-BE49-F238E27FC236}">
                <a16:creationId xmlns:a16="http://schemas.microsoft.com/office/drawing/2014/main" id="{CCFEB6CF-4F4B-4BAA-AEED-1AD853F2BA68}"/>
              </a:ext>
            </a:extLst>
          </p:cNvPr>
          <p:cNvPicPr>
            <a:picLocks noChangeAspect="1"/>
          </p:cNvPicPr>
          <p:nvPr/>
        </p:nvPicPr>
        <p:blipFill>
          <a:blip r:embed="rId3"/>
          <a:stretch>
            <a:fillRect/>
          </a:stretch>
        </p:blipFill>
        <p:spPr>
          <a:xfrm>
            <a:off x="8417950" y="4381156"/>
            <a:ext cx="629388" cy="568084"/>
          </a:xfrm>
          <a:prstGeom prst="rect">
            <a:avLst/>
          </a:prstGeom>
        </p:spPr>
      </p:pic>
      <p:pic>
        <p:nvPicPr>
          <p:cNvPr id="10" name="Imagem 9">
            <a:extLst>
              <a:ext uri="{FF2B5EF4-FFF2-40B4-BE49-F238E27FC236}">
                <a16:creationId xmlns:a16="http://schemas.microsoft.com/office/drawing/2014/main" id="{13F286B8-E70C-4EE7-BC37-99B8BAF569A2}"/>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5" y="555527"/>
            <a:ext cx="4804455" cy="816074"/>
          </a:xfrm>
          <a:prstGeom prst="rect">
            <a:avLst/>
          </a:prstGeom>
        </p:spPr>
      </p:pic>
      <p:sp>
        <p:nvSpPr>
          <p:cNvPr id="11" name="CaixaDeTexto 10">
            <a:extLst>
              <a:ext uri="{FF2B5EF4-FFF2-40B4-BE49-F238E27FC236}">
                <a16:creationId xmlns:a16="http://schemas.microsoft.com/office/drawing/2014/main" id="{FF698F45-545D-4B95-B6B2-BCB70A25A85B}"/>
              </a:ext>
            </a:extLst>
          </p:cNvPr>
          <p:cNvSpPr txBox="1"/>
          <p:nvPr/>
        </p:nvSpPr>
        <p:spPr>
          <a:xfrm>
            <a:off x="214281" y="577298"/>
            <a:ext cx="4517046" cy="738664"/>
          </a:xfrm>
          <a:prstGeom prst="rect">
            <a:avLst/>
          </a:prstGeom>
          <a:noFill/>
        </p:spPr>
        <p:txBody>
          <a:bodyPr wrap="square" rtlCol="0">
            <a:spAutoFit/>
          </a:bodyPr>
          <a:lstStyle/>
          <a:p>
            <a:r>
              <a:rPr lang="pt-BR" sz="2200" b="1" dirty="0"/>
              <a:t>CLASSE 7 – RADIOATIVOS</a:t>
            </a:r>
          </a:p>
          <a:p>
            <a:r>
              <a:rPr lang="pt-BR" sz="2000" dirty="0"/>
              <a:t>Legislação Específica Pertinente</a:t>
            </a:r>
          </a:p>
        </p:txBody>
      </p:sp>
      <p:sp>
        <p:nvSpPr>
          <p:cNvPr id="12" name="Retângulo 11">
            <a:extLst>
              <a:ext uri="{FF2B5EF4-FFF2-40B4-BE49-F238E27FC236}">
                <a16:creationId xmlns:a16="http://schemas.microsoft.com/office/drawing/2014/main" id="{33EC9E25-B401-44BE-B45D-6F9FBB71270D}"/>
              </a:ext>
            </a:extLst>
          </p:cNvPr>
          <p:cNvSpPr/>
          <p:nvPr/>
        </p:nvSpPr>
        <p:spPr>
          <a:xfrm>
            <a:off x="0" y="1395651"/>
            <a:ext cx="47736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CNEN – NE 5.01 - Classificação</a:t>
            </a:r>
          </a:p>
        </p:txBody>
      </p:sp>
    </p:spTree>
    <p:extLst>
      <p:ext uri="{BB962C8B-B14F-4D97-AF65-F5344CB8AC3E}">
        <p14:creationId xmlns:p14="http://schemas.microsoft.com/office/powerpoint/2010/main" val="135924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15516" y="2011276"/>
            <a:ext cx="8712968" cy="2369880"/>
          </a:xfrm>
          <a:prstGeom prst="rect">
            <a:avLst/>
          </a:prstGeom>
          <a:noFill/>
          <a:ln w="19050">
            <a:noFill/>
          </a:ln>
        </p:spPr>
        <p:txBody>
          <a:bodyPr wrap="square" rtlCol="0">
            <a:spAutoFit/>
          </a:bodyPr>
          <a:lstStyle/>
          <a:p>
            <a:pPr marL="342900" indent="-342900" algn="just">
              <a:spcAft>
                <a:spcPts val="2400"/>
              </a:spcAft>
              <a:buFont typeface="+mj-lt"/>
              <a:buAutoNum type="alphaLcParenR" startAt="8"/>
            </a:pPr>
            <a:r>
              <a:rPr lang="pt-BR" b="1" dirty="0"/>
              <a:t>Urânio não irradiado: </a:t>
            </a:r>
            <a:r>
              <a:rPr lang="pt-BR" dirty="0"/>
              <a:t>urânio contendo, no máximo, 10-6g de plutônio por grama de urânio-235 e uma atividade de produtos de fissão não superior a 9Mbq (0,20 </a:t>
            </a:r>
            <a:r>
              <a:rPr lang="pt-BR" dirty="0" err="1"/>
              <a:t>mCi</a:t>
            </a:r>
            <a:r>
              <a:rPr lang="pt-BR" dirty="0"/>
              <a:t>) por grama de urânio-235;</a:t>
            </a:r>
          </a:p>
          <a:p>
            <a:pPr marL="342900" indent="-342900" algn="just">
              <a:spcAft>
                <a:spcPts val="2400"/>
              </a:spcAft>
              <a:buFont typeface="+mj-lt"/>
              <a:buAutoNum type="alphaLcParenR" startAt="8"/>
            </a:pPr>
            <a:r>
              <a:rPr lang="pt-BR" b="1" dirty="0"/>
              <a:t>Urânio natural: </a:t>
            </a:r>
            <a:r>
              <a:rPr lang="pt-BR" dirty="0"/>
              <a:t>urânio quimicamente separado contendo seus isótopos naturais;</a:t>
            </a:r>
          </a:p>
          <a:p>
            <a:pPr marL="342900" indent="-342900" algn="just">
              <a:spcAft>
                <a:spcPts val="2400"/>
              </a:spcAft>
              <a:buFont typeface="+mj-lt"/>
              <a:buAutoNum type="alphaLcParenR" startAt="8"/>
            </a:pPr>
            <a:r>
              <a:rPr lang="pt-BR" b="1" dirty="0"/>
              <a:t>Material de baixa atividade específica: </a:t>
            </a:r>
            <a:r>
              <a:rPr lang="pt-BR" dirty="0"/>
              <a:t>substância radioativa que tem, por natureza, uma atividade específica limitada;</a:t>
            </a:r>
          </a:p>
        </p:txBody>
      </p:sp>
      <p:pic>
        <p:nvPicPr>
          <p:cNvPr id="6" name="Imagem 5">
            <a:extLst>
              <a:ext uri="{FF2B5EF4-FFF2-40B4-BE49-F238E27FC236}">
                <a16:creationId xmlns:a16="http://schemas.microsoft.com/office/drawing/2014/main" id="{48A05DC0-B3CE-4521-A4EC-9D4B710D9C34}"/>
              </a:ext>
            </a:extLst>
          </p:cNvPr>
          <p:cNvPicPr>
            <a:picLocks noChangeAspect="1"/>
          </p:cNvPicPr>
          <p:nvPr/>
        </p:nvPicPr>
        <p:blipFill>
          <a:blip r:embed="rId3"/>
          <a:stretch>
            <a:fillRect/>
          </a:stretch>
        </p:blipFill>
        <p:spPr>
          <a:xfrm>
            <a:off x="8417950" y="4381156"/>
            <a:ext cx="629388" cy="568084"/>
          </a:xfrm>
          <a:prstGeom prst="rect">
            <a:avLst/>
          </a:prstGeom>
        </p:spPr>
      </p:pic>
      <p:pic>
        <p:nvPicPr>
          <p:cNvPr id="10" name="Imagem 9">
            <a:extLst>
              <a:ext uri="{FF2B5EF4-FFF2-40B4-BE49-F238E27FC236}">
                <a16:creationId xmlns:a16="http://schemas.microsoft.com/office/drawing/2014/main" id="{79B9C8C1-2C16-4D6C-AA71-DFC539909D29}"/>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5" y="555527"/>
            <a:ext cx="4804455" cy="816074"/>
          </a:xfrm>
          <a:prstGeom prst="rect">
            <a:avLst/>
          </a:prstGeom>
        </p:spPr>
      </p:pic>
      <p:sp>
        <p:nvSpPr>
          <p:cNvPr id="11" name="CaixaDeTexto 10">
            <a:extLst>
              <a:ext uri="{FF2B5EF4-FFF2-40B4-BE49-F238E27FC236}">
                <a16:creationId xmlns:a16="http://schemas.microsoft.com/office/drawing/2014/main" id="{6ACF1E5E-8FF9-4C14-9655-0D4BD84D134F}"/>
              </a:ext>
            </a:extLst>
          </p:cNvPr>
          <p:cNvSpPr txBox="1"/>
          <p:nvPr/>
        </p:nvSpPr>
        <p:spPr>
          <a:xfrm>
            <a:off x="214281" y="577298"/>
            <a:ext cx="4517046" cy="738664"/>
          </a:xfrm>
          <a:prstGeom prst="rect">
            <a:avLst/>
          </a:prstGeom>
          <a:noFill/>
        </p:spPr>
        <p:txBody>
          <a:bodyPr wrap="square" rtlCol="0">
            <a:spAutoFit/>
          </a:bodyPr>
          <a:lstStyle/>
          <a:p>
            <a:r>
              <a:rPr lang="pt-BR" sz="2200" b="1" dirty="0"/>
              <a:t>CLASSE 7 – RADIOATIVOS</a:t>
            </a:r>
          </a:p>
          <a:p>
            <a:r>
              <a:rPr lang="pt-BR" sz="2000" dirty="0"/>
              <a:t>Legislação Específica Pertinente</a:t>
            </a:r>
          </a:p>
        </p:txBody>
      </p:sp>
      <p:sp>
        <p:nvSpPr>
          <p:cNvPr id="12" name="Retângulo 11">
            <a:extLst>
              <a:ext uri="{FF2B5EF4-FFF2-40B4-BE49-F238E27FC236}">
                <a16:creationId xmlns:a16="http://schemas.microsoft.com/office/drawing/2014/main" id="{3455F9BD-A1F3-42F2-B27B-FA8DC90E72B3}"/>
              </a:ext>
            </a:extLst>
          </p:cNvPr>
          <p:cNvSpPr/>
          <p:nvPr/>
        </p:nvSpPr>
        <p:spPr>
          <a:xfrm>
            <a:off x="0" y="1395651"/>
            <a:ext cx="47736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CNEN – NE 5.01 - Classificação</a:t>
            </a:r>
          </a:p>
        </p:txBody>
      </p:sp>
    </p:spTree>
    <p:extLst>
      <p:ext uri="{BB962C8B-B14F-4D97-AF65-F5344CB8AC3E}">
        <p14:creationId xmlns:p14="http://schemas.microsoft.com/office/powerpoint/2010/main" val="124370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15516" y="2013905"/>
            <a:ext cx="8712968" cy="1115690"/>
          </a:xfrm>
          <a:prstGeom prst="rect">
            <a:avLst/>
          </a:prstGeom>
          <a:noFill/>
          <a:ln w="19050">
            <a:noFill/>
          </a:ln>
        </p:spPr>
        <p:txBody>
          <a:bodyPr wrap="square" rtlCol="0">
            <a:spAutoFit/>
          </a:bodyPr>
          <a:lstStyle/>
          <a:p>
            <a:pPr algn="just">
              <a:spcAft>
                <a:spcPts val="1500"/>
              </a:spcAft>
            </a:pPr>
            <a:r>
              <a:rPr lang="pt-BR" b="1" dirty="0"/>
              <a:t>k) Atividade específica:</a:t>
            </a:r>
            <a:r>
              <a:rPr lang="pt-BR" dirty="0"/>
              <a:t> atividade de um radionuclídeo por unidade de massa da substância radioativa;</a:t>
            </a:r>
          </a:p>
          <a:p>
            <a:pPr algn="just">
              <a:spcAft>
                <a:spcPts val="1500"/>
              </a:spcAft>
            </a:pPr>
            <a:r>
              <a:rPr lang="pt-BR" b="1" dirty="0"/>
              <a:t>l) Material com contaminação superficial.</a:t>
            </a:r>
          </a:p>
        </p:txBody>
      </p:sp>
      <p:pic>
        <p:nvPicPr>
          <p:cNvPr id="10" name="Imagem 9">
            <a:extLst>
              <a:ext uri="{FF2B5EF4-FFF2-40B4-BE49-F238E27FC236}">
                <a16:creationId xmlns:a16="http://schemas.microsoft.com/office/drawing/2014/main" id="{79B9C8C1-2C16-4D6C-AA71-DFC539909D29}"/>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804455" cy="816074"/>
          </a:xfrm>
          <a:prstGeom prst="rect">
            <a:avLst/>
          </a:prstGeom>
        </p:spPr>
      </p:pic>
      <p:sp>
        <p:nvSpPr>
          <p:cNvPr id="11" name="CaixaDeTexto 10">
            <a:extLst>
              <a:ext uri="{FF2B5EF4-FFF2-40B4-BE49-F238E27FC236}">
                <a16:creationId xmlns:a16="http://schemas.microsoft.com/office/drawing/2014/main" id="{6ACF1E5E-8FF9-4C14-9655-0D4BD84D134F}"/>
              </a:ext>
            </a:extLst>
          </p:cNvPr>
          <p:cNvSpPr txBox="1"/>
          <p:nvPr/>
        </p:nvSpPr>
        <p:spPr>
          <a:xfrm>
            <a:off x="214281" y="577298"/>
            <a:ext cx="4517046" cy="738664"/>
          </a:xfrm>
          <a:prstGeom prst="rect">
            <a:avLst/>
          </a:prstGeom>
          <a:noFill/>
        </p:spPr>
        <p:txBody>
          <a:bodyPr wrap="square" rtlCol="0">
            <a:spAutoFit/>
          </a:bodyPr>
          <a:lstStyle/>
          <a:p>
            <a:r>
              <a:rPr lang="pt-BR" sz="2200" b="1" dirty="0"/>
              <a:t>CLASSE 7 – RADIOATIVOS</a:t>
            </a:r>
          </a:p>
          <a:p>
            <a:r>
              <a:rPr lang="pt-BR" sz="2000" dirty="0"/>
              <a:t>Legislação Específica Pertinente</a:t>
            </a:r>
          </a:p>
        </p:txBody>
      </p:sp>
      <p:sp>
        <p:nvSpPr>
          <p:cNvPr id="12" name="Retângulo 11">
            <a:extLst>
              <a:ext uri="{FF2B5EF4-FFF2-40B4-BE49-F238E27FC236}">
                <a16:creationId xmlns:a16="http://schemas.microsoft.com/office/drawing/2014/main" id="{3455F9BD-A1F3-42F2-B27B-FA8DC90E72B3}"/>
              </a:ext>
            </a:extLst>
          </p:cNvPr>
          <p:cNvSpPr/>
          <p:nvPr/>
        </p:nvSpPr>
        <p:spPr>
          <a:xfrm>
            <a:off x="0" y="1395651"/>
            <a:ext cx="47736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CNEN – NE 5.01 - Classificação</a:t>
            </a:r>
          </a:p>
        </p:txBody>
      </p:sp>
    </p:spTree>
    <p:extLst>
      <p:ext uri="{BB962C8B-B14F-4D97-AF65-F5344CB8AC3E}">
        <p14:creationId xmlns:p14="http://schemas.microsoft.com/office/powerpoint/2010/main" val="179268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14281" y="3281087"/>
            <a:ext cx="5927607" cy="1355499"/>
          </a:xfrm>
          <a:prstGeom prst="rect">
            <a:avLst/>
          </a:prstGeom>
          <a:noFill/>
          <a:ln w="19050">
            <a:noFill/>
          </a:ln>
        </p:spPr>
        <p:txBody>
          <a:bodyPr wrap="square" rtlCol="0">
            <a:spAutoFit/>
          </a:bodyPr>
          <a:lstStyle/>
          <a:p>
            <a:pPr>
              <a:lnSpc>
                <a:spcPts val="2500"/>
              </a:lnSpc>
            </a:pPr>
            <a:r>
              <a:rPr lang="pt-BR" dirty="0">
                <a:solidFill>
                  <a:schemeClr val="tx2"/>
                </a:solidFill>
              </a:rPr>
              <a:t>Adicionalmente, deve-se atentar para a possível </a:t>
            </a:r>
            <a:r>
              <a:rPr lang="pt-BR" b="1" dirty="0">
                <a:solidFill>
                  <a:schemeClr val="tx2"/>
                </a:solidFill>
              </a:rPr>
              <a:t>contaminação com as águas residuais de controle do fogo</a:t>
            </a:r>
            <a:r>
              <a:rPr lang="pt-BR" dirty="0">
                <a:solidFill>
                  <a:schemeClr val="tx2"/>
                </a:solidFill>
              </a:rPr>
              <a:t> e as águas de diluição que podem causar poluição e exposição de pessoas, animais e o meio ambiente à contaminação.</a:t>
            </a:r>
          </a:p>
        </p:txBody>
      </p:sp>
      <p:sp>
        <p:nvSpPr>
          <p:cNvPr id="2" name="Retângulo 1"/>
          <p:cNvSpPr/>
          <p:nvPr/>
        </p:nvSpPr>
        <p:spPr>
          <a:xfrm>
            <a:off x="0" y="1471902"/>
            <a:ext cx="9144032" cy="1533902"/>
          </a:xfrm>
          <a:prstGeom prst="rect">
            <a:avLst/>
          </a:prstGeom>
          <a:solidFill>
            <a:schemeClr val="accent1">
              <a:lumMod val="20000"/>
              <a:lumOff val="8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0" tIns="180000" rIns="360000" bIns="180000" numCol="1" spcCol="0" rtlCol="0" fromWordArt="0" anchor="ctr" anchorCtr="0" forceAA="0" compatLnSpc="1">
            <a:prstTxWarp prst="textNoShape">
              <a:avLst/>
            </a:prstTxWarp>
            <a:noAutofit/>
          </a:bodyPr>
          <a:lstStyle/>
          <a:p>
            <a:pPr algn="just">
              <a:lnSpc>
                <a:spcPts val="2500"/>
              </a:lnSpc>
            </a:pPr>
            <a:r>
              <a:rPr lang="pt-BR" dirty="0">
                <a:solidFill>
                  <a:schemeClr val="tx1"/>
                </a:solidFill>
              </a:rPr>
              <a:t>São </a:t>
            </a:r>
            <a:r>
              <a:rPr lang="pt-BR" b="1" dirty="0">
                <a:solidFill>
                  <a:schemeClr val="tx1"/>
                </a:solidFill>
              </a:rPr>
              <a:t>muitos os riscos para a saúde</a:t>
            </a:r>
            <a:r>
              <a:rPr lang="pt-BR" dirty="0">
                <a:solidFill>
                  <a:schemeClr val="tx1"/>
                </a:solidFill>
              </a:rPr>
              <a:t> e entre eles estão a </a:t>
            </a:r>
            <a:r>
              <a:rPr lang="pt-BR" dirty="0">
                <a:solidFill>
                  <a:srgbClr val="C00000"/>
                </a:solidFill>
              </a:rPr>
              <a:t>exposição à radiação</a:t>
            </a:r>
            <a:r>
              <a:rPr lang="pt-BR" dirty="0">
                <a:solidFill>
                  <a:schemeClr val="tx1"/>
                </a:solidFill>
              </a:rPr>
              <a:t> externa do produto radioativo não blindado, à radiação interna por </a:t>
            </a:r>
            <a:r>
              <a:rPr lang="pt-BR" u="sng" dirty="0">
                <a:solidFill>
                  <a:schemeClr val="tx1"/>
                </a:solidFill>
              </a:rPr>
              <a:t>inalação</a:t>
            </a:r>
            <a:r>
              <a:rPr lang="pt-BR" dirty="0">
                <a:solidFill>
                  <a:schemeClr val="tx1"/>
                </a:solidFill>
              </a:rPr>
              <a:t>, </a:t>
            </a:r>
            <a:r>
              <a:rPr lang="pt-BR" u="sng" dirty="0">
                <a:solidFill>
                  <a:schemeClr val="tx1"/>
                </a:solidFill>
              </a:rPr>
              <a:t>ingestão</a:t>
            </a:r>
            <a:r>
              <a:rPr lang="pt-BR" dirty="0">
                <a:solidFill>
                  <a:schemeClr val="tx1"/>
                </a:solidFill>
              </a:rPr>
              <a:t> ou </a:t>
            </a:r>
            <a:r>
              <a:rPr lang="pt-BR" u="sng" dirty="0">
                <a:solidFill>
                  <a:schemeClr val="tx1"/>
                </a:solidFill>
              </a:rPr>
              <a:t>absorção</a:t>
            </a:r>
            <a:r>
              <a:rPr lang="pt-BR" dirty="0">
                <a:solidFill>
                  <a:schemeClr val="tx1"/>
                </a:solidFill>
              </a:rPr>
              <a:t> através da pele e ao produto radioativo, cujo grau de risco varia muito dependendo do tipo e quantidade deste produto. Portanto</a:t>
            </a:r>
          </a:p>
        </p:txBody>
      </p:sp>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8483" y="3281087"/>
            <a:ext cx="1846535" cy="1477228"/>
          </a:xfrm>
          <a:prstGeom prst="rect">
            <a:avLst/>
          </a:prstGeom>
          <a:ln>
            <a:noFill/>
          </a:ln>
          <a:effectLst>
            <a:outerShdw blurRad="292100" dist="139700" dir="2700000" algn="tl" rotWithShape="0">
              <a:srgbClr val="333333">
                <a:alpha val="65000"/>
              </a:srgbClr>
            </a:outerShdw>
          </a:effectLst>
        </p:spPr>
      </p:pic>
      <p:pic>
        <p:nvPicPr>
          <p:cNvPr id="7" name="Imagem 6">
            <a:extLst>
              <a:ext uri="{FF2B5EF4-FFF2-40B4-BE49-F238E27FC236}">
                <a16:creationId xmlns:a16="http://schemas.microsoft.com/office/drawing/2014/main" id="{EAB9A9E3-B74E-4B52-9ACD-BDC33EB938A1}"/>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5" y="555527"/>
            <a:ext cx="4804455" cy="816074"/>
          </a:xfrm>
          <a:prstGeom prst="rect">
            <a:avLst/>
          </a:prstGeom>
        </p:spPr>
      </p:pic>
      <p:sp>
        <p:nvSpPr>
          <p:cNvPr id="9" name="CaixaDeTexto 8">
            <a:extLst>
              <a:ext uri="{FF2B5EF4-FFF2-40B4-BE49-F238E27FC236}">
                <a16:creationId xmlns:a16="http://schemas.microsoft.com/office/drawing/2014/main" id="{A86A5994-40AC-481F-AAC4-89D0C5F2F234}"/>
              </a:ext>
            </a:extLst>
          </p:cNvPr>
          <p:cNvSpPr txBox="1"/>
          <p:nvPr/>
        </p:nvSpPr>
        <p:spPr>
          <a:xfrm>
            <a:off x="214281" y="577298"/>
            <a:ext cx="4517046" cy="738664"/>
          </a:xfrm>
          <a:prstGeom prst="rect">
            <a:avLst/>
          </a:prstGeom>
          <a:noFill/>
        </p:spPr>
        <p:txBody>
          <a:bodyPr wrap="square" rtlCol="0">
            <a:spAutoFit/>
          </a:bodyPr>
          <a:lstStyle/>
          <a:p>
            <a:r>
              <a:rPr lang="pt-BR" sz="2200" b="1" dirty="0"/>
              <a:t>CLASSE 7 – RADIOATIVOS</a:t>
            </a:r>
          </a:p>
          <a:p>
            <a:r>
              <a:rPr lang="pt-BR" sz="2000" dirty="0"/>
              <a:t>Comportamento Preventivo</a:t>
            </a:r>
          </a:p>
        </p:txBody>
      </p:sp>
    </p:spTree>
    <p:extLst>
      <p:ext uri="{BB962C8B-B14F-4D97-AF65-F5344CB8AC3E}">
        <p14:creationId xmlns:p14="http://schemas.microsoft.com/office/powerpoint/2010/main" val="251041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14280" y="1460246"/>
            <a:ext cx="8701119" cy="1211229"/>
          </a:xfrm>
          <a:prstGeom prst="rect">
            <a:avLst/>
          </a:prstGeom>
          <a:noFill/>
          <a:ln w="19050">
            <a:noFill/>
          </a:ln>
        </p:spPr>
        <p:txBody>
          <a:bodyPr wrap="square" rtlCol="0">
            <a:spAutoFit/>
          </a:bodyPr>
          <a:lstStyle/>
          <a:p>
            <a:pPr>
              <a:lnSpc>
                <a:spcPts val="3000"/>
              </a:lnSpc>
            </a:pPr>
            <a:r>
              <a:rPr lang="pt-BR" sz="2000" dirty="0"/>
              <a:t>Na eventualidade de um </a:t>
            </a:r>
            <a:r>
              <a:rPr lang="pt-BR" sz="2000" b="1" dirty="0"/>
              <a:t>acidente, durante o transporte de materiais radioativos</a:t>
            </a:r>
            <a:r>
              <a:rPr lang="pt-BR" sz="2000" dirty="0"/>
              <a:t>, deve-se inicialmente manter as pessoas afastadas do derramamento, a uma distância de </a:t>
            </a:r>
            <a:r>
              <a:rPr lang="pt-BR" sz="2000" dirty="0">
                <a:solidFill>
                  <a:srgbClr val="FD6E35"/>
                </a:solidFill>
              </a:rPr>
              <a:t>pelo menos 100 metros </a:t>
            </a:r>
            <a:r>
              <a:rPr lang="pt-BR" sz="2000" dirty="0"/>
              <a:t>(ONU 2909) e com o </a:t>
            </a:r>
            <a:r>
              <a:rPr lang="pt-BR" sz="2000" dirty="0">
                <a:solidFill>
                  <a:srgbClr val="00B0F0"/>
                </a:solidFill>
              </a:rPr>
              <a:t>vento pelas costas</a:t>
            </a:r>
            <a:r>
              <a:rPr lang="pt-BR" sz="2000" dirty="0"/>
              <a:t>. </a:t>
            </a:r>
          </a:p>
        </p:txBody>
      </p:sp>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3655" y="2923061"/>
            <a:ext cx="2792011" cy="1847380"/>
          </a:xfrm>
          <a:prstGeom prst="rect">
            <a:avLst/>
          </a:prstGeom>
          <a:ln>
            <a:noFill/>
          </a:ln>
          <a:effectLst>
            <a:softEdge rad="63500"/>
          </a:effectLst>
        </p:spPr>
      </p:pic>
      <p:pic>
        <p:nvPicPr>
          <p:cNvPr id="10" name="Imagem 9">
            <a:extLst>
              <a:ext uri="{FF2B5EF4-FFF2-40B4-BE49-F238E27FC236}">
                <a16:creationId xmlns:a16="http://schemas.microsoft.com/office/drawing/2014/main" id="{DF951C73-F489-43A7-889F-8DC7310605B7}"/>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5" y="555527"/>
            <a:ext cx="4804455" cy="816074"/>
          </a:xfrm>
          <a:prstGeom prst="rect">
            <a:avLst/>
          </a:prstGeom>
        </p:spPr>
      </p:pic>
      <p:sp>
        <p:nvSpPr>
          <p:cNvPr id="11" name="CaixaDeTexto 10">
            <a:extLst>
              <a:ext uri="{FF2B5EF4-FFF2-40B4-BE49-F238E27FC236}">
                <a16:creationId xmlns:a16="http://schemas.microsoft.com/office/drawing/2014/main" id="{C0633B6E-55E3-483C-8E39-69A3570D3706}"/>
              </a:ext>
            </a:extLst>
          </p:cNvPr>
          <p:cNvSpPr txBox="1"/>
          <p:nvPr/>
        </p:nvSpPr>
        <p:spPr>
          <a:xfrm>
            <a:off x="214281" y="577298"/>
            <a:ext cx="4517046" cy="738664"/>
          </a:xfrm>
          <a:prstGeom prst="rect">
            <a:avLst/>
          </a:prstGeom>
          <a:noFill/>
        </p:spPr>
        <p:txBody>
          <a:bodyPr wrap="square" rtlCol="0">
            <a:spAutoFit/>
          </a:bodyPr>
          <a:lstStyle/>
          <a:p>
            <a:r>
              <a:rPr lang="pt-BR" sz="2200" b="1" dirty="0"/>
              <a:t>CLASSE 7 – RADIOATIVOS</a:t>
            </a:r>
          </a:p>
          <a:p>
            <a:r>
              <a:rPr lang="pt-BR" sz="2000" dirty="0"/>
              <a:t>Procedimentos em caso de Emergência</a:t>
            </a:r>
          </a:p>
        </p:txBody>
      </p:sp>
      <p:pic>
        <p:nvPicPr>
          <p:cNvPr id="12" name="Imagem 11">
            <a:extLst>
              <a:ext uri="{FF2B5EF4-FFF2-40B4-BE49-F238E27FC236}">
                <a16:creationId xmlns:a16="http://schemas.microsoft.com/office/drawing/2014/main" id="{9F1AEEFA-49EB-49FE-A27F-8B913B1095BA}"/>
              </a:ext>
            </a:extLst>
          </p:cNvPr>
          <p:cNvPicPr>
            <a:picLocks noChangeAspect="1"/>
          </p:cNvPicPr>
          <p:nvPr/>
        </p:nvPicPr>
        <p:blipFill>
          <a:blip r:embed="rId5"/>
          <a:stretch>
            <a:fillRect/>
          </a:stretch>
        </p:blipFill>
        <p:spPr>
          <a:xfrm>
            <a:off x="8417950" y="4381156"/>
            <a:ext cx="629388" cy="568084"/>
          </a:xfrm>
          <a:prstGeom prst="rect">
            <a:avLst/>
          </a:prstGeom>
        </p:spPr>
      </p:pic>
      <p:sp>
        <p:nvSpPr>
          <p:cNvPr id="13" name="CaixaDeTexto 12">
            <a:extLst>
              <a:ext uri="{FF2B5EF4-FFF2-40B4-BE49-F238E27FC236}">
                <a16:creationId xmlns:a16="http://schemas.microsoft.com/office/drawing/2014/main" id="{755590A3-7761-4415-8BE8-C1305045EF7E}"/>
              </a:ext>
            </a:extLst>
          </p:cNvPr>
          <p:cNvSpPr txBox="1"/>
          <p:nvPr/>
        </p:nvSpPr>
        <p:spPr>
          <a:xfrm>
            <a:off x="228222" y="3042997"/>
            <a:ext cx="5819375" cy="1211229"/>
          </a:xfrm>
          <a:prstGeom prst="rect">
            <a:avLst/>
          </a:prstGeom>
          <a:noFill/>
          <a:ln w="19050">
            <a:noFill/>
          </a:ln>
        </p:spPr>
        <p:txBody>
          <a:bodyPr wrap="square" rtlCol="0">
            <a:spAutoFit/>
          </a:bodyPr>
          <a:lstStyle/>
          <a:p>
            <a:pPr>
              <a:lnSpc>
                <a:spcPts val="3000"/>
              </a:lnSpc>
            </a:pPr>
            <a:r>
              <a:rPr lang="pt-BR" sz="2000" b="1" dirty="0"/>
              <a:t>Distâncias maiores</a:t>
            </a:r>
            <a:r>
              <a:rPr lang="pt-BR" sz="2000" dirty="0"/>
              <a:t> PODERÃO ser </a:t>
            </a:r>
            <a:r>
              <a:rPr lang="pt-BR" sz="2000" dirty="0">
                <a:solidFill>
                  <a:srgbClr val="FD6E35"/>
                </a:solidFill>
              </a:rPr>
              <a:t>necessárias</a:t>
            </a:r>
            <a:r>
              <a:rPr lang="pt-BR" sz="2000" dirty="0"/>
              <a:t> dependendo do </a:t>
            </a:r>
            <a:r>
              <a:rPr lang="pt-BR" sz="2000" dirty="0">
                <a:solidFill>
                  <a:srgbClr val="00B0F0"/>
                </a:solidFill>
              </a:rPr>
              <a:t>tipo de acidente</a:t>
            </a:r>
            <a:r>
              <a:rPr lang="pt-BR" sz="2000" dirty="0"/>
              <a:t> e se recomendadas por autoridades em radiação.</a:t>
            </a:r>
          </a:p>
        </p:txBody>
      </p:sp>
    </p:spTree>
    <p:extLst>
      <p:ext uri="{BB962C8B-B14F-4D97-AF65-F5344CB8AC3E}">
        <p14:creationId xmlns:p14="http://schemas.microsoft.com/office/powerpoint/2010/main" val="309678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91574" y="1578016"/>
            <a:ext cx="4623823" cy="1987467"/>
          </a:xfrm>
          <a:prstGeom prst="rect">
            <a:avLst/>
          </a:prstGeom>
          <a:noFill/>
          <a:ln w="19050">
            <a:noFill/>
          </a:ln>
        </p:spPr>
        <p:txBody>
          <a:bodyPr wrap="square" rtlCol="0">
            <a:spAutoFit/>
          </a:bodyPr>
          <a:lstStyle/>
          <a:p>
            <a:pPr>
              <a:lnSpc>
                <a:spcPts val="3000"/>
              </a:lnSpc>
            </a:pPr>
            <a:r>
              <a:rPr lang="pt-BR" sz="2000" b="1" dirty="0"/>
              <a:t>Equipamentos autônomos de respiração</a:t>
            </a:r>
            <a:r>
              <a:rPr lang="pt-BR" sz="2000" dirty="0"/>
              <a:t>, bem como EPI utilizados no </a:t>
            </a:r>
            <a:r>
              <a:rPr lang="pt-BR" sz="2000" dirty="0">
                <a:solidFill>
                  <a:srgbClr val="FD6E35"/>
                </a:solidFill>
              </a:rPr>
              <a:t>combate ao fogo</a:t>
            </a:r>
            <a:r>
              <a:rPr lang="pt-BR" sz="2000" dirty="0"/>
              <a:t>, oferecem </a:t>
            </a:r>
            <a:r>
              <a:rPr lang="pt-BR" sz="2000" dirty="0">
                <a:solidFill>
                  <a:srgbClr val="00B0F0"/>
                </a:solidFill>
              </a:rPr>
              <a:t>proteção limitada</a:t>
            </a:r>
            <a:r>
              <a:rPr lang="pt-BR" sz="2000" dirty="0"/>
              <a:t> somente se o </a:t>
            </a:r>
            <a:r>
              <a:rPr lang="pt-BR" sz="2000" u="sng" dirty="0"/>
              <a:t>tempo de exposição</a:t>
            </a:r>
            <a:r>
              <a:rPr lang="pt-BR" sz="2000" dirty="0"/>
              <a:t> aos produtos radioativos for </a:t>
            </a:r>
            <a:r>
              <a:rPr lang="pt-BR" sz="2000" u="sng" dirty="0"/>
              <a:t>curto</a:t>
            </a:r>
            <a:r>
              <a:rPr lang="pt-BR" sz="2000" dirty="0"/>
              <a:t>.</a:t>
            </a:r>
          </a:p>
        </p:txBody>
      </p:sp>
      <p:sp>
        <p:nvSpPr>
          <p:cNvPr id="3" name="Retângulo: Cantos Arredondados 2"/>
          <p:cNvSpPr/>
          <p:nvPr/>
        </p:nvSpPr>
        <p:spPr>
          <a:xfrm>
            <a:off x="5230091" y="942109"/>
            <a:ext cx="3502553" cy="3715871"/>
          </a:xfrm>
          <a:prstGeom prst="roundRect">
            <a:avLst>
              <a:gd name="adj" fmla="val 2732"/>
            </a:avLst>
          </a:prstGeom>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80000" tIns="45720" rIns="180000" bIns="45720" numCol="1" spcCol="0" rtlCol="0" fromWordArt="0" anchor="ctr" anchorCtr="0" forceAA="0" compatLnSpc="1">
            <a:prstTxWarp prst="textNoShape">
              <a:avLst/>
            </a:prstTxWarp>
            <a:noAutofit/>
          </a:bodyPr>
          <a:lstStyle/>
          <a:p>
            <a:pPr>
              <a:lnSpc>
                <a:spcPts val="3000"/>
              </a:lnSpc>
            </a:pPr>
            <a:r>
              <a:rPr lang="pt-BR" sz="2000" dirty="0">
                <a:solidFill>
                  <a:schemeClr val="tx1"/>
                </a:solidFill>
              </a:rPr>
              <a:t>Na eventualidade de existirem </a:t>
            </a:r>
            <a:r>
              <a:rPr lang="pt-BR" sz="2000" b="1" dirty="0">
                <a:solidFill>
                  <a:schemeClr val="tx1"/>
                </a:solidFill>
              </a:rPr>
              <a:t>pessoas não feridas </a:t>
            </a:r>
            <a:r>
              <a:rPr lang="pt-BR" sz="2000" dirty="0">
                <a:solidFill>
                  <a:schemeClr val="tx1"/>
                </a:solidFill>
              </a:rPr>
              <a:t>e </a:t>
            </a:r>
            <a:r>
              <a:rPr lang="pt-BR" sz="2000" u="sng" dirty="0">
                <a:solidFill>
                  <a:schemeClr val="tx1"/>
                </a:solidFill>
              </a:rPr>
              <a:t>equipamentos</a:t>
            </a:r>
            <a:r>
              <a:rPr lang="pt-BR" sz="2000" dirty="0">
                <a:solidFill>
                  <a:schemeClr val="tx1"/>
                </a:solidFill>
              </a:rPr>
              <a:t> que tenham sido </a:t>
            </a:r>
            <a:r>
              <a:rPr lang="pt-BR" sz="2000" dirty="0">
                <a:solidFill>
                  <a:srgbClr val="00B050"/>
                </a:solidFill>
              </a:rPr>
              <a:t>expostos ao produto radioativo</a:t>
            </a:r>
            <a:r>
              <a:rPr lang="pt-BR" sz="2000" dirty="0">
                <a:solidFill>
                  <a:schemeClr val="tx2"/>
                </a:solidFill>
              </a:rPr>
              <a:t>, deve-se </a:t>
            </a:r>
            <a:r>
              <a:rPr lang="pt-BR" sz="2000" dirty="0">
                <a:solidFill>
                  <a:srgbClr val="C00000"/>
                </a:solidFill>
              </a:rPr>
              <a:t>retê-los até a chegada de pessoal qualificado</a:t>
            </a:r>
            <a:r>
              <a:rPr lang="pt-BR" sz="2000" dirty="0">
                <a:solidFill>
                  <a:schemeClr val="tx2"/>
                </a:solidFill>
              </a:rPr>
              <a:t> </a:t>
            </a:r>
            <a:r>
              <a:rPr lang="pt-BR" sz="2000" dirty="0">
                <a:solidFill>
                  <a:schemeClr val="tx1"/>
                </a:solidFill>
              </a:rPr>
              <a:t>ou de instruções das autoridades competentes em radiação.</a:t>
            </a:r>
          </a:p>
        </p:txBody>
      </p:sp>
      <p:pic>
        <p:nvPicPr>
          <p:cNvPr id="10" name="Imagem 9">
            <a:extLst>
              <a:ext uri="{FF2B5EF4-FFF2-40B4-BE49-F238E27FC236}">
                <a16:creationId xmlns:a16="http://schemas.microsoft.com/office/drawing/2014/main" id="{13D5CA8A-E0DC-4201-B0DF-ACF67B49BB5C}"/>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804455" cy="816074"/>
          </a:xfrm>
          <a:prstGeom prst="rect">
            <a:avLst/>
          </a:prstGeom>
        </p:spPr>
      </p:pic>
      <p:sp>
        <p:nvSpPr>
          <p:cNvPr id="11" name="CaixaDeTexto 10">
            <a:extLst>
              <a:ext uri="{FF2B5EF4-FFF2-40B4-BE49-F238E27FC236}">
                <a16:creationId xmlns:a16="http://schemas.microsoft.com/office/drawing/2014/main" id="{24BBBAF8-77FD-40AF-AC99-12892F826342}"/>
              </a:ext>
            </a:extLst>
          </p:cNvPr>
          <p:cNvSpPr txBox="1"/>
          <p:nvPr/>
        </p:nvSpPr>
        <p:spPr>
          <a:xfrm>
            <a:off x="214281" y="577298"/>
            <a:ext cx="4517046" cy="738664"/>
          </a:xfrm>
          <a:prstGeom prst="rect">
            <a:avLst/>
          </a:prstGeom>
          <a:noFill/>
        </p:spPr>
        <p:txBody>
          <a:bodyPr wrap="square" rtlCol="0">
            <a:spAutoFit/>
          </a:bodyPr>
          <a:lstStyle/>
          <a:p>
            <a:r>
              <a:rPr lang="pt-BR" sz="2200" b="1" dirty="0"/>
              <a:t>CLASSE 7 – RADIOATIVOS</a:t>
            </a:r>
          </a:p>
          <a:p>
            <a:r>
              <a:rPr lang="pt-BR" sz="2000" dirty="0"/>
              <a:t>Procedimentos em caso de Emergência</a:t>
            </a:r>
          </a:p>
        </p:txBody>
      </p:sp>
      <p:pic>
        <p:nvPicPr>
          <p:cNvPr id="12" name="Imagem 11">
            <a:extLst>
              <a:ext uri="{FF2B5EF4-FFF2-40B4-BE49-F238E27FC236}">
                <a16:creationId xmlns:a16="http://schemas.microsoft.com/office/drawing/2014/main" id="{66E9C195-9D5C-40D6-B95A-243B5B3CF72F}"/>
              </a:ext>
            </a:extLst>
          </p:cNvPr>
          <p:cNvPicPr>
            <a:picLocks noChangeAspect="1"/>
          </p:cNvPicPr>
          <p:nvPr/>
        </p:nvPicPr>
        <p:blipFill>
          <a:blip r:embed="rId4"/>
          <a:stretch>
            <a:fillRect/>
          </a:stretch>
        </p:blipFill>
        <p:spPr>
          <a:xfrm>
            <a:off x="8417950" y="4381156"/>
            <a:ext cx="629388" cy="568084"/>
          </a:xfrm>
          <a:prstGeom prst="rect">
            <a:avLst/>
          </a:prstGeom>
        </p:spPr>
      </p:pic>
      <p:sp>
        <p:nvSpPr>
          <p:cNvPr id="4" name="Retângulo 3">
            <a:extLst>
              <a:ext uri="{FF2B5EF4-FFF2-40B4-BE49-F238E27FC236}">
                <a16:creationId xmlns:a16="http://schemas.microsoft.com/office/drawing/2014/main" id="{48096D43-49D9-4FE4-BCE5-5E2BAF823D81}"/>
              </a:ext>
            </a:extLst>
          </p:cNvPr>
          <p:cNvSpPr/>
          <p:nvPr/>
        </p:nvSpPr>
        <p:spPr>
          <a:xfrm>
            <a:off x="7428336" y="778898"/>
            <a:ext cx="1461655" cy="369332"/>
          </a:xfrm>
          <a:prstGeom prst="rect">
            <a:avLst/>
          </a:prstGeom>
          <a:solidFill>
            <a:schemeClr val="accent2"/>
          </a:solidFill>
        </p:spPr>
        <p:txBody>
          <a:bodyPr wrap="square" rtlCol="0" anchor="ctr">
            <a:spAutoFit/>
          </a:bodyPr>
          <a:lstStyle/>
          <a:p>
            <a:pPr algn="ctr"/>
            <a:r>
              <a:rPr lang="pt-BR" b="1" dirty="0">
                <a:solidFill>
                  <a:schemeClr val="bg1"/>
                </a:solidFill>
                <a:latin typeface="+mj-lt"/>
              </a:rPr>
              <a:t>ATENÇÃO</a:t>
            </a:r>
          </a:p>
        </p:txBody>
      </p:sp>
    </p:spTree>
    <p:extLst>
      <p:ext uri="{BB962C8B-B14F-4D97-AF65-F5344CB8AC3E}">
        <p14:creationId xmlns:p14="http://schemas.microsoft.com/office/powerpoint/2010/main" val="221813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265862" y="1123148"/>
            <a:ext cx="6418135" cy="922304"/>
          </a:xfrm>
          <a:prstGeom prst="rect">
            <a:avLst/>
          </a:prstGeom>
          <a:noFill/>
          <a:ln w="19050">
            <a:noFill/>
          </a:ln>
        </p:spPr>
        <p:txBody>
          <a:bodyPr wrap="square" rtlCol="0">
            <a:spAutoFit/>
          </a:bodyPr>
          <a:lstStyle/>
          <a:p>
            <a:pPr algn="just">
              <a:lnSpc>
                <a:spcPts val="2200"/>
              </a:lnSpc>
            </a:pPr>
            <a:r>
              <a:rPr lang="pt-BR" sz="1600" dirty="0"/>
              <a:t>Gás é um dos estados físicos da matéria. Nesse estado, os materiais apresentam a capacidade de moverem-se livremente, ou seja, </a:t>
            </a:r>
            <a:r>
              <a:rPr lang="pt-BR" sz="1600" dirty="0">
                <a:solidFill>
                  <a:srgbClr val="00B0F0"/>
                </a:solidFill>
              </a:rPr>
              <a:t>expandem-se indefinidamente no ambiente</a:t>
            </a:r>
            <a:r>
              <a:rPr lang="pt-BR" sz="1600" dirty="0"/>
              <a:t>. </a:t>
            </a:r>
          </a:p>
        </p:txBody>
      </p:sp>
      <p:sp>
        <p:nvSpPr>
          <p:cNvPr id="4" name="CaixaDeTexto 3"/>
          <p:cNvSpPr txBox="1"/>
          <p:nvPr/>
        </p:nvSpPr>
        <p:spPr>
          <a:xfrm>
            <a:off x="179512" y="4169328"/>
            <a:ext cx="8712968" cy="646986"/>
          </a:xfrm>
          <a:prstGeom prst="roundRect">
            <a:avLst>
              <a:gd name="adj" fmla="val 12384"/>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pt-BR" sz="1500" dirty="0">
                <a:solidFill>
                  <a:schemeClr val="accent1">
                    <a:lumMod val="75000"/>
                  </a:schemeClr>
                </a:solidFill>
              </a:rPr>
              <a:t>As condições de transporte de um gás são descritas de acordo com seu estado físico, como: </a:t>
            </a:r>
            <a:r>
              <a:rPr lang="pt-BR" sz="1600" dirty="0">
                <a:solidFill>
                  <a:schemeClr val="accent1">
                    <a:lumMod val="75000"/>
                  </a:schemeClr>
                </a:solidFill>
              </a:rPr>
              <a:t>Gás comprimido, Gás liquefeito, Gás liquefeito refrigerado ou Gás em solução.</a:t>
            </a:r>
            <a:endParaRPr lang="pt-BR" sz="1500" dirty="0">
              <a:solidFill>
                <a:schemeClr val="accent1">
                  <a:lumMod val="75000"/>
                </a:schemeClr>
              </a:solidFill>
            </a:endParaRPr>
          </a:p>
        </p:txBody>
      </p:sp>
      <p:pic>
        <p:nvPicPr>
          <p:cNvPr id="10" name="Imagem 9">
            <a:extLst>
              <a:ext uri="{FF2B5EF4-FFF2-40B4-BE49-F238E27FC236}">
                <a16:creationId xmlns:a16="http://schemas.microsoft.com/office/drawing/2014/main" id="{65446155-59D7-49D6-BC35-29F17CD39792}"/>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11" name="CaixaDeTexto 10">
            <a:extLst>
              <a:ext uri="{FF2B5EF4-FFF2-40B4-BE49-F238E27FC236}">
                <a16:creationId xmlns:a16="http://schemas.microsoft.com/office/drawing/2014/main" id="{76753C5A-39C6-4353-A6D0-E1A538152CE1}"/>
              </a:ext>
            </a:extLst>
          </p:cNvPr>
          <p:cNvSpPr txBox="1"/>
          <p:nvPr/>
        </p:nvSpPr>
        <p:spPr>
          <a:xfrm>
            <a:off x="214282" y="577298"/>
            <a:ext cx="3997678" cy="430887"/>
          </a:xfrm>
          <a:prstGeom prst="rect">
            <a:avLst/>
          </a:prstGeom>
          <a:noFill/>
        </p:spPr>
        <p:txBody>
          <a:bodyPr wrap="square" rtlCol="0">
            <a:spAutoFit/>
          </a:bodyPr>
          <a:lstStyle/>
          <a:p>
            <a:r>
              <a:rPr lang="pt-BR" sz="2200" b="1" dirty="0"/>
              <a:t>CLASSE 2 - GASES</a:t>
            </a:r>
          </a:p>
        </p:txBody>
      </p:sp>
      <p:pic>
        <p:nvPicPr>
          <p:cNvPr id="42" name="Picture 6">
            <a:extLst>
              <a:ext uri="{FF2B5EF4-FFF2-40B4-BE49-F238E27FC236}">
                <a16:creationId xmlns:a16="http://schemas.microsoft.com/office/drawing/2014/main" id="{DDB98402-7854-42CE-B7FB-DC4852E3D49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25" b="96429" l="4000" r="96889">
                        <a14:foregroundMark x1="4000" y1="49107" x2="4000" y2="49107"/>
                        <a14:foregroundMark x1="49778" y1="3571" x2="49778" y2="3571"/>
                        <a14:foregroundMark x1="97333" y1="49107" x2="97333" y2="49107"/>
                        <a14:foregroundMark x1="49333" y1="96429" x2="49333" y2="96429"/>
                      </a14:backgroundRemoval>
                    </a14:imgEffect>
                  </a14:imgLayer>
                </a14:imgProps>
              </a:ext>
              <a:ext uri="{28A0092B-C50C-407E-A947-70E740481C1C}">
                <a14:useLocalDpi xmlns:a14="http://schemas.microsoft.com/office/drawing/2010/main" val="0"/>
              </a:ext>
            </a:extLst>
          </a:blip>
          <a:srcRect/>
          <a:stretch>
            <a:fillRect/>
          </a:stretch>
        </p:blipFill>
        <p:spPr bwMode="auto">
          <a:xfrm>
            <a:off x="7271121" y="1623349"/>
            <a:ext cx="952634" cy="9484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a:extLst>
              <a:ext uri="{FF2B5EF4-FFF2-40B4-BE49-F238E27FC236}">
                <a16:creationId xmlns:a16="http://schemas.microsoft.com/office/drawing/2014/main" id="{A1FA6F62-3637-4362-AB5F-0905987C970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679" b="95982" l="4000" r="96889">
                        <a14:foregroundMark x1="49778" y1="2679" x2="49778" y2="2679"/>
                        <a14:foregroundMark x1="4000" y1="48661" x2="4000" y2="48661"/>
                        <a14:foregroundMark x1="96889" y1="50000" x2="96889" y2="50000"/>
                        <a14:foregroundMark x1="50222" y1="95982" x2="50222" y2="95982"/>
                      </a14:backgroundRemoval>
                    </a14:imgEffect>
                  </a14:imgLayer>
                </a14:imgProps>
              </a:ext>
              <a:ext uri="{28A0092B-C50C-407E-A947-70E740481C1C}">
                <a14:useLocalDpi xmlns:a14="http://schemas.microsoft.com/office/drawing/2010/main" val="0"/>
              </a:ext>
            </a:extLst>
          </a:blip>
          <a:srcRect/>
          <a:stretch>
            <a:fillRect/>
          </a:stretch>
        </p:blipFill>
        <p:spPr bwMode="auto">
          <a:xfrm>
            <a:off x="7309311" y="641029"/>
            <a:ext cx="896052" cy="892069"/>
          </a:xfrm>
          <a:prstGeom prst="rect">
            <a:avLst/>
          </a:prstGeom>
          <a:noFill/>
          <a:extLst>
            <a:ext uri="{909E8E84-426E-40DD-AFC4-6F175D3DCCD1}">
              <a14:hiddenFill xmlns:a14="http://schemas.microsoft.com/office/drawing/2010/main">
                <a:solidFill>
                  <a:srgbClr val="FFFFFF"/>
                </a:solidFill>
              </a14:hiddenFill>
            </a:ext>
          </a:extLst>
        </p:spPr>
      </p:pic>
      <p:pic>
        <p:nvPicPr>
          <p:cNvPr id="45" name="Imagem 44">
            <a:extLst>
              <a:ext uri="{FF2B5EF4-FFF2-40B4-BE49-F238E27FC236}">
                <a16:creationId xmlns:a16="http://schemas.microsoft.com/office/drawing/2014/main" id="{52DF4E1B-C567-4663-83C3-65D78EE131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0370" t="6459" r="10704" b="6819"/>
          <a:stretch>
            <a:fillRect/>
          </a:stretch>
        </p:blipFill>
        <p:spPr bwMode="auto">
          <a:xfrm>
            <a:off x="7232182" y="2638496"/>
            <a:ext cx="941855" cy="941867"/>
          </a:xfrm>
          <a:custGeom>
            <a:avLst/>
            <a:gdLst>
              <a:gd name="connsiteX0" fmla="*/ 760545 w 1507860"/>
              <a:gd name="connsiteY0" fmla="*/ 0 h 1507879"/>
              <a:gd name="connsiteX1" fmla="*/ 1507860 w 1507860"/>
              <a:gd name="connsiteY1" fmla="*/ 746328 h 1507879"/>
              <a:gd name="connsiteX2" fmla="*/ 747315 w 1507860"/>
              <a:gd name="connsiteY2" fmla="*/ 1507879 h 1507879"/>
              <a:gd name="connsiteX3" fmla="*/ 0 w 1507860"/>
              <a:gd name="connsiteY3" fmla="*/ 761550 h 1507879"/>
              <a:gd name="connsiteX4" fmla="*/ 760545 w 1507860"/>
              <a:gd name="connsiteY4" fmla="*/ 0 h 1507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860" h="1507879">
                <a:moveTo>
                  <a:pt x="760545" y="0"/>
                </a:moveTo>
                <a:lnTo>
                  <a:pt x="1507860" y="746328"/>
                </a:lnTo>
                <a:lnTo>
                  <a:pt x="747315" y="1507879"/>
                </a:lnTo>
                <a:lnTo>
                  <a:pt x="0" y="761550"/>
                </a:lnTo>
                <a:lnTo>
                  <a:pt x="760545" y="0"/>
                </a:lnTo>
                <a:close/>
              </a:path>
            </a:pathLst>
          </a:custGeom>
          <a:noFill/>
          <a:extLst>
            <a:ext uri="{909E8E84-426E-40DD-AFC4-6F175D3DCCD1}">
              <a14:hiddenFill xmlns:a14="http://schemas.microsoft.com/office/drawing/2010/main">
                <a:solidFill>
                  <a:srgbClr val="FFFFFF"/>
                </a:solidFill>
              </a14:hiddenFill>
            </a:ext>
          </a:extLst>
        </p:spPr>
      </p:pic>
      <p:pic>
        <p:nvPicPr>
          <p:cNvPr id="57" name="Imagem 56" descr="Uma imagem contendo desenho, placar&#10;&#10;Descrição gerada automaticamente">
            <a:extLst>
              <a:ext uri="{FF2B5EF4-FFF2-40B4-BE49-F238E27FC236}">
                <a16:creationId xmlns:a16="http://schemas.microsoft.com/office/drawing/2014/main" id="{E2D07183-30C6-4CF6-9322-A8D1A53B8C0C}"/>
              </a:ext>
            </a:extLst>
          </p:cNvPr>
          <p:cNvPicPr>
            <a:picLocks noChangeAspect="1"/>
          </p:cNvPicPr>
          <p:nvPr/>
        </p:nvPicPr>
        <p:blipFill>
          <a:blip r:embed="rId9"/>
          <a:srcRect/>
          <a:stretch>
            <a:fillRect/>
          </a:stretch>
        </p:blipFill>
        <p:spPr>
          <a:xfrm>
            <a:off x="7752267" y="3133857"/>
            <a:ext cx="942975" cy="942975"/>
          </a:xfrm>
          <a:custGeom>
            <a:avLst/>
            <a:gdLst>
              <a:gd name="connsiteX0" fmla="*/ 461960 w 942975"/>
              <a:gd name="connsiteY0" fmla="*/ 0 h 942975"/>
              <a:gd name="connsiteX1" fmla="*/ 503844 w 942975"/>
              <a:gd name="connsiteY1" fmla="*/ 0 h 942975"/>
              <a:gd name="connsiteX2" fmla="*/ 942975 w 942975"/>
              <a:gd name="connsiteY2" fmla="*/ 439131 h 942975"/>
              <a:gd name="connsiteX3" fmla="*/ 942975 w 942975"/>
              <a:gd name="connsiteY3" fmla="*/ 493805 h 942975"/>
              <a:gd name="connsiteX4" fmla="*/ 493805 w 942975"/>
              <a:gd name="connsiteY4" fmla="*/ 942975 h 942975"/>
              <a:gd name="connsiteX5" fmla="*/ 471999 w 942975"/>
              <a:gd name="connsiteY5" fmla="*/ 942975 h 942975"/>
              <a:gd name="connsiteX6" fmla="*/ 0 w 942975"/>
              <a:gd name="connsiteY6" fmla="*/ 470976 h 942975"/>
              <a:gd name="connsiteX7" fmla="*/ 0 w 942975"/>
              <a:gd name="connsiteY7" fmla="*/ 461960 h 942975"/>
              <a:gd name="connsiteX8" fmla="*/ 461960 w 942975"/>
              <a:gd name="connsiteY8" fmla="*/ 0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975" h="942975">
                <a:moveTo>
                  <a:pt x="461960" y="0"/>
                </a:moveTo>
                <a:lnTo>
                  <a:pt x="503844" y="0"/>
                </a:lnTo>
                <a:lnTo>
                  <a:pt x="942975" y="439131"/>
                </a:lnTo>
                <a:lnTo>
                  <a:pt x="942975" y="493805"/>
                </a:lnTo>
                <a:lnTo>
                  <a:pt x="493805" y="942975"/>
                </a:lnTo>
                <a:lnTo>
                  <a:pt x="471999" y="942975"/>
                </a:lnTo>
                <a:lnTo>
                  <a:pt x="0" y="470976"/>
                </a:lnTo>
                <a:lnTo>
                  <a:pt x="0" y="461960"/>
                </a:lnTo>
                <a:lnTo>
                  <a:pt x="461960" y="0"/>
                </a:lnTo>
                <a:close/>
              </a:path>
            </a:pathLst>
          </a:custGeom>
        </p:spPr>
      </p:pic>
      <p:pic>
        <p:nvPicPr>
          <p:cNvPr id="56" name="Imagem 55" descr="Uma imagem contendo desenho, placar&#10;&#10;Descrição gerada automaticamente">
            <a:extLst>
              <a:ext uri="{FF2B5EF4-FFF2-40B4-BE49-F238E27FC236}">
                <a16:creationId xmlns:a16="http://schemas.microsoft.com/office/drawing/2014/main" id="{9287E289-21EE-4CA8-9364-E75F3E7AF4C8}"/>
              </a:ext>
            </a:extLst>
          </p:cNvPr>
          <p:cNvPicPr>
            <a:picLocks noChangeAspect="1"/>
          </p:cNvPicPr>
          <p:nvPr/>
        </p:nvPicPr>
        <p:blipFill>
          <a:blip r:embed="rId9"/>
          <a:srcRect l="48990" t="-2221" r="46569" b="100000"/>
          <a:stretch>
            <a:fillRect/>
          </a:stretch>
        </p:blipFill>
        <p:spPr>
          <a:xfrm>
            <a:off x="8363494" y="3112915"/>
            <a:ext cx="41884" cy="20942"/>
          </a:xfrm>
          <a:custGeom>
            <a:avLst/>
            <a:gdLst>
              <a:gd name="connsiteX0" fmla="*/ 20942 w 41884"/>
              <a:gd name="connsiteY0" fmla="*/ 0 h 20942"/>
              <a:gd name="connsiteX1" fmla="*/ 41884 w 41884"/>
              <a:gd name="connsiteY1" fmla="*/ 20942 h 20942"/>
              <a:gd name="connsiteX2" fmla="*/ 0 w 41884"/>
              <a:gd name="connsiteY2" fmla="*/ 20942 h 20942"/>
              <a:gd name="connsiteX3" fmla="*/ 20942 w 41884"/>
              <a:gd name="connsiteY3" fmla="*/ 0 h 20942"/>
            </a:gdLst>
            <a:ahLst/>
            <a:cxnLst>
              <a:cxn ang="0">
                <a:pos x="connsiteX0" y="connsiteY0"/>
              </a:cxn>
              <a:cxn ang="0">
                <a:pos x="connsiteX1" y="connsiteY1"/>
              </a:cxn>
              <a:cxn ang="0">
                <a:pos x="connsiteX2" y="connsiteY2"/>
              </a:cxn>
              <a:cxn ang="0">
                <a:pos x="connsiteX3" y="connsiteY3"/>
              </a:cxn>
            </a:cxnLst>
            <a:rect l="l" t="t" r="r" b="b"/>
            <a:pathLst>
              <a:path w="41884" h="20942">
                <a:moveTo>
                  <a:pt x="20942" y="0"/>
                </a:moveTo>
                <a:lnTo>
                  <a:pt x="41884" y="20942"/>
                </a:lnTo>
                <a:lnTo>
                  <a:pt x="0" y="20942"/>
                </a:lnTo>
                <a:lnTo>
                  <a:pt x="20942" y="0"/>
                </a:lnTo>
                <a:close/>
              </a:path>
            </a:pathLst>
          </a:custGeom>
        </p:spPr>
      </p:pic>
      <p:pic>
        <p:nvPicPr>
          <p:cNvPr id="53" name="Imagem 52" descr="Uma imagem contendo desenho, placar&#10;&#10;Descrição gerada automaticamente">
            <a:extLst>
              <a:ext uri="{FF2B5EF4-FFF2-40B4-BE49-F238E27FC236}">
                <a16:creationId xmlns:a16="http://schemas.microsoft.com/office/drawing/2014/main" id="{BE5CC7EC-F2DB-4DA0-BAA2-68556D3BAEC1}"/>
              </a:ext>
            </a:extLst>
          </p:cNvPr>
          <p:cNvPicPr>
            <a:picLocks noChangeAspect="1"/>
          </p:cNvPicPr>
          <p:nvPr/>
        </p:nvPicPr>
        <p:blipFill>
          <a:blip r:embed="rId9"/>
          <a:srcRect l="100000" t="46569" r="-2899" b="47633"/>
          <a:stretch>
            <a:fillRect/>
          </a:stretch>
        </p:blipFill>
        <p:spPr>
          <a:xfrm>
            <a:off x="8844509" y="3572988"/>
            <a:ext cx="27337" cy="54674"/>
          </a:xfrm>
          <a:custGeom>
            <a:avLst/>
            <a:gdLst>
              <a:gd name="connsiteX0" fmla="*/ 0 w 27337"/>
              <a:gd name="connsiteY0" fmla="*/ 0 h 54674"/>
              <a:gd name="connsiteX1" fmla="*/ 27337 w 27337"/>
              <a:gd name="connsiteY1" fmla="*/ 27337 h 54674"/>
              <a:gd name="connsiteX2" fmla="*/ 0 w 27337"/>
              <a:gd name="connsiteY2" fmla="*/ 54674 h 54674"/>
              <a:gd name="connsiteX3" fmla="*/ 0 w 27337"/>
              <a:gd name="connsiteY3" fmla="*/ 0 h 54674"/>
            </a:gdLst>
            <a:ahLst/>
            <a:cxnLst>
              <a:cxn ang="0">
                <a:pos x="connsiteX0" y="connsiteY0"/>
              </a:cxn>
              <a:cxn ang="0">
                <a:pos x="connsiteX1" y="connsiteY1"/>
              </a:cxn>
              <a:cxn ang="0">
                <a:pos x="connsiteX2" y="connsiteY2"/>
              </a:cxn>
              <a:cxn ang="0">
                <a:pos x="connsiteX3" y="connsiteY3"/>
              </a:cxn>
            </a:cxnLst>
            <a:rect l="l" t="t" r="r" b="b"/>
            <a:pathLst>
              <a:path w="27337" h="54674">
                <a:moveTo>
                  <a:pt x="0" y="0"/>
                </a:moveTo>
                <a:lnTo>
                  <a:pt x="27337" y="27337"/>
                </a:lnTo>
                <a:lnTo>
                  <a:pt x="0" y="54674"/>
                </a:lnTo>
                <a:lnTo>
                  <a:pt x="0" y="0"/>
                </a:lnTo>
                <a:close/>
              </a:path>
            </a:pathLst>
          </a:custGeom>
        </p:spPr>
      </p:pic>
      <p:pic>
        <p:nvPicPr>
          <p:cNvPr id="52" name="Imagem 51" descr="Uma imagem contendo desenho, placar&#10;&#10;Descrição gerada automaticamente">
            <a:extLst>
              <a:ext uri="{FF2B5EF4-FFF2-40B4-BE49-F238E27FC236}">
                <a16:creationId xmlns:a16="http://schemas.microsoft.com/office/drawing/2014/main" id="{38F5B3BB-E77A-46A8-8E34-5ED0E57891CA}"/>
              </a:ext>
            </a:extLst>
          </p:cNvPr>
          <p:cNvPicPr>
            <a:picLocks noChangeAspect="1"/>
          </p:cNvPicPr>
          <p:nvPr/>
        </p:nvPicPr>
        <p:blipFill>
          <a:blip r:embed="rId9"/>
          <a:srcRect l="-478" t="48990" r="100000" b="50054"/>
          <a:stretch>
            <a:fillRect/>
          </a:stretch>
        </p:blipFill>
        <p:spPr>
          <a:xfrm>
            <a:off x="7897026" y="3595817"/>
            <a:ext cx="4508" cy="9016"/>
          </a:xfrm>
          <a:custGeom>
            <a:avLst/>
            <a:gdLst>
              <a:gd name="connsiteX0" fmla="*/ 4508 w 4508"/>
              <a:gd name="connsiteY0" fmla="*/ 0 h 9016"/>
              <a:gd name="connsiteX1" fmla="*/ 4508 w 4508"/>
              <a:gd name="connsiteY1" fmla="*/ 9016 h 9016"/>
              <a:gd name="connsiteX2" fmla="*/ 0 w 4508"/>
              <a:gd name="connsiteY2" fmla="*/ 4508 h 9016"/>
              <a:gd name="connsiteX3" fmla="*/ 4508 w 4508"/>
              <a:gd name="connsiteY3" fmla="*/ 0 h 9016"/>
            </a:gdLst>
            <a:ahLst/>
            <a:cxnLst>
              <a:cxn ang="0">
                <a:pos x="connsiteX0" y="connsiteY0"/>
              </a:cxn>
              <a:cxn ang="0">
                <a:pos x="connsiteX1" y="connsiteY1"/>
              </a:cxn>
              <a:cxn ang="0">
                <a:pos x="connsiteX2" y="connsiteY2"/>
              </a:cxn>
              <a:cxn ang="0">
                <a:pos x="connsiteX3" y="connsiteY3"/>
              </a:cxn>
            </a:cxnLst>
            <a:rect l="l" t="t" r="r" b="b"/>
            <a:pathLst>
              <a:path w="4508" h="9016">
                <a:moveTo>
                  <a:pt x="4508" y="0"/>
                </a:moveTo>
                <a:lnTo>
                  <a:pt x="4508" y="9016"/>
                </a:lnTo>
                <a:lnTo>
                  <a:pt x="0" y="4508"/>
                </a:lnTo>
                <a:lnTo>
                  <a:pt x="4508" y="0"/>
                </a:lnTo>
                <a:close/>
              </a:path>
            </a:pathLst>
          </a:custGeom>
        </p:spPr>
      </p:pic>
      <p:pic>
        <p:nvPicPr>
          <p:cNvPr id="49" name="Imagem 48" descr="Uma imagem contendo desenho, placar&#10;&#10;Descrição gerada automaticamente">
            <a:extLst>
              <a:ext uri="{FF2B5EF4-FFF2-40B4-BE49-F238E27FC236}">
                <a16:creationId xmlns:a16="http://schemas.microsoft.com/office/drawing/2014/main" id="{50A728DD-75D0-4BFC-BB66-B66D2B9CE6CA}"/>
              </a:ext>
            </a:extLst>
          </p:cNvPr>
          <p:cNvPicPr>
            <a:picLocks noChangeAspect="1"/>
          </p:cNvPicPr>
          <p:nvPr/>
        </p:nvPicPr>
        <p:blipFill>
          <a:blip r:embed="rId9"/>
          <a:srcRect l="50054" t="100000" r="47633" b="-1156"/>
          <a:stretch>
            <a:fillRect/>
          </a:stretch>
        </p:blipFill>
        <p:spPr>
          <a:xfrm>
            <a:off x="8373533" y="4076832"/>
            <a:ext cx="21806" cy="10903"/>
          </a:xfrm>
          <a:custGeom>
            <a:avLst/>
            <a:gdLst>
              <a:gd name="connsiteX0" fmla="*/ 0 w 21806"/>
              <a:gd name="connsiteY0" fmla="*/ 0 h 10903"/>
              <a:gd name="connsiteX1" fmla="*/ 21806 w 21806"/>
              <a:gd name="connsiteY1" fmla="*/ 0 h 10903"/>
              <a:gd name="connsiteX2" fmla="*/ 10903 w 21806"/>
              <a:gd name="connsiteY2" fmla="*/ 10903 h 10903"/>
              <a:gd name="connsiteX3" fmla="*/ 0 w 21806"/>
              <a:gd name="connsiteY3" fmla="*/ 0 h 10903"/>
            </a:gdLst>
            <a:ahLst/>
            <a:cxnLst>
              <a:cxn ang="0">
                <a:pos x="connsiteX0" y="connsiteY0"/>
              </a:cxn>
              <a:cxn ang="0">
                <a:pos x="connsiteX1" y="connsiteY1"/>
              </a:cxn>
              <a:cxn ang="0">
                <a:pos x="connsiteX2" y="connsiteY2"/>
              </a:cxn>
              <a:cxn ang="0">
                <a:pos x="connsiteX3" y="connsiteY3"/>
              </a:cxn>
            </a:cxnLst>
            <a:rect l="l" t="t" r="r" b="b"/>
            <a:pathLst>
              <a:path w="21806" h="10903">
                <a:moveTo>
                  <a:pt x="0" y="0"/>
                </a:moveTo>
                <a:lnTo>
                  <a:pt x="21806" y="0"/>
                </a:lnTo>
                <a:lnTo>
                  <a:pt x="10903" y="10903"/>
                </a:lnTo>
                <a:lnTo>
                  <a:pt x="0" y="0"/>
                </a:lnTo>
                <a:close/>
              </a:path>
            </a:pathLst>
          </a:custGeom>
        </p:spPr>
      </p:pic>
      <p:pic>
        <p:nvPicPr>
          <p:cNvPr id="67" name="Imagem 66" descr="Uma imagem contendo relógio, placar&#10;&#10;Descrição gerada automaticamente">
            <a:extLst>
              <a:ext uri="{FF2B5EF4-FFF2-40B4-BE49-F238E27FC236}">
                <a16:creationId xmlns:a16="http://schemas.microsoft.com/office/drawing/2014/main" id="{14667262-6DAC-46F5-AE45-9D661F9FDCF0}"/>
              </a:ext>
            </a:extLst>
          </p:cNvPr>
          <p:cNvPicPr>
            <a:picLocks noChangeAspect="1"/>
          </p:cNvPicPr>
          <p:nvPr/>
        </p:nvPicPr>
        <p:blipFill>
          <a:blip r:embed="rId10"/>
          <a:srcRect/>
          <a:stretch>
            <a:fillRect/>
          </a:stretch>
        </p:blipFill>
        <p:spPr>
          <a:xfrm>
            <a:off x="7791440" y="2104404"/>
            <a:ext cx="952379" cy="942857"/>
          </a:xfrm>
          <a:custGeom>
            <a:avLst/>
            <a:gdLst>
              <a:gd name="connsiteX0" fmla="*/ 471427 w 952379"/>
              <a:gd name="connsiteY0" fmla="*/ 0 h 942857"/>
              <a:gd name="connsiteX1" fmla="*/ 485457 w 952379"/>
              <a:gd name="connsiteY1" fmla="*/ 0 h 942857"/>
              <a:gd name="connsiteX2" fmla="*/ 952379 w 952379"/>
              <a:gd name="connsiteY2" fmla="*/ 466922 h 942857"/>
              <a:gd name="connsiteX3" fmla="*/ 952379 w 952379"/>
              <a:gd name="connsiteY3" fmla="*/ 475932 h 942857"/>
              <a:gd name="connsiteX4" fmla="*/ 485454 w 952379"/>
              <a:gd name="connsiteY4" fmla="*/ 942857 h 942857"/>
              <a:gd name="connsiteX5" fmla="*/ 471430 w 952379"/>
              <a:gd name="connsiteY5" fmla="*/ 942857 h 942857"/>
              <a:gd name="connsiteX6" fmla="*/ 0 w 952379"/>
              <a:gd name="connsiteY6" fmla="*/ 471427 h 942857"/>
              <a:gd name="connsiteX7" fmla="*/ 471427 w 952379"/>
              <a:gd name="connsiteY7" fmla="*/ 0 h 94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379" h="942857">
                <a:moveTo>
                  <a:pt x="471427" y="0"/>
                </a:moveTo>
                <a:lnTo>
                  <a:pt x="485457" y="0"/>
                </a:lnTo>
                <a:lnTo>
                  <a:pt x="952379" y="466922"/>
                </a:lnTo>
                <a:lnTo>
                  <a:pt x="952379" y="475932"/>
                </a:lnTo>
                <a:lnTo>
                  <a:pt x="485454" y="942857"/>
                </a:lnTo>
                <a:lnTo>
                  <a:pt x="471430" y="942857"/>
                </a:lnTo>
                <a:lnTo>
                  <a:pt x="0" y="471427"/>
                </a:lnTo>
                <a:lnTo>
                  <a:pt x="471427" y="0"/>
                </a:lnTo>
                <a:close/>
              </a:path>
            </a:pathLst>
          </a:custGeom>
        </p:spPr>
      </p:pic>
      <p:pic>
        <p:nvPicPr>
          <p:cNvPr id="66" name="Imagem 65" descr="Uma imagem contendo relógio, placar&#10;&#10;Descrição gerada automaticamente">
            <a:extLst>
              <a:ext uri="{FF2B5EF4-FFF2-40B4-BE49-F238E27FC236}">
                <a16:creationId xmlns:a16="http://schemas.microsoft.com/office/drawing/2014/main" id="{7D373C36-3766-40FD-A6E8-BB066B962236}"/>
              </a:ext>
            </a:extLst>
          </p:cNvPr>
          <p:cNvPicPr>
            <a:picLocks noChangeAspect="1"/>
          </p:cNvPicPr>
          <p:nvPr/>
        </p:nvPicPr>
        <p:blipFill>
          <a:blip r:embed="rId10"/>
          <a:srcRect l="49500" t="-744" r="49027" b="100000"/>
          <a:stretch>
            <a:fillRect/>
          </a:stretch>
        </p:blipFill>
        <p:spPr>
          <a:xfrm>
            <a:off x="5830489" y="1287887"/>
            <a:ext cx="14030" cy="7015"/>
          </a:xfrm>
          <a:custGeom>
            <a:avLst/>
            <a:gdLst>
              <a:gd name="connsiteX0" fmla="*/ 7015 w 14030"/>
              <a:gd name="connsiteY0" fmla="*/ 0 h 7015"/>
              <a:gd name="connsiteX1" fmla="*/ 14030 w 14030"/>
              <a:gd name="connsiteY1" fmla="*/ 7015 h 7015"/>
              <a:gd name="connsiteX2" fmla="*/ 0 w 14030"/>
              <a:gd name="connsiteY2" fmla="*/ 7015 h 7015"/>
              <a:gd name="connsiteX3" fmla="*/ 7015 w 14030"/>
              <a:gd name="connsiteY3" fmla="*/ 0 h 7015"/>
            </a:gdLst>
            <a:ahLst/>
            <a:cxnLst>
              <a:cxn ang="0">
                <a:pos x="connsiteX0" y="connsiteY0"/>
              </a:cxn>
              <a:cxn ang="0">
                <a:pos x="connsiteX1" y="connsiteY1"/>
              </a:cxn>
              <a:cxn ang="0">
                <a:pos x="connsiteX2" y="connsiteY2"/>
              </a:cxn>
              <a:cxn ang="0">
                <a:pos x="connsiteX3" y="connsiteY3"/>
              </a:cxn>
            </a:cxnLst>
            <a:rect l="l" t="t" r="r" b="b"/>
            <a:pathLst>
              <a:path w="14030" h="7015">
                <a:moveTo>
                  <a:pt x="7015" y="0"/>
                </a:moveTo>
                <a:lnTo>
                  <a:pt x="14030" y="7015"/>
                </a:lnTo>
                <a:lnTo>
                  <a:pt x="0" y="7015"/>
                </a:lnTo>
                <a:lnTo>
                  <a:pt x="7015" y="0"/>
                </a:lnTo>
                <a:close/>
              </a:path>
            </a:pathLst>
          </a:custGeom>
        </p:spPr>
      </p:pic>
      <p:pic>
        <p:nvPicPr>
          <p:cNvPr id="63" name="Imagem 62" descr="Uma imagem contendo relógio, placar&#10;&#10;Descrição gerada automaticamente">
            <a:extLst>
              <a:ext uri="{FF2B5EF4-FFF2-40B4-BE49-F238E27FC236}">
                <a16:creationId xmlns:a16="http://schemas.microsoft.com/office/drawing/2014/main" id="{B3C655A6-90EF-4DDB-83F7-8559070619F9}"/>
              </a:ext>
            </a:extLst>
          </p:cNvPr>
          <p:cNvPicPr>
            <a:picLocks noChangeAspect="1"/>
          </p:cNvPicPr>
          <p:nvPr/>
        </p:nvPicPr>
        <p:blipFill>
          <a:blip r:embed="rId10"/>
          <a:srcRect l="100000" t="49522" r="-473" b="49522"/>
          <a:stretch>
            <a:fillRect/>
          </a:stretch>
        </p:blipFill>
        <p:spPr>
          <a:xfrm>
            <a:off x="6311441" y="1761824"/>
            <a:ext cx="4505" cy="9010"/>
          </a:xfrm>
          <a:custGeom>
            <a:avLst/>
            <a:gdLst>
              <a:gd name="connsiteX0" fmla="*/ 0 w 4505"/>
              <a:gd name="connsiteY0" fmla="*/ 0 h 9010"/>
              <a:gd name="connsiteX1" fmla="*/ 4505 w 4505"/>
              <a:gd name="connsiteY1" fmla="*/ 4505 h 9010"/>
              <a:gd name="connsiteX2" fmla="*/ 0 w 4505"/>
              <a:gd name="connsiteY2" fmla="*/ 9010 h 9010"/>
              <a:gd name="connsiteX3" fmla="*/ 0 w 4505"/>
              <a:gd name="connsiteY3" fmla="*/ 0 h 9010"/>
            </a:gdLst>
            <a:ahLst/>
            <a:cxnLst>
              <a:cxn ang="0">
                <a:pos x="connsiteX0" y="connsiteY0"/>
              </a:cxn>
              <a:cxn ang="0">
                <a:pos x="connsiteX1" y="connsiteY1"/>
              </a:cxn>
              <a:cxn ang="0">
                <a:pos x="connsiteX2" y="connsiteY2"/>
              </a:cxn>
              <a:cxn ang="0">
                <a:pos x="connsiteX3" y="connsiteY3"/>
              </a:cxn>
            </a:cxnLst>
            <a:rect l="l" t="t" r="r" b="b"/>
            <a:pathLst>
              <a:path w="4505" h="9010">
                <a:moveTo>
                  <a:pt x="0" y="0"/>
                </a:moveTo>
                <a:lnTo>
                  <a:pt x="4505" y="4505"/>
                </a:lnTo>
                <a:lnTo>
                  <a:pt x="0" y="9010"/>
                </a:lnTo>
                <a:lnTo>
                  <a:pt x="0" y="0"/>
                </a:lnTo>
                <a:close/>
              </a:path>
            </a:pathLst>
          </a:custGeom>
        </p:spPr>
      </p:pic>
      <p:pic>
        <p:nvPicPr>
          <p:cNvPr id="79" name="Imagem 78" descr="Uma imagem contendo relógio, desenho, placar&#10;&#10;Descrição gerada automaticamente">
            <a:extLst>
              <a:ext uri="{FF2B5EF4-FFF2-40B4-BE49-F238E27FC236}">
                <a16:creationId xmlns:a16="http://schemas.microsoft.com/office/drawing/2014/main" id="{FFA4F28C-6BA6-47F9-B106-452C137ECBB0}"/>
              </a:ext>
            </a:extLst>
          </p:cNvPr>
          <p:cNvPicPr>
            <a:picLocks noChangeAspect="1"/>
          </p:cNvPicPr>
          <p:nvPr/>
        </p:nvPicPr>
        <p:blipFill>
          <a:blip r:embed="rId11"/>
          <a:srcRect/>
          <a:stretch>
            <a:fillRect/>
          </a:stretch>
        </p:blipFill>
        <p:spPr>
          <a:xfrm>
            <a:off x="7800004" y="1153645"/>
            <a:ext cx="895238" cy="895238"/>
          </a:xfrm>
          <a:custGeom>
            <a:avLst/>
            <a:gdLst>
              <a:gd name="connsiteX0" fmla="*/ 432745 w 895238"/>
              <a:gd name="connsiteY0" fmla="*/ 0 h 895238"/>
              <a:gd name="connsiteX1" fmla="*/ 462491 w 895238"/>
              <a:gd name="connsiteY1" fmla="*/ 0 h 895238"/>
              <a:gd name="connsiteX2" fmla="*/ 895238 w 895238"/>
              <a:gd name="connsiteY2" fmla="*/ 432747 h 895238"/>
              <a:gd name="connsiteX3" fmla="*/ 895238 w 895238"/>
              <a:gd name="connsiteY3" fmla="*/ 473901 h 895238"/>
              <a:gd name="connsiteX4" fmla="*/ 473901 w 895238"/>
              <a:gd name="connsiteY4" fmla="*/ 895238 h 895238"/>
              <a:gd name="connsiteX5" fmla="*/ 421335 w 895238"/>
              <a:gd name="connsiteY5" fmla="*/ 895238 h 895238"/>
              <a:gd name="connsiteX6" fmla="*/ 0 w 895238"/>
              <a:gd name="connsiteY6" fmla="*/ 473902 h 895238"/>
              <a:gd name="connsiteX7" fmla="*/ 0 w 895238"/>
              <a:gd name="connsiteY7" fmla="*/ 432746 h 895238"/>
              <a:gd name="connsiteX8" fmla="*/ 432745 w 895238"/>
              <a:gd name="connsiteY8" fmla="*/ 0 h 89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238" h="895238">
                <a:moveTo>
                  <a:pt x="432745" y="0"/>
                </a:moveTo>
                <a:lnTo>
                  <a:pt x="462491" y="0"/>
                </a:lnTo>
                <a:lnTo>
                  <a:pt x="895238" y="432747"/>
                </a:lnTo>
                <a:lnTo>
                  <a:pt x="895238" y="473901"/>
                </a:lnTo>
                <a:lnTo>
                  <a:pt x="473901" y="895238"/>
                </a:lnTo>
                <a:lnTo>
                  <a:pt x="421335" y="895238"/>
                </a:lnTo>
                <a:lnTo>
                  <a:pt x="0" y="473902"/>
                </a:lnTo>
                <a:lnTo>
                  <a:pt x="0" y="432746"/>
                </a:lnTo>
                <a:lnTo>
                  <a:pt x="432745" y="0"/>
                </a:lnTo>
                <a:close/>
              </a:path>
            </a:pathLst>
          </a:custGeom>
        </p:spPr>
      </p:pic>
      <p:pic>
        <p:nvPicPr>
          <p:cNvPr id="78" name="Imagem 77" descr="Uma imagem contendo relógio, desenho, placar&#10;&#10;Descrição gerada automaticamente">
            <a:extLst>
              <a:ext uri="{FF2B5EF4-FFF2-40B4-BE49-F238E27FC236}">
                <a16:creationId xmlns:a16="http://schemas.microsoft.com/office/drawing/2014/main" id="{FB39AB95-F641-42D6-A0DC-AF5F1839230D}"/>
              </a:ext>
            </a:extLst>
          </p:cNvPr>
          <p:cNvPicPr>
            <a:picLocks noChangeAspect="1"/>
          </p:cNvPicPr>
          <p:nvPr/>
        </p:nvPicPr>
        <p:blipFill>
          <a:blip r:embed="rId12"/>
          <a:srcRect l="48339" t="-1661" r="48339" b="100000"/>
          <a:stretch>
            <a:fillRect/>
          </a:stretch>
        </p:blipFill>
        <p:spPr>
          <a:xfrm>
            <a:off x="5379071" y="1577964"/>
            <a:ext cx="29746" cy="14873"/>
          </a:xfrm>
          <a:custGeom>
            <a:avLst/>
            <a:gdLst>
              <a:gd name="connsiteX0" fmla="*/ 14873 w 29746"/>
              <a:gd name="connsiteY0" fmla="*/ 0 h 14873"/>
              <a:gd name="connsiteX1" fmla="*/ 29746 w 29746"/>
              <a:gd name="connsiteY1" fmla="*/ 14873 h 14873"/>
              <a:gd name="connsiteX2" fmla="*/ 0 w 29746"/>
              <a:gd name="connsiteY2" fmla="*/ 14873 h 14873"/>
              <a:gd name="connsiteX3" fmla="*/ 14873 w 29746"/>
              <a:gd name="connsiteY3" fmla="*/ 0 h 14873"/>
            </a:gdLst>
            <a:ahLst/>
            <a:cxnLst>
              <a:cxn ang="0">
                <a:pos x="connsiteX0" y="connsiteY0"/>
              </a:cxn>
              <a:cxn ang="0">
                <a:pos x="connsiteX1" y="connsiteY1"/>
              </a:cxn>
              <a:cxn ang="0">
                <a:pos x="connsiteX2" y="connsiteY2"/>
              </a:cxn>
              <a:cxn ang="0">
                <a:pos x="connsiteX3" y="connsiteY3"/>
              </a:cxn>
            </a:cxnLst>
            <a:rect l="l" t="t" r="r" b="b"/>
            <a:pathLst>
              <a:path w="29746" h="14873">
                <a:moveTo>
                  <a:pt x="14873" y="0"/>
                </a:moveTo>
                <a:lnTo>
                  <a:pt x="29746" y="14873"/>
                </a:lnTo>
                <a:lnTo>
                  <a:pt x="0" y="14873"/>
                </a:lnTo>
                <a:lnTo>
                  <a:pt x="14873" y="0"/>
                </a:lnTo>
                <a:close/>
              </a:path>
            </a:pathLst>
          </a:custGeom>
        </p:spPr>
      </p:pic>
      <p:pic>
        <p:nvPicPr>
          <p:cNvPr id="75" name="Imagem 74" descr="Uma imagem contendo relógio, desenho, placar&#10;&#10;Descrição gerada automaticamente">
            <a:extLst>
              <a:ext uri="{FF2B5EF4-FFF2-40B4-BE49-F238E27FC236}">
                <a16:creationId xmlns:a16="http://schemas.microsoft.com/office/drawing/2014/main" id="{D0E57BB0-85D6-4FB6-801B-831D8B82F71F}"/>
              </a:ext>
            </a:extLst>
          </p:cNvPr>
          <p:cNvPicPr>
            <a:picLocks noChangeAspect="1"/>
          </p:cNvPicPr>
          <p:nvPr/>
        </p:nvPicPr>
        <p:blipFill>
          <a:blip r:embed="rId12"/>
          <a:srcRect l="-2299" t="48339" r="100000" b="47064"/>
          <a:stretch>
            <a:fillRect/>
          </a:stretch>
        </p:blipFill>
        <p:spPr>
          <a:xfrm>
            <a:off x="4925748" y="2025582"/>
            <a:ext cx="20578" cy="41156"/>
          </a:xfrm>
          <a:custGeom>
            <a:avLst/>
            <a:gdLst>
              <a:gd name="connsiteX0" fmla="*/ 20578 w 20578"/>
              <a:gd name="connsiteY0" fmla="*/ 0 h 41156"/>
              <a:gd name="connsiteX1" fmla="*/ 20578 w 20578"/>
              <a:gd name="connsiteY1" fmla="*/ 41156 h 41156"/>
              <a:gd name="connsiteX2" fmla="*/ 0 w 20578"/>
              <a:gd name="connsiteY2" fmla="*/ 20578 h 41156"/>
              <a:gd name="connsiteX3" fmla="*/ 20578 w 20578"/>
              <a:gd name="connsiteY3" fmla="*/ 0 h 41156"/>
            </a:gdLst>
            <a:ahLst/>
            <a:cxnLst>
              <a:cxn ang="0">
                <a:pos x="connsiteX0" y="connsiteY0"/>
              </a:cxn>
              <a:cxn ang="0">
                <a:pos x="connsiteX1" y="connsiteY1"/>
              </a:cxn>
              <a:cxn ang="0">
                <a:pos x="connsiteX2" y="connsiteY2"/>
              </a:cxn>
              <a:cxn ang="0">
                <a:pos x="connsiteX3" y="connsiteY3"/>
              </a:cxn>
            </a:cxnLst>
            <a:rect l="l" t="t" r="r" b="b"/>
            <a:pathLst>
              <a:path w="20578" h="41156">
                <a:moveTo>
                  <a:pt x="20578" y="0"/>
                </a:moveTo>
                <a:lnTo>
                  <a:pt x="20578" y="41156"/>
                </a:lnTo>
                <a:lnTo>
                  <a:pt x="0" y="20578"/>
                </a:lnTo>
                <a:lnTo>
                  <a:pt x="20578" y="0"/>
                </a:lnTo>
                <a:close/>
              </a:path>
            </a:pathLst>
          </a:custGeom>
        </p:spPr>
      </p:pic>
      <p:pic>
        <p:nvPicPr>
          <p:cNvPr id="74" name="Imagem 73" descr="Uma imagem contendo relógio, desenho, placar&#10;&#10;Descrição gerada automaticamente">
            <a:extLst>
              <a:ext uri="{FF2B5EF4-FFF2-40B4-BE49-F238E27FC236}">
                <a16:creationId xmlns:a16="http://schemas.microsoft.com/office/drawing/2014/main" id="{BC67FF28-7797-4895-887F-37887589236D}"/>
              </a:ext>
            </a:extLst>
          </p:cNvPr>
          <p:cNvPicPr>
            <a:picLocks noChangeAspect="1"/>
          </p:cNvPicPr>
          <p:nvPr/>
        </p:nvPicPr>
        <p:blipFill>
          <a:blip r:embed="rId12"/>
          <a:srcRect l="100000" t="48339" r="-2298" b="47064"/>
          <a:stretch>
            <a:fillRect/>
          </a:stretch>
        </p:blipFill>
        <p:spPr>
          <a:xfrm>
            <a:off x="5841565" y="2025583"/>
            <a:ext cx="20577" cy="41154"/>
          </a:xfrm>
          <a:custGeom>
            <a:avLst/>
            <a:gdLst>
              <a:gd name="connsiteX0" fmla="*/ 0 w 20577"/>
              <a:gd name="connsiteY0" fmla="*/ 0 h 41154"/>
              <a:gd name="connsiteX1" fmla="*/ 20577 w 20577"/>
              <a:gd name="connsiteY1" fmla="*/ 20577 h 41154"/>
              <a:gd name="connsiteX2" fmla="*/ 0 w 20577"/>
              <a:gd name="connsiteY2" fmla="*/ 41154 h 41154"/>
              <a:gd name="connsiteX3" fmla="*/ 0 w 20577"/>
              <a:gd name="connsiteY3" fmla="*/ 0 h 41154"/>
            </a:gdLst>
            <a:ahLst/>
            <a:cxnLst>
              <a:cxn ang="0">
                <a:pos x="connsiteX0" y="connsiteY0"/>
              </a:cxn>
              <a:cxn ang="0">
                <a:pos x="connsiteX1" y="connsiteY1"/>
              </a:cxn>
              <a:cxn ang="0">
                <a:pos x="connsiteX2" y="connsiteY2"/>
              </a:cxn>
              <a:cxn ang="0">
                <a:pos x="connsiteX3" y="connsiteY3"/>
              </a:cxn>
            </a:cxnLst>
            <a:rect l="l" t="t" r="r" b="b"/>
            <a:pathLst>
              <a:path w="20577" h="41154">
                <a:moveTo>
                  <a:pt x="0" y="0"/>
                </a:moveTo>
                <a:lnTo>
                  <a:pt x="20577" y="20577"/>
                </a:lnTo>
                <a:lnTo>
                  <a:pt x="0" y="41154"/>
                </a:lnTo>
                <a:lnTo>
                  <a:pt x="0" y="0"/>
                </a:lnTo>
                <a:close/>
              </a:path>
            </a:pathLst>
          </a:custGeom>
        </p:spPr>
      </p:pic>
      <p:sp>
        <p:nvSpPr>
          <p:cNvPr id="23" name="CaixaDeTexto 22">
            <a:extLst>
              <a:ext uri="{FF2B5EF4-FFF2-40B4-BE49-F238E27FC236}">
                <a16:creationId xmlns:a16="http://schemas.microsoft.com/office/drawing/2014/main" id="{4755E985-AD0B-400F-8DD8-78C8E8970807}"/>
              </a:ext>
            </a:extLst>
          </p:cNvPr>
          <p:cNvSpPr txBox="1"/>
          <p:nvPr/>
        </p:nvSpPr>
        <p:spPr>
          <a:xfrm>
            <a:off x="286100" y="2149171"/>
            <a:ext cx="6418135" cy="1768689"/>
          </a:xfrm>
          <a:prstGeom prst="rect">
            <a:avLst/>
          </a:prstGeom>
          <a:noFill/>
          <a:ln w="19050">
            <a:noFill/>
          </a:ln>
        </p:spPr>
        <p:txBody>
          <a:bodyPr wrap="square" rtlCol="0">
            <a:spAutoFit/>
          </a:bodyPr>
          <a:lstStyle/>
          <a:p>
            <a:pPr algn="just">
              <a:lnSpc>
                <a:spcPts val="2200"/>
              </a:lnSpc>
            </a:pPr>
            <a:r>
              <a:rPr lang="pt-BR" sz="1600" dirty="0"/>
              <a:t>A alta mobilidade dos gases no ambiente faz com que as operações de emergência envolvendo esses materiais sejam normalmente mais complexas, situação essa potencializada pelas características intrínsecas que os produtos dessa classe </a:t>
            </a:r>
            <a:r>
              <a:rPr lang="pt-BR" sz="1600" dirty="0">
                <a:solidFill>
                  <a:srgbClr val="00B050"/>
                </a:solidFill>
              </a:rPr>
              <a:t>podem apresentar como inflamabilidade</a:t>
            </a:r>
            <a:r>
              <a:rPr lang="pt-BR" sz="1600" dirty="0"/>
              <a:t>, </a:t>
            </a:r>
            <a:r>
              <a:rPr lang="pt-BR" sz="1600" dirty="0">
                <a:solidFill>
                  <a:srgbClr val="00B050"/>
                </a:solidFill>
              </a:rPr>
              <a:t>toxicidade e corrosividade</a:t>
            </a:r>
            <a:r>
              <a:rPr lang="pt-BR" sz="1600" dirty="0"/>
              <a:t> bem como pelos parâmetros físicos envolvidos no transporte desses materiais como </a:t>
            </a:r>
            <a:r>
              <a:rPr lang="pt-BR" sz="1600" dirty="0">
                <a:solidFill>
                  <a:srgbClr val="FF0000"/>
                </a:solidFill>
              </a:rPr>
              <a:t>pressão e temperatura</a:t>
            </a:r>
            <a:r>
              <a:rPr lang="pt-BR" sz="1600" dirty="0"/>
              <a:t>.</a:t>
            </a:r>
          </a:p>
        </p:txBody>
      </p:sp>
    </p:spTree>
    <p:extLst>
      <p:ext uri="{BB962C8B-B14F-4D97-AF65-F5344CB8AC3E}">
        <p14:creationId xmlns:p14="http://schemas.microsoft.com/office/powerpoint/2010/main" val="15927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randombar(horizontal)">
                                      <p:cBhvr>
                                        <p:cTn id="7" dur="500"/>
                                        <p:tgtEl>
                                          <p:spTgt spid="75"/>
                                        </p:tgtEl>
                                      </p:cBhvr>
                                    </p:animEffect>
                                  </p:childTnLst>
                                </p:cTn>
                              </p:par>
                              <p:par>
                                <p:cTn id="8" presetID="14" presetClass="entr" presetSubtype="10" fill="hold"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randombar(horizontal)">
                                      <p:cBhvr>
                                        <p:cTn id="10" dur="500"/>
                                        <p:tgtEl>
                                          <p:spTgt spid="7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par>
                                <p:cTn id="19" presetID="14" presetClass="entr" presetSubtype="1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randombar(horizontal)">
                                      <p:cBhvr>
                                        <p:cTn id="2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14281" y="1461794"/>
            <a:ext cx="5262010" cy="1987467"/>
          </a:xfrm>
          <a:prstGeom prst="rect">
            <a:avLst/>
          </a:prstGeom>
          <a:noFill/>
          <a:ln w="19050">
            <a:noFill/>
          </a:ln>
        </p:spPr>
        <p:txBody>
          <a:bodyPr wrap="square" rtlCol="0">
            <a:spAutoFit/>
          </a:bodyPr>
          <a:lstStyle/>
          <a:p>
            <a:pPr>
              <a:lnSpc>
                <a:spcPts val="3000"/>
              </a:lnSpc>
            </a:pPr>
            <a:r>
              <a:rPr lang="pt-BR" sz="2000" dirty="0"/>
              <a:t>Na </a:t>
            </a:r>
            <a:r>
              <a:rPr lang="pt-BR" sz="2000" b="1" dirty="0"/>
              <a:t>ocorrência de incêndio</a:t>
            </a:r>
            <a:r>
              <a:rPr lang="pt-BR" sz="2000" dirty="0"/>
              <a:t> após o acidente, TENTAR </a:t>
            </a:r>
            <a:r>
              <a:rPr lang="pt-BR" sz="2000" dirty="0">
                <a:solidFill>
                  <a:srgbClr val="00B0F0"/>
                </a:solidFill>
              </a:rPr>
              <a:t>remover os recipientes </a:t>
            </a:r>
            <a:r>
              <a:rPr lang="pt-BR" sz="2000" b="1" dirty="0">
                <a:solidFill>
                  <a:srgbClr val="00B0F0"/>
                </a:solidFill>
              </a:rPr>
              <a:t>não danificados </a:t>
            </a:r>
            <a:r>
              <a:rPr lang="pt-BR" sz="2000" dirty="0">
                <a:solidFill>
                  <a:srgbClr val="00B0F0"/>
                </a:solidFill>
              </a:rPr>
              <a:t>para longe </a:t>
            </a:r>
            <a:r>
              <a:rPr lang="pt-BR" sz="2000" dirty="0"/>
              <a:t>da área do fogo sem, contudo, </a:t>
            </a:r>
            <a:r>
              <a:rPr lang="pt-BR" sz="2000" dirty="0">
                <a:solidFill>
                  <a:srgbClr val="C00000"/>
                </a:solidFill>
              </a:rPr>
              <a:t>NÃO remover recipientes danificados</a:t>
            </a:r>
            <a:r>
              <a:rPr lang="pt-BR" sz="2000" dirty="0"/>
              <a:t> para evitar exposição à radiação.</a:t>
            </a:r>
          </a:p>
        </p:txBody>
      </p:sp>
      <p:sp>
        <p:nvSpPr>
          <p:cNvPr id="3" name="Retângulo 2"/>
          <p:cNvSpPr/>
          <p:nvPr/>
        </p:nvSpPr>
        <p:spPr>
          <a:xfrm>
            <a:off x="-3855" y="3771505"/>
            <a:ext cx="9147855" cy="893693"/>
          </a:xfrm>
          <a:prstGeom prst="rect">
            <a:avLst/>
          </a:prstGeom>
          <a:solidFill>
            <a:schemeClr val="accent2">
              <a:alpha val="2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45720" rIns="180000" bIns="45720" numCol="1" spcCol="0" rtlCol="0" fromWordArt="0" anchor="ctr" anchorCtr="0" forceAA="0" compatLnSpc="1">
            <a:prstTxWarp prst="textNoShape">
              <a:avLst/>
            </a:prstTxWarp>
            <a:noAutofit/>
          </a:bodyPr>
          <a:lstStyle/>
          <a:p>
            <a:pPr algn="just">
              <a:lnSpc>
                <a:spcPts val="3000"/>
              </a:lnSpc>
            </a:pPr>
            <a:r>
              <a:rPr lang="pt-BR" sz="2000" dirty="0">
                <a:solidFill>
                  <a:srgbClr val="C00000"/>
                </a:solidFill>
              </a:rPr>
              <a:t>A </a:t>
            </a:r>
            <a:r>
              <a:rPr lang="pt-BR" sz="2000" b="1" dirty="0">
                <a:solidFill>
                  <a:srgbClr val="C00000"/>
                </a:solidFill>
              </a:rPr>
              <a:t>limpeza do local</a:t>
            </a:r>
            <a:r>
              <a:rPr lang="pt-BR" sz="2000" dirty="0">
                <a:solidFill>
                  <a:srgbClr val="C00000"/>
                </a:solidFill>
              </a:rPr>
              <a:t> contaminado DEVERÁ, obrigatoriamente, ser feita por </a:t>
            </a:r>
            <a:r>
              <a:rPr lang="pt-BR" sz="2000" b="1" dirty="0">
                <a:solidFill>
                  <a:schemeClr val="tx1"/>
                </a:solidFill>
              </a:rPr>
              <a:t>pessoa qualificada</a:t>
            </a:r>
            <a:r>
              <a:rPr lang="pt-BR" sz="2000" dirty="0">
                <a:solidFill>
                  <a:srgbClr val="C00000"/>
                </a:solidFill>
              </a:rPr>
              <a:t>, seguindo as instruções das autoridades em radiação.</a:t>
            </a:r>
          </a:p>
        </p:txBody>
      </p:sp>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1655" y="802917"/>
            <a:ext cx="3143250" cy="2324100"/>
          </a:xfrm>
          <a:prstGeom prst="rect">
            <a:avLst/>
          </a:prstGeom>
          <a:ln>
            <a:noFill/>
          </a:ln>
          <a:effectLst>
            <a:softEdge rad="112500"/>
          </a:effectLst>
        </p:spPr>
      </p:pic>
      <p:pic>
        <p:nvPicPr>
          <p:cNvPr id="9" name="Imagem 8">
            <a:extLst>
              <a:ext uri="{FF2B5EF4-FFF2-40B4-BE49-F238E27FC236}">
                <a16:creationId xmlns:a16="http://schemas.microsoft.com/office/drawing/2014/main" id="{1FA058D2-BF9B-471B-8FA4-E608194EB163}"/>
              </a:ext>
            </a:extLst>
          </p:cNvPr>
          <p:cNvPicPr>
            <a:picLocks noChangeAspect="1"/>
          </p:cNvPicPr>
          <p:nvPr/>
        </p:nvPicPr>
        <p:blipFill>
          <a:blip r:embed="rId4"/>
          <a:stretch>
            <a:fillRect/>
          </a:stretch>
        </p:blipFill>
        <p:spPr>
          <a:xfrm>
            <a:off x="8417950" y="4381156"/>
            <a:ext cx="629388" cy="568084"/>
          </a:xfrm>
          <a:prstGeom prst="rect">
            <a:avLst/>
          </a:prstGeom>
        </p:spPr>
      </p:pic>
      <p:pic>
        <p:nvPicPr>
          <p:cNvPr id="10" name="Imagem 9">
            <a:extLst>
              <a:ext uri="{FF2B5EF4-FFF2-40B4-BE49-F238E27FC236}">
                <a16:creationId xmlns:a16="http://schemas.microsoft.com/office/drawing/2014/main" id="{0D63B791-5FB9-4BFE-ABAE-D0994A3CA48E}"/>
              </a:ext>
            </a:extLst>
          </p:cNvPr>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5" y="555527"/>
            <a:ext cx="4804455" cy="816074"/>
          </a:xfrm>
          <a:prstGeom prst="rect">
            <a:avLst/>
          </a:prstGeom>
        </p:spPr>
      </p:pic>
      <p:sp>
        <p:nvSpPr>
          <p:cNvPr id="11" name="CaixaDeTexto 10">
            <a:extLst>
              <a:ext uri="{FF2B5EF4-FFF2-40B4-BE49-F238E27FC236}">
                <a16:creationId xmlns:a16="http://schemas.microsoft.com/office/drawing/2014/main" id="{608ADCB6-7002-4C05-B908-BBE6B8AED3B4}"/>
              </a:ext>
            </a:extLst>
          </p:cNvPr>
          <p:cNvSpPr txBox="1"/>
          <p:nvPr/>
        </p:nvSpPr>
        <p:spPr>
          <a:xfrm>
            <a:off x="214281" y="577298"/>
            <a:ext cx="4517046" cy="738664"/>
          </a:xfrm>
          <a:prstGeom prst="rect">
            <a:avLst/>
          </a:prstGeom>
          <a:noFill/>
        </p:spPr>
        <p:txBody>
          <a:bodyPr wrap="square" rtlCol="0">
            <a:spAutoFit/>
          </a:bodyPr>
          <a:lstStyle/>
          <a:p>
            <a:r>
              <a:rPr lang="pt-BR" sz="2200" b="1" dirty="0"/>
              <a:t>CLASSE 7 – RADIOATIVOS</a:t>
            </a:r>
          </a:p>
          <a:p>
            <a:r>
              <a:rPr lang="pt-BR" sz="2000" dirty="0"/>
              <a:t>Procedimentos em caso de Emergência</a:t>
            </a:r>
          </a:p>
        </p:txBody>
      </p:sp>
    </p:spTree>
    <p:extLst>
      <p:ext uri="{BB962C8B-B14F-4D97-AF65-F5344CB8AC3E}">
        <p14:creationId xmlns:p14="http://schemas.microsoft.com/office/powerpoint/2010/main" val="3292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14281" y="1434045"/>
            <a:ext cx="7572106" cy="1015663"/>
          </a:xfrm>
          <a:prstGeom prst="rect">
            <a:avLst/>
          </a:prstGeom>
          <a:noFill/>
          <a:ln w="19050">
            <a:noFill/>
          </a:ln>
        </p:spPr>
        <p:txBody>
          <a:bodyPr wrap="square" rtlCol="0">
            <a:spAutoFit/>
          </a:bodyPr>
          <a:lstStyle/>
          <a:p>
            <a:pPr algn="just"/>
            <a:r>
              <a:rPr lang="pt-BR" sz="2000" dirty="0"/>
              <a:t>No caso de </a:t>
            </a:r>
            <a:r>
              <a:rPr lang="pt-BR" sz="2000" b="1" dirty="0"/>
              <a:t>incêndios de pequenas proporções</a:t>
            </a:r>
            <a:r>
              <a:rPr lang="pt-BR" sz="2000" dirty="0"/>
              <a:t> e que possam ser facilmente controlados, </a:t>
            </a:r>
            <a:r>
              <a:rPr lang="pt-BR" sz="2000" dirty="0">
                <a:solidFill>
                  <a:srgbClr val="FD6E35"/>
                </a:solidFill>
              </a:rPr>
              <a:t>utilizar</a:t>
            </a:r>
            <a:r>
              <a:rPr lang="pt-BR" sz="2000" dirty="0"/>
              <a:t> </a:t>
            </a:r>
            <a:r>
              <a:rPr lang="pt-BR" sz="2000" u="sng" dirty="0"/>
              <a:t>pó químico</a:t>
            </a:r>
            <a:r>
              <a:rPr lang="pt-BR" sz="2000" dirty="0"/>
              <a:t>, </a:t>
            </a:r>
            <a:r>
              <a:rPr lang="pt-BR" sz="2000" u="sng" dirty="0"/>
              <a:t>Co2</a:t>
            </a:r>
            <a:r>
              <a:rPr lang="pt-BR" sz="2000" dirty="0"/>
              <a:t>, </a:t>
            </a:r>
            <a:r>
              <a:rPr lang="pt-BR" sz="2000" i="1" u="sng" dirty="0" err="1"/>
              <a:t>Halon</a:t>
            </a:r>
            <a:r>
              <a:rPr lang="pt-BR" sz="2000" dirty="0"/>
              <a:t>, </a:t>
            </a:r>
            <a:r>
              <a:rPr lang="pt-BR" sz="2000" u="sng" dirty="0"/>
              <a:t>neblina de água</a:t>
            </a:r>
            <a:r>
              <a:rPr lang="pt-BR" sz="2000" dirty="0"/>
              <a:t> ou </a:t>
            </a:r>
            <a:r>
              <a:rPr lang="pt-BR" sz="2000" u="sng" dirty="0"/>
              <a:t>espuma</a:t>
            </a:r>
            <a:r>
              <a:rPr lang="pt-BR" sz="2000" dirty="0"/>
              <a:t> normal. </a:t>
            </a:r>
          </a:p>
        </p:txBody>
      </p:sp>
      <p:sp>
        <p:nvSpPr>
          <p:cNvPr id="4" name="CaixaDeTexto 3"/>
          <p:cNvSpPr txBox="1"/>
          <p:nvPr/>
        </p:nvSpPr>
        <p:spPr>
          <a:xfrm>
            <a:off x="180171" y="2661805"/>
            <a:ext cx="7571447" cy="707886"/>
          </a:xfrm>
          <a:prstGeom prst="rect">
            <a:avLst/>
          </a:prstGeom>
          <a:noFill/>
          <a:ln w="19050">
            <a:noFill/>
          </a:ln>
        </p:spPr>
        <p:txBody>
          <a:bodyPr wrap="square" rtlCol="0">
            <a:spAutoFit/>
          </a:bodyPr>
          <a:lstStyle/>
          <a:p>
            <a:pPr algn="just"/>
            <a:r>
              <a:rPr lang="pt-BR" sz="2000" dirty="0">
                <a:solidFill>
                  <a:srgbClr val="006600"/>
                </a:solidFill>
              </a:rPr>
              <a:t>Entretanto, no caso de </a:t>
            </a:r>
            <a:r>
              <a:rPr lang="pt-BR" sz="2000" b="1" dirty="0">
                <a:solidFill>
                  <a:srgbClr val="006600"/>
                </a:solidFill>
              </a:rPr>
              <a:t>incêndios de grandes proporções</a:t>
            </a:r>
            <a:r>
              <a:rPr lang="pt-BR" sz="2000" dirty="0">
                <a:solidFill>
                  <a:srgbClr val="006600"/>
                </a:solidFill>
              </a:rPr>
              <a:t>, </a:t>
            </a:r>
            <a:r>
              <a:rPr lang="pt-BR" sz="2000" dirty="0">
                <a:solidFill>
                  <a:srgbClr val="FD6E35"/>
                </a:solidFill>
              </a:rPr>
              <a:t>utilizar</a:t>
            </a:r>
            <a:r>
              <a:rPr lang="pt-BR" sz="2000" dirty="0">
                <a:solidFill>
                  <a:srgbClr val="006600"/>
                </a:solidFill>
              </a:rPr>
              <a:t> </a:t>
            </a:r>
            <a:r>
              <a:rPr lang="pt-BR" sz="2000" u="sng" dirty="0">
                <a:solidFill>
                  <a:srgbClr val="006600"/>
                </a:solidFill>
              </a:rPr>
              <a:t>neblina de água</a:t>
            </a:r>
            <a:r>
              <a:rPr lang="pt-BR" sz="2000" dirty="0">
                <a:solidFill>
                  <a:srgbClr val="006600"/>
                </a:solidFill>
              </a:rPr>
              <a:t> sempre em grandes quantidades. </a:t>
            </a:r>
          </a:p>
        </p:txBody>
      </p:sp>
      <p:sp>
        <p:nvSpPr>
          <p:cNvPr id="6" name="CaixaDeTexto 5"/>
          <p:cNvSpPr txBox="1"/>
          <p:nvPr/>
        </p:nvSpPr>
        <p:spPr>
          <a:xfrm>
            <a:off x="-3855" y="3579862"/>
            <a:ext cx="9155055" cy="1094769"/>
          </a:xfrm>
          <a:prstGeom prst="rect">
            <a:avLst/>
          </a:prstGeom>
          <a:solidFill>
            <a:schemeClr val="accent4">
              <a:lumMod val="20000"/>
              <a:lumOff val="80000"/>
            </a:schemeClr>
          </a:solidFill>
          <a:ln w="19050">
            <a:noFill/>
          </a:ln>
        </p:spPr>
        <p:txBody>
          <a:bodyPr wrap="square" lIns="360000" tIns="72000" rIns="360000" bIns="72000" rtlCol="0">
            <a:spAutoFit/>
          </a:bodyPr>
          <a:lstStyle/>
          <a:p>
            <a:pPr algn="just">
              <a:lnSpc>
                <a:spcPts val="2500"/>
              </a:lnSpc>
            </a:pPr>
            <a:r>
              <a:rPr lang="pt-BR" sz="2000" dirty="0">
                <a:solidFill>
                  <a:srgbClr val="7030A0"/>
                </a:solidFill>
              </a:rPr>
              <a:t>Se o fogo for intenso em áreas de carga, utilizar mangueiras com suporte manejadas à distância ou com auxílio de canhão monitor, mantendo sempre a maior distância possível do fogo e dos tanques.</a:t>
            </a:r>
          </a:p>
        </p:txBody>
      </p:sp>
      <p:pic>
        <p:nvPicPr>
          <p:cNvPr id="3" name="Imagem 2"/>
          <p:cNvPicPr>
            <a:picLocks noChangeAspect="1"/>
          </p:cNvPicPr>
          <p:nvPr/>
        </p:nvPicPr>
        <p:blipFill rotWithShape="1">
          <a:blip r:embed="rId3">
            <a:extLst>
              <a:ext uri="{28A0092B-C50C-407E-A947-70E740481C1C}">
                <a14:useLocalDpi xmlns:a14="http://schemas.microsoft.com/office/drawing/2010/main" val="0"/>
              </a:ext>
            </a:extLst>
          </a:blip>
          <a:srcRect l="24698" t="2984" r="25000" b="3029"/>
          <a:stretch/>
        </p:blipFill>
        <p:spPr>
          <a:xfrm>
            <a:off x="7994393" y="1434045"/>
            <a:ext cx="1052945" cy="1967345"/>
          </a:xfrm>
          <a:prstGeom prst="rect">
            <a:avLst/>
          </a:prstGeom>
        </p:spPr>
      </p:pic>
      <p:pic>
        <p:nvPicPr>
          <p:cNvPr id="9" name="Imagem 8">
            <a:extLst>
              <a:ext uri="{FF2B5EF4-FFF2-40B4-BE49-F238E27FC236}">
                <a16:creationId xmlns:a16="http://schemas.microsoft.com/office/drawing/2014/main" id="{CDF1F8DA-F516-475F-A91A-2065C7118234}"/>
              </a:ext>
            </a:extLst>
          </p:cNvPr>
          <p:cNvPicPr>
            <a:picLocks noChangeAspect="1"/>
          </p:cNvPicPr>
          <p:nvPr/>
        </p:nvPicPr>
        <p:blipFill>
          <a:blip r:embed="rId4"/>
          <a:stretch>
            <a:fillRect/>
          </a:stretch>
        </p:blipFill>
        <p:spPr>
          <a:xfrm>
            <a:off x="8417950" y="4381156"/>
            <a:ext cx="629388" cy="568084"/>
          </a:xfrm>
          <a:prstGeom prst="rect">
            <a:avLst/>
          </a:prstGeom>
        </p:spPr>
      </p:pic>
      <p:pic>
        <p:nvPicPr>
          <p:cNvPr id="10" name="Imagem 9">
            <a:extLst>
              <a:ext uri="{FF2B5EF4-FFF2-40B4-BE49-F238E27FC236}">
                <a16:creationId xmlns:a16="http://schemas.microsoft.com/office/drawing/2014/main" id="{B425A50D-96EE-41F5-A381-63983D364CE6}"/>
              </a:ext>
            </a:extLst>
          </p:cNvPr>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5" y="555527"/>
            <a:ext cx="4804455" cy="816074"/>
          </a:xfrm>
          <a:prstGeom prst="rect">
            <a:avLst/>
          </a:prstGeom>
        </p:spPr>
      </p:pic>
      <p:sp>
        <p:nvSpPr>
          <p:cNvPr id="11" name="CaixaDeTexto 10">
            <a:extLst>
              <a:ext uri="{FF2B5EF4-FFF2-40B4-BE49-F238E27FC236}">
                <a16:creationId xmlns:a16="http://schemas.microsoft.com/office/drawing/2014/main" id="{98EF48FB-9681-4384-8D87-02A7A2B8406B}"/>
              </a:ext>
            </a:extLst>
          </p:cNvPr>
          <p:cNvSpPr txBox="1"/>
          <p:nvPr/>
        </p:nvSpPr>
        <p:spPr>
          <a:xfrm>
            <a:off x="214281" y="577298"/>
            <a:ext cx="4517046" cy="738664"/>
          </a:xfrm>
          <a:prstGeom prst="rect">
            <a:avLst/>
          </a:prstGeom>
          <a:noFill/>
        </p:spPr>
        <p:txBody>
          <a:bodyPr wrap="square" rtlCol="0">
            <a:spAutoFit/>
          </a:bodyPr>
          <a:lstStyle/>
          <a:p>
            <a:r>
              <a:rPr lang="pt-BR" sz="2200" b="1" dirty="0"/>
              <a:t>CLASSE 7 – RADIOATIVOS</a:t>
            </a:r>
          </a:p>
          <a:p>
            <a:r>
              <a:rPr lang="pt-BR" sz="2000" dirty="0"/>
              <a:t>Procedimentos em caso de Emergência</a:t>
            </a:r>
          </a:p>
        </p:txBody>
      </p:sp>
    </p:spTree>
    <p:extLst>
      <p:ext uri="{BB962C8B-B14F-4D97-AF65-F5344CB8AC3E}">
        <p14:creationId xmlns:p14="http://schemas.microsoft.com/office/powerpoint/2010/main" val="344009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179521" y="1707659"/>
            <a:ext cx="6552652" cy="1015663"/>
          </a:xfrm>
          <a:prstGeom prst="rect">
            <a:avLst/>
          </a:prstGeom>
          <a:noFill/>
          <a:ln w="19050">
            <a:noFill/>
          </a:ln>
        </p:spPr>
        <p:txBody>
          <a:bodyPr wrap="square" rtlCol="0">
            <a:spAutoFit/>
          </a:bodyPr>
          <a:lstStyle/>
          <a:p>
            <a:pPr algn="just"/>
            <a:r>
              <a:rPr lang="pt-BR" sz="2000" dirty="0"/>
              <a:t>São </a:t>
            </a:r>
            <a:r>
              <a:rPr lang="pt-BR" sz="2000" b="1" dirty="0"/>
              <a:t>substâncias</a:t>
            </a:r>
            <a:r>
              <a:rPr lang="pt-BR" sz="2000" dirty="0"/>
              <a:t> que podem estar no estado </a:t>
            </a:r>
            <a:r>
              <a:rPr lang="pt-BR" sz="2000" dirty="0">
                <a:solidFill>
                  <a:srgbClr val="FD6E35"/>
                </a:solidFill>
              </a:rPr>
              <a:t>sólido</a:t>
            </a:r>
            <a:r>
              <a:rPr lang="pt-BR" sz="2000" dirty="0"/>
              <a:t> ou </a:t>
            </a:r>
            <a:r>
              <a:rPr lang="pt-BR" sz="2000" dirty="0">
                <a:solidFill>
                  <a:srgbClr val="FD6E35"/>
                </a:solidFill>
              </a:rPr>
              <a:t>líquido</a:t>
            </a:r>
            <a:r>
              <a:rPr lang="pt-BR" sz="2000" dirty="0"/>
              <a:t>, </a:t>
            </a:r>
            <a:r>
              <a:rPr lang="pt-BR" sz="2000" dirty="0">
                <a:solidFill>
                  <a:srgbClr val="00B0F0"/>
                </a:solidFill>
              </a:rPr>
              <a:t>causando severas queimaduras</a:t>
            </a:r>
            <a:r>
              <a:rPr lang="pt-BR" sz="2000" dirty="0"/>
              <a:t> quando em contato com tecidos vivos.</a:t>
            </a:r>
          </a:p>
        </p:txBody>
      </p:sp>
      <p:sp>
        <p:nvSpPr>
          <p:cNvPr id="2" name="CaixaDeTexto 1"/>
          <p:cNvSpPr txBox="1"/>
          <p:nvPr/>
        </p:nvSpPr>
        <p:spPr>
          <a:xfrm>
            <a:off x="179512" y="3015911"/>
            <a:ext cx="7703724" cy="707886"/>
          </a:xfrm>
          <a:prstGeom prst="rect">
            <a:avLst/>
          </a:prstGeom>
          <a:noFill/>
          <a:ln w="19050">
            <a:noFill/>
          </a:ln>
        </p:spPr>
        <p:txBody>
          <a:bodyPr wrap="square" rtlCol="0">
            <a:spAutoFit/>
          </a:bodyPr>
          <a:lstStyle/>
          <a:p>
            <a:pPr algn="just"/>
            <a:r>
              <a:rPr lang="pt-BR" sz="2000" dirty="0"/>
              <a:t>Mesmo em condições normais, algumas substâncias desta classe </a:t>
            </a:r>
            <a:r>
              <a:rPr lang="pt-BR" sz="2000" b="1" dirty="0"/>
              <a:t>podem liberar</a:t>
            </a:r>
            <a:r>
              <a:rPr lang="pt-BR" sz="2000" dirty="0"/>
              <a:t> </a:t>
            </a:r>
            <a:r>
              <a:rPr lang="pt-BR" sz="2000" dirty="0">
                <a:solidFill>
                  <a:srgbClr val="FD6E35"/>
                </a:solidFill>
              </a:rPr>
              <a:t>vapores ou gases corrosivos e irritantes</a:t>
            </a:r>
            <a:r>
              <a:rPr lang="pt-BR" sz="2000" dirty="0"/>
              <a:t>.</a:t>
            </a:r>
          </a:p>
        </p:txBody>
      </p:sp>
      <p:sp>
        <p:nvSpPr>
          <p:cNvPr id="3" name="CaixaDeTexto 2"/>
          <p:cNvSpPr txBox="1"/>
          <p:nvPr/>
        </p:nvSpPr>
        <p:spPr>
          <a:xfrm>
            <a:off x="179512" y="4011915"/>
            <a:ext cx="8777452" cy="707886"/>
          </a:xfrm>
          <a:prstGeom prst="rect">
            <a:avLst/>
          </a:prstGeom>
          <a:noFill/>
          <a:ln w="19050">
            <a:noFill/>
          </a:ln>
        </p:spPr>
        <p:txBody>
          <a:bodyPr wrap="square" rtlCol="0">
            <a:spAutoFit/>
          </a:bodyPr>
          <a:lstStyle/>
          <a:p>
            <a:pPr algn="just"/>
            <a:r>
              <a:rPr lang="pt-BR" sz="2000" dirty="0"/>
              <a:t>Além disso, costumam </a:t>
            </a:r>
            <a:r>
              <a:rPr lang="pt-BR" sz="2000" dirty="0">
                <a:solidFill>
                  <a:srgbClr val="FD6E35"/>
                </a:solidFill>
              </a:rPr>
              <a:t>reagir violentamente com a água</a:t>
            </a:r>
            <a:r>
              <a:rPr lang="pt-BR" sz="2000" dirty="0"/>
              <a:t>, produzindo grande quantidade de </a:t>
            </a:r>
            <a:r>
              <a:rPr lang="pt-BR" sz="2000" dirty="0">
                <a:solidFill>
                  <a:srgbClr val="00B0F0"/>
                </a:solidFill>
              </a:rPr>
              <a:t>calor</a:t>
            </a:r>
            <a:r>
              <a:rPr lang="pt-BR" sz="2000" dirty="0"/>
              <a:t>.</a:t>
            </a:r>
          </a:p>
        </p:txBody>
      </p:sp>
      <p:pic>
        <p:nvPicPr>
          <p:cNvPr id="9" name="Imagem 8">
            <a:extLst>
              <a:ext uri="{FF2B5EF4-FFF2-40B4-BE49-F238E27FC236}">
                <a16:creationId xmlns:a16="http://schemas.microsoft.com/office/drawing/2014/main" id="{AD5DB3E9-AEDA-48DE-9DE9-07B76A8DDCC5}"/>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6"/>
            <a:ext cx="4650917" cy="845569"/>
          </a:xfrm>
          <a:prstGeom prst="rect">
            <a:avLst/>
          </a:prstGeom>
        </p:spPr>
      </p:pic>
      <p:sp>
        <p:nvSpPr>
          <p:cNvPr id="10" name="CaixaDeTexto 9">
            <a:extLst>
              <a:ext uri="{FF2B5EF4-FFF2-40B4-BE49-F238E27FC236}">
                <a16:creationId xmlns:a16="http://schemas.microsoft.com/office/drawing/2014/main" id="{D37DA2C7-898D-4D57-85E3-938634CB8A76}"/>
              </a:ext>
            </a:extLst>
          </p:cNvPr>
          <p:cNvSpPr txBox="1"/>
          <p:nvPr/>
        </p:nvSpPr>
        <p:spPr>
          <a:xfrm>
            <a:off x="214281" y="577298"/>
            <a:ext cx="4357719" cy="769441"/>
          </a:xfrm>
          <a:prstGeom prst="rect">
            <a:avLst/>
          </a:prstGeom>
          <a:noFill/>
        </p:spPr>
        <p:txBody>
          <a:bodyPr wrap="square" rtlCol="0">
            <a:spAutoFit/>
          </a:bodyPr>
          <a:lstStyle/>
          <a:p>
            <a:r>
              <a:rPr lang="pt-BR" sz="2200" b="1" dirty="0"/>
              <a:t>CONCEITUAÇÃO</a:t>
            </a:r>
          </a:p>
          <a:p>
            <a:r>
              <a:rPr lang="pt-BR" sz="2200" dirty="0"/>
              <a:t>Classe 8 – Corrosivos</a:t>
            </a:r>
          </a:p>
        </p:txBody>
      </p:sp>
      <p:pic>
        <p:nvPicPr>
          <p:cNvPr id="11" name="Imagem 10">
            <a:extLst>
              <a:ext uri="{FF2B5EF4-FFF2-40B4-BE49-F238E27FC236}">
                <a16:creationId xmlns:a16="http://schemas.microsoft.com/office/drawing/2014/main" id="{2C408871-9AE5-49FF-B5C7-E356E1F6C9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173" y="629338"/>
            <a:ext cx="1509383" cy="1510781"/>
          </a:xfrm>
          <a:custGeom>
            <a:avLst/>
            <a:gdLst>
              <a:gd name="connsiteX0" fmla="*/ 901117 w 1803517"/>
              <a:gd name="connsiteY0" fmla="*/ 0 h 1805189"/>
              <a:gd name="connsiteX1" fmla="*/ 902401 w 1803517"/>
              <a:gd name="connsiteY1" fmla="*/ 0 h 1805189"/>
              <a:gd name="connsiteX2" fmla="*/ 1803517 w 1803517"/>
              <a:gd name="connsiteY2" fmla="*/ 901116 h 1805189"/>
              <a:gd name="connsiteX3" fmla="*/ 1803517 w 1803517"/>
              <a:gd name="connsiteY3" fmla="*/ 947700 h 1805189"/>
              <a:gd name="connsiteX4" fmla="*/ 946028 w 1803517"/>
              <a:gd name="connsiteY4" fmla="*/ 1805189 h 1805189"/>
              <a:gd name="connsiteX5" fmla="*/ 857490 w 1803517"/>
              <a:gd name="connsiteY5" fmla="*/ 1805189 h 1805189"/>
              <a:gd name="connsiteX6" fmla="*/ 0 w 1803517"/>
              <a:gd name="connsiteY6" fmla="*/ 947699 h 1805189"/>
              <a:gd name="connsiteX7" fmla="*/ 0 w 1803517"/>
              <a:gd name="connsiteY7" fmla="*/ 901117 h 1805189"/>
              <a:gd name="connsiteX8" fmla="*/ 901117 w 1803517"/>
              <a:gd name="connsiteY8" fmla="*/ 0 h 180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3517" h="1805189">
                <a:moveTo>
                  <a:pt x="901117" y="0"/>
                </a:moveTo>
                <a:lnTo>
                  <a:pt x="902401" y="0"/>
                </a:lnTo>
                <a:lnTo>
                  <a:pt x="1803517" y="901116"/>
                </a:lnTo>
                <a:lnTo>
                  <a:pt x="1803517" y="947700"/>
                </a:lnTo>
                <a:lnTo>
                  <a:pt x="946028" y="1805189"/>
                </a:lnTo>
                <a:lnTo>
                  <a:pt x="857490" y="1805189"/>
                </a:lnTo>
                <a:lnTo>
                  <a:pt x="0" y="947699"/>
                </a:lnTo>
                <a:lnTo>
                  <a:pt x="0" y="901117"/>
                </a:lnTo>
                <a:lnTo>
                  <a:pt x="901117" y="0"/>
                </a:lnTo>
                <a:close/>
              </a:path>
            </a:pathLst>
          </a:custGeom>
          <a:noFill/>
          <a:extLst>
            <a:ext uri="{909E8E84-426E-40DD-AFC4-6F175D3DCCD1}">
              <a14:hiddenFill xmlns:a14="http://schemas.microsoft.com/office/drawing/2010/main">
                <a:solidFill>
                  <a:srgbClr val="FFFFFF"/>
                </a:solidFill>
              </a14:hiddenFill>
            </a:ext>
          </a:extLst>
        </p:spPr>
      </p:pic>
      <p:pic>
        <p:nvPicPr>
          <p:cNvPr id="20" name="Imagem 19" descr="Uma imagem contendo placar, desenho&#10;&#10;Descrição gerada automaticamente">
            <a:extLst>
              <a:ext uri="{FF2B5EF4-FFF2-40B4-BE49-F238E27FC236}">
                <a16:creationId xmlns:a16="http://schemas.microsoft.com/office/drawing/2014/main" id="{4C5C2BCC-1CD1-43D3-8F9D-0A80E797F560}"/>
              </a:ext>
            </a:extLst>
          </p:cNvPr>
          <p:cNvPicPr>
            <a:picLocks noChangeAspect="1"/>
          </p:cNvPicPr>
          <p:nvPr/>
        </p:nvPicPr>
        <p:blipFill>
          <a:blip r:embed="rId5"/>
          <a:srcRect/>
          <a:stretch>
            <a:fillRect/>
          </a:stretch>
        </p:blipFill>
        <p:spPr>
          <a:xfrm>
            <a:off x="7579788" y="1421876"/>
            <a:ext cx="1509383" cy="1509383"/>
          </a:xfrm>
          <a:custGeom>
            <a:avLst/>
            <a:gdLst>
              <a:gd name="connsiteX0" fmla="*/ 587796 w 1182461"/>
              <a:gd name="connsiteY0" fmla="*/ 0 h 1182461"/>
              <a:gd name="connsiteX1" fmla="*/ 1182461 w 1182461"/>
              <a:gd name="connsiteY1" fmla="*/ 594665 h 1182461"/>
              <a:gd name="connsiteX2" fmla="*/ 594664 w 1182461"/>
              <a:gd name="connsiteY2" fmla="*/ 1182461 h 1182461"/>
              <a:gd name="connsiteX3" fmla="*/ 580928 w 1182461"/>
              <a:gd name="connsiteY3" fmla="*/ 1182461 h 1182461"/>
              <a:gd name="connsiteX4" fmla="*/ 0 w 1182461"/>
              <a:gd name="connsiteY4" fmla="*/ 601534 h 1182461"/>
              <a:gd name="connsiteX5" fmla="*/ 0 w 1182461"/>
              <a:gd name="connsiteY5" fmla="*/ 587796 h 1182461"/>
              <a:gd name="connsiteX6" fmla="*/ 587796 w 1182461"/>
              <a:gd name="connsiteY6" fmla="*/ 0 h 118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461" h="1182461">
                <a:moveTo>
                  <a:pt x="587796" y="0"/>
                </a:moveTo>
                <a:lnTo>
                  <a:pt x="1182461" y="594665"/>
                </a:lnTo>
                <a:lnTo>
                  <a:pt x="594664" y="1182461"/>
                </a:lnTo>
                <a:lnTo>
                  <a:pt x="580928" y="1182461"/>
                </a:lnTo>
                <a:lnTo>
                  <a:pt x="0" y="601534"/>
                </a:lnTo>
                <a:lnTo>
                  <a:pt x="0" y="587796"/>
                </a:lnTo>
                <a:lnTo>
                  <a:pt x="587796" y="0"/>
                </a:lnTo>
                <a:close/>
              </a:path>
            </a:pathLst>
          </a:custGeom>
        </p:spPr>
      </p:pic>
    </p:spTree>
    <p:extLst>
      <p:ext uri="{BB962C8B-B14F-4D97-AF65-F5344CB8AC3E}">
        <p14:creationId xmlns:p14="http://schemas.microsoft.com/office/powerpoint/2010/main" val="55820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208252" y="1672098"/>
            <a:ext cx="8727495" cy="1218026"/>
          </a:xfrm>
          <a:prstGeom prst="rect">
            <a:avLst/>
          </a:prstGeom>
          <a:noFill/>
          <a:ln w="19050">
            <a:noFill/>
          </a:ln>
        </p:spPr>
        <p:txBody>
          <a:bodyPr wrap="square" rtlCol="0">
            <a:spAutoFit/>
          </a:bodyPr>
          <a:lstStyle/>
          <a:p>
            <a:pPr algn="just">
              <a:lnSpc>
                <a:spcPts val="3000"/>
              </a:lnSpc>
            </a:pPr>
            <a:r>
              <a:rPr lang="pt-BR" sz="2000" dirty="0"/>
              <a:t>Essas </a:t>
            </a:r>
            <a:r>
              <a:rPr lang="pt-BR" sz="2000" b="1" dirty="0"/>
              <a:t>substâncias</a:t>
            </a:r>
            <a:r>
              <a:rPr lang="pt-BR" sz="2000" dirty="0"/>
              <a:t> </a:t>
            </a:r>
            <a:r>
              <a:rPr lang="pt-BR" sz="2000" dirty="0">
                <a:solidFill>
                  <a:srgbClr val="00B050"/>
                </a:solidFill>
              </a:rPr>
              <a:t>atacam materiais de diversos tipos</a:t>
            </a:r>
            <a:r>
              <a:rPr lang="pt-BR" sz="2000" dirty="0"/>
              <a:t>, entre eles os </a:t>
            </a:r>
            <a:r>
              <a:rPr lang="pt-BR" sz="2000" dirty="0">
                <a:solidFill>
                  <a:srgbClr val="00B0F0"/>
                </a:solidFill>
              </a:rPr>
              <a:t>metais</a:t>
            </a:r>
            <a:r>
              <a:rPr lang="pt-BR" sz="2000" dirty="0"/>
              <a:t> e produtos </a:t>
            </a:r>
            <a:r>
              <a:rPr lang="pt-BR" sz="2000" dirty="0">
                <a:solidFill>
                  <a:srgbClr val="00B0F0"/>
                </a:solidFill>
              </a:rPr>
              <a:t>têxteis</a:t>
            </a:r>
            <a:r>
              <a:rPr lang="pt-BR" sz="2000" dirty="0"/>
              <a:t>. Em </a:t>
            </a:r>
            <a:r>
              <a:rPr lang="pt-BR" sz="2000" b="1" dirty="0"/>
              <a:t>reação química com metais</a:t>
            </a:r>
            <a:r>
              <a:rPr lang="pt-BR" sz="2000" dirty="0"/>
              <a:t>, pode ocorrer o </a:t>
            </a:r>
            <a:r>
              <a:rPr lang="pt-BR" sz="2000" dirty="0">
                <a:solidFill>
                  <a:srgbClr val="FD6E35"/>
                </a:solidFill>
              </a:rPr>
              <a:t>desprendimento de gás altamente inflamável</a:t>
            </a:r>
            <a:r>
              <a:rPr lang="pt-BR" sz="2000" dirty="0"/>
              <a:t> (hidrogênio).</a:t>
            </a:r>
          </a:p>
        </p:txBody>
      </p:sp>
      <p:sp>
        <p:nvSpPr>
          <p:cNvPr id="2" name="CaixaDeTexto 1"/>
          <p:cNvSpPr txBox="1"/>
          <p:nvPr/>
        </p:nvSpPr>
        <p:spPr>
          <a:xfrm>
            <a:off x="296735" y="3167190"/>
            <a:ext cx="5619156" cy="1398853"/>
          </a:xfrm>
          <a:prstGeom prst="snip1Rect">
            <a:avLst/>
          </a:prstGeom>
          <a:ln/>
        </p:spPr>
        <p:style>
          <a:lnRef idx="2">
            <a:schemeClr val="accent2"/>
          </a:lnRef>
          <a:fillRef idx="1">
            <a:schemeClr val="lt1"/>
          </a:fillRef>
          <a:effectRef idx="0">
            <a:schemeClr val="accent2"/>
          </a:effectRef>
          <a:fontRef idx="minor">
            <a:schemeClr val="dk1"/>
          </a:fontRef>
        </p:style>
        <p:txBody>
          <a:bodyPr wrap="square" lIns="252000" tIns="180000" rIns="180000" bIns="180000" rtlCol="0">
            <a:spAutoFit/>
          </a:bodyPr>
          <a:lstStyle/>
          <a:p>
            <a:r>
              <a:rPr lang="pt-BR" sz="2000" dirty="0">
                <a:solidFill>
                  <a:srgbClr val="C00000"/>
                </a:solidFill>
              </a:rPr>
              <a:t>Basicamente, existem </a:t>
            </a:r>
            <a:r>
              <a:rPr lang="pt-BR" sz="2000" b="1" dirty="0">
                <a:solidFill>
                  <a:srgbClr val="C00000"/>
                </a:solidFill>
              </a:rPr>
              <a:t>dois principais grupos</a:t>
            </a:r>
            <a:r>
              <a:rPr lang="pt-BR" sz="2000" dirty="0">
                <a:solidFill>
                  <a:srgbClr val="C00000"/>
                </a:solidFill>
              </a:rPr>
              <a:t> de materiais que apresentam estas propriedades, sendo conhecidos por </a:t>
            </a:r>
            <a:r>
              <a:rPr lang="pt-BR" sz="2000" dirty="0">
                <a:solidFill>
                  <a:schemeClr val="tx1"/>
                </a:solidFill>
              </a:rPr>
              <a:t>ÁCIDOS</a:t>
            </a:r>
            <a:r>
              <a:rPr lang="pt-BR" sz="2000" dirty="0">
                <a:solidFill>
                  <a:srgbClr val="C00000"/>
                </a:solidFill>
              </a:rPr>
              <a:t> e </a:t>
            </a:r>
            <a:r>
              <a:rPr lang="pt-BR" sz="2000" dirty="0">
                <a:solidFill>
                  <a:schemeClr val="tx1"/>
                </a:solidFill>
              </a:rPr>
              <a:t>BASES</a:t>
            </a:r>
            <a:r>
              <a:rPr lang="pt-BR" sz="2000" dirty="0">
                <a:solidFill>
                  <a:srgbClr val="C00000"/>
                </a:solidFill>
              </a:rPr>
              <a:t>.</a:t>
            </a:r>
          </a:p>
        </p:txBody>
      </p:sp>
      <p:pic>
        <p:nvPicPr>
          <p:cNvPr id="9" name="Imagem 8">
            <a:extLst>
              <a:ext uri="{FF2B5EF4-FFF2-40B4-BE49-F238E27FC236}">
                <a16:creationId xmlns:a16="http://schemas.microsoft.com/office/drawing/2014/main" id="{5BD08F65-A159-49B9-94F3-6A2DAE1068DF}"/>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6"/>
            <a:ext cx="4650917" cy="845569"/>
          </a:xfrm>
          <a:prstGeom prst="rect">
            <a:avLst/>
          </a:prstGeom>
        </p:spPr>
      </p:pic>
      <p:sp>
        <p:nvSpPr>
          <p:cNvPr id="10" name="CaixaDeTexto 9">
            <a:extLst>
              <a:ext uri="{FF2B5EF4-FFF2-40B4-BE49-F238E27FC236}">
                <a16:creationId xmlns:a16="http://schemas.microsoft.com/office/drawing/2014/main" id="{33428B57-0CD0-4999-A3D6-16EE153D7652}"/>
              </a:ext>
            </a:extLst>
          </p:cNvPr>
          <p:cNvSpPr txBox="1"/>
          <p:nvPr/>
        </p:nvSpPr>
        <p:spPr>
          <a:xfrm>
            <a:off x="214281" y="577298"/>
            <a:ext cx="4357719" cy="769441"/>
          </a:xfrm>
          <a:prstGeom prst="rect">
            <a:avLst/>
          </a:prstGeom>
          <a:noFill/>
        </p:spPr>
        <p:txBody>
          <a:bodyPr wrap="square" rtlCol="0">
            <a:spAutoFit/>
          </a:bodyPr>
          <a:lstStyle/>
          <a:p>
            <a:r>
              <a:rPr lang="pt-BR" sz="2200" b="1" dirty="0"/>
              <a:t>CONCEITUAÇÃO</a:t>
            </a:r>
          </a:p>
          <a:p>
            <a:r>
              <a:rPr lang="pt-BR" sz="2200" dirty="0"/>
              <a:t>Classe 8 – Corrosivos</a:t>
            </a:r>
          </a:p>
        </p:txBody>
      </p:sp>
      <p:pic>
        <p:nvPicPr>
          <p:cNvPr id="11" name="Imagem 10">
            <a:extLst>
              <a:ext uri="{FF2B5EF4-FFF2-40B4-BE49-F238E27FC236}">
                <a16:creationId xmlns:a16="http://schemas.microsoft.com/office/drawing/2014/main" id="{0554A386-DC0B-45D1-A4B4-85B189E6D3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9855" y="3194611"/>
            <a:ext cx="1460135" cy="1461488"/>
          </a:xfrm>
          <a:custGeom>
            <a:avLst/>
            <a:gdLst>
              <a:gd name="connsiteX0" fmla="*/ 901117 w 1803517"/>
              <a:gd name="connsiteY0" fmla="*/ 0 h 1805189"/>
              <a:gd name="connsiteX1" fmla="*/ 902401 w 1803517"/>
              <a:gd name="connsiteY1" fmla="*/ 0 h 1805189"/>
              <a:gd name="connsiteX2" fmla="*/ 1803517 w 1803517"/>
              <a:gd name="connsiteY2" fmla="*/ 901116 h 1805189"/>
              <a:gd name="connsiteX3" fmla="*/ 1803517 w 1803517"/>
              <a:gd name="connsiteY3" fmla="*/ 947700 h 1805189"/>
              <a:gd name="connsiteX4" fmla="*/ 946028 w 1803517"/>
              <a:gd name="connsiteY4" fmla="*/ 1805189 h 1805189"/>
              <a:gd name="connsiteX5" fmla="*/ 857490 w 1803517"/>
              <a:gd name="connsiteY5" fmla="*/ 1805189 h 1805189"/>
              <a:gd name="connsiteX6" fmla="*/ 0 w 1803517"/>
              <a:gd name="connsiteY6" fmla="*/ 947699 h 1805189"/>
              <a:gd name="connsiteX7" fmla="*/ 0 w 1803517"/>
              <a:gd name="connsiteY7" fmla="*/ 901117 h 1805189"/>
              <a:gd name="connsiteX8" fmla="*/ 901117 w 1803517"/>
              <a:gd name="connsiteY8" fmla="*/ 0 h 180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3517" h="1805189">
                <a:moveTo>
                  <a:pt x="901117" y="0"/>
                </a:moveTo>
                <a:lnTo>
                  <a:pt x="902401" y="0"/>
                </a:lnTo>
                <a:lnTo>
                  <a:pt x="1803517" y="901116"/>
                </a:lnTo>
                <a:lnTo>
                  <a:pt x="1803517" y="947700"/>
                </a:lnTo>
                <a:lnTo>
                  <a:pt x="946028" y="1805189"/>
                </a:lnTo>
                <a:lnTo>
                  <a:pt x="857490" y="1805189"/>
                </a:lnTo>
                <a:lnTo>
                  <a:pt x="0" y="947699"/>
                </a:lnTo>
                <a:lnTo>
                  <a:pt x="0" y="901117"/>
                </a:lnTo>
                <a:lnTo>
                  <a:pt x="901117" y="0"/>
                </a:lnTo>
                <a:close/>
              </a:path>
            </a:pathLst>
          </a:custGeom>
          <a:noFill/>
          <a:extLst>
            <a:ext uri="{909E8E84-426E-40DD-AFC4-6F175D3DCCD1}">
              <a14:hiddenFill xmlns:a14="http://schemas.microsoft.com/office/drawing/2010/main">
                <a:solidFill>
                  <a:srgbClr val="FFFFFF"/>
                </a:solidFill>
              </a14:hiddenFill>
            </a:ext>
          </a:extLst>
        </p:spPr>
      </p:pic>
      <p:pic>
        <p:nvPicPr>
          <p:cNvPr id="12" name="Imagem 11" descr="Uma imagem contendo placar, desenho&#10;&#10;Descrição gerada automaticamente">
            <a:extLst>
              <a:ext uri="{FF2B5EF4-FFF2-40B4-BE49-F238E27FC236}">
                <a16:creationId xmlns:a16="http://schemas.microsoft.com/office/drawing/2014/main" id="{E545F17A-25CE-44B0-9BBB-B179BB1A8B38}"/>
              </a:ext>
            </a:extLst>
          </p:cNvPr>
          <p:cNvPicPr>
            <a:picLocks noChangeAspect="1"/>
          </p:cNvPicPr>
          <p:nvPr/>
        </p:nvPicPr>
        <p:blipFill>
          <a:blip r:embed="rId5"/>
          <a:srcRect/>
          <a:stretch>
            <a:fillRect/>
          </a:stretch>
        </p:blipFill>
        <p:spPr>
          <a:xfrm>
            <a:off x="7522638" y="3195963"/>
            <a:ext cx="1460135" cy="1460135"/>
          </a:xfrm>
          <a:custGeom>
            <a:avLst/>
            <a:gdLst>
              <a:gd name="connsiteX0" fmla="*/ 587796 w 1182461"/>
              <a:gd name="connsiteY0" fmla="*/ 0 h 1182461"/>
              <a:gd name="connsiteX1" fmla="*/ 1182461 w 1182461"/>
              <a:gd name="connsiteY1" fmla="*/ 594665 h 1182461"/>
              <a:gd name="connsiteX2" fmla="*/ 594664 w 1182461"/>
              <a:gd name="connsiteY2" fmla="*/ 1182461 h 1182461"/>
              <a:gd name="connsiteX3" fmla="*/ 580928 w 1182461"/>
              <a:gd name="connsiteY3" fmla="*/ 1182461 h 1182461"/>
              <a:gd name="connsiteX4" fmla="*/ 0 w 1182461"/>
              <a:gd name="connsiteY4" fmla="*/ 601534 h 1182461"/>
              <a:gd name="connsiteX5" fmla="*/ 0 w 1182461"/>
              <a:gd name="connsiteY5" fmla="*/ 587796 h 1182461"/>
              <a:gd name="connsiteX6" fmla="*/ 587796 w 1182461"/>
              <a:gd name="connsiteY6" fmla="*/ 0 h 118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461" h="1182461">
                <a:moveTo>
                  <a:pt x="587796" y="0"/>
                </a:moveTo>
                <a:lnTo>
                  <a:pt x="1182461" y="594665"/>
                </a:lnTo>
                <a:lnTo>
                  <a:pt x="594664" y="1182461"/>
                </a:lnTo>
                <a:lnTo>
                  <a:pt x="580928" y="1182461"/>
                </a:lnTo>
                <a:lnTo>
                  <a:pt x="0" y="601534"/>
                </a:lnTo>
                <a:lnTo>
                  <a:pt x="0" y="587796"/>
                </a:lnTo>
                <a:lnTo>
                  <a:pt x="587796" y="0"/>
                </a:lnTo>
                <a:close/>
              </a:path>
            </a:pathLst>
          </a:custGeom>
        </p:spPr>
      </p:pic>
    </p:spTree>
    <p:extLst>
      <p:ext uri="{BB962C8B-B14F-4D97-AF65-F5344CB8AC3E}">
        <p14:creationId xmlns:p14="http://schemas.microsoft.com/office/powerpoint/2010/main" val="186236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214280" y="1467390"/>
            <a:ext cx="5285974" cy="833305"/>
          </a:xfrm>
          <a:prstGeom prst="rect">
            <a:avLst/>
          </a:prstGeom>
          <a:noFill/>
          <a:ln w="19050">
            <a:noFill/>
          </a:ln>
        </p:spPr>
        <p:txBody>
          <a:bodyPr wrap="square" rtlCol="0">
            <a:spAutoFit/>
          </a:bodyPr>
          <a:lstStyle/>
          <a:p>
            <a:pPr>
              <a:lnSpc>
                <a:spcPts val="3000"/>
              </a:lnSpc>
              <a:spcAft>
                <a:spcPts val="1800"/>
              </a:spcAft>
            </a:pPr>
            <a:r>
              <a:rPr lang="pt-BR" sz="2000" dirty="0"/>
              <a:t>►Após descarregar </a:t>
            </a:r>
            <a:r>
              <a:rPr lang="pt-BR" sz="2000" b="1" dirty="0"/>
              <a:t>produtos corrosivos</a:t>
            </a:r>
            <a:r>
              <a:rPr lang="pt-BR" sz="2000" dirty="0"/>
              <a:t>, </a:t>
            </a:r>
            <a:r>
              <a:rPr lang="pt-BR" sz="2000" dirty="0">
                <a:solidFill>
                  <a:srgbClr val="FD6E35"/>
                </a:solidFill>
              </a:rPr>
              <a:t>lavar e secar o tanque</a:t>
            </a:r>
            <a:r>
              <a:rPr lang="pt-BR" sz="2000" dirty="0"/>
              <a:t> para receber outra carga.</a:t>
            </a:r>
          </a:p>
        </p:txBody>
      </p:sp>
      <p:pic>
        <p:nvPicPr>
          <p:cNvPr id="2" name="Imagem 1"/>
          <p:cNvPicPr>
            <a:picLocks noChangeAspect="1"/>
          </p:cNvPicPr>
          <p:nvPr/>
        </p:nvPicPr>
        <p:blipFill rotWithShape="1">
          <a:blip r:embed="rId3" cstate="print">
            <a:extLst>
              <a:ext uri="{28A0092B-C50C-407E-A947-70E740481C1C}">
                <a14:useLocalDpi xmlns:a14="http://schemas.microsoft.com/office/drawing/2010/main" val="0"/>
              </a:ext>
            </a:extLst>
          </a:blip>
          <a:srcRect l="10714"/>
          <a:stretch/>
        </p:blipFill>
        <p:spPr>
          <a:xfrm>
            <a:off x="5649162" y="1548954"/>
            <a:ext cx="3280557" cy="2143282"/>
          </a:xfrm>
          <a:prstGeom prst="rect">
            <a:avLst/>
          </a:prstGeom>
          <a:ln>
            <a:noFill/>
          </a:ln>
          <a:effectLst>
            <a:softEdge rad="63500"/>
          </a:effectLst>
        </p:spPr>
      </p:pic>
      <p:sp>
        <p:nvSpPr>
          <p:cNvPr id="3" name="CaixaDeTexto 2"/>
          <p:cNvSpPr txBox="1"/>
          <p:nvPr/>
        </p:nvSpPr>
        <p:spPr>
          <a:xfrm>
            <a:off x="214280" y="2625304"/>
            <a:ext cx="5445434" cy="833305"/>
          </a:xfrm>
          <a:prstGeom prst="rect">
            <a:avLst/>
          </a:prstGeom>
          <a:noFill/>
          <a:ln w="19050">
            <a:noFill/>
          </a:ln>
        </p:spPr>
        <p:txBody>
          <a:bodyPr wrap="square" rtlCol="0">
            <a:spAutoFit/>
          </a:bodyPr>
          <a:lstStyle/>
          <a:p>
            <a:pPr>
              <a:lnSpc>
                <a:spcPts val="3000"/>
              </a:lnSpc>
              <a:spcAft>
                <a:spcPts val="1800"/>
              </a:spcAft>
            </a:pPr>
            <a:r>
              <a:rPr lang="pt-BR" sz="2000" dirty="0"/>
              <a:t>►Durante o </a:t>
            </a:r>
            <a:r>
              <a:rPr lang="pt-BR" sz="2000" b="1" dirty="0"/>
              <a:t>transporte</a:t>
            </a:r>
            <a:r>
              <a:rPr lang="pt-BR" sz="2000" dirty="0"/>
              <a:t>, evitar que as embalagens entrem em atrito, para </a:t>
            </a:r>
            <a:r>
              <a:rPr lang="pt-BR" sz="2000" dirty="0">
                <a:solidFill>
                  <a:srgbClr val="FD6E35"/>
                </a:solidFill>
              </a:rPr>
              <a:t>evitar vazamentos</a:t>
            </a:r>
            <a:r>
              <a:rPr lang="pt-BR" sz="2000" dirty="0"/>
              <a:t>.</a:t>
            </a:r>
          </a:p>
        </p:txBody>
      </p:sp>
      <p:pic>
        <p:nvPicPr>
          <p:cNvPr id="11" name="Imagem 10">
            <a:extLst>
              <a:ext uri="{FF2B5EF4-FFF2-40B4-BE49-F238E27FC236}">
                <a16:creationId xmlns:a16="http://schemas.microsoft.com/office/drawing/2014/main" id="{12FA8B2E-AB47-4AFC-A4CC-F4706CF0F769}"/>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5" y="555527"/>
            <a:ext cx="4804455" cy="816074"/>
          </a:xfrm>
          <a:prstGeom prst="rect">
            <a:avLst/>
          </a:prstGeom>
        </p:spPr>
      </p:pic>
      <p:sp>
        <p:nvSpPr>
          <p:cNvPr id="12" name="CaixaDeTexto 11">
            <a:extLst>
              <a:ext uri="{FF2B5EF4-FFF2-40B4-BE49-F238E27FC236}">
                <a16:creationId xmlns:a16="http://schemas.microsoft.com/office/drawing/2014/main" id="{BAAA19A5-0F0B-4495-AF88-FC69D0AE2EBA}"/>
              </a:ext>
            </a:extLst>
          </p:cNvPr>
          <p:cNvSpPr txBox="1"/>
          <p:nvPr/>
        </p:nvSpPr>
        <p:spPr>
          <a:xfrm>
            <a:off x="214281" y="577298"/>
            <a:ext cx="4517046" cy="738664"/>
          </a:xfrm>
          <a:prstGeom prst="rect">
            <a:avLst/>
          </a:prstGeom>
          <a:noFill/>
        </p:spPr>
        <p:txBody>
          <a:bodyPr wrap="square" rtlCol="0">
            <a:spAutoFit/>
          </a:bodyPr>
          <a:lstStyle/>
          <a:p>
            <a:r>
              <a:rPr lang="pt-BR" sz="2200" b="1" dirty="0"/>
              <a:t>CLASSE 8 – CORROSIVOS</a:t>
            </a:r>
          </a:p>
          <a:p>
            <a:r>
              <a:rPr lang="pt-BR" sz="2000" dirty="0"/>
              <a:t>Comportamento Preventivo</a:t>
            </a:r>
          </a:p>
        </p:txBody>
      </p:sp>
      <p:sp>
        <p:nvSpPr>
          <p:cNvPr id="13" name="CaixaDeTexto 12">
            <a:extLst>
              <a:ext uri="{FF2B5EF4-FFF2-40B4-BE49-F238E27FC236}">
                <a16:creationId xmlns:a16="http://schemas.microsoft.com/office/drawing/2014/main" id="{0AE001A8-AD06-4D5B-B523-E7039731596E}"/>
              </a:ext>
            </a:extLst>
          </p:cNvPr>
          <p:cNvSpPr txBox="1"/>
          <p:nvPr/>
        </p:nvSpPr>
        <p:spPr>
          <a:xfrm>
            <a:off x="172583" y="3971051"/>
            <a:ext cx="8656365" cy="833305"/>
          </a:xfrm>
          <a:prstGeom prst="rect">
            <a:avLst/>
          </a:prstGeom>
          <a:noFill/>
          <a:ln w="19050">
            <a:noFill/>
          </a:ln>
        </p:spPr>
        <p:txBody>
          <a:bodyPr wrap="square" rtlCol="0">
            <a:spAutoFit/>
          </a:bodyPr>
          <a:lstStyle/>
          <a:p>
            <a:pPr algn="just">
              <a:lnSpc>
                <a:spcPts val="3000"/>
              </a:lnSpc>
              <a:spcAft>
                <a:spcPts val="1800"/>
              </a:spcAft>
            </a:pPr>
            <a:r>
              <a:rPr lang="pt-BR" sz="2000" dirty="0"/>
              <a:t>►As </a:t>
            </a:r>
            <a:r>
              <a:rPr lang="pt-BR" sz="2000" b="1" dirty="0"/>
              <a:t>embalagens</a:t>
            </a:r>
            <a:r>
              <a:rPr lang="pt-BR" sz="2000" dirty="0"/>
              <a:t> devem ser manuseadas e arrumadas de tal forma que sejam </a:t>
            </a:r>
            <a:r>
              <a:rPr lang="pt-BR" sz="2000" dirty="0">
                <a:solidFill>
                  <a:srgbClr val="FD6E35"/>
                </a:solidFill>
              </a:rPr>
              <a:t>impedidas de tombar</a:t>
            </a:r>
            <a:r>
              <a:rPr lang="pt-BR" sz="2000" dirty="0"/>
              <a:t>. O </a:t>
            </a:r>
            <a:r>
              <a:rPr lang="pt-BR" sz="2000" b="1" dirty="0"/>
              <a:t>material de manuseio</a:t>
            </a:r>
            <a:r>
              <a:rPr lang="pt-BR" sz="2000" dirty="0"/>
              <a:t> deve ser </a:t>
            </a:r>
            <a:r>
              <a:rPr lang="pt-BR" sz="2000" dirty="0">
                <a:solidFill>
                  <a:srgbClr val="00B0F0"/>
                </a:solidFill>
              </a:rPr>
              <a:t>resistente ao fogo</a:t>
            </a:r>
            <a:r>
              <a:rPr lang="pt-BR" sz="2000" dirty="0"/>
              <a:t>.</a:t>
            </a:r>
          </a:p>
        </p:txBody>
      </p:sp>
    </p:spTree>
    <p:extLst>
      <p:ext uri="{BB962C8B-B14F-4D97-AF65-F5344CB8AC3E}">
        <p14:creationId xmlns:p14="http://schemas.microsoft.com/office/powerpoint/2010/main" val="125757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342853" y="1847360"/>
            <a:ext cx="7131675" cy="1387435"/>
          </a:xfrm>
          <a:prstGeom prst="roundRect">
            <a:avLst>
              <a:gd name="adj" fmla="val 8530"/>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spcAft>
                <a:spcPts val="1800"/>
              </a:spcAft>
            </a:pPr>
            <a:r>
              <a:rPr lang="pt-BR" sz="2000" dirty="0">
                <a:solidFill>
                  <a:schemeClr val="accent1">
                    <a:lumMod val="75000"/>
                  </a:schemeClr>
                </a:solidFill>
              </a:rPr>
              <a:t>Os </a:t>
            </a:r>
            <a:r>
              <a:rPr lang="pt-BR" sz="2000" b="1" dirty="0">
                <a:solidFill>
                  <a:schemeClr val="accent1">
                    <a:lumMod val="75000"/>
                  </a:schemeClr>
                </a:solidFill>
              </a:rPr>
              <a:t>veículos destinados ao transporte</a:t>
            </a:r>
            <a:r>
              <a:rPr lang="pt-BR" sz="2000" dirty="0">
                <a:solidFill>
                  <a:schemeClr val="accent1">
                    <a:lumMod val="75000"/>
                  </a:schemeClr>
                </a:solidFill>
              </a:rPr>
              <a:t> de embalagens contendo esses produtos e que sejam também oxidantes, DEVEM ser </a:t>
            </a:r>
            <a:r>
              <a:rPr lang="pt-BR" sz="2000" dirty="0">
                <a:solidFill>
                  <a:srgbClr val="FD6E35"/>
                </a:solidFill>
              </a:rPr>
              <a:t>cuidadosamente limpos</a:t>
            </a:r>
            <a:r>
              <a:rPr lang="pt-BR" sz="2000" dirty="0">
                <a:solidFill>
                  <a:schemeClr val="accent1">
                    <a:lumMod val="75000"/>
                  </a:schemeClr>
                </a:solidFill>
              </a:rPr>
              <a:t>, em particular, de qualquer resíduo combustível, como palha, papéis, etc.</a:t>
            </a:r>
          </a:p>
        </p:txBody>
      </p:sp>
      <p:sp>
        <p:nvSpPr>
          <p:cNvPr id="2" name="CaixaDeTexto 1"/>
          <p:cNvSpPr txBox="1"/>
          <p:nvPr/>
        </p:nvSpPr>
        <p:spPr>
          <a:xfrm>
            <a:off x="2576946" y="3566730"/>
            <a:ext cx="6163135" cy="1094244"/>
          </a:xfrm>
          <a:prstGeom prst="roundRect">
            <a:avLst>
              <a:gd name="adj" fmla="val 13736"/>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spcAft>
                <a:spcPts val="1800"/>
              </a:spcAft>
            </a:pPr>
            <a:r>
              <a:rPr lang="pt-BR" sz="2000" dirty="0">
                <a:solidFill>
                  <a:schemeClr val="accent2"/>
                </a:solidFill>
              </a:rPr>
              <a:t>A </a:t>
            </a:r>
            <a:r>
              <a:rPr lang="pt-BR" sz="2000" b="1" dirty="0">
                <a:solidFill>
                  <a:schemeClr val="accent2"/>
                </a:solidFill>
              </a:rPr>
              <a:t>diluição com água</a:t>
            </a:r>
            <a:r>
              <a:rPr lang="pt-BR" sz="2000" dirty="0">
                <a:solidFill>
                  <a:schemeClr val="accent2"/>
                </a:solidFill>
              </a:rPr>
              <a:t> ou a </a:t>
            </a:r>
            <a:r>
              <a:rPr lang="pt-BR" sz="2000" b="1" dirty="0">
                <a:solidFill>
                  <a:schemeClr val="accent2"/>
                </a:solidFill>
              </a:rPr>
              <a:t>neutralização</a:t>
            </a:r>
            <a:r>
              <a:rPr lang="pt-BR" sz="2000" dirty="0">
                <a:solidFill>
                  <a:schemeClr val="accent2"/>
                </a:solidFill>
              </a:rPr>
              <a:t> dos efeitos provocados por um corrosivo SÓ podem ser feitas com auxílio de </a:t>
            </a:r>
            <a:r>
              <a:rPr lang="pt-BR" sz="2000" dirty="0">
                <a:solidFill>
                  <a:schemeClr val="tx1"/>
                </a:solidFill>
              </a:rPr>
              <a:t>pessoal técnico</a:t>
            </a:r>
            <a:r>
              <a:rPr lang="pt-BR" sz="2000" dirty="0">
                <a:solidFill>
                  <a:schemeClr val="accent2"/>
                </a:solidFill>
              </a:rPr>
              <a:t>.</a:t>
            </a:r>
          </a:p>
        </p:txBody>
      </p:sp>
      <p:pic>
        <p:nvPicPr>
          <p:cNvPr id="6" name="Imagem 5">
            <a:extLst>
              <a:ext uri="{FF2B5EF4-FFF2-40B4-BE49-F238E27FC236}">
                <a16:creationId xmlns:a16="http://schemas.microsoft.com/office/drawing/2014/main" id="{19F15CCB-1C6D-4A89-BD27-0DD1A56F678C}"/>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804455" cy="816074"/>
          </a:xfrm>
          <a:prstGeom prst="rect">
            <a:avLst/>
          </a:prstGeom>
        </p:spPr>
      </p:pic>
      <p:sp>
        <p:nvSpPr>
          <p:cNvPr id="7" name="CaixaDeTexto 6">
            <a:extLst>
              <a:ext uri="{FF2B5EF4-FFF2-40B4-BE49-F238E27FC236}">
                <a16:creationId xmlns:a16="http://schemas.microsoft.com/office/drawing/2014/main" id="{18EF38FD-1590-4E25-8FC3-688D1285C5D0}"/>
              </a:ext>
            </a:extLst>
          </p:cNvPr>
          <p:cNvSpPr txBox="1"/>
          <p:nvPr/>
        </p:nvSpPr>
        <p:spPr>
          <a:xfrm>
            <a:off x="214281" y="577298"/>
            <a:ext cx="4517046" cy="738664"/>
          </a:xfrm>
          <a:prstGeom prst="rect">
            <a:avLst/>
          </a:prstGeom>
          <a:noFill/>
        </p:spPr>
        <p:txBody>
          <a:bodyPr wrap="square" rtlCol="0">
            <a:spAutoFit/>
          </a:bodyPr>
          <a:lstStyle/>
          <a:p>
            <a:r>
              <a:rPr lang="pt-BR" sz="2200" b="1" dirty="0"/>
              <a:t>CLASSE 8 – CORROSIVOS</a:t>
            </a:r>
          </a:p>
          <a:p>
            <a:r>
              <a:rPr lang="pt-BR" sz="2000" dirty="0"/>
              <a:t>Comportamento Preventivo</a:t>
            </a:r>
          </a:p>
        </p:txBody>
      </p:sp>
    </p:spTree>
    <p:extLst>
      <p:ext uri="{BB962C8B-B14F-4D97-AF65-F5344CB8AC3E}">
        <p14:creationId xmlns:p14="http://schemas.microsoft.com/office/powerpoint/2010/main" val="153169219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14281" y="1578016"/>
            <a:ext cx="5252938" cy="1218026"/>
          </a:xfrm>
          <a:prstGeom prst="rect">
            <a:avLst/>
          </a:prstGeom>
          <a:noFill/>
          <a:ln w="19050">
            <a:noFill/>
          </a:ln>
        </p:spPr>
        <p:txBody>
          <a:bodyPr wrap="square" rtlCol="0">
            <a:spAutoFit/>
          </a:bodyPr>
          <a:lstStyle/>
          <a:p>
            <a:pPr>
              <a:lnSpc>
                <a:spcPts val="3000"/>
              </a:lnSpc>
            </a:pPr>
            <a:r>
              <a:rPr lang="pt-BR" sz="2000" dirty="0"/>
              <a:t>No caso de </a:t>
            </a:r>
            <a:r>
              <a:rPr lang="pt-BR" sz="2000" b="1" dirty="0"/>
              <a:t>derramamento</a:t>
            </a:r>
            <a:r>
              <a:rPr lang="pt-BR" sz="2000" dirty="0"/>
              <a:t>, PODE-SE </a:t>
            </a:r>
            <a:r>
              <a:rPr lang="pt-BR" sz="2000" dirty="0">
                <a:solidFill>
                  <a:srgbClr val="00B0F0"/>
                </a:solidFill>
              </a:rPr>
              <a:t>isolar a poça</a:t>
            </a:r>
            <a:r>
              <a:rPr lang="pt-BR" sz="2000" dirty="0"/>
              <a:t> formada com o líquido </a:t>
            </a:r>
            <a:r>
              <a:rPr lang="pt-BR" sz="2000" dirty="0">
                <a:solidFill>
                  <a:srgbClr val="FD6E35"/>
                </a:solidFill>
              </a:rPr>
              <a:t>colocando em volta terra ou areia</a:t>
            </a:r>
            <a:r>
              <a:rPr lang="pt-BR" sz="2000" dirty="0"/>
              <a:t>. </a:t>
            </a:r>
          </a:p>
        </p:txBody>
      </p:sp>
      <p:pic>
        <p:nvPicPr>
          <p:cNvPr id="3" name="Imagem 2"/>
          <p:cNvPicPr>
            <a:picLocks noChangeAspect="1"/>
          </p:cNvPicPr>
          <p:nvPr/>
        </p:nvPicPr>
        <p:blipFill rotWithShape="1">
          <a:blip r:embed="rId3">
            <a:extLst>
              <a:ext uri="{28A0092B-C50C-407E-A947-70E740481C1C}">
                <a14:useLocalDpi xmlns:a14="http://schemas.microsoft.com/office/drawing/2010/main" val="0"/>
              </a:ext>
            </a:extLst>
          </a:blip>
          <a:srcRect l="2479" t="16205" b="16885"/>
          <a:stretch/>
        </p:blipFill>
        <p:spPr>
          <a:xfrm>
            <a:off x="5593172" y="1578016"/>
            <a:ext cx="3394057" cy="2328645"/>
          </a:xfrm>
          <a:prstGeom prst="rect">
            <a:avLst/>
          </a:prstGeom>
        </p:spPr>
      </p:pic>
      <p:sp>
        <p:nvSpPr>
          <p:cNvPr id="10" name="CaixaDeTexto 9"/>
          <p:cNvSpPr txBox="1"/>
          <p:nvPr/>
        </p:nvSpPr>
        <p:spPr>
          <a:xfrm>
            <a:off x="-1" y="4403307"/>
            <a:ext cx="9144001" cy="307777"/>
          </a:xfrm>
          <a:prstGeom prst="rect">
            <a:avLst/>
          </a:prstGeom>
          <a:solidFill>
            <a:srgbClr val="FFFF00"/>
          </a:solidFill>
          <a:ln w="19050">
            <a:noFill/>
          </a:ln>
        </p:spPr>
        <p:txBody>
          <a:bodyPr wrap="square" rtlCol="0">
            <a:spAutoFit/>
          </a:bodyPr>
          <a:lstStyle/>
          <a:p>
            <a:pPr algn="ctr"/>
            <a:r>
              <a:rPr lang="pt-BR" sz="1400" dirty="0">
                <a:solidFill>
                  <a:srgbClr val="C00000"/>
                </a:solidFill>
              </a:rPr>
              <a:t>Não mais obrigatória a </a:t>
            </a:r>
            <a:r>
              <a:rPr lang="pt-BR" sz="1400" b="1" dirty="0">
                <a:solidFill>
                  <a:srgbClr val="C00000"/>
                </a:solidFill>
              </a:rPr>
              <a:t>ficha de emergência</a:t>
            </a:r>
            <a:r>
              <a:rPr lang="pt-BR" sz="1400" dirty="0">
                <a:solidFill>
                  <a:srgbClr val="C00000"/>
                </a:solidFill>
              </a:rPr>
              <a:t> (Res. ANTT 5848/19), desse modo, consultar a ficha FISPQ do fabricante.</a:t>
            </a:r>
          </a:p>
        </p:txBody>
      </p:sp>
      <p:pic>
        <p:nvPicPr>
          <p:cNvPr id="9" name="Imagem 8">
            <a:extLst>
              <a:ext uri="{FF2B5EF4-FFF2-40B4-BE49-F238E27FC236}">
                <a16:creationId xmlns:a16="http://schemas.microsoft.com/office/drawing/2014/main" id="{06AF74FE-3089-4EBE-BA98-635A0C261FC6}"/>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5" y="555527"/>
            <a:ext cx="4804455" cy="816074"/>
          </a:xfrm>
          <a:prstGeom prst="rect">
            <a:avLst/>
          </a:prstGeom>
        </p:spPr>
      </p:pic>
      <p:sp>
        <p:nvSpPr>
          <p:cNvPr id="11" name="CaixaDeTexto 10">
            <a:extLst>
              <a:ext uri="{FF2B5EF4-FFF2-40B4-BE49-F238E27FC236}">
                <a16:creationId xmlns:a16="http://schemas.microsoft.com/office/drawing/2014/main" id="{969421E6-7082-45F0-BE1C-0AC8F9FB8BBE}"/>
              </a:ext>
            </a:extLst>
          </p:cNvPr>
          <p:cNvSpPr txBox="1"/>
          <p:nvPr/>
        </p:nvSpPr>
        <p:spPr>
          <a:xfrm>
            <a:off x="214281" y="577298"/>
            <a:ext cx="4517046" cy="738664"/>
          </a:xfrm>
          <a:prstGeom prst="rect">
            <a:avLst/>
          </a:prstGeom>
          <a:noFill/>
        </p:spPr>
        <p:txBody>
          <a:bodyPr wrap="square" rtlCol="0">
            <a:spAutoFit/>
          </a:bodyPr>
          <a:lstStyle/>
          <a:p>
            <a:r>
              <a:rPr lang="pt-BR" sz="2200" b="1" dirty="0"/>
              <a:t>CLASSE 8 – CORROSIVOS</a:t>
            </a:r>
          </a:p>
          <a:p>
            <a:r>
              <a:rPr lang="pt-BR" sz="2000" dirty="0"/>
              <a:t>Procedimentos em caso de Emergência</a:t>
            </a:r>
          </a:p>
        </p:txBody>
      </p:sp>
      <p:sp>
        <p:nvSpPr>
          <p:cNvPr id="12" name="CaixaDeTexto 11">
            <a:extLst>
              <a:ext uri="{FF2B5EF4-FFF2-40B4-BE49-F238E27FC236}">
                <a16:creationId xmlns:a16="http://schemas.microsoft.com/office/drawing/2014/main" id="{60EA1116-8460-4072-AA44-6216E256BB41}"/>
              </a:ext>
            </a:extLst>
          </p:cNvPr>
          <p:cNvSpPr txBox="1"/>
          <p:nvPr/>
        </p:nvSpPr>
        <p:spPr>
          <a:xfrm>
            <a:off x="214281" y="3048212"/>
            <a:ext cx="5496935" cy="833305"/>
          </a:xfrm>
          <a:prstGeom prst="rect">
            <a:avLst/>
          </a:prstGeom>
          <a:noFill/>
          <a:ln w="19050">
            <a:noFill/>
          </a:ln>
        </p:spPr>
        <p:txBody>
          <a:bodyPr wrap="square" rtlCol="0">
            <a:spAutoFit/>
          </a:bodyPr>
          <a:lstStyle/>
          <a:p>
            <a:pPr>
              <a:lnSpc>
                <a:spcPts val="3000"/>
              </a:lnSpc>
            </a:pPr>
            <a:r>
              <a:rPr lang="pt-BR" sz="2000" dirty="0"/>
              <a:t>Entretanto, deve-se </a:t>
            </a:r>
            <a:r>
              <a:rPr lang="pt-BR" sz="2000" b="1" dirty="0"/>
              <a:t>consultar a ficha FISPQ</a:t>
            </a:r>
            <a:r>
              <a:rPr lang="pt-BR" sz="2000" dirty="0"/>
              <a:t> do fabricante para um procedimento mais adequado.</a:t>
            </a:r>
          </a:p>
        </p:txBody>
      </p:sp>
    </p:spTree>
    <p:extLst>
      <p:ext uri="{BB962C8B-B14F-4D97-AF65-F5344CB8AC3E}">
        <p14:creationId xmlns:p14="http://schemas.microsoft.com/office/powerpoint/2010/main" val="276695549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214281" y="1468996"/>
            <a:ext cx="8640960" cy="1246495"/>
          </a:xfrm>
          <a:prstGeom prst="rect">
            <a:avLst/>
          </a:prstGeom>
          <a:noFill/>
          <a:ln w="19050">
            <a:noFill/>
          </a:ln>
        </p:spPr>
        <p:txBody>
          <a:bodyPr wrap="square" rtlCol="0">
            <a:spAutoFit/>
          </a:bodyPr>
          <a:lstStyle/>
          <a:p>
            <a:pPr algn="just">
              <a:lnSpc>
                <a:spcPts val="3000"/>
              </a:lnSpc>
            </a:pPr>
            <a:r>
              <a:rPr lang="pt-BR" sz="2000" dirty="0"/>
              <a:t>Nas </a:t>
            </a:r>
            <a:r>
              <a:rPr lang="pt-BR" sz="2000" b="1" dirty="0"/>
              <a:t>substâncias perigosas diversas</a:t>
            </a:r>
            <a:r>
              <a:rPr lang="pt-BR" sz="2000" dirty="0"/>
              <a:t>, que representam a Classe 9, incluem-se as substâncias e artigos que, durante o transporte, apresentam um risco não abrangido por quaisquer das outras classes. </a:t>
            </a:r>
          </a:p>
        </p:txBody>
      </p:sp>
      <p:sp>
        <p:nvSpPr>
          <p:cNvPr id="3" name="CaixaDeTexto 2"/>
          <p:cNvSpPr txBox="1"/>
          <p:nvPr/>
        </p:nvSpPr>
        <p:spPr>
          <a:xfrm>
            <a:off x="214962" y="2859178"/>
            <a:ext cx="8640960" cy="1307978"/>
          </a:xfrm>
          <a:prstGeom prst="roundRect">
            <a:avLst>
              <a:gd name="adj" fmla="val 6036"/>
            </a:avLst>
          </a:prstGeom>
          <a:ln/>
        </p:spPr>
        <p:style>
          <a:lnRef idx="2">
            <a:schemeClr val="accent2"/>
          </a:lnRef>
          <a:fillRef idx="1">
            <a:schemeClr val="lt1"/>
          </a:fillRef>
          <a:effectRef idx="0">
            <a:schemeClr val="accent2"/>
          </a:effectRef>
          <a:fontRef idx="minor">
            <a:schemeClr val="dk1"/>
          </a:fontRef>
        </p:style>
        <p:txBody>
          <a:bodyPr wrap="square" lIns="252000" tIns="72000" rIns="252000" bIns="72000" rtlCol="0">
            <a:spAutoFit/>
          </a:bodyPr>
          <a:lstStyle/>
          <a:p>
            <a:pPr>
              <a:lnSpc>
                <a:spcPts val="3000"/>
              </a:lnSpc>
            </a:pPr>
            <a:r>
              <a:rPr lang="pt-BR" sz="2000" dirty="0">
                <a:solidFill>
                  <a:schemeClr val="accent2"/>
                </a:solidFill>
              </a:rPr>
              <a:t>Ressalta-se que a </a:t>
            </a:r>
            <a:r>
              <a:rPr lang="pt-BR" sz="2000" b="1" dirty="0">
                <a:solidFill>
                  <a:schemeClr val="accent2"/>
                </a:solidFill>
              </a:rPr>
              <a:t>maioria</a:t>
            </a:r>
            <a:r>
              <a:rPr lang="pt-BR" sz="2000" dirty="0">
                <a:solidFill>
                  <a:schemeClr val="accent2"/>
                </a:solidFill>
              </a:rPr>
              <a:t> dos produtos aí contidos refere-se às </a:t>
            </a:r>
            <a:r>
              <a:rPr lang="pt-BR" sz="2000" b="1" dirty="0">
                <a:solidFill>
                  <a:schemeClr val="accent2"/>
                </a:solidFill>
              </a:rPr>
              <a:t>substâncias</a:t>
            </a:r>
            <a:r>
              <a:rPr lang="pt-BR" sz="2000" dirty="0">
                <a:solidFill>
                  <a:schemeClr val="accent2"/>
                </a:solidFill>
              </a:rPr>
              <a:t> de </a:t>
            </a:r>
            <a:r>
              <a:rPr lang="pt-BR" sz="2000" dirty="0">
                <a:solidFill>
                  <a:srgbClr val="00B050"/>
                </a:solidFill>
              </a:rPr>
              <a:t>risco baixo e / ou moderado</a:t>
            </a:r>
            <a:r>
              <a:rPr lang="pt-BR" sz="2000" dirty="0">
                <a:solidFill>
                  <a:schemeClr val="accent2"/>
                </a:solidFill>
              </a:rPr>
              <a:t>, porém </a:t>
            </a:r>
            <a:r>
              <a:rPr lang="pt-BR" sz="2000" dirty="0">
                <a:solidFill>
                  <a:srgbClr val="00B0F0"/>
                </a:solidFill>
              </a:rPr>
              <a:t>podem inflamar-se</a:t>
            </a:r>
            <a:r>
              <a:rPr lang="pt-BR" sz="2000" dirty="0">
                <a:solidFill>
                  <a:schemeClr val="accent2"/>
                </a:solidFill>
              </a:rPr>
              <a:t> com o atrito, calor, fagulhas, chamas ou de forma espontânea.</a:t>
            </a:r>
          </a:p>
        </p:txBody>
      </p:sp>
      <p:pic>
        <p:nvPicPr>
          <p:cNvPr id="14" name="Imagem 13">
            <a:extLst>
              <a:ext uri="{FF2B5EF4-FFF2-40B4-BE49-F238E27FC236}">
                <a16:creationId xmlns:a16="http://schemas.microsoft.com/office/drawing/2014/main" id="{F7D183F9-FD37-4E91-9192-F0C531B71FDA}"/>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6"/>
            <a:ext cx="6425437" cy="845569"/>
          </a:xfrm>
          <a:prstGeom prst="rect">
            <a:avLst/>
          </a:prstGeom>
        </p:spPr>
      </p:pic>
      <p:sp>
        <p:nvSpPr>
          <p:cNvPr id="15" name="CaixaDeTexto 14">
            <a:extLst>
              <a:ext uri="{FF2B5EF4-FFF2-40B4-BE49-F238E27FC236}">
                <a16:creationId xmlns:a16="http://schemas.microsoft.com/office/drawing/2014/main" id="{04A9CD88-39C2-4EBA-A661-517888E985C8}"/>
              </a:ext>
            </a:extLst>
          </p:cNvPr>
          <p:cNvSpPr txBox="1"/>
          <p:nvPr/>
        </p:nvSpPr>
        <p:spPr>
          <a:xfrm>
            <a:off x="214281" y="577298"/>
            <a:ext cx="6068755" cy="769441"/>
          </a:xfrm>
          <a:prstGeom prst="rect">
            <a:avLst/>
          </a:prstGeom>
          <a:noFill/>
        </p:spPr>
        <p:txBody>
          <a:bodyPr wrap="square" rtlCol="0">
            <a:spAutoFit/>
          </a:bodyPr>
          <a:lstStyle/>
          <a:p>
            <a:r>
              <a:rPr lang="pt-BR" sz="2200" b="1" dirty="0"/>
              <a:t>CONCEITUAÇÃO</a:t>
            </a:r>
          </a:p>
          <a:p>
            <a:r>
              <a:rPr lang="pt-BR" sz="2200" dirty="0"/>
              <a:t>Classe 9 – Substâncias e Artigos Perigosos Diversos</a:t>
            </a:r>
          </a:p>
        </p:txBody>
      </p:sp>
      <p:pic>
        <p:nvPicPr>
          <p:cNvPr id="16" name="Imagem 15" descr="Rolo De Etiquetas De Simbologia De Risco - Substâncias Perigosas Diversas 9">
            <a:extLst>
              <a:ext uri="{FF2B5EF4-FFF2-40B4-BE49-F238E27FC236}">
                <a16:creationId xmlns:a16="http://schemas.microsoft.com/office/drawing/2014/main" id="{A5490080-16FA-4460-BE4D-D2787EAB73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93"/>
          <a:stretch>
            <a:fillRect/>
          </a:stretch>
        </p:blipFill>
        <p:spPr bwMode="auto">
          <a:xfrm>
            <a:off x="6816436" y="3701827"/>
            <a:ext cx="1231472" cy="1229091"/>
          </a:xfrm>
          <a:custGeom>
            <a:avLst/>
            <a:gdLst>
              <a:gd name="connsiteX0" fmla="*/ 771161 w 1571729"/>
              <a:gd name="connsiteY0" fmla="*/ 0 h 1568689"/>
              <a:gd name="connsiteX1" fmla="*/ 823895 w 1571729"/>
              <a:gd name="connsiteY1" fmla="*/ 0 h 1568689"/>
              <a:gd name="connsiteX2" fmla="*/ 1571729 w 1571729"/>
              <a:gd name="connsiteY2" fmla="*/ 747834 h 1568689"/>
              <a:gd name="connsiteX3" fmla="*/ 1571729 w 1571729"/>
              <a:gd name="connsiteY3" fmla="*/ 794488 h 1568689"/>
              <a:gd name="connsiteX4" fmla="*/ 797528 w 1571729"/>
              <a:gd name="connsiteY4" fmla="*/ 1568689 h 1568689"/>
              <a:gd name="connsiteX5" fmla="*/ 0 w 1571729"/>
              <a:gd name="connsiteY5" fmla="*/ 771161 h 1568689"/>
              <a:gd name="connsiteX6" fmla="*/ 771161 w 1571729"/>
              <a:gd name="connsiteY6" fmla="*/ 0 h 1568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1729" h="1568689">
                <a:moveTo>
                  <a:pt x="771161" y="0"/>
                </a:moveTo>
                <a:lnTo>
                  <a:pt x="823895" y="0"/>
                </a:lnTo>
                <a:lnTo>
                  <a:pt x="1571729" y="747834"/>
                </a:lnTo>
                <a:lnTo>
                  <a:pt x="1571729" y="794488"/>
                </a:lnTo>
                <a:lnTo>
                  <a:pt x="797528" y="1568689"/>
                </a:lnTo>
                <a:lnTo>
                  <a:pt x="0" y="771161"/>
                </a:lnTo>
                <a:lnTo>
                  <a:pt x="771161" y="0"/>
                </a:lnTo>
                <a:close/>
              </a:path>
            </a:pathLst>
          </a:custGeom>
          <a:noFill/>
          <a:extLst>
            <a:ext uri="{909E8E84-426E-40DD-AFC4-6F175D3DCCD1}">
              <a14:hiddenFill xmlns:a14="http://schemas.microsoft.com/office/drawing/2010/main">
                <a:solidFill>
                  <a:srgbClr val="FFFFFF"/>
                </a:solidFill>
              </a14:hiddenFill>
            </a:ext>
          </a:extLst>
        </p:spPr>
      </p:pic>
      <p:pic>
        <p:nvPicPr>
          <p:cNvPr id="17" name="Imagem 16" descr="Resultado de imagem para simbologia de produtos perigosos diversos">
            <a:extLst>
              <a:ext uri="{FF2B5EF4-FFF2-40B4-BE49-F238E27FC236}">
                <a16:creationId xmlns:a16="http://schemas.microsoft.com/office/drawing/2014/main" id="{99CBACA8-A6E8-4BD8-BA75-653E07CCCE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014" t="17450" r="15014" b="12579"/>
          <a:stretch>
            <a:fillRect/>
          </a:stretch>
        </p:blipFill>
        <p:spPr bwMode="auto">
          <a:xfrm>
            <a:off x="7743941" y="3722913"/>
            <a:ext cx="1246978" cy="1246978"/>
          </a:xfrm>
          <a:custGeom>
            <a:avLst/>
            <a:gdLst>
              <a:gd name="connsiteX0" fmla="*/ 614470 w 1228939"/>
              <a:gd name="connsiteY0" fmla="*/ 0 h 1228939"/>
              <a:gd name="connsiteX1" fmla="*/ 1228939 w 1228939"/>
              <a:gd name="connsiteY1" fmla="*/ 614470 h 1228939"/>
              <a:gd name="connsiteX2" fmla="*/ 614470 w 1228939"/>
              <a:gd name="connsiteY2" fmla="*/ 1228939 h 1228939"/>
              <a:gd name="connsiteX3" fmla="*/ 0 w 1228939"/>
              <a:gd name="connsiteY3" fmla="*/ 614470 h 1228939"/>
              <a:gd name="connsiteX4" fmla="*/ 614470 w 1228939"/>
              <a:gd name="connsiteY4" fmla="*/ 0 h 1228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939" h="1228939">
                <a:moveTo>
                  <a:pt x="614470" y="0"/>
                </a:moveTo>
                <a:lnTo>
                  <a:pt x="1228939" y="614470"/>
                </a:lnTo>
                <a:lnTo>
                  <a:pt x="614470" y="1228939"/>
                </a:lnTo>
                <a:lnTo>
                  <a:pt x="0" y="614470"/>
                </a:lnTo>
                <a:lnTo>
                  <a:pt x="614470" y="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26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214280" y="1584006"/>
            <a:ext cx="5867865" cy="1987467"/>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lnSpc>
                <a:spcPts val="3000"/>
              </a:lnSpc>
            </a:pPr>
            <a:r>
              <a:rPr lang="pt-BR" sz="2000" dirty="0"/>
              <a:t>Todos os </a:t>
            </a:r>
            <a:r>
              <a:rPr lang="pt-BR" sz="2000" b="1" dirty="0"/>
              <a:t>caminhões que carregam produtos perigosos</a:t>
            </a:r>
            <a:r>
              <a:rPr lang="pt-BR" sz="2000" dirty="0"/>
              <a:t> DEVEM ter </a:t>
            </a:r>
            <a:r>
              <a:rPr lang="pt-BR" sz="2000" dirty="0">
                <a:solidFill>
                  <a:srgbClr val="FD6E35"/>
                </a:solidFill>
              </a:rPr>
              <a:t>placas que indiquem o produto e a classe de risco</a:t>
            </a:r>
            <a:r>
              <a:rPr lang="pt-BR" sz="2000" dirty="0"/>
              <a:t> desse produto, que devem seguir padrões da ONU. Essas placas levam o nome de PAINEL DE SEGURANÇA </a:t>
            </a:r>
          </a:p>
        </p:txBody>
      </p:sp>
      <p:sp>
        <p:nvSpPr>
          <p:cNvPr id="2" name="CaixaDeTexto 1"/>
          <p:cNvSpPr txBox="1"/>
          <p:nvPr/>
        </p:nvSpPr>
        <p:spPr>
          <a:xfrm>
            <a:off x="214280" y="3771900"/>
            <a:ext cx="8756538" cy="865541"/>
          </a:xfrm>
          <a:prstGeom prst="roundRect">
            <a:avLst>
              <a:gd name="adj" fmla="val 7879"/>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algn="just">
              <a:lnSpc>
                <a:spcPts val="3000"/>
              </a:lnSpc>
            </a:pPr>
            <a:r>
              <a:rPr lang="pt-BR" sz="2000" dirty="0">
                <a:solidFill>
                  <a:schemeClr val="accent3">
                    <a:lumMod val="50000"/>
                  </a:schemeClr>
                </a:solidFill>
              </a:rPr>
              <a:t>A </a:t>
            </a:r>
            <a:r>
              <a:rPr lang="pt-BR" sz="2000" b="1" dirty="0">
                <a:solidFill>
                  <a:schemeClr val="accent3">
                    <a:lumMod val="50000"/>
                  </a:schemeClr>
                </a:solidFill>
              </a:rPr>
              <a:t>numeração</a:t>
            </a:r>
            <a:r>
              <a:rPr lang="pt-BR" sz="2000" dirty="0">
                <a:solidFill>
                  <a:schemeClr val="accent3">
                    <a:lumMod val="50000"/>
                  </a:schemeClr>
                </a:solidFill>
              </a:rPr>
              <a:t> disposta na parte de cima do Painel de Segurança representa o RISCO do produto e a de baixo é sua classificação conforme padrões da ONU.</a:t>
            </a:r>
          </a:p>
        </p:txBody>
      </p:sp>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9291" y="1650125"/>
            <a:ext cx="2480429" cy="1857926"/>
          </a:xfrm>
          <a:prstGeom prst="rect">
            <a:avLst/>
          </a:prstGeom>
        </p:spPr>
      </p:pic>
      <p:pic>
        <p:nvPicPr>
          <p:cNvPr id="10" name="Imagem 9">
            <a:extLst>
              <a:ext uri="{FF2B5EF4-FFF2-40B4-BE49-F238E27FC236}">
                <a16:creationId xmlns:a16="http://schemas.microsoft.com/office/drawing/2014/main" id="{7C066DF4-E393-44A7-A355-ADD231E1779E}"/>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5" y="555527"/>
            <a:ext cx="7429890" cy="816074"/>
          </a:xfrm>
          <a:prstGeom prst="rect">
            <a:avLst/>
          </a:prstGeom>
        </p:spPr>
      </p:pic>
      <p:sp>
        <p:nvSpPr>
          <p:cNvPr id="11" name="CaixaDeTexto 10">
            <a:extLst>
              <a:ext uri="{FF2B5EF4-FFF2-40B4-BE49-F238E27FC236}">
                <a16:creationId xmlns:a16="http://schemas.microsoft.com/office/drawing/2014/main" id="{94620A14-D31F-4073-BD02-50930BDA4E14}"/>
              </a:ext>
            </a:extLst>
          </p:cNvPr>
          <p:cNvSpPr txBox="1"/>
          <p:nvPr/>
        </p:nvSpPr>
        <p:spPr>
          <a:xfrm>
            <a:off x="214280" y="577298"/>
            <a:ext cx="7211755" cy="738664"/>
          </a:xfrm>
          <a:prstGeom prst="rect">
            <a:avLst/>
          </a:prstGeom>
          <a:noFill/>
        </p:spPr>
        <p:txBody>
          <a:bodyPr wrap="square" rtlCol="0">
            <a:spAutoFit/>
          </a:bodyPr>
          <a:lstStyle/>
          <a:p>
            <a:r>
              <a:rPr lang="pt-BR" sz="2200" b="1" dirty="0"/>
              <a:t>CLASSE 9 – SUBSTÂNCIAS E ARTIGOS PERIGOSOS DIVERSOS</a:t>
            </a:r>
          </a:p>
          <a:p>
            <a:r>
              <a:rPr lang="pt-BR" sz="2000" dirty="0"/>
              <a:t>Comportamento Preventivo</a:t>
            </a:r>
          </a:p>
        </p:txBody>
      </p:sp>
    </p:spTree>
    <p:extLst>
      <p:ext uri="{BB962C8B-B14F-4D97-AF65-F5344CB8AC3E}">
        <p14:creationId xmlns:p14="http://schemas.microsoft.com/office/powerpoint/2010/main" val="418711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214280" y="1473728"/>
            <a:ext cx="8640960" cy="198746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nSpc>
                <a:spcPts val="3000"/>
              </a:lnSpc>
            </a:pPr>
            <a:r>
              <a:rPr lang="pt-BR" sz="2000" b="1" dirty="0"/>
              <a:t>Dois produtos da Classe 9</a:t>
            </a:r>
            <a:r>
              <a:rPr lang="pt-BR" sz="2000" dirty="0"/>
              <a:t> </a:t>
            </a:r>
            <a:r>
              <a:rPr lang="pt-BR" sz="2000" dirty="0">
                <a:solidFill>
                  <a:srgbClr val="00B050"/>
                </a:solidFill>
              </a:rPr>
              <a:t>(</a:t>
            </a:r>
            <a:r>
              <a:rPr lang="pt-BR" sz="2000" u="sng" dirty="0">
                <a:solidFill>
                  <a:srgbClr val="00B050"/>
                </a:solidFill>
              </a:rPr>
              <a:t>Dibromodifluormetano</a:t>
            </a:r>
            <a:r>
              <a:rPr lang="pt-BR" sz="2000" dirty="0">
                <a:solidFill>
                  <a:srgbClr val="00B050"/>
                </a:solidFill>
              </a:rPr>
              <a:t> - máximo de 5L e o </a:t>
            </a:r>
            <a:r>
              <a:rPr lang="pt-BR" sz="2000" u="sng" dirty="0">
                <a:solidFill>
                  <a:srgbClr val="00B050"/>
                </a:solidFill>
              </a:rPr>
              <a:t>Nitrato de Amônio</a:t>
            </a:r>
            <a:r>
              <a:rPr lang="pt-BR" sz="2000" dirty="0">
                <a:solidFill>
                  <a:srgbClr val="00B050"/>
                </a:solidFill>
              </a:rPr>
              <a:t>, fertilizantes - máximo de 5 kg, por recipiente interno)</a:t>
            </a:r>
            <a:r>
              <a:rPr lang="pt-BR" sz="2000" dirty="0"/>
              <a:t> podem ser transportados de acordo com disposições especiais - </a:t>
            </a:r>
            <a:r>
              <a:rPr lang="pt-BR" sz="2000" dirty="0">
                <a:solidFill>
                  <a:srgbClr val="00B0F0"/>
                </a:solidFill>
              </a:rPr>
              <a:t>compreendem a QUANTIDADE LIMITADA na tabela de produtos da Resolução 5232/16</a:t>
            </a:r>
            <a:r>
              <a:rPr lang="pt-BR" sz="2000" dirty="0">
                <a:solidFill>
                  <a:srgbClr val="FD6E35"/>
                </a:solidFill>
              </a:rPr>
              <a:t> </a:t>
            </a:r>
            <a:r>
              <a:rPr lang="pt-BR" sz="2000" dirty="0"/>
              <a:t>- tendo em vista que </a:t>
            </a:r>
            <a:r>
              <a:rPr lang="pt-BR" sz="2000" dirty="0">
                <a:solidFill>
                  <a:srgbClr val="FD6E35"/>
                </a:solidFill>
              </a:rPr>
              <a:t>apresentam</a:t>
            </a:r>
            <a:r>
              <a:rPr lang="pt-BR" sz="2000" dirty="0"/>
              <a:t> em geral, </a:t>
            </a:r>
            <a:r>
              <a:rPr lang="pt-BR" sz="2000" dirty="0">
                <a:solidFill>
                  <a:srgbClr val="FD6E35"/>
                </a:solidFill>
              </a:rPr>
              <a:t>riscos menores</a:t>
            </a:r>
            <a:r>
              <a:rPr lang="pt-BR" sz="2000" dirty="0"/>
              <a:t> que os demais. </a:t>
            </a:r>
          </a:p>
        </p:txBody>
      </p:sp>
      <p:sp>
        <p:nvSpPr>
          <p:cNvPr id="2" name="CaixaDeTexto 1"/>
          <p:cNvSpPr txBox="1"/>
          <p:nvPr/>
        </p:nvSpPr>
        <p:spPr>
          <a:xfrm>
            <a:off x="214280" y="3725572"/>
            <a:ext cx="8712968" cy="1094244"/>
          </a:xfrm>
          <a:prstGeom prst="roundRect">
            <a:avLst>
              <a:gd name="adj" fmla="val 12792"/>
            </a:avLst>
          </a:prstGeom>
          <a:ln w="15875"/>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pt-BR" sz="2000" b="1" dirty="0">
                <a:solidFill>
                  <a:schemeClr val="accent1">
                    <a:lumMod val="75000"/>
                  </a:schemeClr>
                </a:solidFill>
              </a:rPr>
              <a:t>Esses produtos</a:t>
            </a:r>
            <a:r>
              <a:rPr lang="pt-BR" sz="2000" dirty="0">
                <a:solidFill>
                  <a:schemeClr val="accent1">
                    <a:lumMod val="75000"/>
                  </a:schemeClr>
                </a:solidFill>
              </a:rPr>
              <a:t>, transportados de acordo com estas condições, DEVEM ser </a:t>
            </a:r>
            <a:r>
              <a:rPr lang="pt-BR" sz="2000" dirty="0">
                <a:solidFill>
                  <a:srgbClr val="FD6E35"/>
                </a:solidFill>
              </a:rPr>
              <a:t>acondicionados em recipientes internos</a:t>
            </a:r>
            <a:r>
              <a:rPr lang="pt-BR" sz="2000" dirty="0">
                <a:solidFill>
                  <a:schemeClr val="accent1">
                    <a:lumMod val="75000"/>
                  </a:schemeClr>
                </a:solidFill>
              </a:rPr>
              <a:t> colocados em embalagens externas adequadas.</a:t>
            </a:r>
          </a:p>
        </p:txBody>
      </p:sp>
      <p:pic>
        <p:nvPicPr>
          <p:cNvPr id="9" name="Imagem 8">
            <a:extLst>
              <a:ext uri="{FF2B5EF4-FFF2-40B4-BE49-F238E27FC236}">
                <a16:creationId xmlns:a16="http://schemas.microsoft.com/office/drawing/2014/main" id="{4097B926-3D8A-4B80-9EAB-F775C3548A1B}"/>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7429890" cy="816074"/>
          </a:xfrm>
          <a:prstGeom prst="rect">
            <a:avLst/>
          </a:prstGeom>
        </p:spPr>
      </p:pic>
      <p:sp>
        <p:nvSpPr>
          <p:cNvPr id="10" name="CaixaDeTexto 9">
            <a:extLst>
              <a:ext uri="{FF2B5EF4-FFF2-40B4-BE49-F238E27FC236}">
                <a16:creationId xmlns:a16="http://schemas.microsoft.com/office/drawing/2014/main" id="{84EC44BE-AF4E-4327-BBB2-458030ED52FB}"/>
              </a:ext>
            </a:extLst>
          </p:cNvPr>
          <p:cNvSpPr txBox="1"/>
          <p:nvPr/>
        </p:nvSpPr>
        <p:spPr>
          <a:xfrm>
            <a:off x="214280" y="577298"/>
            <a:ext cx="7211755" cy="738664"/>
          </a:xfrm>
          <a:prstGeom prst="rect">
            <a:avLst/>
          </a:prstGeom>
          <a:noFill/>
        </p:spPr>
        <p:txBody>
          <a:bodyPr wrap="square" rtlCol="0">
            <a:spAutoFit/>
          </a:bodyPr>
          <a:lstStyle/>
          <a:p>
            <a:r>
              <a:rPr lang="pt-BR" sz="2200" b="1" dirty="0"/>
              <a:t>CLASSE 9 – SUBSTÂNCIAS E ARTIGOS PERIGOSOS DIVERSOS</a:t>
            </a:r>
          </a:p>
          <a:p>
            <a:r>
              <a:rPr lang="pt-BR" sz="2000" dirty="0"/>
              <a:t>Comportamento Preventivo</a:t>
            </a:r>
          </a:p>
        </p:txBody>
      </p:sp>
    </p:spTree>
    <p:extLst>
      <p:ext uri="{BB962C8B-B14F-4D97-AF65-F5344CB8AC3E}">
        <p14:creationId xmlns:p14="http://schemas.microsoft.com/office/powerpoint/2010/main" val="83680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539" y="3244205"/>
            <a:ext cx="3040380" cy="1520190"/>
          </a:xfrm>
          <a:prstGeom prst="rect">
            <a:avLst/>
          </a:prstGeom>
          <a:ln>
            <a:noFill/>
          </a:ln>
          <a:effectLst>
            <a:outerShdw blurRad="292100" dist="139700" dir="2700000" algn="tl" rotWithShape="0">
              <a:srgbClr val="333333">
                <a:alpha val="65000"/>
              </a:srgbClr>
            </a:outerShdw>
          </a:effectLst>
        </p:spPr>
      </p:pic>
      <p:sp>
        <p:nvSpPr>
          <p:cNvPr id="3" name="CaixaDeTexto 2"/>
          <p:cNvSpPr txBox="1"/>
          <p:nvPr/>
        </p:nvSpPr>
        <p:spPr>
          <a:xfrm>
            <a:off x="251519" y="1173602"/>
            <a:ext cx="8559639" cy="1355499"/>
          </a:xfrm>
          <a:prstGeom prst="rect">
            <a:avLst/>
          </a:prstGeom>
          <a:noFill/>
          <a:ln w="19050">
            <a:noFill/>
          </a:ln>
        </p:spPr>
        <p:txBody>
          <a:bodyPr wrap="square" rtlCol="0">
            <a:spAutoFit/>
          </a:bodyPr>
          <a:lstStyle/>
          <a:p>
            <a:pPr algn="just">
              <a:lnSpc>
                <a:spcPts val="2500"/>
              </a:lnSpc>
            </a:pPr>
            <a:r>
              <a:rPr lang="pt-BR" dirty="0"/>
              <a:t>São </a:t>
            </a:r>
            <a:r>
              <a:rPr lang="pt-BR" baseline="30000" dirty="0"/>
              <a:t>1</a:t>
            </a:r>
            <a:r>
              <a:rPr lang="pt-BR" dirty="0">
                <a:solidFill>
                  <a:srgbClr val="C00000"/>
                </a:solidFill>
              </a:rPr>
              <a:t>líquidos</a:t>
            </a:r>
            <a:r>
              <a:rPr lang="pt-BR" dirty="0"/>
              <a:t>, </a:t>
            </a:r>
            <a:r>
              <a:rPr lang="pt-BR" baseline="30000" dirty="0"/>
              <a:t>2</a:t>
            </a:r>
            <a:r>
              <a:rPr lang="pt-BR" dirty="0">
                <a:solidFill>
                  <a:srgbClr val="C00000"/>
                </a:solidFill>
              </a:rPr>
              <a:t>mistura de líquidos</a:t>
            </a:r>
            <a:r>
              <a:rPr lang="pt-BR" dirty="0"/>
              <a:t> ou </a:t>
            </a:r>
            <a:r>
              <a:rPr lang="pt-BR" baseline="30000" dirty="0"/>
              <a:t>3</a:t>
            </a:r>
            <a:r>
              <a:rPr lang="pt-BR" dirty="0">
                <a:solidFill>
                  <a:srgbClr val="C00000"/>
                </a:solidFill>
              </a:rPr>
              <a:t>líquidos contendo sólidos</a:t>
            </a:r>
            <a:r>
              <a:rPr lang="pt-BR" dirty="0"/>
              <a:t> em solução ou em suspensão, </a:t>
            </a:r>
            <a:r>
              <a:rPr lang="pt-BR" dirty="0">
                <a:solidFill>
                  <a:srgbClr val="00B0F0"/>
                </a:solidFill>
              </a:rPr>
              <a:t>que produzem vapores inflamáveis</a:t>
            </a:r>
            <a:r>
              <a:rPr lang="pt-BR" dirty="0"/>
              <a:t> a temperaturas de </a:t>
            </a:r>
            <a:r>
              <a:rPr lang="pt-BR" dirty="0">
                <a:solidFill>
                  <a:srgbClr val="00B050"/>
                </a:solidFill>
              </a:rPr>
              <a:t>até 60,5 °C num teste padrão em vaso fechado</a:t>
            </a:r>
            <a:r>
              <a:rPr lang="pt-BR" dirty="0"/>
              <a:t> ou de </a:t>
            </a:r>
            <a:r>
              <a:rPr lang="pt-BR" dirty="0">
                <a:solidFill>
                  <a:srgbClr val="00B050"/>
                </a:solidFill>
              </a:rPr>
              <a:t>até 65,6°C, em ensaio de vaso aberto</a:t>
            </a:r>
            <a:r>
              <a:rPr lang="pt-BR" dirty="0"/>
              <a:t>. Portanto, a maioria desses </a:t>
            </a:r>
            <a:r>
              <a:rPr lang="pt-BR" dirty="0">
                <a:solidFill>
                  <a:srgbClr val="FD6E35"/>
                </a:solidFill>
              </a:rPr>
              <a:t>materiais pode queimar facilmente </a:t>
            </a:r>
            <a:r>
              <a:rPr lang="pt-BR" dirty="0"/>
              <a:t>na temperatura ambiente.</a:t>
            </a:r>
          </a:p>
        </p:txBody>
      </p:sp>
      <p:sp>
        <p:nvSpPr>
          <p:cNvPr id="12" name="CaixaDeTexto 11"/>
          <p:cNvSpPr txBox="1"/>
          <p:nvPr/>
        </p:nvSpPr>
        <p:spPr>
          <a:xfrm>
            <a:off x="332842" y="3292148"/>
            <a:ext cx="5174030" cy="1355499"/>
          </a:xfrm>
          <a:prstGeom prst="rect">
            <a:avLst/>
          </a:prstGeom>
          <a:noFill/>
          <a:ln w="19050">
            <a:noFill/>
          </a:ln>
        </p:spPr>
        <p:txBody>
          <a:bodyPr wrap="square" rtlCol="0">
            <a:spAutoFit/>
          </a:bodyPr>
          <a:lstStyle/>
          <a:p>
            <a:pPr algn="just">
              <a:lnSpc>
                <a:spcPts val="2500"/>
              </a:lnSpc>
            </a:pPr>
            <a:r>
              <a:rPr lang="pt-BR" dirty="0"/>
              <a:t>Os líquidos inflamáveis, mesmo não sofrendo o processo de ignição, </a:t>
            </a:r>
            <a:r>
              <a:rPr lang="pt-BR" dirty="0">
                <a:solidFill>
                  <a:srgbClr val="00B050"/>
                </a:solidFill>
              </a:rPr>
              <a:t>se espalham</a:t>
            </a:r>
            <a:r>
              <a:rPr lang="pt-BR" dirty="0"/>
              <a:t> facilmente se </a:t>
            </a:r>
            <a:r>
              <a:rPr lang="pt-BR" dirty="0">
                <a:solidFill>
                  <a:srgbClr val="00B0F0"/>
                </a:solidFill>
              </a:rPr>
              <a:t>infiltrando no solo</a:t>
            </a:r>
            <a:r>
              <a:rPr lang="pt-BR" dirty="0"/>
              <a:t> ou se </a:t>
            </a:r>
            <a:r>
              <a:rPr lang="pt-BR" dirty="0">
                <a:solidFill>
                  <a:srgbClr val="FF0000"/>
                </a:solidFill>
              </a:rPr>
              <a:t>misturando às aguas dos rios e lagos</a:t>
            </a:r>
            <a:r>
              <a:rPr lang="pt-BR" dirty="0"/>
              <a:t>, causando grande impacto no meio ambiente.</a:t>
            </a:r>
          </a:p>
        </p:txBody>
      </p:sp>
      <p:sp>
        <p:nvSpPr>
          <p:cNvPr id="5" name="CaixaDeTexto 4"/>
          <p:cNvSpPr txBox="1"/>
          <p:nvPr/>
        </p:nvSpPr>
        <p:spPr>
          <a:xfrm>
            <a:off x="332842" y="2682708"/>
            <a:ext cx="8478316" cy="357545"/>
          </a:xfrm>
          <a:prstGeom prst="roundRect">
            <a:avLst>
              <a:gd name="adj" fmla="val 14758"/>
            </a:avLst>
          </a:prstGeom>
          <a:solidFill>
            <a:srgbClr val="FFFF00"/>
          </a:solidFill>
          <a:ln w="12700">
            <a:solidFill>
              <a:srgbClr val="FF0000"/>
            </a:solidFill>
          </a:ln>
        </p:spPr>
        <p:txBody>
          <a:bodyPr wrap="square" rtlCol="0">
            <a:spAutoFit/>
          </a:bodyPr>
          <a:lstStyle/>
          <a:p>
            <a:pPr algn="ctr"/>
            <a:r>
              <a:rPr lang="pt-BR" sz="1500" dirty="0">
                <a:solidFill>
                  <a:srgbClr val="FF0000"/>
                </a:solidFill>
              </a:rPr>
              <a:t>*O </a:t>
            </a:r>
            <a:r>
              <a:rPr lang="pt-BR" sz="1500" i="1" dirty="0">
                <a:solidFill>
                  <a:srgbClr val="FF0000"/>
                </a:solidFill>
              </a:rPr>
              <a:t>ponto de fulgor de um líquido inflamável pode ser alterado pela presença de impurezas</a:t>
            </a:r>
            <a:endParaRPr lang="pt-BR" sz="1500" dirty="0"/>
          </a:p>
        </p:txBody>
      </p:sp>
      <p:pic>
        <p:nvPicPr>
          <p:cNvPr id="11" name="Imagem 10">
            <a:extLst>
              <a:ext uri="{FF2B5EF4-FFF2-40B4-BE49-F238E27FC236}">
                <a16:creationId xmlns:a16="http://schemas.microsoft.com/office/drawing/2014/main" id="{76DEBB65-8714-4316-ACD3-A4C7C458CEB1}"/>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5" y="555526"/>
            <a:ext cx="4650917" cy="484816"/>
          </a:xfrm>
          <a:prstGeom prst="rect">
            <a:avLst/>
          </a:prstGeom>
        </p:spPr>
      </p:pic>
      <p:sp>
        <p:nvSpPr>
          <p:cNvPr id="13" name="CaixaDeTexto 12">
            <a:extLst>
              <a:ext uri="{FF2B5EF4-FFF2-40B4-BE49-F238E27FC236}">
                <a16:creationId xmlns:a16="http://schemas.microsoft.com/office/drawing/2014/main" id="{CF4B6CBF-6B0D-4095-B5AA-424010930418}"/>
              </a:ext>
            </a:extLst>
          </p:cNvPr>
          <p:cNvSpPr txBox="1"/>
          <p:nvPr/>
        </p:nvSpPr>
        <p:spPr>
          <a:xfrm>
            <a:off x="214281" y="577298"/>
            <a:ext cx="4555611" cy="430887"/>
          </a:xfrm>
          <a:prstGeom prst="rect">
            <a:avLst/>
          </a:prstGeom>
          <a:noFill/>
        </p:spPr>
        <p:txBody>
          <a:bodyPr wrap="square" rtlCol="0">
            <a:spAutoFit/>
          </a:bodyPr>
          <a:lstStyle/>
          <a:p>
            <a:r>
              <a:rPr lang="pt-BR" sz="2200" b="1" dirty="0"/>
              <a:t>CLASSE 3 – LÍQUIDOS INFLAMÁVEIS</a:t>
            </a:r>
          </a:p>
        </p:txBody>
      </p:sp>
    </p:spTree>
    <p:extLst>
      <p:ext uri="{BB962C8B-B14F-4D97-AF65-F5344CB8AC3E}">
        <p14:creationId xmlns:p14="http://schemas.microsoft.com/office/powerpoint/2010/main" val="17719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0" y="1444555"/>
            <a:ext cx="9144032" cy="707886"/>
          </a:xfrm>
          <a:prstGeom prst="rect">
            <a:avLst/>
          </a:prstGeom>
          <a:solidFill>
            <a:schemeClr val="accent1">
              <a:lumMod val="20000"/>
              <a:lumOff val="80000"/>
            </a:schemeClr>
          </a:solidFill>
          <a:ln w="19050">
            <a:noFill/>
          </a:ln>
        </p:spPr>
        <p:txBody>
          <a:bodyPr wrap="square" lIns="360000" rIns="360000" rtlCol="0">
            <a:spAutoFit/>
          </a:bodyPr>
          <a:lstStyle/>
          <a:p>
            <a:pPr algn="just"/>
            <a:r>
              <a:rPr lang="pt-BR" sz="2000" dirty="0">
                <a:solidFill>
                  <a:schemeClr val="tx2"/>
                </a:solidFill>
              </a:rPr>
              <a:t>Para o transporte dos produtos citados anteriormente, são </a:t>
            </a:r>
            <a:r>
              <a:rPr lang="pt-BR" sz="2000" b="1" dirty="0">
                <a:solidFill>
                  <a:schemeClr val="tx2"/>
                </a:solidFill>
              </a:rPr>
              <a:t>dispensadas algumas exigências</a:t>
            </a:r>
            <a:r>
              <a:rPr lang="pt-BR" sz="2000" dirty="0">
                <a:solidFill>
                  <a:schemeClr val="tx2"/>
                </a:solidFill>
              </a:rPr>
              <a:t>, tais como:</a:t>
            </a:r>
          </a:p>
        </p:txBody>
      </p:sp>
      <p:sp>
        <p:nvSpPr>
          <p:cNvPr id="2" name="CaixaDeTexto 1"/>
          <p:cNvSpPr txBox="1"/>
          <p:nvPr/>
        </p:nvSpPr>
        <p:spPr>
          <a:xfrm>
            <a:off x="251519" y="2283718"/>
            <a:ext cx="6391735" cy="2400657"/>
          </a:xfrm>
          <a:prstGeom prst="rect">
            <a:avLst/>
          </a:prstGeom>
          <a:noFill/>
          <a:ln w="19050">
            <a:noFill/>
          </a:ln>
        </p:spPr>
        <p:txBody>
          <a:bodyPr wrap="square" rtlCol="0">
            <a:spAutoFit/>
          </a:bodyPr>
          <a:lstStyle/>
          <a:p>
            <a:pPr algn="just">
              <a:spcAft>
                <a:spcPts val="1800"/>
              </a:spcAft>
            </a:pPr>
            <a:r>
              <a:rPr lang="pt-BR" sz="2000" dirty="0"/>
              <a:t>►</a:t>
            </a:r>
            <a:r>
              <a:rPr lang="pt-BR" sz="2000" b="1" dirty="0"/>
              <a:t>Rótulos de risco</a:t>
            </a:r>
            <a:r>
              <a:rPr lang="pt-BR" sz="2000" dirty="0"/>
              <a:t> e </a:t>
            </a:r>
            <a:r>
              <a:rPr lang="pt-BR" sz="2000" b="1" dirty="0"/>
              <a:t>painéis de segurança</a:t>
            </a:r>
            <a:r>
              <a:rPr lang="pt-BR" sz="2000" dirty="0"/>
              <a:t> afixados ao veículo;</a:t>
            </a:r>
          </a:p>
          <a:p>
            <a:pPr algn="just">
              <a:spcAft>
                <a:spcPts val="1800"/>
              </a:spcAft>
            </a:pPr>
            <a:r>
              <a:rPr lang="pt-BR" sz="2000" dirty="0"/>
              <a:t>►</a:t>
            </a:r>
            <a:r>
              <a:rPr lang="pt-BR" sz="2000" b="1" dirty="0"/>
              <a:t>Porte de EPI</a:t>
            </a:r>
            <a:r>
              <a:rPr lang="pt-BR" sz="2000" dirty="0"/>
              <a:t> e de equipamentos para atendimento a situações de emergência, exceto extintores de incêndio;</a:t>
            </a:r>
          </a:p>
          <a:p>
            <a:pPr algn="just">
              <a:spcAft>
                <a:spcPts val="1800"/>
              </a:spcAft>
            </a:pPr>
            <a:r>
              <a:rPr lang="pt-BR" sz="2000" dirty="0"/>
              <a:t>►</a:t>
            </a:r>
            <a:r>
              <a:rPr lang="pt-BR" sz="2000" b="1" dirty="0"/>
              <a:t>Limitações quanto a itinerário</a:t>
            </a:r>
            <a:r>
              <a:rPr lang="pt-BR" sz="2000" dirty="0"/>
              <a:t>, estacionamento e locais de carga e descarga;</a:t>
            </a:r>
          </a:p>
        </p:txBody>
      </p:sp>
      <p:pic>
        <p:nvPicPr>
          <p:cNvPr id="11" name="Imagem 10">
            <a:extLst>
              <a:ext uri="{FF2B5EF4-FFF2-40B4-BE49-F238E27FC236}">
                <a16:creationId xmlns:a16="http://schemas.microsoft.com/office/drawing/2014/main" id="{94902F94-105F-4FEE-A02F-A1A63F8FAC86}"/>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7429890" cy="816074"/>
          </a:xfrm>
          <a:prstGeom prst="rect">
            <a:avLst/>
          </a:prstGeom>
        </p:spPr>
      </p:pic>
      <p:sp>
        <p:nvSpPr>
          <p:cNvPr id="12" name="CaixaDeTexto 11">
            <a:extLst>
              <a:ext uri="{FF2B5EF4-FFF2-40B4-BE49-F238E27FC236}">
                <a16:creationId xmlns:a16="http://schemas.microsoft.com/office/drawing/2014/main" id="{DC823180-822A-4FBC-AD57-20FBD4D6A855}"/>
              </a:ext>
            </a:extLst>
          </p:cNvPr>
          <p:cNvSpPr txBox="1"/>
          <p:nvPr/>
        </p:nvSpPr>
        <p:spPr>
          <a:xfrm>
            <a:off x="214280" y="577298"/>
            <a:ext cx="7211755" cy="738664"/>
          </a:xfrm>
          <a:prstGeom prst="rect">
            <a:avLst/>
          </a:prstGeom>
          <a:noFill/>
        </p:spPr>
        <p:txBody>
          <a:bodyPr wrap="square" rtlCol="0">
            <a:spAutoFit/>
          </a:bodyPr>
          <a:lstStyle/>
          <a:p>
            <a:r>
              <a:rPr lang="pt-BR" sz="2200" b="1" dirty="0"/>
              <a:t>CLASSE 9 – SUBSTÂNCIAS E ARTIGOS PERIGOSOS DIVERSOS</a:t>
            </a:r>
          </a:p>
          <a:p>
            <a:r>
              <a:rPr lang="pt-BR" sz="2000" dirty="0"/>
              <a:t>Comportamento Preventivo</a:t>
            </a:r>
          </a:p>
        </p:txBody>
      </p:sp>
      <p:pic>
        <p:nvPicPr>
          <p:cNvPr id="13" name="Imagem 12">
            <a:extLst>
              <a:ext uri="{FF2B5EF4-FFF2-40B4-BE49-F238E27FC236}">
                <a16:creationId xmlns:a16="http://schemas.microsoft.com/office/drawing/2014/main" id="{F0770A5C-F57B-4EFD-ACC3-0A56687B9A14}"/>
              </a:ext>
            </a:extLst>
          </p:cNvPr>
          <p:cNvPicPr>
            <a:picLocks noChangeAspect="1"/>
          </p:cNvPicPr>
          <p:nvPr/>
        </p:nvPicPr>
        <p:blipFill>
          <a:blip r:embed="rId4"/>
          <a:stretch>
            <a:fillRect/>
          </a:stretch>
        </p:blipFill>
        <p:spPr>
          <a:xfrm>
            <a:off x="8417950" y="4381156"/>
            <a:ext cx="629388" cy="568084"/>
          </a:xfrm>
          <a:prstGeom prst="rect">
            <a:avLst/>
          </a:prstGeom>
        </p:spPr>
      </p:pic>
      <p:pic>
        <p:nvPicPr>
          <p:cNvPr id="21506" name="Picture 2" descr="Resultado de imagem para x">
            <a:extLst>
              <a:ext uri="{FF2B5EF4-FFF2-40B4-BE49-F238E27FC236}">
                <a16:creationId xmlns:a16="http://schemas.microsoft.com/office/drawing/2014/main" id="{ECC8DC80-B104-4AA4-A946-60FA6BC82A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7162" y="2412117"/>
            <a:ext cx="1903574" cy="1903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65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303849" y="1634981"/>
            <a:ext cx="6131586" cy="1554272"/>
          </a:xfrm>
          <a:prstGeom prst="rect">
            <a:avLst/>
          </a:prstGeom>
          <a:noFill/>
          <a:ln w="19050">
            <a:noFill/>
          </a:ln>
        </p:spPr>
        <p:txBody>
          <a:bodyPr wrap="square" rtlCol="0">
            <a:spAutoFit/>
          </a:bodyPr>
          <a:lstStyle/>
          <a:p>
            <a:pPr algn="just">
              <a:spcAft>
                <a:spcPts val="1800"/>
              </a:spcAft>
            </a:pPr>
            <a:r>
              <a:rPr lang="pt-BR" sz="2000" dirty="0"/>
              <a:t>►</a:t>
            </a:r>
            <a:r>
              <a:rPr lang="pt-BR" sz="2000" b="1" dirty="0"/>
              <a:t>Treinamento específico</a:t>
            </a:r>
            <a:r>
              <a:rPr lang="pt-BR" sz="2000" dirty="0"/>
              <a:t> para o condutor de veículo; Porte de etiquetas nas embalagens;</a:t>
            </a:r>
          </a:p>
          <a:p>
            <a:pPr algn="just">
              <a:spcAft>
                <a:spcPts val="1800"/>
              </a:spcAft>
            </a:pPr>
            <a:r>
              <a:rPr lang="pt-BR" sz="2000" dirty="0"/>
              <a:t>►Segregação entre produtos perigosos num </a:t>
            </a:r>
            <a:r>
              <a:rPr lang="pt-BR" sz="2000" b="1" dirty="0"/>
              <a:t>veículo ou contêiner</a:t>
            </a:r>
            <a:r>
              <a:rPr lang="pt-BR" sz="2000" dirty="0"/>
              <a:t>.</a:t>
            </a:r>
          </a:p>
        </p:txBody>
      </p:sp>
      <p:pic>
        <p:nvPicPr>
          <p:cNvPr id="7" name="Imagem 6">
            <a:extLst>
              <a:ext uri="{FF2B5EF4-FFF2-40B4-BE49-F238E27FC236}">
                <a16:creationId xmlns:a16="http://schemas.microsoft.com/office/drawing/2014/main" id="{06E85A57-9C54-43B5-8BD8-AA4F1A4D85E2}"/>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7429890" cy="816074"/>
          </a:xfrm>
          <a:prstGeom prst="rect">
            <a:avLst/>
          </a:prstGeom>
        </p:spPr>
      </p:pic>
      <p:sp>
        <p:nvSpPr>
          <p:cNvPr id="9" name="CaixaDeTexto 8">
            <a:extLst>
              <a:ext uri="{FF2B5EF4-FFF2-40B4-BE49-F238E27FC236}">
                <a16:creationId xmlns:a16="http://schemas.microsoft.com/office/drawing/2014/main" id="{F9FB246E-9B93-464B-973E-DD030D041879}"/>
              </a:ext>
            </a:extLst>
          </p:cNvPr>
          <p:cNvSpPr txBox="1"/>
          <p:nvPr/>
        </p:nvSpPr>
        <p:spPr>
          <a:xfrm>
            <a:off x="214280" y="577298"/>
            <a:ext cx="7211755" cy="738664"/>
          </a:xfrm>
          <a:prstGeom prst="rect">
            <a:avLst/>
          </a:prstGeom>
          <a:noFill/>
        </p:spPr>
        <p:txBody>
          <a:bodyPr wrap="square" rtlCol="0">
            <a:spAutoFit/>
          </a:bodyPr>
          <a:lstStyle/>
          <a:p>
            <a:r>
              <a:rPr lang="pt-BR" sz="2200" b="1"/>
              <a:t>CLASSE 9 – SUBSTÂNCIAS E ARTIGOS PERIGOSOS DIVERSOS</a:t>
            </a:r>
          </a:p>
          <a:p>
            <a:r>
              <a:rPr lang="pt-BR" sz="2000"/>
              <a:t>Comportamento Preventivo</a:t>
            </a:r>
            <a:endParaRPr lang="pt-BR" sz="2000" dirty="0"/>
          </a:p>
        </p:txBody>
      </p:sp>
      <p:pic>
        <p:nvPicPr>
          <p:cNvPr id="39" name="Picture 2" descr="Resultado de imagem para x">
            <a:extLst>
              <a:ext uri="{FF2B5EF4-FFF2-40B4-BE49-F238E27FC236}">
                <a16:creationId xmlns:a16="http://schemas.microsoft.com/office/drawing/2014/main" id="{4BBF0DA9-3479-4B27-8758-B955BBC161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7162" y="2412117"/>
            <a:ext cx="1903574" cy="1903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42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51520" y="2220709"/>
            <a:ext cx="5962244" cy="2035557"/>
          </a:xfrm>
          <a:prstGeom prst="rect">
            <a:avLst/>
          </a:prstGeom>
          <a:noFill/>
          <a:ln w="19050">
            <a:noFill/>
          </a:ln>
        </p:spPr>
        <p:txBody>
          <a:bodyPr wrap="square" rtlCol="0">
            <a:spAutoFit/>
          </a:bodyPr>
          <a:lstStyle/>
          <a:p>
            <a:pPr>
              <a:lnSpc>
                <a:spcPts val="2700"/>
              </a:lnSpc>
              <a:spcAft>
                <a:spcPts val="1800"/>
              </a:spcAft>
            </a:pPr>
            <a:r>
              <a:rPr lang="pt-BR" sz="2000" dirty="0"/>
              <a:t>►Precauções de </a:t>
            </a:r>
            <a:r>
              <a:rPr lang="pt-BR" sz="2000" b="1" dirty="0"/>
              <a:t>manuseio</a:t>
            </a:r>
            <a:r>
              <a:rPr lang="pt-BR" sz="2000" dirty="0"/>
              <a:t> (carga, descarga, estiva);</a:t>
            </a:r>
          </a:p>
          <a:p>
            <a:pPr>
              <a:lnSpc>
                <a:spcPts val="2700"/>
              </a:lnSpc>
              <a:spcAft>
                <a:spcPts val="1800"/>
              </a:spcAft>
            </a:pPr>
            <a:r>
              <a:rPr lang="pt-BR" sz="2000" dirty="0"/>
              <a:t>►Inclusão, na documentação de transporte, do </a:t>
            </a:r>
            <a:r>
              <a:rPr lang="pt-BR" sz="2000" b="1" dirty="0"/>
              <a:t>número e nome apropriado para embarque</a:t>
            </a:r>
            <a:r>
              <a:rPr lang="pt-BR" sz="2000" dirty="0"/>
              <a:t>, classe do produto e declaração de conformidade com a regulamentação assinada pelo expedidor.</a:t>
            </a:r>
          </a:p>
        </p:txBody>
      </p:sp>
      <p:sp>
        <p:nvSpPr>
          <p:cNvPr id="5" name="CaixaDeTexto 4"/>
          <p:cNvSpPr txBox="1"/>
          <p:nvPr/>
        </p:nvSpPr>
        <p:spPr>
          <a:xfrm>
            <a:off x="0" y="1457293"/>
            <a:ext cx="9144032" cy="400110"/>
          </a:xfrm>
          <a:prstGeom prst="rect">
            <a:avLst/>
          </a:prstGeom>
          <a:solidFill>
            <a:schemeClr val="accent1">
              <a:lumMod val="20000"/>
              <a:lumOff val="80000"/>
            </a:schemeClr>
          </a:solidFill>
          <a:ln w="19050">
            <a:noFill/>
          </a:ln>
        </p:spPr>
        <p:txBody>
          <a:bodyPr wrap="square" lIns="360000" rtlCol="0">
            <a:spAutoFit/>
          </a:bodyPr>
          <a:lstStyle/>
          <a:p>
            <a:pPr algn="just"/>
            <a:r>
              <a:rPr lang="pt-BR" sz="2000" dirty="0">
                <a:solidFill>
                  <a:schemeClr val="tx2"/>
                </a:solidFill>
              </a:rPr>
              <a:t>Porém, </a:t>
            </a:r>
            <a:r>
              <a:rPr lang="pt-BR" sz="2000" b="1" dirty="0">
                <a:solidFill>
                  <a:schemeClr val="tx2"/>
                </a:solidFill>
              </a:rPr>
              <a:t>permanecem</a:t>
            </a:r>
            <a:r>
              <a:rPr lang="pt-BR" sz="2000" dirty="0">
                <a:solidFill>
                  <a:schemeClr val="tx2"/>
                </a:solidFill>
              </a:rPr>
              <a:t> válidas as </a:t>
            </a:r>
            <a:r>
              <a:rPr lang="pt-BR" sz="2000" b="1" dirty="0">
                <a:solidFill>
                  <a:schemeClr val="tx2"/>
                </a:solidFill>
              </a:rPr>
              <a:t>demais exigências</a:t>
            </a:r>
            <a:r>
              <a:rPr lang="pt-BR" sz="2000" dirty="0">
                <a:solidFill>
                  <a:schemeClr val="tx2"/>
                </a:solidFill>
              </a:rPr>
              <a:t> regulamentares, tais como:</a:t>
            </a:r>
          </a:p>
        </p:txBody>
      </p:sp>
      <p:pic>
        <p:nvPicPr>
          <p:cNvPr id="47106" name="Picture 2" descr="Resultado de imagem para sinal de verificado">
            <a:extLst>
              <a:ext uri="{FF2B5EF4-FFF2-40B4-BE49-F238E27FC236}">
                <a16:creationId xmlns:a16="http://schemas.microsoft.com/office/drawing/2014/main" id="{F23820A3-474E-4064-B728-583B51753A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7055" y="2281650"/>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m 8">
            <a:extLst>
              <a:ext uri="{FF2B5EF4-FFF2-40B4-BE49-F238E27FC236}">
                <a16:creationId xmlns:a16="http://schemas.microsoft.com/office/drawing/2014/main" id="{07DB1743-A448-47B6-848F-976848C52B94}"/>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5" y="555527"/>
            <a:ext cx="7429890" cy="816074"/>
          </a:xfrm>
          <a:prstGeom prst="rect">
            <a:avLst/>
          </a:prstGeom>
        </p:spPr>
      </p:pic>
      <p:sp>
        <p:nvSpPr>
          <p:cNvPr id="10" name="CaixaDeTexto 9">
            <a:extLst>
              <a:ext uri="{FF2B5EF4-FFF2-40B4-BE49-F238E27FC236}">
                <a16:creationId xmlns:a16="http://schemas.microsoft.com/office/drawing/2014/main" id="{CBCBC0A6-BD97-419A-A1C6-4E3EB586E959}"/>
              </a:ext>
            </a:extLst>
          </p:cNvPr>
          <p:cNvSpPr txBox="1"/>
          <p:nvPr/>
        </p:nvSpPr>
        <p:spPr>
          <a:xfrm>
            <a:off x="214280" y="577298"/>
            <a:ext cx="7211755" cy="738664"/>
          </a:xfrm>
          <a:prstGeom prst="rect">
            <a:avLst/>
          </a:prstGeom>
          <a:noFill/>
        </p:spPr>
        <p:txBody>
          <a:bodyPr wrap="square" rtlCol="0">
            <a:spAutoFit/>
          </a:bodyPr>
          <a:lstStyle/>
          <a:p>
            <a:r>
              <a:rPr lang="pt-BR" sz="2200" b="1"/>
              <a:t>CLASSE 9 – SUBSTÂNCIAS E ARTIGOS PERIGOSOS DIVERSOS</a:t>
            </a:r>
          </a:p>
          <a:p>
            <a:r>
              <a:rPr lang="pt-BR" sz="2000"/>
              <a:t>Comportamento Preventivo</a:t>
            </a:r>
            <a:endParaRPr lang="pt-BR" sz="2000" dirty="0"/>
          </a:p>
        </p:txBody>
      </p:sp>
    </p:spTree>
    <p:extLst>
      <p:ext uri="{BB962C8B-B14F-4D97-AF65-F5344CB8AC3E}">
        <p14:creationId xmlns:p14="http://schemas.microsoft.com/office/powerpoint/2010/main" val="158507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70152" y="1479435"/>
            <a:ext cx="5544616" cy="1458476"/>
          </a:xfrm>
          <a:prstGeom prst="rect">
            <a:avLst/>
          </a:prstGeom>
          <a:noFill/>
          <a:ln w="19050">
            <a:noFill/>
          </a:ln>
        </p:spPr>
        <p:txBody>
          <a:bodyPr wrap="square" rtlCol="0">
            <a:spAutoFit/>
          </a:bodyPr>
          <a:lstStyle/>
          <a:p>
            <a:pPr algn="just">
              <a:lnSpc>
                <a:spcPts val="2700"/>
              </a:lnSpc>
            </a:pPr>
            <a:r>
              <a:rPr lang="pt-BR" sz="2000" dirty="0"/>
              <a:t>No caso de </a:t>
            </a:r>
            <a:r>
              <a:rPr lang="pt-BR" sz="2000" dirty="0">
                <a:solidFill>
                  <a:srgbClr val="FF3300"/>
                </a:solidFill>
              </a:rPr>
              <a:t>derramamento ou vazamento</a:t>
            </a:r>
            <a:r>
              <a:rPr lang="pt-BR" sz="2000" dirty="0"/>
              <a:t> de produtos classificados como substâncias perigosas diversas deve-se </a:t>
            </a:r>
            <a:r>
              <a:rPr lang="pt-BR" sz="2000" dirty="0">
                <a:solidFill>
                  <a:srgbClr val="00B0F0"/>
                </a:solidFill>
              </a:rPr>
              <a:t>isolar imediatamente a área</a:t>
            </a:r>
            <a:r>
              <a:rPr lang="pt-BR" sz="2000" dirty="0"/>
              <a:t> num raio de </a:t>
            </a:r>
            <a:r>
              <a:rPr lang="pt-BR" sz="2000" dirty="0">
                <a:solidFill>
                  <a:srgbClr val="00B050"/>
                </a:solidFill>
              </a:rPr>
              <a:t>10 a 25 metros</a:t>
            </a:r>
            <a:r>
              <a:rPr lang="pt-BR" sz="2000" dirty="0"/>
              <a:t> em todas as direções. </a:t>
            </a:r>
          </a:p>
        </p:txBody>
      </p:sp>
      <p:sp>
        <p:nvSpPr>
          <p:cNvPr id="3" name="Retângulo de cantos arredondados 2"/>
          <p:cNvSpPr/>
          <p:nvPr/>
        </p:nvSpPr>
        <p:spPr>
          <a:xfrm>
            <a:off x="6084168" y="1406747"/>
            <a:ext cx="2880320" cy="2029104"/>
          </a:xfrm>
          <a:prstGeom prst="roundRect">
            <a:avLst>
              <a:gd name="adj" fmla="val 4455"/>
            </a:avLst>
          </a:prstGeom>
          <a:solidFill>
            <a:srgbClr val="FFFF00">
              <a:alpha val="2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90000" rIns="288000" bIns="45720" numCol="1" spcCol="0" rtlCol="0" fromWordArt="0" anchor="b" anchorCtr="0" forceAA="0" compatLnSpc="1">
            <a:prstTxWarp prst="textNoShape">
              <a:avLst/>
            </a:prstTxWarp>
            <a:noAutofit/>
          </a:bodyPr>
          <a:lstStyle/>
          <a:p>
            <a:pPr>
              <a:lnSpc>
                <a:spcPts val="2500"/>
              </a:lnSpc>
              <a:spcAft>
                <a:spcPts val="1200"/>
              </a:spcAft>
            </a:pPr>
            <a:r>
              <a:rPr lang="pt-BR" sz="1600" dirty="0">
                <a:solidFill>
                  <a:srgbClr val="C00000"/>
                </a:solidFill>
              </a:rPr>
              <a:t>... 25 a 50 metros para os motores de combustão interna e cadeira de rodas elétrica com baterias, e de 50 a 100 metros para as baterias de lítio.</a:t>
            </a:r>
          </a:p>
        </p:txBody>
      </p:sp>
      <p:sp>
        <p:nvSpPr>
          <p:cNvPr id="5" name="Seta para a direita 4"/>
          <p:cNvSpPr/>
          <p:nvPr/>
        </p:nvSpPr>
        <p:spPr>
          <a:xfrm>
            <a:off x="5758800" y="2283718"/>
            <a:ext cx="216024" cy="216024"/>
          </a:xfrm>
          <a:prstGeom prst="rightArrow">
            <a:avLst/>
          </a:prstGeom>
          <a:solidFill>
            <a:srgbClr val="FFFF00">
              <a:alpha val="2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90000" rIns="288000" bIns="45720" numCol="1" spcCol="0" rtlCol="0" fromWordArt="0" anchor="b" anchorCtr="0" forceAA="0" compatLnSpc="1">
            <a:prstTxWarp prst="textNoShape">
              <a:avLst/>
            </a:prstTxWarp>
            <a:noAutofit/>
          </a:bodyPr>
          <a:lstStyle/>
          <a:p>
            <a:pPr>
              <a:lnSpc>
                <a:spcPts val="2500"/>
              </a:lnSpc>
              <a:spcAft>
                <a:spcPts val="1200"/>
              </a:spcAft>
            </a:pPr>
            <a:endParaRPr lang="pt-BR" sz="1600" dirty="0">
              <a:solidFill>
                <a:srgbClr val="C00000"/>
              </a:solidFill>
            </a:endParaRPr>
          </a:p>
        </p:txBody>
      </p:sp>
      <p:sp>
        <p:nvSpPr>
          <p:cNvPr id="7" name="Seta para a direita 6"/>
          <p:cNvSpPr/>
          <p:nvPr/>
        </p:nvSpPr>
        <p:spPr>
          <a:xfrm>
            <a:off x="5769440" y="1707654"/>
            <a:ext cx="216024" cy="216024"/>
          </a:xfrm>
          <a:prstGeom prst="rightArrow">
            <a:avLst/>
          </a:prstGeom>
          <a:solidFill>
            <a:srgbClr val="FFFF00">
              <a:alpha val="2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90000" rIns="288000" bIns="45720" numCol="1" spcCol="0" rtlCol="0" fromWordArt="0" anchor="b" anchorCtr="0" forceAA="0" compatLnSpc="1">
            <a:prstTxWarp prst="textNoShape">
              <a:avLst/>
            </a:prstTxWarp>
            <a:noAutofit/>
          </a:bodyPr>
          <a:lstStyle/>
          <a:p>
            <a:pPr>
              <a:lnSpc>
                <a:spcPts val="2500"/>
              </a:lnSpc>
              <a:spcAft>
                <a:spcPts val="1200"/>
              </a:spcAft>
            </a:pPr>
            <a:endParaRPr lang="pt-BR" sz="1600" dirty="0">
              <a:solidFill>
                <a:srgbClr val="C00000"/>
              </a:solidFill>
            </a:endParaRPr>
          </a:p>
        </p:txBody>
      </p:sp>
      <p:sp>
        <p:nvSpPr>
          <p:cNvPr id="6" name="CaixaDeTexto 5"/>
          <p:cNvSpPr txBox="1"/>
          <p:nvPr/>
        </p:nvSpPr>
        <p:spPr>
          <a:xfrm>
            <a:off x="170152" y="3627928"/>
            <a:ext cx="8652761" cy="1323439"/>
          </a:xfrm>
          <a:prstGeom prst="rect">
            <a:avLst/>
          </a:prstGeom>
          <a:noFill/>
          <a:ln w="19050">
            <a:noFill/>
          </a:ln>
        </p:spPr>
        <p:txBody>
          <a:bodyPr wrap="square" rtlCol="0">
            <a:spAutoFit/>
          </a:bodyPr>
          <a:lstStyle/>
          <a:p>
            <a:pPr>
              <a:spcAft>
                <a:spcPts val="1200"/>
              </a:spcAft>
            </a:pPr>
            <a:r>
              <a:rPr lang="pt-BR" sz="2000" dirty="0"/>
              <a:t>►Manter as pessoas afastadas;</a:t>
            </a:r>
          </a:p>
          <a:p>
            <a:pPr>
              <a:spcAft>
                <a:spcPts val="1200"/>
              </a:spcAft>
            </a:pPr>
            <a:r>
              <a:rPr lang="pt-BR" sz="2000" dirty="0"/>
              <a:t>►Permanecer afastado de áreas baixas, tendo o vento pelas costas;</a:t>
            </a:r>
          </a:p>
          <a:p>
            <a:pPr>
              <a:spcAft>
                <a:spcPts val="1200"/>
              </a:spcAft>
            </a:pPr>
            <a:r>
              <a:rPr lang="pt-BR" sz="2000" dirty="0"/>
              <a:t>►Verificar espaços fechados antes de entrar.</a:t>
            </a:r>
          </a:p>
        </p:txBody>
      </p:sp>
      <p:sp>
        <p:nvSpPr>
          <p:cNvPr id="10" name="Retângulo 9"/>
          <p:cNvSpPr/>
          <p:nvPr/>
        </p:nvSpPr>
        <p:spPr>
          <a:xfrm>
            <a:off x="-9392" y="3212289"/>
            <a:ext cx="572416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Além disso, é preciso...</a:t>
            </a:r>
          </a:p>
        </p:txBody>
      </p:sp>
      <p:pic>
        <p:nvPicPr>
          <p:cNvPr id="11" name="Imagem 10">
            <a:extLst>
              <a:ext uri="{FF2B5EF4-FFF2-40B4-BE49-F238E27FC236}">
                <a16:creationId xmlns:a16="http://schemas.microsoft.com/office/drawing/2014/main" id="{52FD9094-05A4-4648-829B-5A0A5174D3F8}"/>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7429890" cy="816074"/>
          </a:xfrm>
          <a:prstGeom prst="rect">
            <a:avLst/>
          </a:prstGeom>
        </p:spPr>
      </p:pic>
      <p:sp>
        <p:nvSpPr>
          <p:cNvPr id="12" name="CaixaDeTexto 11">
            <a:extLst>
              <a:ext uri="{FF2B5EF4-FFF2-40B4-BE49-F238E27FC236}">
                <a16:creationId xmlns:a16="http://schemas.microsoft.com/office/drawing/2014/main" id="{6C36734D-9E0D-4CAC-B33B-89E74DCCF13C}"/>
              </a:ext>
            </a:extLst>
          </p:cNvPr>
          <p:cNvSpPr txBox="1"/>
          <p:nvPr/>
        </p:nvSpPr>
        <p:spPr>
          <a:xfrm>
            <a:off x="214280" y="577298"/>
            <a:ext cx="7211755" cy="738664"/>
          </a:xfrm>
          <a:prstGeom prst="rect">
            <a:avLst/>
          </a:prstGeom>
          <a:noFill/>
        </p:spPr>
        <p:txBody>
          <a:bodyPr wrap="square" rtlCol="0">
            <a:spAutoFit/>
          </a:bodyPr>
          <a:lstStyle/>
          <a:p>
            <a:r>
              <a:rPr lang="pt-BR" sz="2200" b="1"/>
              <a:t>CLASSE 9 – SUBSTÂNCIAS E ARTIGOS PERIGOSOS DIVERSOS</a:t>
            </a:r>
          </a:p>
          <a:p>
            <a:r>
              <a:rPr lang="pt-BR" sz="2000"/>
              <a:t>Comportamento Preventivo</a:t>
            </a:r>
            <a:endParaRPr lang="pt-BR" sz="2000" dirty="0"/>
          </a:p>
        </p:txBody>
      </p:sp>
    </p:spTree>
    <p:extLst>
      <p:ext uri="{BB962C8B-B14F-4D97-AF65-F5344CB8AC3E}">
        <p14:creationId xmlns:p14="http://schemas.microsoft.com/office/powerpoint/2010/main" val="277308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3" dur="50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8" dur="500"/>
                                        <p:tgtEl>
                                          <p:spTgt spid="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randombar(horizontal)">
                                      <p:cBhvr>
                                        <p:cTn id="3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10"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179512" y="1466796"/>
            <a:ext cx="5472608" cy="2372188"/>
          </a:xfrm>
          <a:prstGeom prst="rect">
            <a:avLst/>
          </a:prstGeom>
          <a:noFill/>
          <a:ln w="19050">
            <a:noFill/>
          </a:ln>
        </p:spPr>
        <p:txBody>
          <a:bodyPr wrap="square" rtlCol="0">
            <a:spAutoFit/>
          </a:bodyPr>
          <a:lstStyle/>
          <a:p>
            <a:pPr>
              <a:lnSpc>
                <a:spcPts val="3000"/>
              </a:lnSpc>
            </a:pPr>
            <a:r>
              <a:rPr lang="pt-BR" sz="2000" dirty="0"/>
              <a:t>Para GRANDES derramamentos, considerar a </a:t>
            </a:r>
            <a:r>
              <a:rPr lang="pt-BR" sz="2000" b="1" dirty="0"/>
              <a:t>evacuação</a:t>
            </a:r>
            <a:r>
              <a:rPr lang="pt-BR" sz="2000" dirty="0"/>
              <a:t> inicial </a:t>
            </a:r>
            <a:r>
              <a:rPr lang="pt-BR" sz="2000" dirty="0">
                <a:solidFill>
                  <a:srgbClr val="00B050"/>
                </a:solidFill>
              </a:rPr>
              <a:t>no sentido do vento</a:t>
            </a:r>
            <a:r>
              <a:rPr lang="pt-BR" sz="2000" dirty="0"/>
              <a:t> a uma distância de </a:t>
            </a:r>
            <a:r>
              <a:rPr lang="pt-BR" sz="2000" dirty="0">
                <a:solidFill>
                  <a:srgbClr val="FF0000"/>
                </a:solidFill>
              </a:rPr>
              <a:t>100 metros</a:t>
            </a:r>
            <a:r>
              <a:rPr lang="pt-BR" sz="2000" dirty="0"/>
              <a:t> para o </a:t>
            </a:r>
            <a:r>
              <a:rPr lang="pt-BR" sz="2000" dirty="0">
                <a:solidFill>
                  <a:srgbClr val="00B0F0"/>
                </a:solidFill>
              </a:rPr>
              <a:t>dióxido de carbono sólido</a:t>
            </a:r>
            <a:r>
              <a:rPr lang="pt-BR" sz="2000" dirty="0"/>
              <a:t>, os </a:t>
            </a:r>
            <a:r>
              <a:rPr lang="pt-BR" sz="2000" dirty="0">
                <a:solidFill>
                  <a:srgbClr val="00B0F0"/>
                </a:solidFill>
              </a:rPr>
              <a:t>fertilizantes</a:t>
            </a:r>
            <a:r>
              <a:rPr lang="pt-BR" sz="2000" dirty="0"/>
              <a:t> à base de nitrato de amônio e os </a:t>
            </a:r>
            <a:r>
              <a:rPr lang="pt-BR" sz="2000" dirty="0">
                <a:solidFill>
                  <a:srgbClr val="00B0F0"/>
                </a:solidFill>
              </a:rPr>
              <a:t>polímeros</a:t>
            </a:r>
            <a:r>
              <a:rPr lang="pt-BR" sz="2000" dirty="0"/>
              <a:t>, </a:t>
            </a:r>
            <a:r>
              <a:rPr lang="pt-BR" sz="2000" dirty="0">
                <a:solidFill>
                  <a:srgbClr val="00B0F0"/>
                </a:solidFill>
              </a:rPr>
              <a:t>granulados</a:t>
            </a:r>
            <a:r>
              <a:rPr lang="pt-BR" sz="2000" dirty="0"/>
              <a:t>, </a:t>
            </a:r>
            <a:r>
              <a:rPr lang="pt-BR" sz="2000" dirty="0">
                <a:solidFill>
                  <a:srgbClr val="00B0F0"/>
                </a:solidFill>
              </a:rPr>
              <a:t>expansíveis</a:t>
            </a:r>
            <a:r>
              <a:rPr lang="pt-BR" sz="2000" dirty="0"/>
              <a:t>, que desprendem vapores inflamáveis.</a:t>
            </a:r>
          </a:p>
        </p:txBody>
      </p:sp>
      <p:sp>
        <p:nvSpPr>
          <p:cNvPr id="11" name="Retângulo de cantos arredondados 10"/>
          <p:cNvSpPr/>
          <p:nvPr/>
        </p:nvSpPr>
        <p:spPr>
          <a:xfrm>
            <a:off x="6084168" y="1851670"/>
            <a:ext cx="2880320" cy="1440160"/>
          </a:xfrm>
          <a:prstGeom prst="roundRect">
            <a:avLst>
              <a:gd name="adj" fmla="val 4642"/>
            </a:avLst>
          </a:prstGeom>
          <a:solidFill>
            <a:srgbClr val="FFFF00">
              <a:alpha val="2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72000" rIns="180000" bIns="72000" numCol="1" spcCol="0" rtlCol="0" fromWordArt="0" anchor="b" anchorCtr="0" forceAA="0" compatLnSpc="1">
            <a:prstTxWarp prst="textNoShape">
              <a:avLst/>
            </a:prstTxWarp>
            <a:noAutofit/>
          </a:bodyPr>
          <a:lstStyle/>
          <a:p>
            <a:pPr>
              <a:lnSpc>
                <a:spcPts val="2500"/>
              </a:lnSpc>
              <a:spcAft>
                <a:spcPts val="1200"/>
              </a:spcAft>
            </a:pPr>
            <a:r>
              <a:rPr lang="pt-BR" sz="1600" dirty="0">
                <a:solidFill>
                  <a:srgbClr val="C00000"/>
                </a:solidFill>
              </a:rPr>
              <a:t>... </a:t>
            </a:r>
            <a:r>
              <a:rPr lang="pt-BR" sz="1600" b="1" dirty="0">
                <a:solidFill>
                  <a:srgbClr val="C00000"/>
                </a:solidFill>
              </a:rPr>
              <a:t>250 metros</a:t>
            </a:r>
            <a:r>
              <a:rPr lang="pt-BR" sz="1600" dirty="0">
                <a:solidFill>
                  <a:srgbClr val="C00000"/>
                </a:solidFill>
              </a:rPr>
              <a:t> para as baterias de lítio e </a:t>
            </a:r>
            <a:r>
              <a:rPr lang="pt-BR" sz="1600" b="1" dirty="0">
                <a:solidFill>
                  <a:srgbClr val="C00000"/>
                </a:solidFill>
              </a:rPr>
              <a:t>300 metros </a:t>
            </a:r>
            <a:r>
              <a:rPr lang="pt-BR" sz="1600" dirty="0">
                <a:solidFill>
                  <a:srgbClr val="C00000"/>
                </a:solidFill>
              </a:rPr>
              <a:t>para motores de combustão interna</a:t>
            </a:r>
          </a:p>
        </p:txBody>
      </p:sp>
      <p:sp>
        <p:nvSpPr>
          <p:cNvPr id="12" name="Seta para a direita 11"/>
          <p:cNvSpPr/>
          <p:nvPr/>
        </p:nvSpPr>
        <p:spPr>
          <a:xfrm>
            <a:off x="5758800" y="2728640"/>
            <a:ext cx="216024" cy="216024"/>
          </a:xfrm>
          <a:prstGeom prst="rightArrow">
            <a:avLst/>
          </a:prstGeom>
          <a:solidFill>
            <a:srgbClr val="FFFF00">
              <a:alpha val="2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72000" rIns="180000" bIns="72000" numCol="1" spcCol="0" rtlCol="0" fromWordArt="0" anchor="b" anchorCtr="0" forceAA="0" compatLnSpc="1">
            <a:prstTxWarp prst="textNoShape">
              <a:avLst/>
            </a:prstTxWarp>
            <a:noAutofit/>
          </a:bodyPr>
          <a:lstStyle/>
          <a:p>
            <a:pPr>
              <a:lnSpc>
                <a:spcPts val="2500"/>
              </a:lnSpc>
              <a:spcAft>
                <a:spcPts val="1200"/>
              </a:spcAft>
            </a:pPr>
            <a:endParaRPr lang="pt-BR" sz="1600" dirty="0">
              <a:solidFill>
                <a:srgbClr val="C00000"/>
              </a:solidFill>
            </a:endParaRPr>
          </a:p>
        </p:txBody>
      </p:sp>
      <p:sp>
        <p:nvSpPr>
          <p:cNvPr id="13" name="Seta para a direita 12"/>
          <p:cNvSpPr/>
          <p:nvPr/>
        </p:nvSpPr>
        <p:spPr>
          <a:xfrm>
            <a:off x="5769440" y="2152576"/>
            <a:ext cx="216024" cy="216024"/>
          </a:xfrm>
          <a:prstGeom prst="rightArrow">
            <a:avLst/>
          </a:prstGeom>
          <a:solidFill>
            <a:srgbClr val="FFFF00">
              <a:alpha val="2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72000" rIns="180000" bIns="72000" numCol="1" spcCol="0" rtlCol="0" fromWordArt="0" anchor="b" anchorCtr="0" forceAA="0" compatLnSpc="1">
            <a:prstTxWarp prst="textNoShape">
              <a:avLst/>
            </a:prstTxWarp>
            <a:noAutofit/>
          </a:bodyPr>
          <a:lstStyle/>
          <a:p>
            <a:pPr>
              <a:lnSpc>
                <a:spcPts val="2500"/>
              </a:lnSpc>
              <a:spcAft>
                <a:spcPts val="1200"/>
              </a:spcAft>
            </a:pPr>
            <a:endParaRPr lang="pt-BR" sz="1600" dirty="0">
              <a:solidFill>
                <a:srgbClr val="C00000"/>
              </a:solidFill>
            </a:endParaRPr>
          </a:p>
        </p:txBody>
      </p:sp>
      <p:sp>
        <p:nvSpPr>
          <p:cNvPr id="14" name="CaixaDeTexto 13"/>
          <p:cNvSpPr txBox="1"/>
          <p:nvPr/>
        </p:nvSpPr>
        <p:spPr>
          <a:xfrm>
            <a:off x="-3855" y="4124891"/>
            <a:ext cx="9144032" cy="699404"/>
          </a:xfrm>
          <a:prstGeom prst="rect">
            <a:avLst/>
          </a:prstGeom>
          <a:solidFill>
            <a:schemeClr val="tx2">
              <a:lumMod val="20000"/>
              <a:lumOff val="80000"/>
            </a:schemeClr>
          </a:solidFill>
          <a:ln w="19050">
            <a:noFill/>
          </a:ln>
        </p:spPr>
        <p:txBody>
          <a:bodyPr wrap="square" lIns="288000" tIns="72000" rIns="288000" bIns="72000" rtlCol="0">
            <a:spAutoFit/>
          </a:bodyPr>
          <a:lstStyle/>
          <a:p>
            <a:pPr algn="just"/>
            <a:r>
              <a:rPr lang="pt-BR" dirty="0">
                <a:solidFill>
                  <a:schemeClr val="tx2"/>
                </a:solidFill>
              </a:rPr>
              <a:t>Se a </a:t>
            </a:r>
            <a:r>
              <a:rPr lang="pt-BR" b="1" dirty="0">
                <a:solidFill>
                  <a:schemeClr val="tx2"/>
                </a:solidFill>
              </a:rPr>
              <a:t>carreta</a:t>
            </a:r>
            <a:r>
              <a:rPr lang="pt-BR" dirty="0">
                <a:solidFill>
                  <a:schemeClr val="tx2"/>
                </a:solidFill>
              </a:rPr>
              <a:t> ou vagão tanque estiver </a:t>
            </a:r>
            <a:r>
              <a:rPr lang="pt-BR" b="1" dirty="0">
                <a:solidFill>
                  <a:schemeClr val="tx2"/>
                </a:solidFill>
              </a:rPr>
              <a:t>envolvido no fogo</a:t>
            </a:r>
            <a:r>
              <a:rPr lang="pt-BR" dirty="0">
                <a:solidFill>
                  <a:schemeClr val="tx2"/>
                </a:solidFill>
              </a:rPr>
              <a:t>, </a:t>
            </a:r>
            <a:r>
              <a:rPr lang="pt-BR" dirty="0">
                <a:solidFill>
                  <a:srgbClr val="C00000"/>
                </a:solidFill>
              </a:rPr>
              <a:t>isolar a área num raio de 800 metros em todas as direções</a:t>
            </a:r>
            <a:r>
              <a:rPr lang="pt-BR" dirty="0">
                <a:solidFill>
                  <a:schemeClr val="tx2"/>
                </a:solidFill>
              </a:rPr>
              <a:t>. Considere a possibilidade de evacuação da área isolada.</a:t>
            </a:r>
          </a:p>
        </p:txBody>
      </p:sp>
      <p:pic>
        <p:nvPicPr>
          <p:cNvPr id="9" name="Imagem 8">
            <a:extLst>
              <a:ext uri="{FF2B5EF4-FFF2-40B4-BE49-F238E27FC236}">
                <a16:creationId xmlns:a16="http://schemas.microsoft.com/office/drawing/2014/main" id="{77B100DB-3A1D-41F9-AD57-4475D273B332}"/>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7429890" cy="816074"/>
          </a:xfrm>
          <a:prstGeom prst="rect">
            <a:avLst/>
          </a:prstGeom>
        </p:spPr>
      </p:pic>
      <p:sp>
        <p:nvSpPr>
          <p:cNvPr id="15" name="CaixaDeTexto 14">
            <a:extLst>
              <a:ext uri="{FF2B5EF4-FFF2-40B4-BE49-F238E27FC236}">
                <a16:creationId xmlns:a16="http://schemas.microsoft.com/office/drawing/2014/main" id="{68598CA6-238E-4675-83D0-30365860DCF1}"/>
              </a:ext>
            </a:extLst>
          </p:cNvPr>
          <p:cNvSpPr txBox="1"/>
          <p:nvPr/>
        </p:nvSpPr>
        <p:spPr>
          <a:xfrm>
            <a:off x="214280" y="577298"/>
            <a:ext cx="7211755" cy="738664"/>
          </a:xfrm>
          <a:prstGeom prst="rect">
            <a:avLst/>
          </a:prstGeom>
          <a:noFill/>
        </p:spPr>
        <p:txBody>
          <a:bodyPr wrap="square" rtlCol="0">
            <a:spAutoFit/>
          </a:bodyPr>
          <a:lstStyle/>
          <a:p>
            <a:r>
              <a:rPr lang="pt-BR" sz="2200" b="1" dirty="0"/>
              <a:t>CLASSE 9 – SUBSTÂNCIAS E ARTIGOS PERIGOSOS DIVERSOS</a:t>
            </a:r>
          </a:p>
          <a:p>
            <a:r>
              <a:rPr lang="pt-BR" sz="2000" dirty="0"/>
              <a:t>Procedimentos em caso de Emergência</a:t>
            </a:r>
          </a:p>
        </p:txBody>
      </p:sp>
    </p:spTree>
    <p:extLst>
      <p:ext uri="{BB962C8B-B14F-4D97-AF65-F5344CB8AC3E}">
        <p14:creationId xmlns:p14="http://schemas.microsoft.com/office/powerpoint/2010/main" val="148535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51519" y="1393372"/>
            <a:ext cx="8352153" cy="707886"/>
          </a:xfrm>
          <a:prstGeom prst="rect">
            <a:avLst/>
          </a:prstGeom>
          <a:noFill/>
          <a:ln w="19050">
            <a:noFill/>
          </a:ln>
        </p:spPr>
        <p:txBody>
          <a:bodyPr wrap="square" rtlCol="0">
            <a:spAutoFit/>
          </a:bodyPr>
          <a:lstStyle/>
          <a:p>
            <a:pPr algn="just"/>
            <a:r>
              <a:rPr lang="pt-BR" sz="2000" dirty="0">
                <a:solidFill>
                  <a:schemeClr val="tx2"/>
                </a:solidFill>
              </a:rPr>
              <a:t>Em </a:t>
            </a:r>
            <a:r>
              <a:rPr lang="pt-BR" sz="2000" b="1" dirty="0">
                <a:solidFill>
                  <a:schemeClr val="tx2"/>
                </a:solidFill>
              </a:rPr>
              <a:t>qualquer nível de vazamento </a:t>
            </a:r>
            <a:r>
              <a:rPr lang="pt-BR" sz="2000" dirty="0">
                <a:solidFill>
                  <a:schemeClr val="tx2"/>
                </a:solidFill>
              </a:rPr>
              <a:t>/ derramamento DEVEM ser adotados os </a:t>
            </a:r>
            <a:r>
              <a:rPr lang="pt-BR" sz="2000" dirty="0">
                <a:solidFill>
                  <a:srgbClr val="FD6E35"/>
                </a:solidFill>
              </a:rPr>
              <a:t>seguintes procedimentos</a:t>
            </a:r>
            <a:r>
              <a:rPr lang="pt-BR" sz="2000" dirty="0">
                <a:solidFill>
                  <a:schemeClr val="tx2"/>
                </a:solidFill>
              </a:rPr>
              <a:t>:</a:t>
            </a:r>
          </a:p>
        </p:txBody>
      </p:sp>
      <p:sp>
        <p:nvSpPr>
          <p:cNvPr id="3" name="CaixaDeTexto 2"/>
          <p:cNvSpPr txBox="1"/>
          <p:nvPr/>
        </p:nvSpPr>
        <p:spPr>
          <a:xfrm>
            <a:off x="48491" y="2281284"/>
            <a:ext cx="8881230" cy="760959"/>
          </a:xfrm>
          <a:prstGeom prst="rect">
            <a:avLst/>
          </a:prstGeom>
          <a:ln>
            <a:noFill/>
          </a:ln>
        </p:spPr>
        <p:style>
          <a:lnRef idx="2">
            <a:schemeClr val="dk1"/>
          </a:lnRef>
          <a:fillRef idx="1">
            <a:schemeClr val="lt1"/>
          </a:fillRef>
          <a:effectRef idx="0">
            <a:schemeClr val="dk1"/>
          </a:effectRef>
          <a:fontRef idx="minor">
            <a:schemeClr val="dk1"/>
          </a:fontRef>
        </p:style>
        <p:txBody>
          <a:bodyPr wrap="square" lIns="288000" tIns="72000" rIns="288000" bIns="72000" rtlCol="0">
            <a:spAutoFit/>
          </a:bodyPr>
          <a:lstStyle/>
          <a:p>
            <a:pPr>
              <a:spcAft>
                <a:spcPts val="1800"/>
              </a:spcAft>
            </a:pPr>
            <a:r>
              <a:rPr lang="pt-BR" sz="2000" dirty="0"/>
              <a:t>►</a:t>
            </a:r>
            <a:r>
              <a:rPr lang="pt-BR" sz="2000" b="1" dirty="0"/>
              <a:t>Não tocar no material</a:t>
            </a:r>
            <a:r>
              <a:rPr lang="pt-BR" sz="2000" dirty="0"/>
              <a:t> derramado ou em embalagens danificadas sem o uso de vestimentas de proteção adequadas;</a:t>
            </a:r>
          </a:p>
        </p:txBody>
      </p:sp>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5917" y="2918600"/>
            <a:ext cx="2653804" cy="1769203"/>
          </a:xfrm>
          <a:prstGeom prst="rect">
            <a:avLst/>
          </a:prstGeom>
          <a:ln>
            <a:noFill/>
          </a:ln>
          <a:effectLst>
            <a:softEdge rad="63500"/>
          </a:effectLst>
        </p:spPr>
      </p:pic>
      <p:pic>
        <p:nvPicPr>
          <p:cNvPr id="7" name="Imagem 6">
            <a:extLst>
              <a:ext uri="{FF2B5EF4-FFF2-40B4-BE49-F238E27FC236}">
                <a16:creationId xmlns:a16="http://schemas.microsoft.com/office/drawing/2014/main" id="{A0590C06-F59E-4B1F-B450-1353C307405D}"/>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5" y="555527"/>
            <a:ext cx="7429890" cy="816074"/>
          </a:xfrm>
          <a:prstGeom prst="rect">
            <a:avLst/>
          </a:prstGeom>
        </p:spPr>
      </p:pic>
      <p:sp>
        <p:nvSpPr>
          <p:cNvPr id="9" name="CaixaDeTexto 8">
            <a:extLst>
              <a:ext uri="{FF2B5EF4-FFF2-40B4-BE49-F238E27FC236}">
                <a16:creationId xmlns:a16="http://schemas.microsoft.com/office/drawing/2014/main" id="{C6411C77-C39C-4BF5-96BC-3AF1C307CA04}"/>
              </a:ext>
            </a:extLst>
          </p:cNvPr>
          <p:cNvSpPr txBox="1"/>
          <p:nvPr/>
        </p:nvSpPr>
        <p:spPr>
          <a:xfrm>
            <a:off x="214280" y="577298"/>
            <a:ext cx="7211755" cy="738664"/>
          </a:xfrm>
          <a:prstGeom prst="rect">
            <a:avLst/>
          </a:prstGeom>
          <a:noFill/>
        </p:spPr>
        <p:txBody>
          <a:bodyPr wrap="square" rtlCol="0">
            <a:spAutoFit/>
          </a:bodyPr>
          <a:lstStyle/>
          <a:p>
            <a:r>
              <a:rPr lang="pt-BR" sz="2200" b="1" dirty="0"/>
              <a:t>CLASSE 9 – SUBSTÂNCIAS E ARTIGOS PERIGOSOS DIVERSOS</a:t>
            </a:r>
          </a:p>
          <a:p>
            <a:r>
              <a:rPr lang="pt-BR" sz="2000" dirty="0"/>
              <a:t>Procedimentos em caso de Emergência</a:t>
            </a:r>
          </a:p>
        </p:txBody>
      </p:sp>
      <p:sp>
        <p:nvSpPr>
          <p:cNvPr id="10" name="CaixaDeTexto 9">
            <a:extLst>
              <a:ext uri="{FF2B5EF4-FFF2-40B4-BE49-F238E27FC236}">
                <a16:creationId xmlns:a16="http://schemas.microsoft.com/office/drawing/2014/main" id="{B2D90D4D-E795-4FD4-B8DB-0A015CAD4464}"/>
              </a:ext>
            </a:extLst>
          </p:cNvPr>
          <p:cNvSpPr txBox="1"/>
          <p:nvPr/>
        </p:nvSpPr>
        <p:spPr>
          <a:xfrm>
            <a:off x="48491" y="3176609"/>
            <a:ext cx="6428975" cy="129956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288000" tIns="72000" rIns="288000" bIns="72000" rtlCol="0">
            <a:spAutoFit/>
          </a:bodyPr>
          <a:lstStyle/>
          <a:p>
            <a:pPr>
              <a:spcAft>
                <a:spcPts val="1800"/>
              </a:spcAft>
            </a:pPr>
            <a:r>
              <a:rPr lang="pt-BR" sz="2000" dirty="0"/>
              <a:t>►</a:t>
            </a:r>
            <a:r>
              <a:rPr lang="pt-BR" sz="2000" b="1" dirty="0"/>
              <a:t>Parar o vazamento</a:t>
            </a:r>
            <a:r>
              <a:rPr lang="pt-BR" sz="2000" dirty="0"/>
              <a:t>, se isto puder ser feito sem risco;</a:t>
            </a:r>
          </a:p>
          <a:p>
            <a:pPr>
              <a:spcAft>
                <a:spcPts val="1800"/>
              </a:spcAft>
            </a:pPr>
            <a:r>
              <a:rPr lang="pt-BR" sz="2000" dirty="0"/>
              <a:t>►</a:t>
            </a:r>
            <a:r>
              <a:rPr lang="pt-BR" sz="2000" b="1" dirty="0"/>
              <a:t>Prevenir a formação de nuvem de poeira</a:t>
            </a:r>
            <a:r>
              <a:rPr lang="pt-BR" sz="2000" dirty="0"/>
              <a:t> e evitar sua inalação.</a:t>
            </a:r>
          </a:p>
        </p:txBody>
      </p:sp>
    </p:spTree>
    <p:extLst>
      <p:ext uri="{BB962C8B-B14F-4D97-AF65-F5344CB8AC3E}">
        <p14:creationId xmlns:p14="http://schemas.microsoft.com/office/powerpoint/2010/main" val="37700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14280" y="1506896"/>
            <a:ext cx="8742684" cy="707886"/>
          </a:xfrm>
          <a:prstGeom prst="rect">
            <a:avLst/>
          </a:prstGeom>
          <a:noFill/>
          <a:ln w="19050">
            <a:noFill/>
          </a:ln>
        </p:spPr>
        <p:txBody>
          <a:bodyPr wrap="square" rtlCol="0">
            <a:spAutoFit/>
          </a:bodyPr>
          <a:lstStyle/>
          <a:p>
            <a:pPr algn="just"/>
            <a:r>
              <a:rPr lang="pt-BR" sz="2000" dirty="0">
                <a:solidFill>
                  <a:schemeClr val="tx2"/>
                </a:solidFill>
              </a:rPr>
              <a:t>Além disso, para os </a:t>
            </a:r>
            <a:r>
              <a:rPr lang="pt-BR" sz="2000" b="1" dirty="0">
                <a:solidFill>
                  <a:schemeClr val="tx2"/>
                </a:solidFill>
              </a:rPr>
              <a:t>casos envolvendo</a:t>
            </a:r>
            <a:r>
              <a:rPr lang="pt-BR" sz="2000" dirty="0">
                <a:solidFill>
                  <a:schemeClr val="tx2"/>
                </a:solidFill>
              </a:rPr>
              <a:t> motores de combustão, polímeros, granulados, expansíveis e baterias de lítio:</a:t>
            </a:r>
          </a:p>
        </p:txBody>
      </p:sp>
      <p:sp>
        <p:nvSpPr>
          <p:cNvPr id="3" name="CaixaDeTexto 2"/>
          <p:cNvSpPr txBox="1"/>
          <p:nvPr/>
        </p:nvSpPr>
        <p:spPr>
          <a:xfrm>
            <a:off x="0" y="2423268"/>
            <a:ext cx="6383873" cy="2222898"/>
          </a:xfrm>
          <a:prstGeom prst="rect">
            <a:avLst/>
          </a:prstGeom>
          <a:solidFill>
            <a:schemeClr val="tx2">
              <a:alpha val="10000"/>
            </a:schemeClr>
          </a:solidFill>
          <a:ln>
            <a:noFill/>
          </a:ln>
        </p:spPr>
        <p:style>
          <a:lnRef idx="2">
            <a:schemeClr val="dk1"/>
          </a:lnRef>
          <a:fillRef idx="1">
            <a:schemeClr val="lt1"/>
          </a:fillRef>
          <a:effectRef idx="0">
            <a:schemeClr val="dk1"/>
          </a:effectRef>
          <a:fontRef idx="minor">
            <a:schemeClr val="dk1"/>
          </a:fontRef>
        </p:style>
        <p:txBody>
          <a:bodyPr wrap="square" lIns="288000" tIns="72000" rIns="288000" bIns="72000" rtlCol="0">
            <a:spAutoFit/>
          </a:bodyPr>
          <a:lstStyle/>
          <a:p>
            <a:pPr>
              <a:spcAft>
                <a:spcPts val="1800"/>
              </a:spcAft>
            </a:pPr>
            <a:r>
              <a:rPr lang="pt-BR" dirty="0"/>
              <a:t>►Devem ser </a:t>
            </a:r>
            <a:r>
              <a:rPr lang="pt-BR" b="1" dirty="0"/>
              <a:t>eliminadas</a:t>
            </a:r>
            <a:r>
              <a:rPr lang="pt-BR" dirty="0"/>
              <a:t> todas as </a:t>
            </a:r>
            <a:r>
              <a:rPr lang="pt-BR" dirty="0">
                <a:solidFill>
                  <a:srgbClr val="FD6E35"/>
                </a:solidFill>
              </a:rPr>
              <a:t>fontes de ignição</a:t>
            </a:r>
            <a:r>
              <a:rPr lang="pt-BR" dirty="0"/>
              <a:t>;</a:t>
            </a:r>
          </a:p>
          <a:p>
            <a:pPr>
              <a:spcAft>
                <a:spcPts val="1800"/>
              </a:spcAft>
            </a:pPr>
            <a:r>
              <a:rPr lang="pt-BR" dirty="0"/>
              <a:t>►</a:t>
            </a:r>
            <a:r>
              <a:rPr lang="pt-BR" b="1" dirty="0"/>
              <a:t>Impedir</a:t>
            </a:r>
            <a:r>
              <a:rPr lang="pt-BR" dirty="0"/>
              <a:t> </a:t>
            </a:r>
            <a:r>
              <a:rPr lang="pt-BR" dirty="0">
                <a:solidFill>
                  <a:srgbClr val="FD6E35"/>
                </a:solidFill>
              </a:rPr>
              <a:t>fagulhas</a:t>
            </a:r>
            <a:r>
              <a:rPr lang="pt-BR" dirty="0"/>
              <a:t> ou chamas;</a:t>
            </a:r>
          </a:p>
          <a:p>
            <a:pPr>
              <a:spcAft>
                <a:spcPts val="1800"/>
              </a:spcAft>
            </a:pPr>
            <a:r>
              <a:rPr lang="pt-BR" dirty="0"/>
              <a:t>►</a:t>
            </a:r>
            <a:r>
              <a:rPr lang="pt-BR" b="1" dirty="0"/>
              <a:t>Não</a:t>
            </a:r>
            <a:r>
              <a:rPr lang="pt-BR" dirty="0"/>
              <a:t> </a:t>
            </a:r>
            <a:r>
              <a:rPr lang="pt-BR" dirty="0">
                <a:solidFill>
                  <a:srgbClr val="FD6E35"/>
                </a:solidFill>
              </a:rPr>
              <a:t>fumar</a:t>
            </a:r>
            <a:r>
              <a:rPr lang="pt-BR" dirty="0"/>
              <a:t>;</a:t>
            </a:r>
          </a:p>
          <a:p>
            <a:pPr>
              <a:spcAft>
                <a:spcPts val="1800"/>
              </a:spcAft>
            </a:pPr>
            <a:r>
              <a:rPr lang="pt-BR" dirty="0"/>
              <a:t>►</a:t>
            </a:r>
            <a:r>
              <a:rPr lang="pt-BR" b="1" dirty="0"/>
              <a:t>Não</a:t>
            </a:r>
            <a:r>
              <a:rPr lang="pt-BR" dirty="0"/>
              <a:t> </a:t>
            </a:r>
            <a:r>
              <a:rPr lang="pt-BR" dirty="0">
                <a:solidFill>
                  <a:srgbClr val="FD6E35"/>
                </a:solidFill>
              </a:rPr>
              <a:t>tocar</a:t>
            </a:r>
            <a:r>
              <a:rPr lang="pt-BR" dirty="0"/>
              <a:t> nos recipientes danificados ou no material derramado sem o uso de vestimentas de proteção adequadas.</a:t>
            </a:r>
          </a:p>
        </p:txBody>
      </p:sp>
      <p:pic>
        <p:nvPicPr>
          <p:cNvPr id="6" name="Imagem 5"/>
          <p:cNvPicPr>
            <a:picLocks noChangeAspect="1"/>
          </p:cNvPicPr>
          <p:nvPr/>
        </p:nvPicPr>
        <p:blipFill rotWithShape="1">
          <a:blip r:embed="rId3">
            <a:extLst>
              <a:ext uri="{28A0092B-C50C-407E-A947-70E740481C1C}">
                <a14:useLocalDpi xmlns:a14="http://schemas.microsoft.com/office/drawing/2010/main" val="0"/>
              </a:ext>
            </a:extLst>
          </a:blip>
          <a:srcRect l="6567" r="32141"/>
          <a:stretch/>
        </p:blipFill>
        <p:spPr>
          <a:xfrm>
            <a:off x="6441651" y="2350077"/>
            <a:ext cx="2585476" cy="2369281"/>
          </a:xfrm>
          <a:prstGeom prst="rect">
            <a:avLst/>
          </a:prstGeom>
          <a:ln>
            <a:noFill/>
          </a:ln>
          <a:effectLst>
            <a:softEdge rad="112500"/>
          </a:effectLst>
        </p:spPr>
      </p:pic>
      <p:pic>
        <p:nvPicPr>
          <p:cNvPr id="7" name="Imagem 6">
            <a:extLst>
              <a:ext uri="{FF2B5EF4-FFF2-40B4-BE49-F238E27FC236}">
                <a16:creationId xmlns:a16="http://schemas.microsoft.com/office/drawing/2014/main" id="{399D410C-9A48-4A07-A2C3-BF6772323673}"/>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5" y="555527"/>
            <a:ext cx="7429890" cy="816074"/>
          </a:xfrm>
          <a:prstGeom prst="rect">
            <a:avLst/>
          </a:prstGeom>
        </p:spPr>
      </p:pic>
      <p:sp>
        <p:nvSpPr>
          <p:cNvPr id="9" name="CaixaDeTexto 8">
            <a:extLst>
              <a:ext uri="{FF2B5EF4-FFF2-40B4-BE49-F238E27FC236}">
                <a16:creationId xmlns:a16="http://schemas.microsoft.com/office/drawing/2014/main" id="{4B2524CD-17BA-40AB-892C-63406AD69C92}"/>
              </a:ext>
            </a:extLst>
          </p:cNvPr>
          <p:cNvSpPr txBox="1"/>
          <p:nvPr/>
        </p:nvSpPr>
        <p:spPr>
          <a:xfrm>
            <a:off x="214280" y="577298"/>
            <a:ext cx="7211755" cy="738664"/>
          </a:xfrm>
          <a:prstGeom prst="rect">
            <a:avLst/>
          </a:prstGeom>
          <a:noFill/>
        </p:spPr>
        <p:txBody>
          <a:bodyPr wrap="square" rtlCol="0">
            <a:spAutoFit/>
          </a:bodyPr>
          <a:lstStyle/>
          <a:p>
            <a:r>
              <a:rPr lang="pt-BR" sz="2200" b="1" dirty="0"/>
              <a:t>CLASSE 9 – SUBSTÂNCIAS E ARTIGOS PERIGOSOS DIVERSOS</a:t>
            </a:r>
          </a:p>
          <a:p>
            <a:r>
              <a:rPr lang="pt-BR" sz="2000" dirty="0"/>
              <a:t>Procedimentos em caso de Emergência</a:t>
            </a:r>
          </a:p>
        </p:txBody>
      </p:sp>
    </p:spTree>
    <p:extLst>
      <p:ext uri="{BB962C8B-B14F-4D97-AF65-F5344CB8AC3E}">
        <p14:creationId xmlns:p14="http://schemas.microsoft.com/office/powerpoint/2010/main" val="127780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04056" y="1532840"/>
            <a:ext cx="8735888" cy="833305"/>
          </a:xfrm>
          <a:prstGeom prst="rect">
            <a:avLst/>
          </a:prstGeom>
          <a:noFill/>
          <a:ln w="19050">
            <a:noFill/>
          </a:ln>
        </p:spPr>
        <p:txBody>
          <a:bodyPr wrap="square" rtlCol="0">
            <a:spAutoFit/>
          </a:bodyPr>
          <a:lstStyle/>
          <a:p>
            <a:pPr algn="just">
              <a:lnSpc>
                <a:spcPts val="3000"/>
              </a:lnSpc>
            </a:pPr>
            <a:r>
              <a:rPr lang="pt-BR" sz="2000" dirty="0">
                <a:solidFill>
                  <a:schemeClr val="tx2"/>
                </a:solidFill>
              </a:rPr>
              <a:t>Em </a:t>
            </a:r>
            <a:r>
              <a:rPr lang="pt-BR" sz="2000" b="1" dirty="0">
                <a:solidFill>
                  <a:schemeClr val="tx2"/>
                </a:solidFill>
              </a:rPr>
              <a:t>caso de vazamento ou derramamento</a:t>
            </a:r>
            <a:r>
              <a:rPr lang="pt-BR" sz="2000" dirty="0">
                <a:solidFill>
                  <a:schemeClr val="tx2"/>
                </a:solidFill>
              </a:rPr>
              <a:t> com produtos como Dióxido de Carbono Sólido, Baterias de Lítio, Fertilizantes à base de nitrato de amônio:</a:t>
            </a:r>
          </a:p>
        </p:txBody>
      </p:sp>
      <p:sp>
        <p:nvSpPr>
          <p:cNvPr id="3" name="CaixaDeTexto 2"/>
          <p:cNvSpPr txBox="1"/>
          <p:nvPr/>
        </p:nvSpPr>
        <p:spPr>
          <a:xfrm>
            <a:off x="0" y="2850232"/>
            <a:ext cx="5724128" cy="1761233"/>
          </a:xfrm>
          <a:prstGeom prst="rect">
            <a:avLst/>
          </a:prstGeom>
          <a:solidFill>
            <a:schemeClr val="tx2">
              <a:alpha val="10000"/>
            </a:schemeClr>
          </a:solidFill>
          <a:ln>
            <a:noFill/>
          </a:ln>
        </p:spPr>
        <p:style>
          <a:lnRef idx="2">
            <a:schemeClr val="dk1"/>
          </a:lnRef>
          <a:fillRef idx="1">
            <a:schemeClr val="lt1"/>
          </a:fillRef>
          <a:effectRef idx="0">
            <a:schemeClr val="dk1"/>
          </a:effectRef>
          <a:fontRef idx="minor">
            <a:schemeClr val="dk1"/>
          </a:fontRef>
        </p:style>
        <p:txBody>
          <a:bodyPr wrap="square" lIns="288000" tIns="72000" rIns="288000" bIns="72000" rtlCol="0">
            <a:spAutoFit/>
          </a:bodyPr>
          <a:lstStyle>
            <a:defPPr lvl="0">
              <a:defRPr lang="pt-BR"/>
            </a:defPPr>
            <a:lvl1pPr>
              <a:spcAft>
                <a:spcPts val="1800"/>
              </a:spcAft>
              <a:defRPr sz="2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pt-BR" sz="1800" dirty="0"/>
              <a:t>►</a:t>
            </a:r>
            <a:r>
              <a:rPr lang="pt-BR" sz="1800" b="1" dirty="0"/>
              <a:t>Não jogar água</a:t>
            </a:r>
            <a:r>
              <a:rPr lang="pt-BR" sz="1800" dirty="0"/>
              <a:t> no material vazado ou dentro do recipiente;</a:t>
            </a:r>
          </a:p>
          <a:p>
            <a:r>
              <a:rPr lang="pt-BR" sz="1800" dirty="0"/>
              <a:t>►É necessário </a:t>
            </a:r>
            <a:r>
              <a:rPr lang="pt-BR" sz="1800" b="1" dirty="0"/>
              <a:t>utilizar neblina de água</a:t>
            </a:r>
            <a:r>
              <a:rPr lang="pt-BR" sz="1800" dirty="0"/>
              <a:t> para reduzir os vapores ou desviar a nuvem de vapor, quando se tratar de dióxido de carbono sólido e baterias de lítio.</a:t>
            </a:r>
          </a:p>
        </p:txBody>
      </p:sp>
      <p:pic>
        <p:nvPicPr>
          <p:cNvPr id="5" name="Imagem 4"/>
          <p:cNvPicPr>
            <a:picLocks noChangeAspect="1"/>
          </p:cNvPicPr>
          <p:nvPr/>
        </p:nvPicPr>
        <p:blipFill rotWithShape="1">
          <a:blip r:embed="rId3" cstate="print">
            <a:extLst>
              <a:ext uri="{28A0092B-C50C-407E-A947-70E740481C1C}">
                <a14:useLocalDpi xmlns:a14="http://schemas.microsoft.com/office/drawing/2010/main" val="0"/>
              </a:ext>
            </a:extLst>
          </a:blip>
          <a:srcRect r="15139"/>
          <a:stretch/>
        </p:blipFill>
        <p:spPr>
          <a:xfrm>
            <a:off x="5853977" y="2688808"/>
            <a:ext cx="3144115" cy="2084083"/>
          </a:xfrm>
          <a:prstGeom prst="rect">
            <a:avLst/>
          </a:prstGeom>
          <a:ln>
            <a:noFill/>
          </a:ln>
          <a:effectLst>
            <a:softEdge rad="112500"/>
          </a:effectLst>
        </p:spPr>
      </p:pic>
      <p:pic>
        <p:nvPicPr>
          <p:cNvPr id="7" name="Imagem 6">
            <a:extLst>
              <a:ext uri="{FF2B5EF4-FFF2-40B4-BE49-F238E27FC236}">
                <a16:creationId xmlns:a16="http://schemas.microsoft.com/office/drawing/2014/main" id="{F365CFAB-B295-46CF-ABEF-076F465D4CF1}"/>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5" y="555527"/>
            <a:ext cx="7429890" cy="816074"/>
          </a:xfrm>
          <a:prstGeom prst="rect">
            <a:avLst/>
          </a:prstGeom>
        </p:spPr>
      </p:pic>
      <p:sp>
        <p:nvSpPr>
          <p:cNvPr id="9" name="CaixaDeTexto 8">
            <a:extLst>
              <a:ext uri="{FF2B5EF4-FFF2-40B4-BE49-F238E27FC236}">
                <a16:creationId xmlns:a16="http://schemas.microsoft.com/office/drawing/2014/main" id="{D7F0A065-BF33-4707-8F13-EC2E629274FE}"/>
              </a:ext>
            </a:extLst>
          </p:cNvPr>
          <p:cNvSpPr txBox="1"/>
          <p:nvPr/>
        </p:nvSpPr>
        <p:spPr>
          <a:xfrm>
            <a:off x="214280" y="577298"/>
            <a:ext cx="7211755" cy="738664"/>
          </a:xfrm>
          <a:prstGeom prst="rect">
            <a:avLst/>
          </a:prstGeom>
          <a:noFill/>
        </p:spPr>
        <p:txBody>
          <a:bodyPr wrap="square" rtlCol="0">
            <a:spAutoFit/>
          </a:bodyPr>
          <a:lstStyle/>
          <a:p>
            <a:r>
              <a:rPr lang="pt-BR" sz="2200" b="1" dirty="0"/>
              <a:t>CLASSE 9 – SUBSTÂNCIAS E ARTIGOS PERIGOSOS DIVERSOS</a:t>
            </a:r>
          </a:p>
          <a:p>
            <a:r>
              <a:rPr lang="pt-BR" sz="2000" dirty="0"/>
              <a:t>Procedimentos em caso de Emergência</a:t>
            </a:r>
          </a:p>
        </p:txBody>
      </p:sp>
    </p:spTree>
    <p:extLst>
      <p:ext uri="{BB962C8B-B14F-4D97-AF65-F5344CB8AC3E}">
        <p14:creationId xmlns:p14="http://schemas.microsoft.com/office/powerpoint/2010/main" val="317241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79512" y="2139707"/>
            <a:ext cx="5544616" cy="2215991"/>
          </a:xfrm>
          <a:prstGeom prst="rect">
            <a:avLst/>
          </a:prstGeom>
          <a:noFill/>
          <a:ln w="19050">
            <a:noFill/>
          </a:ln>
        </p:spPr>
        <p:txBody>
          <a:bodyPr wrap="square" rtlCol="0">
            <a:spAutoFit/>
          </a:bodyPr>
          <a:lstStyle/>
          <a:p>
            <a:pPr algn="just">
              <a:spcAft>
                <a:spcPts val="1200"/>
              </a:spcAft>
            </a:pPr>
            <a:r>
              <a:rPr lang="pt-BR" dirty="0"/>
              <a:t>►</a:t>
            </a:r>
            <a:r>
              <a:rPr lang="pt-BR" b="1" dirty="0"/>
              <a:t>Utilizar jato d’água</a:t>
            </a:r>
            <a:r>
              <a:rPr lang="pt-BR" dirty="0"/>
              <a:t>, neblina ou espuma normal;</a:t>
            </a:r>
          </a:p>
          <a:p>
            <a:pPr algn="just">
              <a:spcAft>
                <a:spcPts val="1200"/>
              </a:spcAft>
            </a:pPr>
            <a:r>
              <a:rPr lang="pt-BR" dirty="0"/>
              <a:t>►</a:t>
            </a:r>
            <a:r>
              <a:rPr lang="pt-BR" b="1" dirty="0"/>
              <a:t>Remover os recipientes</a:t>
            </a:r>
            <a:r>
              <a:rPr lang="pt-BR" dirty="0"/>
              <a:t> da área de fogo, se isto puder ser feito sem risco;</a:t>
            </a:r>
          </a:p>
          <a:p>
            <a:pPr algn="just">
              <a:spcAft>
                <a:spcPts val="1200"/>
              </a:spcAft>
            </a:pPr>
            <a:r>
              <a:rPr lang="pt-BR" dirty="0"/>
              <a:t>►</a:t>
            </a:r>
            <a:r>
              <a:rPr lang="pt-BR" b="1" dirty="0"/>
              <a:t>Não espalhar o material</a:t>
            </a:r>
            <a:r>
              <a:rPr lang="pt-BR" dirty="0"/>
              <a:t> com o uso de jato de água de alta pressão;</a:t>
            </a:r>
          </a:p>
          <a:p>
            <a:pPr algn="just">
              <a:spcAft>
                <a:spcPts val="1200"/>
              </a:spcAft>
            </a:pPr>
            <a:r>
              <a:rPr lang="pt-BR" dirty="0"/>
              <a:t>►</a:t>
            </a:r>
            <a:r>
              <a:rPr lang="pt-BR" b="1" dirty="0"/>
              <a:t>Confinar as águas residuais</a:t>
            </a:r>
            <a:r>
              <a:rPr lang="pt-BR" dirty="0"/>
              <a:t> para posterior descarte;</a:t>
            </a:r>
          </a:p>
        </p:txBody>
      </p:sp>
      <p:pic>
        <p:nvPicPr>
          <p:cNvPr id="3" name="Imagem 2"/>
          <p:cNvPicPr>
            <a:picLocks noChangeAspect="1"/>
          </p:cNvPicPr>
          <p:nvPr/>
        </p:nvPicPr>
        <p:blipFill rotWithShape="1">
          <a:blip r:embed="rId3">
            <a:extLst>
              <a:ext uri="{28A0092B-C50C-407E-A947-70E740481C1C}">
                <a14:useLocalDpi xmlns:a14="http://schemas.microsoft.com/office/drawing/2010/main" val="0"/>
              </a:ext>
            </a:extLst>
          </a:blip>
          <a:srcRect l="11856" r="10417"/>
          <a:stretch/>
        </p:blipFill>
        <p:spPr>
          <a:xfrm>
            <a:off x="5926683" y="2222833"/>
            <a:ext cx="2998704" cy="2030511"/>
          </a:xfrm>
          <a:prstGeom prst="rect">
            <a:avLst/>
          </a:prstGeom>
          <a:ln>
            <a:noFill/>
          </a:ln>
          <a:effectLst>
            <a:softEdge rad="63500"/>
          </a:effectLst>
        </p:spPr>
      </p:pic>
      <p:sp>
        <p:nvSpPr>
          <p:cNvPr id="7" name="Retângulo 6"/>
          <p:cNvSpPr/>
          <p:nvPr/>
        </p:nvSpPr>
        <p:spPr>
          <a:xfrm>
            <a:off x="0" y="1431676"/>
            <a:ext cx="3948577"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Incêndio de Grandes Proporções</a:t>
            </a:r>
          </a:p>
        </p:txBody>
      </p:sp>
      <p:pic>
        <p:nvPicPr>
          <p:cNvPr id="9" name="Imagem 8">
            <a:extLst>
              <a:ext uri="{FF2B5EF4-FFF2-40B4-BE49-F238E27FC236}">
                <a16:creationId xmlns:a16="http://schemas.microsoft.com/office/drawing/2014/main" id="{832DD719-5DA6-4B7D-BDCC-034DB4626B07}"/>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5" y="555527"/>
            <a:ext cx="7429890" cy="816074"/>
          </a:xfrm>
          <a:prstGeom prst="rect">
            <a:avLst/>
          </a:prstGeom>
        </p:spPr>
      </p:pic>
      <p:sp>
        <p:nvSpPr>
          <p:cNvPr id="10" name="CaixaDeTexto 9">
            <a:extLst>
              <a:ext uri="{FF2B5EF4-FFF2-40B4-BE49-F238E27FC236}">
                <a16:creationId xmlns:a16="http://schemas.microsoft.com/office/drawing/2014/main" id="{3375A305-6D4C-42AD-B0B3-27E7941A0559}"/>
              </a:ext>
            </a:extLst>
          </p:cNvPr>
          <p:cNvSpPr txBox="1"/>
          <p:nvPr/>
        </p:nvSpPr>
        <p:spPr>
          <a:xfrm>
            <a:off x="214280" y="577298"/>
            <a:ext cx="7211755" cy="738664"/>
          </a:xfrm>
          <a:prstGeom prst="rect">
            <a:avLst/>
          </a:prstGeom>
          <a:noFill/>
        </p:spPr>
        <p:txBody>
          <a:bodyPr wrap="square" rtlCol="0">
            <a:spAutoFit/>
          </a:bodyPr>
          <a:lstStyle/>
          <a:p>
            <a:r>
              <a:rPr lang="pt-BR" sz="2200" b="1" dirty="0"/>
              <a:t>CLASSE 9 – SUBSTÂNCIAS E ARTIGOS PERIGOSOS DIVERSOS</a:t>
            </a:r>
          </a:p>
          <a:p>
            <a:r>
              <a:rPr lang="pt-BR" sz="2000" dirty="0"/>
              <a:t>Procedimentos em caso de Emergência</a:t>
            </a:r>
          </a:p>
        </p:txBody>
      </p:sp>
    </p:spTree>
    <p:extLst>
      <p:ext uri="{BB962C8B-B14F-4D97-AF65-F5344CB8AC3E}">
        <p14:creationId xmlns:p14="http://schemas.microsoft.com/office/powerpoint/2010/main" val="171722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7" dur="500"/>
                                        <p:tgtEl>
                                          <p:spTgt spid="2">
                                            <p:txEl>
                                              <p:pRg st="3" end="3"/>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54536" y="1991196"/>
            <a:ext cx="6419446" cy="2528897"/>
          </a:xfrm>
          <a:prstGeom prst="rect">
            <a:avLst/>
          </a:prstGeom>
          <a:noFill/>
          <a:ln w="19050">
            <a:noFill/>
          </a:ln>
        </p:spPr>
        <p:txBody>
          <a:bodyPr wrap="square" rtlCol="0">
            <a:spAutoFit/>
          </a:bodyPr>
          <a:lstStyle/>
          <a:p>
            <a:pPr algn="just">
              <a:lnSpc>
                <a:spcPts val="2700"/>
              </a:lnSpc>
              <a:spcAft>
                <a:spcPts val="3000"/>
              </a:spcAft>
            </a:pPr>
            <a:r>
              <a:rPr lang="pt-BR" dirty="0"/>
              <a:t>►No caso de </a:t>
            </a:r>
            <a:r>
              <a:rPr lang="pt-BR" b="1" dirty="0"/>
              <a:t>fertilizantes à base de nitrato de amônio</a:t>
            </a:r>
            <a:r>
              <a:rPr lang="pt-BR" dirty="0"/>
              <a:t>, DEVE-SE </a:t>
            </a:r>
            <a:r>
              <a:rPr lang="pt-BR" dirty="0">
                <a:solidFill>
                  <a:srgbClr val="FD6E35"/>
                </a:solidFill>
              </a:rPr>
              <a:t>inundar a área com água</a:t>
            </a:r>
            <a:r>
              <a:rPr lang="pt-BR" dirty="0"/>
              <a:t> de uma distância segura e </a:t>
            </a:r>
            <a:r>
              <a:rPr lang="pt-BR" dirty="0">
                <a:solidFill>
                  <a:srgbClr val="00B0F0"/>
                </a:solidFill>
              </a:rPr>
              <a:t>não remover a carga ou o veículo</a:t>
            </a:r>
            <a:r>
              <a:rPr lang="pt-BR" dirty="0"/>
              <a:t>, se já estiverem expostos ao calor;</a:t>
            </a:r>
          </a:p>
          <a:p>
            <a:pPr algn="just">
              <a:lnSpc>
                <a:spcPts val="2700"/>
              </a:lnSpc>
              <a:spcAft>
                <a:spcPts val="3000"/>
              </a:spcAft>
            </a:pPr>
            <a:r>
              <a:rPr lang="pt-BR" dirty="0"/>
              <a:t>►No caso de </a:t>
            </a:r>
            <a:r>
              <a:rPr lang="pt-BR" b="1" dirty="0"/>
              <a:t>baterias de lítio</a:t>
            </a:r>
            <a:r>
              <a:rPr lang="pt-BR" dirty="0"/>
              <a:t>, DEVE-SE utilizar </a:t>
            </a:r>
            <a:r>
              <a:rPr lang="pt-BR" dirty="0">
                <a:solidFill>
                  <a:srgbClr val="00B0F0"/>
                </a:solidFill>
              </a:rPr>
              <a:t>areia seca</a:t>
            </a:r>
            <a:r>
              <a:rPr lang="pt-BR" dirty="0"/>
              <a:t>, </a:t>
            </a:r>
            <a:r>
              <a:rPr lang="pt-BR" dirty="0">
                <a:solidFill>
                  <a:srgbClr val="00B0F0"/>
                </a:solidFill>
              </a:rPr>
              <a:t>pó químico</a:t>
            </a:r>
            <a:r>
              <a:rPr lang="pt-BR" dirty="0"/>
              <a:t> ou barrilha, </a:t>
            </a:r>
            <a:r>
              <a:rPr lang="pt-BR" dirty="0">
                <a:solidFill>
                  <a:srgbClr val="00B0F0"/>
                </a:solidFill>
              </a:rPr>
              <a:t>pó de cobre </a:t>
            </a:r>
            <a:r>
              <a:rPr lang="pt-BR" dirty="0"/>
              <a:t>ou de </a:t>
            </a:r>
            <a:r>
              <a:rPr lang="pt-BR" dirty="0">
                <a:solidFill>
                  <a:srgbClr val="00B0F0"/>
                </a:solidFill>
              </a:rPr>
              <a:t>grafite,</a:t>
            </a:r>
            <a:r>
              <a:rPr lang="pt-BR" dirty="0"/>
              <a:t> </a:t>
            </a:r>
            <a:r>
              <a:rPr lang="pt-BR" dirty="0">
                <a:solidFill>
                  <a:srgbClr val="00B0F0"/>
                </a:solidFill>
              </a:rPr>
              <a:t>cloreto de sódio em pó.</a:t>
            </a:r>
            <a:r>
              <a:rPr lang="pt-BR" dirty="0"/>
              <a:t> </a:t>
            </a:r>
            <a:r>
              <a:rPr lang="pt-BR" dirty="0">
                <a:solidFill>
                  <a:srgbClr val="C00000"/>
                </a:solidFill>
              </a:rPr>
              <a:t>Se isto não for possível, abandone a área e deixe queimar</a:t>
            </a:r>
            <a:r>
              <a:rPr lang="pt-BR" dirty="0"/>
              <a:t>.</a:t>
            </a:r>
          </a:p>
        </p:txBody>
      </p:sp>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1381" y="1669597"/>
            <a:ext cx="2360860" cy="3147813"/>
          </a:xfrm>
          <a:prstGeom prst="rect">
            <a:avLst/>
          </a:prstGeom>
          <a:ln>
            <a:noFill/>
          </a:ln>
          <a:effectLst>
            <a:softEdge rad="63500"/>
          </a:effectLst>
        </p:spPr>
      </p:pic>
      <p:sp>
        <p:nvSpPr>
          <p:cNvPr id="9" name="Retângulo 8">
            <a:extLst>
              <a:ext uri="{FF2B5EF4-FFF2-40B4-BE49-F238E27FC236}">
                <a16:creationId xmlns:a16="http://schemas.microsoft.com/office/drawing/2014/main" id="{A6D114F6-68ED-42FB-B944-2E34B54D3785}"/>
              </a:ext>
            </a:extLst>
          </p:cNvPr>
          <p:cNvSpPr/>
          <p:nvPr/>
        </p:nvSpPr>
        <p:spPr>
          <a:xfrm>
            <a:off x="0" y="1431676"/>
            <a:ext cx="3948577"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Incêndio de Grandes Proporções</a:t>
            </a:r>
          </a:p>
        </p:txBody>
      </p:sp>
      <p:pic>
        <p:nvPicPr>
          <p:cNvPr id="10" name="Imagem 9">
            <a:extLst>
              <a:ext uri="{FF2B5EF4-FFF2-40B4-BE49-F238E27FC236}">
                <a16:creationId xmlns:a16="http://schemas.microsoft.com/office/drawing/2014/main" id="{C849CFF4-9201-4BE0-BD15-5943F0F66462}"/>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5" y="555527"/>
            <a:ext cx="7429890" cy="816074"/>
          </a:xfrm>
          <a:prstGeom prst="rect">
            <a:avLst/>
          </a:prstGeom>
        </p:spPr>
      </p:pic>
      <p:sp>
        <p:nvSpPr>
          <p:cNvPr id="11" name="CaixaDeTexto 10">
            <a:extLst>
              <a:ext uri="{FF2B5EF4-FFF2-40B4-BE49-F238E27FC236}">
                <a16:creationId xmlns:a16="http://schemas.microsoft.com/office/drawing/2014/main" id="{E0507F4B-6C49-48DB-A220-77338DE1418C}"/>
              </a:ext>
            </a:extLst>
          </p:cNvPr>
          <p:cNvSpPr txBox="1"/>
          <p:nvPr/>
        </p:nvSpPr>
        <p:spPr>
          <a:xfrm>
            <a:off x="214280" y="577298"/>
            <a:ext cx="7211755" cy="738664"/>
          </a:xfrm>
          <a:prstGeom prst="rect">
            <a:avLst/>
          </a:prstGeom>
          <a:noFill/>
        </p:spPr>
        <p:txBody>
          <a:bodyPr wrap="square" rtlCol="0">
            <a:spAutoFit/>
          </a:bodyPr>
          <a:lstStyle/>
          <a:p>
            <a:r>
              <a:rPr lang="pt-BR" sz="2200" b="1" dirty="0"/>
              <a:t>CLASSE 9 – SUBSTÂNCIAS E ARTIGOS PERIGOSOS DIVERSOS</a:t>
            </a:r>
          </a:p>
          <a:p>
            <a:r>
              <a:rPr lang="pt-BR" sz="2000" dirty="0"/>
              <a:t>Procedimentos em caso de Emergência</a:t>
            </a:r>
          </a:p>
        </p:txBody>
      </p:sp>
    </p:spTree>
    <p:extLst>
      <p:ext uri="{BB962C8B-B14F-4D97-AF65-F5344CB8AC3E}">
        <p14:creationId xmlns:p14="http://schemas.microsoft.com/office/powerpoint/2010/main" val="313071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251520" y="2084050"/>
            <a:ext cx="5809971" cy="1458476"/>
          </a:xfrm>
          <a:prstGeom prst="rect">
            <a:avLst/>
          </a:prstGeom>
          <a:noFill/>
          <a:ln w="19050">
            <a:noFill/>
          </a:ln>
        </p:spPr>
        <p:txBody>
          <a:bodyPr wrap="square" rtlCol="0">
            <a:spAutoFit/>
          </a:bodyPr>
          <a:lstStyle/>
          <a:p>
            <a:pPr algn="just">
              <a:lnSpc>
                <a:spcPts val="2700"/>
              </a:lnSpc>
            </a:pPr>
            <a:r>
              <a:rPr lang="pt-BR" sz="2000" dirty="0"/>
              <a:t>Os produtos dessa classe apresentam a propriedade de se </a:t>
            </a:r>
            <a:r>
              <a:rPr lang="pt-BR" sz="2000" dirty="0">
                <a:solidFill>
                  <a:srgbClr val="00B0F0"/>
                </a:solidFill>
              </a:rPr>
              <a:t>inflamarem com facilidade</a:t>
            </a:r>
            <a:r>
              <a:rPr lang="pt-BR" sz="2000" dirty="0"/>
              <a:t> na presença de uma </a:t>
            </a:r>
            <a:r>
              <a:rPr lang="pt-BR" sz="2000" dirty="0">
                <a:solidFill>
                  <a:srgbClr val="00B050"/>
                </a:solidFill>
              </a:rPr>
              <a:t>fonte de ignição</a:t>
            </a:r>
            <a:r>
              <a:rPr lang="pt-BR" sz="2000" dirty="0"/>
              <a:t>, até mesmo em </a:t>
            </a:r>
            <a:r>
              <a:rPr lang="pt-BR" sz="2000" dirty="0">
                <a:solidFill>
                  <a:srgbClr val="7030A0"/>
                </a:solidFill>
              </a:rPr>
              <a:t>contato com o ar </a:t>
            </a:r>
            <a:r>
              <a:rPr lang="pt-BR" sz="2000" dirty="0"/>
              <a:t>(ou não, pois são autorreagentes)</a:t>
            </a:r>
            <a:r>
              <a:rPr lang="pt-BR" sz="2000" dirty="0">
                <a:solidFill>
                  <a:srgbClr val="7030A0"/>
                </a:solidFill>
              </a:rPr>
              <a:t> ou com a água</a:t>
            </a:r>
            <a:r>
              <a:rPr lang="pt-BR" sz="2000" dirty="0"/>
              <a:t>. </a:t>
            </a:r>
          </a:p>
        </p:txBody>
      </p:sp>
      <p:pic>
        <p:nvPicPr>
          <p:cNvPr id="11" name="Imagem 10">
            <a:extLst>
              <a:ext uri="{FF2B5EF4-FFF2-40B4-BE49-F238E27FC236}">
                <a16:creationId xmlns:a16="http://schemas.microsoft.com/office/drawing/2014/main" id="{1A865102-EFA1-4200-8501-D8DA467FC75E}"/>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6"/>
            <a:ext cx="4650917" cy="484816"/>
          </a:xfrm>
          <a:prstGeom prst="rect">
            <a:avLst/>
          </a:prstGeom>
        </p:spPr>
      </p:pic>
      <p:sp>
        <p:nvSpPr>
          <p:cNvPr id="12" name="CaixaDeTexto 11">
            <a:extLst>
              <a:ext uri="{FF2B5EF4-FFF2-40B4-BE49-F238E27FC236}">
                <a16:creationId xmlns:a16="http://schemas.microsoft.com/office/drawing/2014/main" id="{C8D61A72-61CF-4AC0-8451-D1182A909D1F}"/>
              </a:ext>
            </a:extLst>
          </p:cNvPr>
          <p:cNvSpPr txBox="1"/>
          <p:nvPr/>
        </p:nvSpPr>
        <p:spPr>
          <a:xfrm>
            <a:off x="214281" y="577298"/>
            <a:ext cx="4555611" cy="430887"/>
          </a:xfrm>
          <a:prstGeom prst="rect">
            <a:avLst/>
          </a:prstGeom>
          <a:noFill/>
        </p:spPr>
        <p:txBody>
          <a:bodyPr wrap="square" rtlCol="0">
            <a:spAutoFit/>
          </a:bodyPr>
          <a:lstStyle/>
          <a:p>
            <a:r>
              <a:rPr lang="pt-BR" sz="2200" b="1" dirty="0"/>
              <a:t>CLASSE 4 – SÓLIDOS INFLAMÁVEIS</a:t>
            </a:r>
          </a:p>
        </p:txBody>
      </p:sp>
      <p:sp>
        <p:nvSpPr>
          <p:cNvPr id="13" name="CaixaDeTexto 12">
            <a:extLst>
              <a:ext uri="{FF2B5EF4-FFF2-40B4-BE49-F238E27FC236}">
                <a16:creationId xmlns:a16="http://schemas.microsoft.com/office/drawing/2014/main" id="{BE43BD63-CB0F-4A6F-8CC7-B2957A11648B}"/>
              </a:ext>
            </a:extLst>
          </p:cNvPr>
          <p:cNvSpPr txBox="1"/>
          <p:nvPr/>
        </p:nvSpPr>
        <p:spPr>
          <a:xfrm>
            <a:off x="251520" y="1105999"/>
            <a:ext cx="8712968" cy="765979"/>
          </a:xfrm>
          <a:prstGeom prst="rect">
            <a:avLst/>
          </a:prstGeom>
          <a:noFill/>
          <a:ln w="19050">
            <a:noFill/>
          </a:ln>
        </p:spPr>
        <p:txBody>
          <a:bodyPr wrap="square" rtlCol="0">
            <a:spAutoFit/>
          </a:bodyPr>
          <a:lstStyle/>
          <a:p>
            <a:pPr>
              <a:lnSpc>
                <a:spcPts val="2700"/>
              </a:lnSpc>
            </a:pPr>
            <a:r>
              <a:rPr lang="pt-BR" sz="2000" dirty="0"/>
              <a:t>Substâncias sujeitas à </a:t>
            </a:r>
            <a:r>
              <a:rPr lang="pt-BR" sz="2000" dirty="0">
                <a:solidFill>
                  <a:srgbClr val="FD6E35"/>
                </a:solidFill>
              </a:rPr>
              <a:t>combustão espontânea </a:t>
            </a:r>
            <a:r>
              <a:rPr lang="pt-BR" sz="2000" dirty="0"/>
              <a:t>e substâncias que, em </a:t>
            </a:r>
            <a:r>
              <a:rPr lang="pt-BR" sz="2000" dirty="0">
                <a:solidFill>
                  <a:srgbClr val="00B0F0"/>
                </a:solidFill>
              </a:rPr>
              <a:t>contato com a água</a:t>
            </a:r>
            <a:r>
              <a:rPr lang="pt-BR" sz="2000" dirty="0"/>
              <a:t>, </a:t>
            </a:r>
            <a:r>
              <a:rPr lang="pt-BR" sz="2000" dirty="0">
                <a:solidFill>
                  <a:srgbClr val="00B050"/>
                </a:solidFill>
              </a:rPr>
              <a:t>emitem gases</a:t>
            </a:r>
            <a:r>
              <a:rPr lang="pt-BR" sz="2000" dirty="0"/>
              <a:t> inflamáveis. </a:t>
            </a:r>
            <a:r>
              <a:rPr lang="pt-BR" sz="1000" dirty="0"/>
              <a:t>(Res. ANTT 5232/16, cap. 2.4)</a:t>
            </a:r>
            <a:endParaRPr lang="pt-BR" dirty="0"/>
          </a:p>
        </p:txBody>
      </p:sp>
      <p:pic>
        <p:nvPicPr>
          <p:cNvPr id="18" name="Picture 14" descr="Resultado de imagem para simbologia de produtos perigosos sólido inflamável">
            <a:extLst>
              <a:ext uri="{FF2B5EF4-FFF2-40B4-BE49-F238E27FC236}">
                <a16:creationId xmlns:a16="http://schemas.microsoft.com/office/drawing/2014/main" id="{69F36CE0-12F4-4A17-B160-FC431AA0D2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9151" y="1704915"/>
            <a:ext cx="1465751" cy="1465751"/>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m 18" descr="Resultado de imagem para simbologia de produtos perigosos combustão espontânea">
            <a:extLst>
              <a:ext uri="{FF2B5EF4-FFF2-40B4-BE49-F238E27FC236}">
                <a16:creationId xmlns:a16="http://schemas.microsoft.com/office/drawing/2014/main" id="{290DDD32-1BA7-469B-A2A5-11A5CDC652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978" t="7172" r="10756" b="6838"/>
          <a:stretch>
            <a:fillRect/>
          </a:stretch>
        </p:blipFill>
        <p:spPr bwMode="auto">
          <a:xfrm>
            <a:off x="7446354" y="2566067"/>
            <a:ext cx="1395652" cy="1395559"/>
          </a:xfrm>
          <a:custGeom>
            <a:avLst/>
            <a:gdLst>
              <a:gd name="connsiteX0" fmla="*/ 756802 w 1533317"/>
              <a:gd name="connsiteY0" fmla="*/ 0 h 1533216"/>
              <a:gd name="connsiteX1" fmla="*/ 1533317 w 1533317"/>
              <a:gd name="connsiteY1" fmla="*/ 771007 h 1533216"/>
              <a:gd name="connsiteX2" fmla="*/ 776515 w 1533317"/>
              <a:gd name="connsiteY2" fmla="*/ 1533216 h 1533216"/>
              <a:gd name="connsiteX3" fmla="*/ 0 w 1533317"/>
              <a:gd name="connsiteY3" fmla="*/ 762210 h 1533216"/>
              <a:gd name="connsiteX4" fmla="*/ 756802 w 1533317"/>
              <a:gd name="connsiteY4" fmla="*/ 0 h 1533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317" h="1533216">
                <a:moveTo>
                  <a:pt x="756802" y="0"/>
                </a:moveTo>
                <a:lnTo>
                  <a:pt x="1533317" y="771007"/>
                </a:lnTo>
                <a:lnTo>
                  <a:pt x="776515" y="1533216"/>
                </a:lnTo>
                <a:lnTo>
                  <a:pt x="0" y="762210"/>
                </a:lnTo>
                <a:lnTo>
                  <a:pt x="756802" y="0"/>
                </a:lnTo>
                <a:close/>
              </a:path>
            </a:pathLst>
          </a:custGeom>
          <a:noFill/>
          <a:extLst>
            <a:ext uri="{909E8E84-426E-40DD-AFC4-6F175D3DCCD1}">
              <a14:hiddenFill xmlns:a14="http://schemas.microsoft.com/office/drawing/2010/main">
                <a:solidFill>
                  <a:srgbClr val="FFFFFF"/>
                </a:solidFill>
              </a14:hiddenFill>
            </a:ext>
          </a:extLst>
        </p:spPr>
      </p:pic>
      <p:pic>
        <p:nvPicPr>
          <p:cNvPr id="20" name="Picture 18" descr="Resultado de imagem para simbologia de produtos perigosos perigoso quando molhado">
            <a:extLst>
              <a:ext uri="{FF2B5EF4-FFF2-40B4-BE49-F238E27FC236}">
                <a16:creationId xmlns:a16="http://schemas.microsoft.com/office/drawing/2014/main" id="{3D3CA01D-FD2C-4FBF-B620-B05B946288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4200" y="3357026"/>
            <a:ext cx="1395651" cy="1395651"/>
          </a:xfrm>
          <a:prstGeom prst="rect">
            <a:avLst/>
          </a:prstGeom>
          <a:noFill/>
          <a:extLst>
            <a:ext uri="{909E8E84-426E-40DD-AFC4-6F175D3DCCD1}">
              <a14:hiddenFill xmlns:a14="http://schemas.microsoft.com/office/drawing/2010/main">
                <a:solidFill>
                  <a:srgbClr val="FFFFFF"/>
                </a:solidFill>
              </a14:hiddenFill>
            </a:ext>
          </a:extLst>
        </p:spPr>
      </p:pic>
      <p:sp>
        <p:nvSpPr>
          <p:cNvPr id="22" name="CaixaDeTexto 21">
            <a:extLst>
              <a:ext uri="{FF2B5EF4-FFF2-40B4-BE49-F238E27FC236}">
                <a16:creationId xmlns:a16="http://schemas.microsoft.com/office/drawing/2014/main" id="{D6184C3D-9905-4A43-A7DC-98EBB955093C}"/>
              </a:ext>
            </a:extLst>
          </p:cNvPr>
          <p:cNvSpPr txBox="1"/>
          <p:nvPr/>
        </p:nvSpPr>
        <p:spPr>
          <a:xfrm>
            <a:off x="251520" y="3754599"/>
            <a:ext cx="5207584" cy="1112228"/>
          </a:xfrm>
          <a:prstGeom prst="rect">
            <a:avLst/>
          </a:prstGeom>
          <a:noFill/>
          <a:ln w="19050">
            <a:noFill/>
          </a:ln>
        </p:spPr>
        <p:txBody>
          <a:bodyPr wrap="square" rtlCol="0">
            <a:spAutoFit/>
          </a:bodyPr>
          <a:lstStyle/>
          <a:p>
            <a:pPr algn="just">
              <a:lnSpc>
                <a:spcPts val="2700"/>
              </a:lnSpc>
            </a:pPr>
            <a:r>
              <a:rPr lang="pt-BR" sz="2000" dirty="0"/>
              <a:t>Em sua grande maioria </a:t>
            </a:r>
            <a:r>
              <a:rPr lang="pt-BR" sz="2000" dirty="0">
                <a:solidFill>
                  <a:srgbClr val="00B0F0"/>
                </a:solidFill>
              </a:rPr>
              <a:t>sólidos</a:t>
            </a:r>
            <a:r>
              <a:rPr lang="pt-BR" sz="2000" dirty="0"/>
              <a:t>, portanto apresentam baixa mobilidade no meio quando da ocorrência de vazamentos.</a:t>
            </a:r>
          </a:p>
        </p:txBody>
      </p:sp>
    </p:spTree>
    <p:extLst>
      <p:ext uri="{BB962C8B-B14F-4D97-AF65-F5344CB8AC3E}">
        <p14:creationId xmlns:p14="http://schemas.microsoft.com/office/powerpoint/2010/main" val="293151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51519" y="2085112"/>
            <a:ext cx="6689607" cy="2400657"/>
          </a:xfrm>
          <a:prstGeom prst="rect">
            <a:avLst/>
          </a:prstGeom>
          <a:noFill/>
          <a:ln w="19050">
            <a:noFill/>
          </a:ln>
        </p:spPr>
        <p:txBody>
          <a:bodyPr wrap="square" rtlCol="0">
            <a:spAutoFit/>
          </a:bodyPr>
          <a:lstStyle/>
          <a:p>
            <a:pPr algn="just">
              <a:spcAft>
                <a:spcPts val="3000"/>
              </a:spcAft>
            </a:pPr>
            <a:r>
              <a:rPr lang="pt-BR" sz="2000" dirty="0"/>
              <a:t>►Utilizar mangueiras com suporte ou canhão monitor. Se não for possível, abandonar a área e deixar queimar;</a:t>
            </a:r>
          </a:p>
          <a:p>
            <a:pPr algn="just">
              <a:spcAft>
                <a:spcPts val="3000"/>
              </a:spcAft>
            </a:pPr>
            <a:r>
              <a:rPr lang="pt-BR" sz="2000" dirty="0"/>
              <a:t>►Manter-se sempre longe das extremidades dos tanques;</a:t>
            </a:r>
          </a:p>
          <a:p>
            <a:pPr algn="just">
              <a:spcAft>
                <a:spcPts val="3000"/>
              </a:spcAft>
            </a:pPr>
            <a:r>
              <a:rPr lang="pt-BR" sz="2000" dirty="0"/>
              <a:t>►Resfriar lateralmente com água os recipientes expostos às chamas, mesmo após o fogo ter sido extinto;</a:t>
            </a:r>
          </a:p>
        </p:txBody>
      </p:sp>
      <p:sp>
        <p:nvSpPr>
          <p:cNvPr id="9" name="Retângulo 8">
            <a:extLst>
              <a:ext uri="{FF2B5EF4-FFF2-40B4-BE49-F238E27FC236}">
                <a16:creationId xmlns:a16="http://schemas.microsoft.com/office/drawing/2014/main" id="{06F908B9-72EB-4121-AE9B-6A395FEDC484}"/>
              </a:ext>
            </a:extLst>
          </p:cNvPr>
          <p:cNvSpPr/>
          <p:nvPr/>
        </p:nvSpPr>
        <p:spPr>
          <a:xfrm>
            <a:off x="0" y="1431676"/>
            <a:ext cx="4287982"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...ainda em caso de FOGO INTENSO</a:t>
            </a:r>
          </a:p>
        </p:txBody>
      </p:sp>
      <p:pic>
        <p:nvPicPr>
          <p:cNvPr id="10" name="Imagem 9">
            <a:extLst>
              <a:ext uri="{FF2B5EF4-FFF2-40B4-BE49-F238E27FC236}">
                <a16:creationId xmlns:a16="http://schemas.microsoft.com/office/drawing/2014/main" id="{EA50662B-F7C3-4FC6-99A7-AC41DD60242C}"/>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7429890" cy="816074"/>
          </a:xfrm>
          <a:prstGeom prst="rect">
            <a:avLst/>
          </a:prstGeom>
        </p:spPr>
      </p:pic>
      <p:sp>
        <p:nvSpPr>
          <p:cNvPr id="11" name="CaixaDeTexto 10">
            <a:extLst>
              <a:ext uri="{FF2B5EF4-FFF2-40B4-BE49-F238E27FC236}">
                <a16:creationId xmlns:a16="http://schemas.microsoft.com/office/drawing/2014/main" id="{4AEFCAD6-19DD-462E-A227-9E640FF1DF09}"/>
              </a:ext>
            </a:extLst>
          </p:cNvPr>
          <p:cNvSpPr txBox="1"/>
          <p:nvPr/>
        </p:nvSpPr>
        <p:spPr>
          <a:xfrm>
            <a:off x="214280" y="577298"/>
            <a:ext cx="7211755" cy="738664"/>
          </a:xfrm>
          <a:prstGeom prst="rect">
            <a:avLst/>
          </a:prstGeom>
          <a:noFill/>
        </p:spPr>
        <p:txBody>
          <a:bodyPr wrap="square" rtlCol="0">
            <a:spAutoFit/>
          </a:bodyPr>
          <a:lstStyle/>
          <a:p>
            <a:r>
              <a:rPr lang="pt-BR" sz="2200" b="1" dirty="0"/>
              <a:t>CLASSE 9 – SUBSTÂNCIAS E ARTIGOS PERIGOSOS DIVERSOS</a:t>
            </a:r>
          </a:p>
          <a:p>
            <a:r>
              <a:rPr lang="pt-BR" sz="2000" dirty="0"/>
              <a:t>Procedimentos em caso de Emergência</a:t>
            </a:r>
          </a:p>
        </p:txBody>
      </p:sp>
      <p:pic>
        <p:nvPicPr>
          <p:cNvPr id="12" name="Imagem 11" descr="Rolo De Etiquetas De Simbologia De Risco - Substâncias Perigosas Diversas 9">
            <a:extLst>
              <a:ext uri="{FF2B5EF4-FFF2-40B4-BE49-F238E27FC236}">
                <a16:creationId xmlns:a16="http://schemas.microsoft.com/office/drawing/2014/main" id="{E624AC6E-CE9B-49C5-8345-60D8008D03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93"/>
          <a:stretch>
            <a:fillRect/>
          </a:stretch>
        </p:blipFill>
        <p:spPr bwMode="auto">
          <a:xfrm>
            <a:off x="7277655" y="1626099"/>
            <a:ext cx="1594814" cy="1591730"/>
          </a:xfrm>
          <a:custGeom>
            <a:avLst/>
            <a:gdLst>
              <a:gd name="connsiteX0" fmla="*/ 771161 w 1571729"/>
              <a:gd name="connsiteY0" fmla="*/ 0 h 1568689"/>
              <a:gd name="connsiteX1" fmla="*/ 823895 w 1571729"/>
              <a:gd name="connsiteY1" fmla="*/ 0 h 1568689"/>
              <a:gd name="connsiteX2" fmla="*/ 1571729 w 1571729"/>
              <a:gd name="connsiteY2" fmla="*/ 747834 h 1568689"/>
              <a:gd name="connsiteX3" fmla="*/ 1571729 w 1571729"/>
              <a:gd name="connsiteY3" fmla="*/ 794488 h 1568689"/>
              <a:gd name="connsiteX4" fmla="*/ 797528 w 1571729"/>
              <a:gd name="connsiteY4" fmla="*/ 1568689 h 1568689"/>
              <a:gd name="connsiteX5" fmla="*/ 0 w 1571729"/>
              <a:gd name="connsiteY5" fmla="*/ 771161 h 1568689"/>
              <a:gd name="connsiteX6" fmla="*/ 771161 w 1571729"/>
              <a:gd name="connsiteY6" fmla="*/ 0 h 1568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1729" h="1568689">
                <a:moveTo>
                  <a:pt x="771161" y="0"/>
                </a:moveTo>
                <a:lnTo>
                  <a:pt x="823895" y="0"/>
                </a:lnTo>
                <a:lnTo>
                  <a:pt x="1571729" y="747834"/>
                </a:lnTo>
                <a:lnTo>
                  <a:pt x="1571729" y="794488"/>
                </a:lnTo>
                <a:lnTo>
                  <a:pt x="797528" y="1568689"/>
                </a:lnTo>
                <a:lnTo>
                  <a:pt x="0" y="771161"/>
                </a:lnTo>
                <a:lnTo>
                  <a:pt x="771161" y="0"/>
                </a:lnTo>
                <a:close/>
              </a:path>
            </a:pathLst>
          </a:custGeom>
          <a:noFill/>
          <a:extLst>
            <a:ext uri="{909E8E84-426E-40DD-AFC4-6F175D3DCCD1}">
              <a14:hiddenFill xmlns:a14="http://schemas.microsoft.com/office/drawing/2010/main">
                <a:solidFill>
                  <a:srgbClr val="FFFFFF"/>
                </a:solidFill>
              </a14:hiddenFill>
            </a:ext>
          </a:extLst>
        </p:spPr>
      </p:pic>
      <p:pic>
        <p:nvPicPr>
          <p:cNvPr id="13" name="Imagem 12" descr="Resultado de imagem para simbologia de produtos perigosos diversos">
            <a:extLst>
              <a:ext uri="{FF2B5EF4-FFF2-40B4-BE49-F238E27FC236}">
                <a16:creationId xmlns:a16="http://schemas.microsoft.com/office/drawing/2014/main" id="{E1794F48-D433-4C86-9DDD-1B9134E9F5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014" t="17450" r="15014" b="12579"/>
          <a:stretch>
            <a:fillRect/>
          </a:stretch>
        </p:blipFill>
        <p:spPr bwMode="auto">
          <a:xfrm>
            <a:off x="7257574" y="3285440"/>
            <a:ext cx="1614895" cy="1614895"/>
          </a:xfrm>
          <a:custGeom>
            <a:avLst/>
            <a:gdLst>
              <a:gd name="connsiteX0" fmla="*/ 614470 w 1228939"/>
              <a:gd name="connsiteY0" fmla="*/ 0 h 1228939"/>
              <a:gd name="connsiteX1" fmla="*/ 1228939 w 1228939"/>
              <a:gd name="connsiteY1" fmla="*/ 614470 h 1228939"/>
              <a:gd name="connsiteX2" fmla="*/ 614470 w 1228939"/>
              <a:gd name="connsiteY2" fmla="*/ 1228939 h 1228939"/>
              <a:gd name="connsiteX3" fmla="*/ 0 w 1228939"/>
              <a:gd name="connsiteY3" fmla="*/ 614470 h 1228939"/>
              <a:gd name="connsiteX4" fmla="*/ 614470 w 1228939"/>
              <a:gd name="connsiteY4" fmla="*/ 0 h 1228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939" h="1228939">
                <a:moveTo>
                  <a:pt x="614470" y="0"/>
                </a:moveTo>
                <a:lnTo>
                  <a:pt x="1228939" y="614470"/>
                </a:lnTo>
                <a:lnTo>
                  <a:pt x="614470" y="1228939"/>
                </a:lnTo>
                <a:lnTo>
                  <a:pt x="0" y="614470"/>
                </a:lnTo>
                <a:lnTo>
                  <a:pt x="614470" y="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26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14280" y="1969898"/>
            <a:ext cx="7211755" cy="2862322"/>
          </a:xfrm>
          <a:prstGeom prst="rect">
            <a:avLst/>
          </a:prstGeom>
          <a:noFill/>
          <a:ln w="19050">
            <a:noFill/>
          </a:ln>
        </p:spPr>
        <p:txBody>
          <a:bodyPr wrap="square" rtlCol="0">
            <a:spAutoFit/>
          </a:bodyPr>
          <a:lstStyle>
            <a:defPPr lvl="0">
              <a:defRPr lang="pt-BR"/>
            </a:defPPr>
            <a:lvl1pPr algn="just">
              <a:spcAft>
                <a:spcPts val="3000"/>
              </a:spcAft>
              <a:defRPr sz="2000"/>
            </a:lvl1pPr>
          </a:lstStyle>
          <a:p>
            <a:pPr algn="l">
              <a:spcAft>
                <a:spcPts val="2400"/>
              </a:spcAft>
            </a:pPr>
            <a:r>
              <a:rPr lang="pt-BR" dirty="0"/>
              <a:t>►Retirar-se imediatamente caso ouça o ruído do dispositivo de segurança/alívio ou em caso de escoloração do tanque devido ao fogo;</a:t>
            </a:r>
          </a:p>
          <a:p>
            <a:pPr algn="l">
              <a:spcAft>
                <a:spcPts val="2400"/>
              </a:spcAft>
            </a:pPr>
            <a:r>
              <a:rPr lang="pt-BR" dirty="0"/>
              <a:t>►Dióxido de Carbono Sólido - Não jogar água diretamente no ponto de vazamento. Pode ocorrer congelamento;</a:t>
            </a:r>
          </a:p>
          <a:p>
            <a:pPr algn="l">
              <a:spcAft>
                <a:spcPts val="2400"/>
              </a:spcAft>
            </a:pPr>
            <a:r>
              <a:rPr lang="pt-BR" dirty="0"/>
              <a:t>►Não permitir a entrada de água nos recipientes (em se tratando de baterias de lítio).</a:t>
            </a:r>
          </a:p>
        </p:txBody>
      </p:sp>
      <p:sp>
        <p:nvSpPr>
          <p:cNvPr id="9" name="Retângulo 8">
            <a:extLst>
              <a:ext uri="{FF2B5EF4-FFF2-40B4-BE49-F238E27FC236}">
                <a16:creationId xmlns:a16="http://schemas.microsoft.com/office/drawing/2014/main" id="{9E88A836-CE69-4F1B-9D20-56767C6629DF}"/>
              </a:ext>
            </a:extLst>
          </p:cNvPr>
          <p:cNvSpPr/>
          <p:nvPr/>
        </p:nvSpPr>
        <p:spPr>
          <a:xfrm>
            <a:off x="0" y="1431676"/>
            <a:ext cx="4287982"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bg1"/>
                </a:solidFill>
              </a:rPr>
              <a:t>...ainda em caso de FOGO INTENSO</a:t>
            </a:r>
          </a:p>
        </p:txBody>
      </p:sp>
      <p:pic>
        <p:nvPicPr>
          <p:cNvPr id="10" name="Imagem 9">
            <a:extLst>
              <a:ext uri="{FF2B5EF4-FFF2-40B4-BE49-F238E27FC236}">
                <a16:creationId xmlns:a16="http://schemas.microsoft.com/office/drawing/2014/main" id="{0442342F-9809-4072-B147-F3DD0F6C932D}"/>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7429890" cy="816074"/>
          </a:xfrm>
          <a:prstGeom prst="rect">
            <a:avLst/>
          </a:prstGeom>
        </p:spPr>
      </p:pic>
      <p:sp>
        <p:nvSpPr>
          <p:cNvPr id="11" name="CaixaDeTexto 10">
            <a:extLst>
              <a:ext uri="{FF2B5EF4-FFF2-40B4-BE49-F238E27FC236}">
                <a16:creationId xmlns:a16="http://schemas.microsoft.com/office/drawing/2014/main" id="{CE805516-4DDD-4578-BCCD-2C3FB77AFFEA}"/>
              </a:ext>
            </a:extLst>
          </p:cNvPr>
          <p:cNvSpPr txBox="1"/>
          <p:nvPr/>
        </p:nvSpPr>
        <p:spPr>
          <a:xfrm>
            <a:off x="214280" y="577298"/>
            <a:ext cx="7211755" cy="738664"/>
          </a:xfrm>
          <a:prstGeom prst="rect">
            <a:avLst/>
          </a:prstGeom>
          <a:noFill/>
        </p:spPr>
        <p:txBody>
          <a:bodyPr wrap="square" rtlCol="0">
            <a:spAutoFit/>
          </a:bodyPr>
          <a:lstStyle/>
          <a:p>
            <a:r>
              <a:rPr lang="pt-BR" sz="2200" b="1" dirty="0"/>
              <a:t>CLASSE 9 – SUBSTÂNCIAS E ARTIGOS PERIGOSOS DIVERSOS</a:t>
            </a:r>
          </a:p>
          <a:p>
            <a:r>
              <a:rPr lang="pt-BR" sz="2000" dirty="0"/>
              <a:t>Procedimentos em caso de Emergência</a:t>
            </a:r>
          </a:p>
        </p:txBody>
      </p:sp>
      <p:pic>
        <p:nvPicPr>
          <p:cNvPr id="12" name="Imagem 11" descr="Rolo De Etiquetas De Simbologia De Risco - Substâncias Perigosas Diversas 9">
            <a:extLst>
              <a:ext uri="{FF2B5EF4-FFF2-40B4-BE49-F238E27FC236}">
                <a16:creationId xmlns:a16="http://schemas.microsoft.com/office/drawing/2014/main" id="{00839337-E78B-4060-A309-F9B4EBE869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93"/>
          <a:stretch>
            <a:fillRect/>
          </a:stretch>
        </p:blipFill>
        <p:spPr bwMode="auto">
          <a:xfrm>
            <a:off x="7277655" y="1626099"/>
            <a:ext cx="1594814" cy="1591730"/>
          </a:xfrm>
          <a:custGeom>
            <a:avLst/>
            <a:gdLst>
              <a:gd name="connsiteX0" fmla="*/ 771161 w 1571729"/>
              <a:gd name="connsiteY0" fmla="*/ 0 h 1568689"/>
              <a:gd name="connsiteX1" fmla="*/ 823895 w 1571729"/>
              <a:gd name="connsiteY1" fmla="*/ 0 h 1568689"/>
              <a:gd name="connsiteX2" fmla="*/ 1571729 w 1571729"/>
              <a:gd name="connsiteY2" fmla="*/ 747834 h 1568689"/>
              <a:gd name="connsiteX3" fmla="*/ 1571729 w 1571729"/>
              <a:gd name="connsiteY3" fmla="*/ 794488 h 1568689"/>
              <a:gd name="connsiteX4" fmla="*/ 797528 w 1571729"/>
              <a:gd name="connsiteY4" fmla="*/ 1568689 h 1568689"/>
              <a:gd name="connsiteX5" fmla="*/ 0 w 1571729"/>
              <a:gd name="connsiteY5" fmla="*/ 771161 h 1568689"/>
              <a:gd name="connsiteX6" fmla="*/ 771161 w 1571729"/>
              <a:gd name="connsiteY6" fmla="*/ 0 h 1568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1729" h="1568689">
                <a:moveTo>
                  <a:pt x="771161" y="0"/>
                </a:moveTo>
                <a:lnTo>
                  <a:pt x="823895" y="0"/>
                </a:lnTo>
                <a:lnTo>
                  <a:pt x="1571729" y="747834"/>
                </a:lnTo>
                <a:lnTo>
                  <a:pt x="1571729" y="794488"/>
                </a:lnTo>
                <a:lnTo>
                  <a:pt x="797528" y="1568689"/>
                </a:lnTo>
                <a:lnTo>
                  <a:pt x="0" y="771161"/>
                </a:lnTo>
                <a:lnTo>
                  <a:pt x="771161" y="0"/>
                </a:lnTo>
                <a:close/>
              </a:path>
            </a:pathLst>
          </a:custGeom>
          <a:noFill/>
          <a:extLst>
            <a:ext uri="{909E8E84-426E-40DD-AFC4-6F175D3DCCD1}">
              <a14:hiddenFill xmlns:a14="http://schemas.microsoft.com/office/drawing/2010/main">
                <a:solidFill>
                  <a:srgbClr val="FFFFFF"/>
                </a:solidFill>
              </a14:hiddenFill>
            </a:ext>
          </a:extLst>
        </p:spPr>
      </p:pic>
      <p:pic>
        <p:nvPicPr>
          <p:cNvPr id="13" name="Imagem 12" descr="Resultado de imagem para simbologia de produtos perigosos diversos">
            <a:extLst>
              <a:ext uri="{FF2B5EF4-FFF2-40B4-BE49-F238E27FC236}">
                <a16:creationId xmlns:a16="http://schemas.microsoft.com/office/drawing/2014/main" id="{E252CC3A-5F78-4D23-B85F-E33E534BC8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014" t="17450" r="15014" b="12579"/>
          <a:stretch>
            <a:fillRect/>
          </a:stretch>
        </p:blipFill>
        <p:spPr bwMode="auto">
          <a:xfrm>
            <a:off x="7257574" y="3285440"/>
            <a:ext cx="1614895" cy="1614895"/>
          </a:xfrm>
          <a:custGeom>
            <a:avLst/>
            <a:gdLst>
              <a:gd name="connsiteX0" fmla="*/ 614470 w 1228939"/>
              <a:gd name="connsiteY0" fmla="*/ 0 h 1228939"/>
              <a:gd name="connsiteX1" fmla="*/ 1228939 w 1228939"/>
              <a:gd name="connsiteY1" fmla="*/ 614470 h 1228939"/>
              <a:gd name="connsiteX2" fmla="*/ 614470 w 1228939"/>
              <a:gd name="connsiteY2" fmla="*/ 1228939 h 1228939"/>
              <a:gd name="connsiteX3" fmla="*/ 0 w 1228939"/>
              <a:gd name="connsiteY3" fmla="*/ 614470 h 1228939"/>
              <a:gd name="connsiteX4" fmla="*/ 614470 w 1228939"/>
              <a:gd name="connsiteY4" fmla="*/ 0 h 1228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939" h="1228939">
                <a:moveTo>
                  <a:pt x="614470" y="0"/>
                </a:moveTo>
                <a:lnTo>
                  <a:pt x="1228939" y="614470"/>
                </a:lnTo>
                <a:lnTo>
                  <a:pt x="614470" y="1228939"/>
                </a:lnTo>
                <a:lnTo>
                  <a:pt x="0" y="614470"/>
                </a:lnTo>
                <a:lnTo>
                  <a:pt x="614470" y="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89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3855" y="3228923"/>
            <a:ext cx="9147855" cy="1583117"/>
          </a:xfrm>
          <a:prstGeom prst="rect">
            <a:avLst/>
          </a:prstGeom>
          <a:solidFill>
            <a:schemeClr val="accent3">
              <a:lumMod val="20000"/>
              <a:lumOff val="80000"/>
            </a:schemeClr>
          </a:solidFill>
          <a:ln w="19050">
            <a:noFill/>
          </a:ln>
        </p:spPr>
        <p:txBody>
          <a:bodyPr wrap="square" lIns="288000" tIns="36000" rIns="288000" bIns="36000" rtlCol="0">
            <a:spAutoFit/>
          </a:bodyPr>
          <a:lstStyle/>
          <a:p>
            <a:pPr algn="just">
              <a:lnSpc>
                <a:spcPts val="3000"/>
              </a:lnSpc>
            </a:pPr>
            <a:r>
              <a:rPr lang="pt-BR" sz="2000" dirty="0">
                <a:solidFill>
                  <a:schemeClr val="accent3">
                    <a:lumMod val="50000"/>
                  </a:schemeClr>
                </a:solidFill>
              </a:rPr>
              <a:t>Os </a:t>
            </a:r>
            <a:r>
              <a:rPr lang="pt-BR" sz="2000" b="1" dirty="0">
                <a:solidFill>
                  <a:schemeClr val="accent3">
                    <a:lumMod val="50000"/>
                  </a:schemeClr>
                </a:solidFill>
              </a:rPr>
              <a:t>riscos ambientais</a:t>
            </a:r>
            <a:r>
              <a:rPr lang="pt-BR" sz="2000" dirty="0">
                <a:solidFill>
                  <a:schemeClr val="accent3">
                    <a:lumMod val="50000"/>
                  </a:schemeClr>
                </a:solidFill>
              </a:rPr>
              <a:t> estão associados a contaminação de </a:t>
            </a:r>
            <a:r>
              <a:rPr lang="pt-BR" sz="2000" dirty="0">
                <a:solidFill>
                  <a:srgbClr val="FD6E35"/>
                </a:solidFill>
              </a:rPr>
              <a:t>solo</a:t>
            </a:r>
            <a:r>
              <a:rPr lang="pt-BR" sz="2000" dirty="0">
                <a:solidFill>
                  <a:schemeClr val="accent3">
                    <a:lumMod val="50000"/>
                  </a:schemeClr>
                </a:solidFill>
              </a:rPr>
              <a:t>, </a:t>
            </a:r>
            <a:r>
              <a:rPr lang="pt-BR" sz="2000" dirty="0">
                <a:solidFill>
                  <a:srgbClr val="FD6E35"/>
                </a:solidFill>
              </a:rPr>
              <a:t>água</a:t>
            </a:r>
            <a:r>
              <a:rPr lang="pt-BR" sz="2000" dirty="0">
                <a:solidFill>
                  <a:schemeClr val="accent3">
                    <a:lumMod val="50000"/>
                  </a:schemeClr>
                </a:solidFill>
              </a:rPr>
              <a:t> ou </a:t>
            </a:r>
            <a:r>
              <a:rPr lang="pt-BR" sz="2000" dirty="0">
                <a:solidFill>
                  <a:srgbClr val="FD6E35"/>
                </a:solidFill>
              </a:rPr>
              <a:t>ar</a:t>
            </a:r>
            <a:r>
              <a:rPr lang="pt-BR" sz="2000" dirty="0">
                <a:solidFill>
                  <a:schemeClr val="accent3">
                    <a:lumMod val="50000"/>
                  </a:schemeClr>
                </a:solidFill>
              </a:rPr>
              <a:t>, decorrente da </a:t>
            </a:r>
            <a:r>
              <a:rPr lang="pt-BR" sz="2000" dirty="0">
                <a:solidFill>
                  <a:srgbClr val="00B0F0"/>
                </a:solidFill>
              </a:rPr>
              <a:t>disposição inadequada de resíduos</a:t>
            </a:r>
            <a:r>
              <a:rPr lang="pt-BR" sz="2000" dirty="0">
                <a:solidFill>
                  <a:schemeClr val="accent3">
                    <a:lumMod val="50000"/>
                  </a:schemeClr>
                </a:solidFill>
              </a:rPr>
              <a:t>, ou levando a acidentes com </a:t>
            </a:r>
            <a:r>
              <a:rPr lang="pt-BR" sz="2000" dirty="0">
                <a:solidFill>
                  <a:srgbClr val="00B0F0"/>
                </a:solidFill>
              </a:rPr>
              <a:t>vazamento de produtos tóxicos</a:t>
            </a:r>
            <a:r>
              <a:rPr lang="pt-BR" sz="2000" dirty="0">
                <a:solidFill>
                  <a:schemeClr val="accent3">
                    <a:lumMod val="50000"/>
                  </a:schemeClr>
                </a:solidFill>
              </a:rPr>
              <a:t>. Nesses casos, a </a:t>
            </a:r>
            <a:r>
              <a:rPr lang="pt-BR" sz="2000" b="1" dirty="0">
                <a:solidFill>
                  <a:schemeClr val="accent3">
                    <a:lumMod val="50000"/>
                  </a:schemeClr>
                </a:solidFill>
              </a:rPr>
              <a:t>empresa responsável se vê impedida de operar</a:t>
            </a:r>
            <a:r>
              <a:rPr lang="pt-BR" sz="2000" dirty="0">
                <a:solidFill>
                  <a:schemeClr val="accent3">
                    <a:lumMod val="50000"/>
                  </a:schemeClr>
                </a:solidFill>
              </a:rPr>
              <a:t> até que a causa do dano ambiental seja eliminada.</a:t>
            </a:r>
          </a:p>
        </p:txBody>
      </p:sp>
      <p:sp>
        <p:nvSpPr>
          <p:cNvPr id="3" name="CaixaDeTexto 2"/>
          <p:cNvSpPr txBox="1"/>
          <p:nvPr/>
        </p:nvSpPr>
        <p:spPr>
          <a:xfrm>
            <a:off x="214280" y="1393372"/>
            <a:ext cx="8728829" cy="1599412"/>
          </a:xfrm>
          <a:prstGeom prst="rect">
            <a:avLst/>
          </a:prstGeom>
          <a:noFill/>
          <a:ln w="19050">
            <a:noFill/>
          </a:ln>
        </p:spPr>
        <p:txBody>
          <a:bodyPr wrap="square" rtlCol="0">
            <a:spAutoFit/>
          </a:bodyPr>
          <a:lstStyle/>
          <a:p>
            <a:pPr algn="just">
              <a:lnSpc>
                <a:spcPts val="3000"/>
              </a:lnSpc>
            </a:pPr>
            <a:r>
              <a:rPr lang="pt-BR" sz="1900" dirty="0"/>
              <a:t>Segundo a ANTT, </a:t>
            </a:r>
            <a:r>
              <a:rPr lang="pt-BR" sz="1900" dirty="0">
                <a:solidFill>
                  <a:srgbClr val="00B0F0"/>
                </a:solidFill>
              </a:rPr>
              <a:t>resíduos</a:t>
            </a:r>
            <a:r>
              <a:rPr lang="pt-BR" sz="1900" dirty="0"/>
              <a:t>, para efeitos de transporte, </a:t>
            </a:r>
            <a:r>
              <a:rPr lang="pt-BR" sz="1900" dirty="0">
                <a:solidFill>
                  <a:srgbClr val="00B050"/>
                </a:solidFill>
              </a:rPr>
              <a:t>são substâncias, soluções, misturas ou artigos</a:t>
            </a:r>
            <a:r>
              <a:rPr lang="pt-BR" sz="1900" dirty="0"/>
              <a:t> que contêm, ou </a:t>
            </a:r>
            <a:r>
              <a:rPr lang="pt-BR" sz="1900" dirty="0">
                <a:solidFill>
                  <a:srgbClr val="FF0000"/>
                </a:solidFill>
              </a:rPr>
              <a:t>estão contaminados por, um ou mais produtos perigosos</a:t>
            </a:r>
            <a:r>
              <a:rPr lang="pt-BR" sz="1900" dirty="0"/>
              <a:t>, para os quais não seja prevista utilização direta, mas que são transportados </a:t>
            </a:r>
            <a:r>
              <a:rPr lang="pt-BR" sz="1900" dirty="0">
                <a:solidFill>
                  <a:srgbClr val="00B0F0"/>
                </a:solidFill>
              </a:rPr>
              <a:t>para fins</a:t>
            </a:r>
            <a:r>
              <a:rPr lang="pt-BR" sz="1900" dirty="0"/>
              <a:t> de </a:t>
            </a:r>
            <a:r>
              <a:rPr lang="pt-BR" sz="1900" dirty="0">
                <a:solidFill>
                  <a:srgbClr val="00B050"/>
                </a:solidFill>
              </a:rPr>
              <a:t>despejo, incineração</a:t>
            </a:r>
            <a:r>
              <a:rPr lang="pt-BR" sz="1900" dirty="0"/>
              <a:t> ou qualquer outro processo de disposição final.</a:t>
            </a:r>
          </a:p>
        </p:txBody>
      </p:sp>
      <p:pic>
        <p:nvPicPr>
          <p:cNvPr id="7" name="Imagem 6">
            <a:extLst>
              <a:ext uri="{FF2B5EF4-FFF2-40B4-BE49-F238E27FC236}">
                <a16:creationId xmlns:a16="http://schemas.microsoft.com/office/drawing/2014/main" id="{6FFCF935-F756-4B07-B02A-FDA27D0A22B8}"/>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222564" cy="816074"/>
          </a:xfrm>
          <a:prstGeom prst="rect">
            <a:avLst/>
          </a:prstGeom>
        </p:spPr>
      </p:pic>
      <p:sp>
        <p:nvSpPr>
          <p:cNvPr id="8" name="CaixaDeTexto 7">
            <a:extLst>
              <a:ext uri="{FF2B5EF4-FFF2-40B4-BE49-F238E27FC236}">
                <a16:creationId xmlns:a16="http://schemas.microsoft.com/office/drawing/2014/main" id="{5771BE71-37E2-4DA0-84E7-7C348A40DCFB}"/>
              </a:ext>
            </a:extLst>
          </p:cNvPr>
          <p:cNvSpPr txBox="1"/>
          <p:nvPr/>
        </p:nvSpPr>
        <p:spPr>
          <a:xfrm>
            <a:off x="214281" y="577298"/>
            <a:ext cx="3921302" cy="738664"/>
          </a:xfrm>
          <a:prstGeom prst="rect">
            <a:avLst/>
          </a:prstGeom>
          <a:noFill/>
        </p:spPr>
        <p:txBody>
          <a:bodyPr wrap="square" rtlCol="0">
            <a:spAutoFit/>
          </a:bodyPr>
          <a:lstStyle/>
          <a:p>
            <a:r>
              <a:rPr lang="pt-BR" sz="2200" b="1" dirty="0"/>
              <a:t>RISCOS MÚLTIPLOS E RESÍDUOS</a:t>
            </a:r>
          </a:p>
          <a:p>
            <a:r>
              <a:rPr lang="pt-BR" sz="2000" dirty="0"/>
              <a:t>Conceituação e Riscos Ambientais</a:t>
            </a:r>
          </a:p>
        </p:txBody>
      </p:sp>
    </p:spTree>
    <p:extLst>
      <p:ext uri="{BB962C8B-B14F-4D97-AF65-F5344CB8AC3E}">
        <p14:creationId xmlns:p14="http://schemas.microsoft.com/office/powerpoint/2010/main" val="325365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14281" y="1460394"/>
            <a:ext cx="7087064" cy="1661993"/>
          </a:xfrm>
          <a:prstGeom prst="rect">
            <a:avLst/>
          </a:prstGeom>
          <a:noFill/>
          <a:ln w="19050">
            <a:noFill/>
          </a:ln>
        </p:spPr>
        <p:txBody>
          <a:bodyPr wrap="square" rtlCol="0">
            <a:spAutoFit/>
          </a:bodyPr>
          <a:lstStyle/>
          <a:p>
            <a:pPr algn="just">
              <a:spcAft>
                <a:spcPts val="1800"/>
              </a:spcAft>
            </a:pPr>
            <a:r>
              <a:rPr lang="pt-BR" dirty="0"/>
              <a:t>►</a:t>
            </a:r>
            <a:r>
              <a:rPr lang="pt-BR" b="1" dirty="0"/>
              <a:t>Fazer</a:t>
            </a:r>
            <a:r>
              <a:rPr lang="pt-BR" dirty="0"/>
              <a:t> uma </a:t>
            </a:r>
            <a:r>
              <a:rPr lang="pt-BR" dirty="0">
                <a:solidFill>
                  <a:srgbClr val="FD6E35"/>
                </a:solidFill>
              </a:rPr>
              <a:t>vistoria rigorosa</a:t>
            </a:r>
            <a:r>
              <a:rPr lang="pt-BR" dirty="0"/>
              <a:t> no veículo;</a:t>
            </a:r>
          </a:p>
          <a:p>
            <a:pPr algn="just">
              <a:spcAft>
                <a:spcPts val="1800"/>
              </a:spcAft>
            </a:pPr>
            <a:r>
              <a:rPr lang="pt-BR" dirty="0"/>
              <a:t>►</a:t>
            </a:r>
            <a:r>
              <a:rPr lang="pt-BR" b="1" dirty="0"/>
              <a:t>Conferir</a:t>
            </a:r>
            <a:r>
              <a:rPr lang="pt-BR" dirty="0"/>
              <a:t> a posse e </a:t>
            </a:r>
            <a:r>
              <a:rPr lang="pt-BR" dirty="0">
                <a:solidFill>
                  <a:srgbClr val="FD6E35"/>
                </a:solidFill>
              </a:rPr>
              <a:t>validade da documentação</a:t>
            </a:r>
            <a:r>
              <a:rPr lang="pt-BR" dirty="0"/>
              <a:t>;</a:t>
            </a:r>
          </a:p>
          <a:p>
            <a:pPr algn="just">
              <a:spcAft>
                <a:spcPts val="1800"/>
              </a:spcAft>
            </a:pPr>
            <a:r>
              <a:rPr lang="pt-BR" dirty="0"/>
              <a:t>►Verificar a </a:t>
            </a:r>
            <a:r>
              <a:rPr lang="pt-BR" dirty="0">
                <a:solidFill>
                  <a:srgbClr val="FD6E35"/>
                </a:solidFill>
              </a:rPr>
              <a:t>disponibilidade e adequação</a:t>
            </a:r>
            <a:r>
              <a:rPr lang="pt-BR" dirty="0"/>
              <a:t> para uso, na </a:t>
            </a:r>
            <a:r>
              <a:rPr lang="pt-BR" b="1" dirty="0"/>
              <a:t>cabine</a:t>
            </a:r>
            <a:r>
              <a:rPr lang="pt-BR" dirty="0"/>
              <a:t>, do </a:t>
            </a:r>
            <a:r>
              <a:rPr lang="pt-BR" b="1" dirty="0"/>
              <a:t>extintor</a:t>
            </a:r>
            <a:r>
              <a:rPr lang="pt-BR" dirty="0"/>
              <a:t> de incêndio e do </a:t>
            </a:r>
            <a:r>
              <a:rPr lang="pt-BR" b="1" dirty="0"/>
              <a:t>triângulo</a:t>
            </a:r>
            <a:r>
              <a:rPr lang="pt-BR" dirty="0"/>
              <a:t> de segurança;</a:t>
            </a:r>
          </a:p>
        </p:txBody>
      </p:sp>
      <p:pic>
        <p:nvPicPr>
          <p:cNvPr id="6" name="Imagem 5">
            <a:extLst>
              <a:ext uri="{FF2B5EF4-FFF2-40B4-BE49-F238E27FC236}">
                <a16:creationId xmlns:a16="http://schemas.microsoft.com/office/drawing/2014/main" id="{84B2BD34-F782-4637-B8B0-1EE9A272FC3D}"/>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222564" cy="816074"/>
          </a:xfrm>
          <a:prstGeom prst="rect">
            <a:avLst/>
          </a:prstGeom>
        </p:spPr>
      </p:pic>
      <p:sp>
        <p:nvSpPr>
          <p:cNvPr id="7" name="CaixaDeTexto 6">
            <a:extLst>
              <a:ext uri="{FF2B5EF4-FFF2-40B4-BE49-F238E27FC236}">
                <a16:creationId xmlns:a16="http://schemas.microsoft.com/office/drawing/2014/main" id="{C216E63E-11E1-47E8-9A2B-9775D357B0B5}"/>
              </a:ext>
            </a:extLst>
          </p:cNvPr>
          <p:cNvSpPr txBox="1"/>
          <p:nvPr/>
        </p:nvSpPr>
        <p:spPr>
          <a:xfrm>
            <a:off x="214281" y="577298"/>
            <a:ext cx="3921302" cy="738664"/>
          </a:xfrm>
          <a:prstGeom prst="rect">
            <a:avLst/>
          </a:prstGeom>
          <a:noFill/>
        </p:spPr>
        <p:txBody>
          <a:bodyPr wrap="square" rtlCol="0">
            <a:spAutoFit/>
          </a:bodyPr>
          <a:lstStyle/>
          <a:p>
            <a:r>
              <a:rPr lang="pt-BR" sz="2200" b="1" dirty="0"/>
              <a:t>RISCOS MÚLTIPLOS E RESÍDUOS</a:t>
            </a:r>
          </a:p>
          <a:p>
            <a:r>
              <a:rPr lang="pt-BR" sz="2000" dirty="0"/>
              <a:t>Comportamento Preventivo</a:t>
            </a:r>
          </a:p>
        </p:txBody>
      </p:sp>
      <p:pic>
        <p:nvPicPr>
          <p:cNvPr id="48130" name="Picture 2" descr="Resultado de imagem para cuidado">
            <a:extLst>
              <a:ext uri="{FF2B5EF4-FFF2-40B4-BE49-F238E27FC236}">
                <a16:creationId xmlns:a16="http://schemas.microsoft.com/office/drawing/2014/main" id="{DE891B0C-9D45-44E1-AEF0-D74E5418A74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7867" b="82667" l="5400" r="94400">
                        <a14:foregroundMark x1="5400" y1="46400" x2="5400" y2="46400"/>
                        <a14:foregroundMark x1="28000" y1="82667" x2="28000" y2="82667"/>
                        <a14:foregroundMark x1="25400" y1="56000" x2="25400" y2="56000"/>
                        <a14:foregroundMark x1="12200" y1="58667" x2="12200" y2="58667"/>
                        <a14:foregroundMark x1="17400" y1="51467" x2="17400" y2="51467"/>
                        <a14:foregroundMark x1="19800" y1="60800" x2="19800" y2="60800"/>
                        <a14:foregroundMark x1="17800" y1="65333" x2="17800" y2="65333"/>
                        <a14:foregroundMark x1="29800" y1="46667" x2="29800" y2="46667"/>
                        <a14:foregroundMark x1="30800" y1="53867" x2="30800" y2="53867"/>
                        <a14:foregroundMark x1="29800" y1="61600" x2="29800" y2="61600"/>
                        <a14:foregroundMark x1="45000" y1="53067" x2="45000" y2="53067"/>
                        <a14:foregroundMark x1="45000" y1="44267" x2="45000" y2="44267"/>
                        <a14:foregroundMark x1="36000" y1="45067" x2="36000" y2="45067"/>
                        <a14:foregroundMark x1="37400" y1="57867" x2="37400" y2="57867"/>
                        <a14:foregroundMark x1="60000" y1="42400" x2="60000" y2="42400"/>
                        <a14:foregroundMark x1="56200" y1="45333" x2="56200" y2="45333"/>
                        <a14:foregroundMark x1="56200" y1="44267" x2="56200" y2="44267"/>
                        <a14:foregroundMark x1="56200" y1="47733" x2="56200" y2="47733"/>
                        <a14:foregroundMark x1="55200" y1="55467" x2="55200" y2="55467"/>
                        <a14:foregroundMark x1="49000" y1="56800" x2="49000" y2="56800"/>
                        <a14:foregroundMark x1="47200" y1="42933" x2="47200" y2="42933"/>
                        <a14:foregroundMark x1="50400" y1="44533" x2="50400" y2="44533"/>
                        <a14:foregroundMark x1="55800" y1="51733" x2="55800" y2="51733"/>
                        <a14:foregroundMark x1="60800" y1="53867" x2="60800" y2="53867"/>
                        <a14:foregroundMark x1="65000" y1="53067" x2="65000" y2="53067"/>
                        <a14:foregroundMark x1="57800" y1="50933" x2="57800" y2="50933"/>
                        <a14:foregroundMark x1="67600" y1="38400" x2="67600" y2="38400"/>
                        <a14:foregroundMark x1="69800" y1="51467" x2="69800" y2="51467"/>
                        <a14:foregroundMark x1="74200" y1="42933" x2="74200" y2="42933"/>
                        <a14:foregroundMark x1="73400" y1="48000" x2="73400" y2="48000"/>
                        <a14:foregroundMark x1="73400" y1="50933" x2="73400" y2="50933"/>
                        <a14:foregroundMark x1="79800" y1="42400" x2="79800" y2="42400"/>
                        <a14:foregroundMark x1="86800" y1="39467" x2="86800" y2="39467"/>
                        <a14:foregroundMark x1="86400" y1="47200" x2="86400" y2="47200"/>
                        <a14:foregroundMark x1="82400" y1="49333" x2="82400" y2="49333"/>
                        <a14:foregroundMark x1="94400" y1="49333" x2="94400" y2="49333"/>
                        <a14:foregroundMark x1="83600" y1="18133" x2="83600" y2="18133"/>
                        <a14:foregroundMark x1="68000" y1="74933" x2="68000" y2="74933"/>
                        <a14:foregroundMark x1="65400" y1="75200" x2="65400" y2="75200"/>
                        <a14:foregroundMark x1="61800" y1="75467" x2="61800" y2="75467"/>
                        <a14:foregroundMark x1="59600" y1="76800" x2="59600" y2="76800"/>
                        <a14:foregroundMark x1="45400" y1="80000" x2="45400" y2="80000"/>
                        <a14:foregroundMark x1="81000" y1="70933" x2="81000" y2="70933"/>
                        <a14:foregroundMark x1="12800" y1="50400" x2="12800" y2="50400"/>
                        <a14:foregroundMark x1="19000" y1="54400" x2="19000" y2="54400"/>
                        <a14:backgroundMark x1="37200" y1="36533" x2="37200" y2="36533"/>
                        <a14:backgroundMark x1="46800" y1="49867" x2="46800" y2="49867"/>
                        <a14:backgroundMark x1="57800" y1="48267" x2="57800" y2="48267"/>
                        <a14:backgroundMark x1="72000" y1="46400" x2="72000" y2="46400"/>
                        <a14:backgroundMark x1="83400" y1="41867" x2="83400" y2="41867"/>
                      </a14:backgroundRemoval>
                    </a14:imgEffect>
                  </a14:imgLayer>
                </a14:imgProps>
              </a:ext>
              <a:ext uri="{28A0092B-C50C-407E-A947-70E740481C1C}">
                <a14:useLocalDpi xmlns:a14="http://schemas.microsoft.com/office/drawing/2010/main" val="0"/>
              </a:ext>
            </a:extLst>
          </a:blip>
          <a:srcRect t="10001" b="10097"/>
          <a:stretch/>
        </p:blipFill>
        <p:spPr bwMode="auto">
          <a:xfrm>
            <a:off x="5840702" y="585070"/>
            <a:ext cx="2921286" cy="1750647"/>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59E0E160-7FC4-498C-A022-F8D54C5582BA}"/>
              </a:ext>
            </a:extLst>
          </p:cNvPr>
          <p:cNvSpPr txBox="1"/>
          <p:nvPr/>
        </p:nvSpPr>
        <p:spPr>
          <a:xfrm>
            <a:off x="214281" y="3330205"/>
            <a:ext cx="8652628" cy="1431161"/>
          </a:xfrm>
          <a:prstGeom prst="rect">
            <a:avLst/>
          </a:prstGeom>
          <a:noFill/>
          <a:ln w="19050">
            <a:noFill/>
          </a:ln>
        </p:spPr>
        <p:txBody>
          <a:bodyPr wrap="square" rtlCol="0">
            <a:spAutoFit/>
          </a:bodyPr>
          <a:lstStyle/>
          <a:p>
            <a:pPr algn="just">
              <a:spcAft>
                <a:spcPts val="1800"/>
              </a:spcAft>
            </a:pPr>
            <a:r>
              <a:rPr lang="pt-BR" dirty="0"/>
              <a:t>►</a:t>
            </a:r>
            <a:r>
              <a:rPr lang="pt-BR" dirty="0">
                <a:solidFill>
                  <a:srgbClr val="FD6E35"/>
                </a:solidFill>
              </a:rPr>
              <a:t>Porte de EPI</a:t>
            </a:r>
            <a:r>
              <a:rPr lang="pt-BR" dirty="0"/>
              <a:t> e de equipamentos para atendimento a situações de emergência;</a:t>
            </a:r>
          </a:p>
          <a:p>
            <a:pPr algn="just">
              <a:spcAft>
                <a:spcPts val="1800"/>
              </a:spcAft>
            </a:pPr>
            <a:r>
              <a:rPr lang="pt-BR" dirty="0"/>
              <a:t>►O </a:t>
            </a:r>
            <a:r>
              <a:rPr lang="pt-BR" b="1" dirty="0"/>
              <a:t>condutor só poderá participar</a:t>
            </a:r>
            <a:r>
              <a:rPr lang="pt-BR" dirty="0"/>
              <a:t> das operações de </a:t>
            </a:r>
            <a:r>
              <a:rPr lang="pt-BR" dirty="0">
                <a:solidFill>
                  <a:srgbClr val="FD6E35"/>
                </a:solidFill>
              </a:rPr>
              <a:t>carga, descarga e transbordo</a:t>
            </a:r>
            <a:r>
              <a:rPr lang="pt-BR" dirty="0"/>
              <a:t> </a:t>
            </a:r>
            <a:r>
              <a:rPr lang="pt-BR" u="sng" dirty="0"/>
              <a:t>se tiver sido especialmente treinado e designado pelo expedidor</a:t>
            </a:r>
            <a:r>
              <a:rPr lang="pt-BR" dirty="0"/>
              <a:t>, com a concordância do transportador.</a:t>
            </a:r>
          </a:p>
        </p:txBody>
      </p:sp>
    </p:spTree>
    <p:extLst>
      <p:ext uri="{BB962C8B-B14F-4D97-AF65-F5344CB8AC3E}">
        <p14:creationId xmlns:p14="http://schemas.microsoft.com/office/powerpoint/2010/main" val="63974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14281" y="1899990"/>
            <a:ext cx="6851537" cy="1415772"/>
          </a:xfrm>
          <a:prstGeom prst="rect">
            <a:avLst/>
          </a:prstGeom>
          <a:noFill/>
          <a:ln w="19050">
            <a:noFill/>
          </a:ln>
        </p:spPr>
        <p:txBody>
          <a:bodyPr wrap="square" rtlCol="0">
            <a:spAutoFit/>
          </a:bodyPr>
          <a:lstStyle/>
          <a:p>
            <a:pPr>
              <a:spcAft>
                <a:spcPts val="1200"/>
              </a:spcAft>
            </a:pPr>
            <a:r>
              <a:rPr lang="pt-BR" sz="1900" dirty="0"/>
              <a:t>►</a:t>
            </a:r>
            <a:r>
              <a:rPr lang="pt-BR" sz="1900" b="1" dirty="0"/>
              <a:t>Verificar</a:t>
            </a:r>
            <a:r>
              <a:rPr lang="pt-BR" sz="1900" dirty="0"/>
              <a:t> frequentemente o estado do </a:t>
            </a:r>
            <a:r>
              <a:rPr lang="pt-BR" sz="1900" dirty="0">
                <a:solidFill>
                  <a:srgbClr val="FD6E35"/>
                </a:solidFill>
              </a:rPr>
              <a:t>veículo</a:t>
            </a:r>
            <a:r>
              <a:rPr lang="pt-BR" sz="1900" dirty="0"/>
              <a:t>, dos </a:t>
            </a:r>
            <a:r>
              <a:rPr lang="pt-BR" sz="1900" dirty="0">
                <a:solidFill>
                  <a:srgbClr val="FD6E35"/>
                </a:solidFill>
              </a:rPr>
              <a:t>pneus</a:t>
            </a:r>
            <a:r>
              <a:rPr lang="pt-BR" sz="1900" dirty="0"/>
              <a:t>, irregularidades e demais </a:t>
            </a:r>
            <a:r>
              <a:rPr lang="pt-BR" sz="1900" dirty="0">
                <a:solidFill>
                  <a:srgbClr val="FD6E35"/>
                </a:solidFill>
              </a:rPr>
              <a:t>itens de segurança</a:t>
            </a:r>
            <a:r>
              <a:rPr lang="pt-BR" sz="1900" dirty="0"/>
              <a:t> do veículo;</a:t>
            </a:r>
          </a:p>
          <a:p>
            <a:pPr>
              <a:spcAft>
                <a:spcPts val="1200"/>
              </a:spcAft>
            </a:pPr>
            <a:r>
              <a:rPr lang="pt-BR" sz="1900" dirty="0"/>
              <a:t>►Usar as </a:t>
            </a:r>
            <a:r>
              <a:rPr lang="pt-BR" sz="1900" b="1" dirty="0"/>
              <a:t>técnicas corretas</a:t>
            </a:r>
            <a:r>
              <a:rPr lang="pt-BR" sz="1900" dirty="0"/>
              <a:t> na </a:t>
            </a:r>
            <a:r>
              <a:rPr lang="pt-BR" sz="1900" dirty="0">
                <a:solidFill>
                  <a:srgbClr val="FD6E35"/>
                </a:solidFill>
              </a:rPr>
              <a:t>condução</a:t>
            </a:r>
            <a:r>
              <a:rPr lang="pt-BR" sz="1900" dirty="0"/>
              <a:t> de veículos com cargas especiais;</a:t>
            </a:r>
          </a:p>
        </p:txBody>
      </p:sp>
      <p:sp>
        <p:nvSpPr>
          <p:cNvPr id="7" name="Retângulo 6"/>
          <p:cNvSpPr/>
          <p:nvPr/>
        </p:nvSpPr>
        <p:spPr>
          <a:xfrm>
            <a:off x="1" y="1424732"/>
            <a:ext cx="4218708"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pt-BR" sz="2000" b="1" dirty="0">
                <a:solidFill>
                  <a:schemeClr val="bg1"/>
                </a:solidFill>
              </a:rPr>
              <a:t>Durante a Viagem</a:t>
            </a:r>
          </a:p>
        </p:txBody>
      </p:sp>
      <p:pic>
        <p:nvPicPr>
          <p:cNvPr id="9" name="Imagem 8">
            <a:extLst>
              <a:ext uri="{FF2B5EF4-FFF2-40B4-BE49-F238E27FC236}">
                <a16:creationId xmlns:a16="http://schemas.microsoft.com/office/drawing/2014/main" id="{7E77907A-4E71-47BC-8051-601CC4D074B7}"/>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222564" cy="816074"/>
          </a:xfrm>
          <a:prstGeom prst="rect">
            <a:avLst/>
          </a:prstGeom>
        </p:spPr>
      </p:pic>
      <p:sp>
        <p:nvSpPr>
          <p:cNvPr id="10" name="CaixaDeTexto 9">
            <a:extLst>
              <a:ext uri="{FF2B5EF4-FFF2-40B4-BE49-F238E27FC236}">
                <a16:creationId xmlns:a16="http://schemas.microsoft.com/office/drawing/2014/main" id="{DD8D7646-473F-4AE4-82B9-41AD468F9EA5}"/>
              </a:ext>
            </a:extLst>
          </p:cNvPr>
          <p:cNvSpPr txBox="1"/>
          <p:nvPr/>
        </p:nvSpPr>
        <p:spPr>
          <a:xfrm>
            <a:off x="214281" y="577298"/>
            <a:ext cx="3921302" cy="738664"/>
          </a:xfrm>
          <a:prstGeom prst="rect">
            <a:avLst/>
          </a:prstGeom>
          <a:noFill/>
        </p:spPr>
        <p:txBody>
          <a:bodyPr wrap="square" rtlCol="0">
            <a:spAutoFit/>
          </a:bodyPr>
          <a:lstStyle/>
          <a:p>
            <a:r>
              <a:rPr lang="pt-BR" sz="2200" b="1" dirty="0"/>
              <a:t>RISCOS MÚLTIPLOS E RESÍDUOS</a:t>
            </a:r>
          </a:p>
          <a:p>
            <a:r>
              <a:rPr lang="pt-BR" sz="2000" dirty="0"/>
              <a:t>Comportamento Preventivo</a:t>
            </a:r>
          </a:p>
        </p:txBody>
      </p:sp>
      <p:sp>
        <p:nvSpPr>
          <p:cNvPr id="11" name="CaixaDeTexto 10">
            <a:extLst>
              <a:ext uri="{FF2B5EF4-FFF2-40B4-BE49-F238E27FC236}">
                <a16:creationId xmlns:a16="http://schemas.microsoft.com/office/drawing/2014/main" id="{D8D77CAF-9937-440B-987E-12573CADD515}"/>
              </a:ext>
            </a:extLst>
          </p:cNvPr>
          <p:cNvSpPr txBox="1"/>
          <p:nvPr/>
        </p:nvSpPr>
        <p:spPr>
          <a:xfrm>
            <a:off x="214281" y="3368573"/>
            <a:ext cx="8715438" cy="1569660"/>
          </a:xfrm>
          <a:prstGeom prst="rect">
            <a:avLst/>
          </a:prstGeom>
          <a:noFill/>
          <a:ln w="19050">
            <a:noFill/>
          </a:ln>
        </p:spPr>
        <p:txBody>
          <a:bodyPr wrap="square" rtlCol="0">
            <a:spAutoFit/>
          </a:bodyPr>
          <a:lstStyle/>
          <a:p>
            <a:pPr>
              <a:spcAft>
                <a:spcPts val="1200"/>
              </a:spcAft>
            </a:pPr>
            <a:r>
              <a:rPr lang="pt-BR" sz="1900" dirty="0"/>
              <a:t>►Usar o </a:t>
            </a:r>
            <a:r>
              <a:rPr lang="pt-BR" sz="1900" b="1" dirty="0"/>
              <a:t>traje</a:t>
            </a:r>
            <a:r>
              <a:rPr lang="pt-BR" sz="1900" dirty="0"/>
              <a:t> mínimo </a:t>
            </a:r>
            <a:r>
              <a:rPr lang="pt-BR" sz="1900" dirty="0">
                <a:solidFill>
                  <a:srgbClr val="FD6E35"/>
                </a:solidFill>
              </a:rPr>
              <a:t>obrigatório</a:t>
            </a:r>
            <a:r>
              <a:rPr lang="pt-BR" sz="1900" dirty="0"/>
              <a:t> para a função;</a:t>
            </a:r>
          </a:p>
          <a:p>
            <a:pPr>
              <a:spcAft>
                <a:spcPts val="1200"/>
              </a:spcAft>
            </a:pPr>
            <a:r>
              <a:rPr lang="pt-BR" sz="1900" dirty="0"/>
              <a:t>►</a:t>
            </a:r>
            <a:r>
              <a:rPr lang="pt-BR" sz="1900" b="1" dirty="0"/>
              <a:t>Obedecer</a:t>
            </a:r>
            <a:r>
              <a:rPr lang="pt-BR" sz="1900" dirty="0"/>
              <a:t> ao planejamento de </a:t>
            </a:r>
            <a:r>
              <a:rPr lang="pt-BR" sz="1900" dirty="0">
                <a:solidFill>
                  <a:srgbClr val="FD6E35"/>
                </a:solidFill>
              </a:rPr>
              <a:t>itinerário</a:t>
            </a:r>
            <a:r>
              <a:rPr lang="pt-BR" sz="1900" dirty="0"/>
              <a:t> feito com o transportador;</a:t>
            </a:r>
          </a:p>
          <a:p>
            <a:pPr>
              <a:spcAft>
                <a:spcPts val="1200"/>
              </a:spcAft>
            </a:pPr>
            <a:r>
              <a:rPr lang="pt-BR" sz="1900" dirty="0"/>
              <a:t>►Usar o </a:t>
            </a:r>
            <a:r>
              <a:rPr lang="pt-BR" sz="1900" b="1" dirty="0"/>
              <a:t>acostamento</a:t>
            </a:r>
            <a:r>
              <a:rPr lang="pt-BR" sz="1900" dirty="0"/>
              <a:t> somente para </a:t>
            </a:r>
            <a:r>
              <a:rPr lang="pt-BR" sz="1900" dirty="0">
                <a:solidFill>
                  <a:srgbClr val="FD6E35"/>
                </a:solidFill>
              </a:rPr>
              <a:t>emergências</a:t>
            </a:r>
            <a:r>
              <a:rPr lang="pt-BR" sz="1900" dirty="0"/>
              <a:t>, tomando imediatamente todas as providências necessárias.</a:t>
            </a:r>
          </a:p>
        </p:txBody>
      </p:sp>
      <p:pic>
        <p:nvPicPr>
          <p:cNvPr id="59396" name="Picture 4" descr="Resultado de imagem para cuidado">
            <a:extLst>
              <a:ext uri="{FF2B5EF4-FFF2-40B4-BE49-F238E27FC236}">
                <a16:creationId xmlns:a16="http://schemas.microsoft.com/office/drawing/2014/main" id="{C31B39B9-B625-4116-A4B9-83A0C013F1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5120" y="685799"/>
            <a:ext cx="2514600" cy="2383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45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22"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14281" y="1600508"/>
            <a:ext cx="6248864" cy="1631216"/>
          </a:xfrm>
          <a:prstGeom prst="rect">
            <a:avLst/>
          </a:prstGeom>
          <a:noFill/>
          <a:ln w="19050">
            <a:noFill/>
          </a:ln>
        </p:spPr>
        <p:txBody>
          <a:bodyPr wrap="square" rtlCol="0">
            <a:spAutoFit/>
          </a:bodyPr>
          <a:lstStyle/>
          <a:p>
            <a:pPr algn="just">
              <a:spcAft>
                <a:spcPts val="2400"/>
              </a:spcAft>
            </a:pPr>
            <a:r>
              <a:rPr lang="pt-BR" sz="2000" dirty="0"/>
              <a:t>►</a:t>
            </a:r>
            <a:r>
              <a:rPr lang="pt-BR" sz="2000" dirty="0">
                <a:solidFill>
                  <a:srgbClr val="FD6E35"/>
                </a:solidFill>
              </a:rPr>
              <a:t>Sinalizar a área</a:t>
            </a:r>
            <a:r>
              <a:rPr lang="pt-BR" sz="2000" dirty="0"/>
              <a:t> para evitar novos acidentes;</a:t>
            </a:r>
          </a:p>
          <a:p>
            <a:pPr algn="just">
              <a:spcAft>
                <a:spcPts val="2400"/>
              </a:spcAft>
            </a:pPr>
            <a:r>
              <a:rPr lang="pt-BR" sz="2000" dirty="0"/>
              <a:t>►Providenciar imediatamente </a:t>
            </a:r>
            <a:r>
              <a:rPr lang="pt-BR" sz="2000" dirty="0">
                <a:solidFill>
                  <a:srgbClr val="FD6E35"/>
                </a:solidFill>
              </a:rPr>
              <a:t>socorro às vítimas</a:t>
            </a:r>
            <a:r>
              <a:rPr lang="pt-BR" sz="2000" dirty="0"/>
              <a:t>, chamando atendimento especializado, avisar a autoridade de trânsito e permanecer no local;</a:t>
            </a:r>
          </a:p>
        </p:txBody>
      </p:sp>
      <p:pic>
        <p:nvPicPr>
          <p:cNvPr id="6" name="Imagem 5">
            <a:extLst>
              <a:ext uri="{FF2B5EF4-FFF2-40B4-BE49-F238E27FC236}">
                <a16:creationId xmlns:a16="http://schemas.microsoft.com/office/drawing/2014/main" id="{9D99CDD6-7E36-4FD0-9907-6E67D1EE3F76}"/>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6" y="555527"/>
            <a:ext cx="4686691" cy="816074"/>
          </a:xfrm>
          <a:prstGeom prst="rect">
            <a:avLst/>
          </a:prstGeom>
        </p:spPr>
      </p:pic>
      <p:sp>
        <p:nvSpPr>
          <p:cNvPr id="7" name="CaixaDeTexto 6">
            <a:extLst>
              <a:ext uri="{FF2B5EF4-FFF2-40B4-BE49-F238E27FC236}">
                <a16:creationId xmlns:a16="http://schemas.microsoft.com/office/drawing/2014/main" id="{20B4831D-6603-45F7-9003-2868DF5C1DED}"/>
              </a:ext>
            </a:extLst>
          </p:cNvPr>
          <p:cNvSpPr txBox="1"/>
          <p:nvPr/>
        </p:nvSpPr>
        <p:spPr>
          <a:xfrm>
            <a:off x="214281" y="577298"/>
            <a:ext cx="4281519" cy="738664"/>
          </a:xfrm>
          <a:prstGeom prst="rect">
            <a:avLst/>
          </a:prstGeom>
          <a:noFill/>
        </p:spPr>
        <p:txBody>
          <a:bodyPr wrap="square" rtlCol="0">
            <a:spAutoFit/>
          </a:bodyPr>
          <a:lstStyle/>
          <a:p>
            <a:r>
              <a:rPr lang="pt-BR" sz="2200" b="1" dirty="0"/>
              <a:t>RISCOS MÚLTIPLOS E RESÍDUOS</a:t>
            </a:r>
          </a:p>
          <a:p>
            <a:r>
              <a:rPr lang="pt-BR" sz="2000" dirty="0"/>
              <a:t>Procedimentos em caso de Emergência</a:t>
            </a:r>
          </a:p>
        </p:txBody>
      </p:sp>
      <p:sp>
        <p:nvSpPr>
          <p:cNvPr id="8" name="CaixaDeTexto 7">
            <a:extLst>
              <a:ext uri="{FF2B5EF4-FFF2-40B4-BE49-F238E27FC236}">
                <a16:creationId xmlns:a16="http://schemas.microsoft.com/office/drawing/2014/main" id="{E5AD7CA1-6F1C-455A-9BBF-B341A31EDE7F}"/>
              </a:ext>
            </a:extLst>
          </p:cNvPr>
          <p:cNvSpPr txBox="1"/>
          <p:nvPr/>
        </p:nvSpPr>
        <p:spPr>
          <a:xfrm>
            <a:off x="214281" y="3460632"/>
            <a:ext cx="8756537" cy="1323439"/>
          </a:xfrm>
          <a:prstGeom prst="rect">
            <a:avLst/>
          </a:prstGeom>
          <a:noFill/>
          <a:ln w="19050">
            <a:noFill/>
          </a:ln>
        </p:spPr>
        <p:txBody>
          <a:bodyPr wrap="square" rtlCol="0">
            <a:spAutoFit/>
          </a:bodyPr>
          <a:lstStyle/>
          <a:p>
            <a:pPr algn="just">
              <a:spcAft>
                <a:spcPts val="2400"/>
              </a:spcAft>
            </a:pPr>
            <a:r>
              <a:rPr lang="pt-BR" sz="2000" dirty="0"/>
              <a:t>►Se o atendimento especializado demorar, </a:t>
            </a:r>
            <a:r>
              <a:rPr lang="pt-BR" sz="2000" dirty="0">
                <a:solidFill>
                  <a:srgbClr val="FD6E35"/>
                </a:solidFill>
              </a:rPr>
              <a:t>avaliar a condição dos acidentados</a:t>
            </a:r>
            <a:r>
              <a:rPr lang="pt-BR" sz="2000" dirty="0"/>
              <a:t> e prestar pessoalmente os primeiros socorros às vítimas;</a:t>
            </a:r>
          </a:p>
          <a:p>
            <a:pPr algn="just">
              <a:spcAft>
                <a:spcPts val="2400"/>
              </a:spcAft>
            </a:pPr>
            <a:r>
              <a:rPr lang="pt-BR" sz="2000" dirty="0"/>
              <a:t>►Facilitar e </a:t>
            </a:r>
            <a:r>
              <a:rPr lang="pt-BR" sz="2000" dirty="0">
                <a:solidFill>
                  <a:srgbClr val="FD6E35"/>
                </a:solidFill>
              </a:rPr>
              <a:t>acatar a ação das autoridades</a:t>
            </a:r>
            <a:r>
              <a:rPr lang="pt-BR" sz="2000" dirty="0"/>
              <a:t>.</a:t>
            </a:r>
          </a:p>
        </p:txBody>
      </p:sp>
      <p:pic>
        <p:nvPicPr>
          <p:cNvPr id="60418" name="Picture 2" descr="Resultado de imagem para SOS">
            <a:extLst>
              <a:ext uri="{FF2B5EF4-FFF2-40B4-BE49-F238E27FC236}">
                <a16:creationId xmlns:a16="http://schemas.microsoft.com/office/drawing/2014/main" id="{F769916D-CAFF-4146-859D-97FCDACEC5E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6309" b="82690" l="7700" r="91700">
                        <a14:foregroundMark x1="9400" y1="35479" x2="9400" y2="35479"/>
                        <a14:foregroundMark x1="7700" y1="36767" x2="7700" y2="36767"/>
                        <a14:foregroundMark x1="8400" y1="39056" x2="8400" y2="39056"/>
                        <a14:foregroundMark x1="64700" y1="22318" x2="64700" y2="22318"/>
                        <a14:foregroundMark x1="83400" y1="16595" x2="83400" y2="16595"/>
                        <a14:foregroundMark x1="56500" y1="50215" x2="56500" y2="50215"/>
                        <a14:foregroundMark x1="40700" y1="50501" x2="40700" y2="50501"/>
                        <a14:foregroundMark x1="22400" y1="49785" x2="22400" y2="49785"/>
                        <a14:foregroundMark x1="31900" y1="42918" x2="31900" y2="42918"/>
                        <a14:foregroundMark x1="22900" y1="66094" x2="22900" y2="66094"/>
                        <a14:foregroundMark x1="68500" y1="41059" x2="68500" y2="41059"/>
                        <a14:foregroundMark x1="67400" y1="58941" x2="67400" y2="58941"/>
                        <a14:foregroundMark x1="74500" y1="31330" x2="74500" y2="31330"/>
                        <a14:foregroundMark x1="77900" y1="69242" x2="77900" y2="69242"/>
                        <a14:foregroundMark x1="91700" y1="65236" x2="91700" y2="65236"/>
                        <a14:foregroundMark x1="18300" y1="82690" x2="18300" y2="82690"/>
                      </a14:backgroundRemoval>
                    </a14:imgEffect>
                  </a14:imgLayer>
                </a14:imgProps>
              </a:ext>
              <a:ext uri="{28A0092B-C50C-407E-A947-70E740481C1C}">
                <a14:useLocalDpi xmlns:a14="http://schemas.microsoft.com/office/drawing/2010/main" val="0"/>
              </a:ext>
            </a:extLst>
          </a:blip>
          <a:srcRect l="5668" t="13333" r="5364" b="13131"/>
          <a:stretch/>
        </p:blipFill>
        <p:spPr bwMode="auto">
          <a:xfrm rot="2335905">
            <a:off x="5950017" y="1038920"/>
            <a:ext cx="2925441" cy="1690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762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14281" y="1462645"/>
            <a:ext cx="6020264" cy="1054953"/>
          </a:xfrm>
          <a:prstGeom prst="roundRect">
            <a:avLst>
              <a:gd name="adj" fmla="val 7205"/>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spcAft>
                <a:spcPts val="2400"/>
              </a:spcAft>
            </a:pPr>
            <a:r>
              <a:rPr lang="pt-BR" sz="2000" dirty="0"/>
              <a:t>Caso o acidente </a:t>
            </a:r>
            <a:r>
              <a:rPr lang="pt-BR" sz="2000" b="1" dirty="0">
                <a:solidFill>
                  <a:schemeClr val="accent2">
                    <a:lumMod val="75000"/>
                  </a:schemeClr>
                </a:solidFill>
              </a:rPr>
              <a:t>NÃO apresente vítimas</a:t>
            </a:r>
            <a:r>
              <a:rPr lang="pt-BR" sz="2000" dirty="0"/>
              <a:t> e seja apenas um acidente com a carga transportada </a:t>
            </a:r>
            <a:r>
              <a:rPr lang="pt-BR" sz="2000" dirty="0">
                <a:solidFill>
                  <a:schemeClr val="accent2">
                    <a:lumMod val="75000"/>
                  </a:schemeClr>
                </a:solidFill>
              </a:rPr>
              <a:t>mas que não tenha havido avarias na carroçaria</a:t>
            </a:r>
            <a:r>
              <a:rPr lang="pt-BR" sz="2000" dirty="0"/>
              <a:t>:</a:t>
            </a:r>
          </a:p>
        </p:txBody>
      </p:sp>
      <p:pic>
        <p:nvPicPr>
          <p:cNvPr id="6" name="Imagem 5">
            <a:extLst>
              <a:ext uri="{FF2B5EF4-FFF2-40B4-BE49-F238E27FC236}">
                <a16:creationId xmlns:a16="http://schemas.microsoft.com/office/drawing/2014/main" id="{F5D27D77-F837-4A16-B120-5EC15E80E953}"/>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6" y="555527"/>
            <a:ext cx="4686691" cy="816074"/>
          </a:xfrm>
          <a:prstGeom prst="rect">
            <a:avLst/>
          </a:prstGeom>
        </p:spPr>
      </p:pic>
      <p:sp>
        <p:nvSpPr>
          <p:cNvPr id="7" name="CaixaDeTexto 6">
            <a:extLst>
              <a:ext uri="{FF2B5EF4-FFF2-40B4-BE49-F238E27FC236}">
                <a16:creationId xmlns:a16="http://schemas.microsoft.com/office/drawing/2014/main" id="{D30ABA88-DD65-4439-93BA-6B5FF45F81E2}"/>
              </a:ext>
            </a:extLst>
          </p:cNvPr>
          <p:cNvSpPr txBox="1"/>
          <p:nvPr/>
        </p:nvSpPr>
        <p:spPr>
          <a:xfrm>
            <a:off x="214281" y="577298"/>
            <a:ext cx="4281519" cy="738664"/>
          </a:xfrm>
          <a:prstGeom prst="rect">
            <a:avLst/>
          </a:prstGeom>
          <a:noFill/>
        </p:spPr>
        <p:txBody>
          <a:bodyPr wrap="square" rtlCol="0">
            <a:spAutoFit/>
          </a:bodyPr>
          <a:lstStyle/>
          <a:p>
            <a:r>
              <a:rPr lang="pt-BR" sz="2200" b="1"/>
              <a:t>RISCOS MÚLTIPLOS E RESÍDUOS</a:t>
            </a:r>
          </a:p>
          <a:p>
            <a:r>
              <a:rPr lang="pt-BR" sz="2000"/>
              <a:t>Procedimentos em caso de Emergência</a:t>
            </a:r>
            <a:endParaRPr lang="pt-BR" sz="2000" dirty="0"/>
          </a:p>
        </p:txBody>
      </p:sp>
      <p:sp>
        <p:nvSpPr>
          <p:cNvPr id="12" name="CaixaDeTexto 11">
            <a:extLst>
              <a:ext uri="{FF2B5EF4-FFF2-40B4-BE49-F238E27FC236}">
                <a16:creationId xmlns:a16="http://schemas.microsoft.com/office/drawing/2014/main" id="{3D44EFBF-A5DC-4779-A061-9B367C766A57}"/>
              </a:ext>
            </a:extLst>
          </p:cNvPr>
          <p:cNvSpPr txBox="1"/>
          <p:nvPr/>
        </p:nvSpPr>
        <p:spPr>
          <a:xfrm>
            <a:off x="214281" y="2711877"/>
            <a:ext cx="8763464" cy="2092881"/>
          </a:xfrm>
          <a:prstGeom prst="rect">
            <a:avLst/>
          </a:prstGeom>
          <a:noFill/>
          <a:ln w="19050">
            <a:noFill/>
          </a:ln>
        </p:spPr>
        <p:txBody>
          <a:bodyPr wrap="square" rtlCol="0">
            <a:spAutoFit/>
          </a:bodyPr>
          <a:lstStyle/>
          <a:p>
            <a:pPr algn="just">
              <a:spcAft>
                <a:spcPts val="2400"/>
              </a:spcAft>
            </a:pPr>
            <a:r>
              <a:rPr lang="pt-BR" dirty="0"/>
              <a:t>►</a:t>
            </a:r>
            <a:r>
              <a:rPr lang="pt-BR" b="1" dirty="0"/>
              <a:t>Não é necessário acionar a autoridade de trânsito</a:t>
            </a:r>
            <a:r>
              <a:rPr lang="pt-BR" dirty="0"/>
              <a:t> e, se esta for acionada, não está obrigada a atender;</a:t>
            </a:r>
          </a:p>
          <a:p>
            <a:pPr algn="just">
              <a:spcAft>
                <a:spcPts val="2400"/>
              </a:spcAft>
            </a:pPr>
            <a:r>
              <a:rPr lang="pt-BR" dirty="0"/>
              <a:t>►Os </a:t>
            </a:r>
            <a:r>
              <a:rPr lang="pt-BR" b="1" dirty="0"/>
              <a:t>veículos devem ser removidos do local</a:t>
            </a:r>
            <a:r>
              <a:rPr lang="pt-BR" dirty="0"/>
              <a:t> para desobstruir o tráfego;</a:t>
            </a:r>
          </a:p>
          <a:p>
            <a:pPr algn="just">
              <a:spcAft>
                <a:spcPts val="2400"/>
              </a:spcAft>
            </a:pPr>
            <a:r>
              <a:rPr lang="pt-BR" dirty="0"/>
              <a:t>►O condutor interessado deverá </a:t>
            </a:r>
            <a:r>
              <a:rPr lang="pt-BR" b="1" dirty="0"/>
              <a:t>procurar o Plantão de Acidentes de Trânsito</a:t>
            </a:r>
            <a:r>
              <a:rPr lang="pt-BR" dirty="0"/>
              <a:t> para emitir o Boletim de Ocorrências – BO, que tem efeito legal, inclusive para seguros e ações judiciais.</a:t>
            </a:r>
          </a:p>
        </p:txBody>
      </p:sp>
      <p:pic>
        <p:nvPicPr>
          <p:cNvPr id="61442" name="Picture 2" descr="Resultado de imagem para ÍCONE TELEFONANDO">
            <a:extLst>
              <a:ext uri="{FF2B5EF4-FFF2-40B4-BE49-F238E27FC236}">
                <a16:creationId xmlns:a16="http://schemas.microsoft.com/office/drawing/2014/main" id="{F9B9982F-1D27-40C4-8EE2-B92A91AD6C3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44" b="90000" l="8594" r="91094">
                        <a14:foregroundMark x1="8594" y1="51094" x2="8594" y2="51094"/>
                        <a14:foregroundMark x1="52344" y1="9844" x2="52344" y2="9844"/>
                        <a14:foregroundMark x1="91094" y1="49063" x2="91094" y2="49063"/>
                        <a14:foregroundMark x1="50781" y1="90000" x2="50781" y2="90000"/>
                      </a14:backgroundRemoval>
                    </a14:imgEffect>
                  </a14:imgLayer>
                </a14:imgProps>
              </a:ext>
              <a:ext uri="{28A0092B-C50C-407E-A947-70E740481C1C}">
                <a14:useLocalDpi xmlns:a14="http://schemas.microsoft.com/office/drawing/2010/main" val="0"/>
              </a:ext>
            </a:extLst>
          </a:blip>
          <a:srcRect t="4202" b="3476"/>
          <a:stretch/>
        </p:blipFill>
        <p:spPr bwMode="auto">
          <a:xfrm>
            <a:off x="6544541" y="618996"/>
            <a:ext cx="2266950" cy="2092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03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1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246054" y="1116068"/>
            <a:ext cx="4783146" cy="1200329"/>
          </a:xfrm>
          <a:prstGeom prst="rect">
            <a:avLst/>
          </a:prstGeom>
          <a:noFill/>
          <a:ln w="19050">
            <a:noFill/>
          </a:ln>
        </p:spPr>
        <p:txBody>
          <a:bodyPr wrap="square" rtlCol="0">
            <a:spAutoFit/>
          </a:bodyPr>
          <a:lstStyle/>
          <a:p>
            <a:pPr algn="just"/>
            <a:r>
              <a:rPr lang="pt-BR" dirty="0"/>
              <a:t>Esta classe reúne produtos que, em sua maioria, </a:t>
            </a:r>
            <a:r>
              <a:rPr lang="pt-BR" dirty="0">
                <a:solidFill>
                  <a:srgbClr val="00B0F0"/>
                </a:solidFill>
              </a:rPr>
              <a:t>não são combustíveis</a:t>
            </a:r>
            <a:r>
              <a:rPr lang="pt-BR" dirty="0"/>
              <a:t>, mas que podem liberar oxigênio, </a:t>
            </a:r>
            <a:r>
              <a:rPr lang="pt-BR" dirty="0">
                <a:solidFill>
                  <a:srgbClr val="00B050"/>
                </a:solidFill>
              </a:rPr>
              <a:t>aumentando ou sustentando a combustão de outros materiais</a:t>
            </a:r>
            <a:r>
              <a:rPr lang="pt-BR" dirty="0"/>
              <a:t>. </a:t>
            </a:r>
          </a:p>
        </p:txBody>
      </p:sp>
      <p:sp>
        <p:nvSpPr>
          <p:cNvPr id="12" name="CaixaDeTexto 11"/>
          <p:cNvSpPr txBox="1"/>
          <p:nvPr/>
        </p:nvSpPr>
        <p:spPr>
          <a:xfrm>
            <a:off x="214281" y="3924405"/>
            <a:ext cx="8677546" cy="976908"/>
          </a:xfrm>
          <a:prstGeom prst="roundRect">
            <a:avLst>
              <a:gd name="adj" fmla="val 9886"/>
            </a:avLst>
          </a:prstGeom>
          <a:ln w="15875">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pt-BR" dirty="0"/>
              <a:t>Alguns produtos dessa classe </a:t>
            </a:r>
            <a:r>
              <a:rPr lang="pt-BR" dirty="0">
                <a:solidFill>
                  <a:srgbClr val="FF0000"/>
                </a:solidFill>
              </a:rPr>
              <a:t>reagem com materiais orgânicos</a:t>
            </a:r>
            <a:r>
              <a:rPr lang="pt-BR" dirty="0"/>
              <a:t>, portanto em caso de vazamentos </a:t>
            </a:r>
            <a:r>
              <a:rPr lang="pt-BR" dirty="0">
                <a:solidFill>
                  <a:srgbClr val="00B0F0"/>
                </a:solidFill>
              </a:rPr>
              <a:t>não deverá ser utilizado terra ou serragem para contenção</a:t>
            </a:r>
            <a:r>
              <a:rPr lang="pt-BR" dirty="0"/>
              <a:t>, sendo a </a:t>
            </a:r>
            <a:r>
              <a:rPr lang="pt-BR" dirty="0">
                <a:solidFill>
                  <a:srgbClr val="00B050"/>
                </a:solidFill>
              </a:rPr>
              <a:t>areia úmida mais recomendada</a:t>
            </a:r>
            <a:r>
              <a:rPr lang="pt-BR" dirty="0"/>
              <a:t> para essa operação.</a:t>
            </a:r>
          </a:p>
        </p:txBody>
      </p:sp>
      <p:sp>
        <p:nvSpPr>
          <p:cNvPr id="21" name="CaixaDeTexto 20">
            <a:extLst>
              <a:ext uri="{FF2B5EF4-FFF2-40B4-BE49-F238E27FC236}">
                <a16:creationId xmlns:a16="http://schemas.microsoft.com/office/drawing/2014/main" id="{3BB25750-9AA4-446E-AF30-F0DA243D6D17}"/>
              </a:ext>
            </a:extLst>
          </p:cNvPr>
          <p:cNvSpPr txBox="1"/>
          <p:nvPr/>
        </p:nvSpPr>
        <p:spPr>
          <a:xfrm>
            <a:off x="246054" y="2503734"/>
            <a:ext cx="8645773" cy="1328023"/>
          </a:xfrm>
          <a:prstGeom prst="roundRect">
            <a:avLst>
              <a:gd name="adj" fmla="val 7278"/>
            </a:avLst>
          </a:prstGeom>
          <a:ln w="15875"/>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pt-BR" dirty="0"/>
              <a:t>Devido à facilidade de liberarem oxigênio, estas substâncias são instáveis e </a:t>
            </a:r>
            <a:r>
              <a:rPr lang="pt-BR" dirty="0">
                <a:solidFill>
                  <a:srgbClr val="00B0F0"/>
                </a:solidFill>
              </a:rPr>
              <a:t>reagem quimicamente com uma grande variedade de produtos</a:t>
            </a:r>
            <a:r>
              <a:rPr lang="pt-BR" dirty="0"/>
              <a:t>, podendo </a:t>
            </a:r>
            <a:r>
              <a:rPr lang="pt-BR" dirty="0">
                <a:solidFill>
                  <a:srgbClr val="FF0000"/>
                </a:solidFill>
              </a:rPr>
              <a:t>gerar incêndios</a:t>
            </a:r>
            <a:r>
              <a:rPr lang="pt-BR" dirty="0"/>
              <a:t>, mesmo sem a presença de uma fonte de ignição. Esses materiais </a:t>
            </a:r>
            <a:r>
              <a:rPr lang="pt-BR" dirty="0">
                <a:solidFill>
                  <a:srgbClr val="00B050"/>
                </a:solidFill>
              </a:rPr>
              <a:t>são incompatíveis em particular com os líquidos e sólidos inflamáveis</a:t>
            </a:r>
            <a:r>
              <a:rPr lang="pt-BR" dirty="0"/>
              <a:t>. </a:t>
            </a:r>
          </a:p>
        </p:txBody>
      </p:sp>
      <p:pic>
        <p:nvPicPr>
          <p:cNvPr id="22" name="Imagem 21">
            <a:extLst>
              <a:ext uri="{FF2B5EF4-FFF2-40B4-BE49-F238E27FC236}">
                <a16:creationId xmlns:a16="http://schemas.microsoft.com/office/drawing/2014/main" id="{51DFD39E-75C8-4A83-AA7A-071C401128D6}"/>
              </a:ext>
            </a:extLst>
          </p:cNvPr>
          <p:cNvPicPr>
            <a:picLocks noChangeAspect="1"/>
          </p:cNvPicPr>
          <p:nvPr/>
        </p:nvPicPr>
        <p:blipFill>
          <a:blip r:embed="rId3"/>
          <a:stretch>
            <a:fillRect/>
          </a:stretch>
        </p:blipFill>
        <p:spPr>
          <a:xfrm>
            <a:off x="5599200" y="678126"/>
            <a:ext cx="3292627" cy="1732961"/>
          </a:xfrm>
          <a:prstGeom prst="rect">
            <a:avLst/>
          </a:prstGeom>
        </p:spPr>
      </p:pic>
      <p:pic>
        <p:nvPicPr>
          <p:cNvPr id="23" name="Imagem 22">
            <a:extLst>
              <a:ext uri="{FF2B5EF4-FFF2-40B4-BE49-F238E27FC236}">
                <a16:creationId xmlns:a16="http://schemas.microsoft.com/office/drawing/2014/main" id="{591B4F6B-0463-447F-A138-54DB63434228}"/>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5" y="555526"/>
            <a:ext cx="4650917" cy="484816"/>
          </a:xfrm>
          <a:prstGeom prst="rect">
            <a:avLst/>
          </a:prstGeom>
        </p:spPr>
      </p:pic>
      <p:sp>
        <p:nvSpPr>
          <p:cNvPr id="24" name="CaixaDeTexto 23">
            <a:extLst>
              <a:ext uri="{FF2B5EF4-FFF2-40B4-BE49-F238E27FC236}">
                <a16:creationId xmlns:a16="http://schemas.microsoft.com/office/drawing/2014/main" id="{DEA7150D-4BAB-4D30-860D-85BB21305B9A}"/>
              </a:ext>
            </a:extLst>
          </p:cNvPr>
          <p:cNvSpPr txBox="1"/>
          <p:nvPr/>
        </p:nvSpPr>
        <p:spPr>
          <a:xfrm>
            <a:off x="214281" y="577298"/>
            <a:ext cx="4555611" cy="430887"/>
          </a:xfrm>
          <a:prstGeom prst="rect">
            <a:avLst/>
          </a:prstGeom>
          <a:noFill/>
        </p:spPr>
        <p:txBody>
          <a:bodyPr wrap="square" rtlCol="0">
            <a:spAutoFit/>
          </a:bodyPr>
          <a:lstStyle/>
          <a:p>
            <a:r>
              <a:rPr lang="pt-BR" sz="2200" b="1" dirty="0"/>
              <a:t>CLASSE 5 – OXIDANTES</a:t>
            </a:r>
          </a:p>
        </p:txBody>
      </p:sp>
    </p:spTree>
    <p:extLst>
      <p:ext uri="{BB962C8B-B14F-4D97-AF65-F5344CB8AC3E}">
        <p14:creationId xmlns:p14="http://schemas.microsoft.com/office/powerpoint/2010/main" val="76232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179512" y="1147050"/>
            <a:ext cx="6780846" cy="1112228"/>
          </a:xfrm>
          <a:prstGeom prst="rect">
            <a:avLst/>
          </a:prstGeom>
          <a:noFill/>
          <a:ln w="19050">
            <a:noFill/>
          </a:ln>
        </p:spPr>
        <p:txBody>
          <a:bodyPr wrap="square" rtlCol="0">
            <a:spAutoFit/>
          </a:bodyPr>
          <a:lstStyle/>
          <a:p>
            <a:pPr algn="just">
              <a:lnSpc>
                <a:spcPts val="2700"/>
              </a:lnSpc>
            </a:pPr>
            <a:r>
              <a:rPr lang="pt-BR" sz="2000" dirty="0"/>
              <a:t>Essa subclasse contempla as substâncias </a:t>
            </a:r>
            <a:r>
              <a:rPr lang="pt-BR" sz="2000" dirty="0">
                <a:solidFill>
                  <a:srgbClr val="FF0000"/>
                </a:solidFill>
              </a:rPr>
              <a:t>capazes de provocar a morte</a:t>
            </a:r>
            <a:r>
              <a:rPr lang="pt-BR" sz="2000" dirty="0"/>
              <a:t> ou </a:t>
            </a:r>
            <a:r>
              <a:rPr lang="pt-BR" sz="2000" dirty="0">
                <a:solidFill>
                  <a:srgbClr val="00B0F0"/>
                </a:solidFill>
              </a:rPr>
              <a:t>sérios danos à saúde humana</a:t>
            </a:r>
            <a:r>
              <a:rPr lang="pt-BR" sz="2000" dirty="0"/>
              <a:t>, se ingeridas, inaladas ou por contato com a pele, </a:t>
            </a:r>
            <a:r>
              <a:rPr lang="pt-BR" sz="2000" dirty="0">
                <a:solidFill>
                  <a:srgbClr val="00B050"/>
                </a:solidFill>
              </a:rPr>
              <a:t>mesmo em pequenas quantidades</a:t>
            </a:r>
            <a:r>
              <a:rPr lang="pt-BR" sz="2000" dirty="0"/>
              <a:t>. </a:t>
            </a:r>
          </a:p>
        </p:txBody>
      </p:sp>
      <p:sp>
        <p:nvSpPr>
          <p:cNvPr id="12" name="CaixaDeTexto 11"/>
          <p:cNvSpPr txBox="1"/>
          <p:nvPr/>
        </p:nvSpPr>
        <p:spPr>
          <a:xfrm>
            <a:off x="166083" y="4061759"/>
            <a:ext cx="8820968" cy="765979"/>
          </a:xfrm>
          <a:prstGeom prst="rect">
            <a:avLst/>
          </a:prstGeom>
          <a:noFill/>
          <a:ln w="19050">
            <a:noFill/>
          </a:ln>
        </p:spPr>
        <p:txBody>
          <a:bodyPr wrap="square" rtlCol="0">
            <a:spAutoFit/>
          </a:bodyPr>
          <a:lstStyle/>
          <a:p>
            <a:pPr algn="just">
              <a:lnSpc>
                <a:spcPts val="2700"/>
              </a:lnSpc>
            </a:pPr>
            <a:r>
              <a:rPr lang="pt-BR" sz="2000" dirty="0"/>
              <a:t>Também apresentam </a:t>
            </a:r>
            <a:r>
              <a:rPr lang="pt-BR" sz="2000" dirty="0">
                <a:solidFill>
                  <a:srgbClr val="00B050"/>
                </a:solidFill>
              </a:rPr>
              <a:t>elevada toxicidade para a vida aquática</a:t>
            </a:r>
            <a:r>
              <a:rPr lang="pt-BR" sz="2000" dirty="0"/>
              <a:t> e, portanto, sempre que possível, a contenção dos mesmos é de fundamental importância.</a:t>
            </a:r>
          </a:p>
        </p:txBody>
      </p:sp>
      <p:pic>
        <p:nvPicPr>
          <p:cNvPr id="7" name="Imagem 6" descr="Resultado de imagem para simbologia de produtos perigosos nocivo">
            <a:extLst>
              <a:ext uri="{FF2B5EF4-FFF2-40B4-BE49-F238E27FC236}">
                <a16:creationId xmlns:a16="http://schemas.microsoft.com/office/drawing/2014/main" id="{CD638175-1A57-4F03-AE01-A06BB5161A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4" t="983" r="606"/>
          <a:stretch>
            <a:fillRect/>
          </a:stretch>
        </p:blipFill>
        <p:spPr bwMode="auto">
          <a:xfrm>
            <a:off x="7036775" y="2457162"/>
            <a:ext cx="1343882" cy="1340422"/>
          </a:xfrm>
          <a:custGeom>
            <a:avLst/>
            <a:gdLst>
              <a:gd name="connsiteX0" fmla="*/ 896874 w 1798379"/>
              <a:gd name="connsiteY0" fmla="*/ 0 h 1793749"/>
              <a:gd name="connsiteX1" fmla="*/ 1798379 w 1798379"/>
              <a:gd name="connsiteY1" fmla="*/ 901504 h 1793749"/>
              <a:gd name="connsiteX2" fmla="*/ 906134 w 1798379"/>
              <a:gd name="connsiteY2" fmla="*/ 1793749 h 1793749"/>
              <a:gd name="connsiteX3" fmla="*/ 896874 w 1798379"/>
              <a:gd name="connsiteY3" fmla="*/ 1793749 h 1793749"/>
              <a:gd name="connsiteX4" fmla="*/ 0 w 1798379"/>
              <a:gd name="connsiteY4" fmla="*/ 896874 h 1793749"/>
              <a:gd name="connsiteX5" fmla="*/ 896874 w 1798379"/>
              <a:gd name="connsiteY5" fmla="*/ 0 h 179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8379" h="1793749">
                <a:moveTo>
                  <a:pt x="896874" y="0"/>
                </a:moveTo>
                <a:lnTo>
                  <a:pt x="1798379" y="901504"/>
                </a:lnTo>
                <a:lnTo>
                  <a:pt x="906134" y="1793749"/>
                </a:lnTo>
                <a:lnTo>
                  <a:pt x="896874" y="1793749"/>
                </a:lnTo>
                <a:lnTo>
                  <a:pt x="0" y="896874"/>
                </a:lnTo>
                <a:lnTo>
                  <a:pt x="896874" y="0"/>
                </a:lnTo>
                <a:close/>
              </a:path>
            </a:pathLst>
          </a:custGeom>
          <a:noFill/>
          <a:extLst>
            <a:ext uri="{909E8E84-426E-40DD-AFC4-6F175D3DCCD1}">
              <a14:hiddenFill xmlns:a14="http://schemas.microsoft.com/office/drawing/2010/main">
                <a:solidFill>
                  <a:srgbClr val="FFFFFF"/>
                </a:solidFill>
              </a14:hiddenFill>
            </a:ext>
          </a:extLst>
        </p:spPr>
      </p:pic>
      <p:pic>
        <p:nvPicPr>
          <p:cNvPr id="9" name="Imagem 8">
            <a:extLst>
              <a:ext uri="{FF2B5EF4-FFF2-40B4-BE49-F238E27FC236}">
                <a16:creationId xmlns:a16="http://schemas.microsoft.com/office/drawing/2014/main" id="{2B88D75C-70AD-4EA5-A3EC-D8B01B816563}"/>
              </a:ext>
            </a:extLst>
          </p:cNvPr>
          <p:cNvPicPr>
            <a:picLocks noChangeAspect="1"/>
          </p:cNvPicPr>
          <p:nvPr/>
        </p:nvPicPr>
        <p:blipFill rotWithShape="1">
          <a:blip r:embed="rId4"/>
          <a:srcRect l="21870" t="44610" r="77921" b="54648"/>
          <a:stretch/>
        </p:blipFill>
        <p:spPr>
          <a:xfrm>
            <a:off x="4770382" y="1961794"/>
            <a:ext cx="19074" cy="38172"/>
          </a:xfrm>
          <a:custGeom>
            <a:avLst/>
            <a:gdLst>
              <a:gd name="connsiteX0" fmla="*/ 19074 w 19074"/>
              <a:gd name="connsiteY0" fmla="*/ 0 h 38172"/>
              <a:gd name="connsiteX1" fmla="*/ 19074 w 19074"/>
              <a:gd name="connsiteY1" fmla="*/ 38172 h 38172"/>
              <a:gd name="connsiteX2" fmla="*/ 0 w 19074"/>
              <a:gd name="connsiteY2" fmla="*/ 19752 h 38172"/>
              <a:gd name="connsiteX3" fmla="*/ 19074 w 19074"/>
              <a:gd name="connsiteY3" fmla="*/ 0 h 38172"/>
            </a:gdLst>
            <a:ahLst/>
            <a:cxnLst>
              <a:cxn ang="0">
                <a:pos x="connsiteX0" y="connsiteY0"/>
              </a:cxn>
              <a:cxn ang="0">
                <a:pos x="connsiteX1" y="connsiteY1"/>
              </a:cxn>
              <a:cxn ang="0">
                <a:pos x="connsiteX2" y="connsiteY2"/>
              </a:cxn>
              <a:cxn ang="0">
                <a:pos x="connsiteX3" y="connsiteY3"/>
              </a:cxn>
            </a:cxnLst>
            <a:rect l="l" t="t" r="r" b="b"/>
            <a:pathLst>
              <a:path w="19074" h="38172">
                <a:moveTo>
                  <a:pt x="19074" y="0"/>
                </a:moveTo>
                <a:lnTo>
                  <a:pt x="19074" y="38172"/>
                </a:lnTo>
                <a:lnTo>
                  <a:pt x="0" y="19752"/>
                </a:lnTo>
                <a:lnTo>
                  <a:pt x="19074" y="0"/>
                </a:lnTo>
                <a:close/>
              </a:path>
            </a:pathLst>
          </a:custGeom>
        </p:spPr>
      </p:pic>
      <p:pic>
        <p:nvPicPr>
          <p:cNvPr id="10" name="Imagem 9" descr="Resultado de imagem para simbologia de produtos perigosos toxico">
            <a:extLst>
              <a:ext uri="{FF2B5EF4-FFF2-40B4-BE49-F238E27FC236}">
                <a16:creationId xmlns:a16="http://schemas.microsoft.com/office/drawing/2014/main" id="{55F75C6F-D547-46FF-A625-3150C386B7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435" t="7253" r="10757" b="7253"/>
          <a:stretch>
            <a:fillRect/>
          </a:stretch>
        </p:blipFill>
        <p:spPr bwMode="auto">
          <a:xfrm>
            <a:off x="7036367" y="1085456"/>
            <a:ext cx="1341289" cy="1341289"/>
          </a:xfrm>
          <a:custGeom>
            <a:avLst/>
            <a:gdLst>
              <a:gd name="connsiteX0" fmla="*/ 759438 w 1518875"/>
              <a:gd name="connsiteY0" fmla="*/ 0 h 1518875"/>
              <a:gd name="connsiteX1" fmla="*/ 1518875 w 1518875"/>
              <a:gd name="connsiteY1" fmla="*/ 759438 h 1518875"/>
              <a:gd name="connsiteX2" fmla="*/ 759438 w 1518875"/>
              <a:gd name="connsiteY2" fmla="*/ 1518875 h 1518875"/>
              <a:gd name="connsiteX3" fmla="*/ 0 w 1518875"/>
              <a:gd name="connsiteY3" fmla="*/ 759438 h 1518875"/>
              <a:gd name="connsiteX4" fmla="*/ 759438 w 1518875"/>
              <a:gd name="connsiteY4" fmla="*/ 0 h 1518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875" h="1518875">
                <a:moveTo>
                  <a:pt x="759438" y="0"/>
                </a:moveTo>
                <a:lnTo>
                  <a:pt x="1518875" y="759438"/>
                </a:lnTo>
                <a:lnTo>
                  <a:pt x="759438" y="1518875"/>
                </a:lnTo>
                <a:lnTo>
                  <a:pt x="0" y="759438"/>
                </a:lnTo>
                <a:lnTo>
                  <a:pt x="759438" y="0"/>
                </a:lnTo>
                <a:close/>
              </a:path>
            </a:pathLst>
          </a:custGeom>
          <a:noFill/>
          <a:extLst>
            <a:ext uri="{909E8E84-426E-40DD-AFC4-6F175D3DCCD1}">
              <a14:hiddenFill xmlns:a14="http://schemas.microsoft.com/office/drawing/2010/main">
                <a:solidFill>
                  <a:srgbClr val="FFFFFF"/>
                </a:solidFill>
              </a14:hiddenFill>
            </a:ext>
          </a:extLst>
        </p:spPr>
      </p:pic>
      <p:pic>
        <p:nvPicPr>
          <p:cNvPr id="17" name="Imagem 16" descr="Desenho com traços pretos em fundo branco&#10;&#10;Descrição gerada automaticamente">
            <a:extLst>
              <a:ext uri="{FF2B5EF4-FFF2-40B4-BE49-F238E27FC236}">
                <a16:creationId xmlns:a16="http://schemas.microsoft.com/office/drawing/2014/main" id="{9A14EF0E-D689-4CCC-BE26-4E68EB6FDF90}"/>
              </a:ext>
            </a:extLst>
          </p:cNvPr>
          <p:cNvPicPr>
            <a:picLocks noChangeAspect="1"/>
          </p:cNvPicPr>
          <p:nvPr/>
        </p:nvPicPr>
        <p:blipFill>
          <a:blip r:embed="rId6"/>
          <a:srcRect l="201" r="201"/>
          <a:stretch>
            <a:fillRect/>
          </a:stretch>
        </p:blipFill>
        <p:spPr>
          <a:xfrm>
            <a:off x="7713163" y="1790746"/>
            <a:ext cx="1342088" cy="1336736"/>
          </a:xfrm>
          <a:custGeom>
            <a:avLst/>
            <a:gdLst>
              <a:gd name="connsiteX0" fmla="*/ 588185 w 1185829"/>
              <a:gd name="connsiteY0" fmla="*/ 0 h 1181100"/>
              <a:gd name="connsiteX1" fmla="*/ 597643 w 1185829"/>
              <a:gd name="connsiteY1" fmla="*/ 0 h 1181100"/>
              <a:gd name="connsiteX2" fmla="*/ 1185829 w 1185829"/>
              <a:gd name="connsiteY2" fmla="*/ 588186 h 1181100"/>
              <a:gd name="connsiteX3" fmla="*/ 592915 w 1185829"/>
              <a:gd name="connsiteY3" fmla="*/ 1181100 h 1181100"/>
              <a:gd name="connsiteX4" fmla="*/ 592913 w 1185829"/>
              <a:gd name="connsiteY4" fmla="*/ 1181100 h 1181100"/>
              <a:gd name="connsiteX5" fmla="*/ 0 w 1185829"/>
              <a:gd name="connsiteY5" fmla="*/ 588186 h 1181100"/>
              <a:gd name="connsiteX6" fmla="*/ 588185 w 1185829"/>
              <a:gd name="connsiteY6" fmla="*/ 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5829" h="1181100">
                <a:moveTo>
                  <a:pt x="588185" y="0"/>
                </a:moveTo>
                <a:lnTo>
                  <a:pt x="597643" y="0"/>
                </a:lnTo>
                <a:lnTo>
                  <a:pt x="1185829" y="588186"/>
                </a:lnTo>
                <a:lnTo>
                  <a:pt x="592915" y="1181100"/>
                </a:lnTo>
                <a:lnTo>
                  <a:pt x="592913" y="1181100"/>
                </a:lnTo>
                <a:lnTo>
                  <a:pt x="0" y="588186"/>
                </a:lnTo>
                <a:lnTo>
                  <a:pt x="588185" y="0"/>
                </a:lnTo>
                <a:close/>
              </a:path>
            </a:pathLst>
          </a:custGeom>
        </p:spPr>
      </p:pic>
      <p:sp>
        <p:nvSpPr>
          <p:cNvPr id="18" name="CaixaDeTexto 17">
            <a:extLst>
              <a:ext uri="{FF2B5EF4-FFF2-40B4-BE49-F238E27FC236}">
                <a16:creationId xmlns:a16="http://schemas.microsoft.com/office/drawing/2014/main" id="{1809F098-EA3D-4473-A260-741B1354BB08}"/>
              </a:ext>
            </a:extLst>
          </p:cNvPr>
          <p:cNvSpPr txBox="1"/>
          <p:nvPr/>
        </p:nvSpPr>
        <p:spPr>
          <a:xfrm>
            <a:off x="161053" y="2459114"/>
            <a:ext cx="6780846" cy="1458476"/>
          </a:xfrm>
          <a:prstGeom prst="rect">
            <a:avLst/>
          </a:prstGeom>
          <a:noFill/>
          <a:ln w="19050">
            <a:noFill/>
          </a:ln>
        </p:spPr>
        <p:txBody>
          <a:bodyPr wrap="square" rtlCol="0">
            <a:spAutoFit/>
          </a:bodyPr>
          <a:lstStyle/>
          <a:p>
            <a:pPr algn="just">
              <a:lnSpc>
                <a:spcPts val="2700"/>
              </a:lnSpc>
            </a:pPr>
            <a:r>
              <a:rPr lang="pt-BR" sz="2000" dirty="0"/>
              <a:t>Portanto, são produtos de </a:t>
            </a:r>
            <a:r>
              <a:rPr lang="pt-BR" sz="2000" dirty="0">
                <a:solidFill>
                  <a:srgbClr val="7030A0"/>
                </a:solidFill>
              </a:rPr>
              <a:t>alta toxicidade</a:t>
            </a:r>
            <a:r>
              <a:rPr lang="pt-BR" sz="2000" dirty="0"/>
              <a:t> e representam um </a:t>
            </a:r>
            <a:r>
              <a:rPr lang="pt-BR" sz="2000" dirty="0">
                <a:solidFill>
                  <a:srgbClr val="FF0000"/>
                </a:solidFill>
              </a:rPr>
              <a:t>grande risco</a:t>
            </a:r>
            <a:r>
              <a:rPr lang="pt-BR" sz="2000" dirty="0"/>
              <a:t> às equipes de resposta às emergências químicas, </a:t>
            </a:r>
            <a:r>
              <a:rPr lang="pt-BR" sz="2000" dirty="0">
                <a:solidFill>
                  <a:srgbClr val="00B0F0"/>
                </a:solidFill>
              </a:rPr>
              <a:t>independente do estado físico</a:t>
            </a:r>
            <a:r>
              <a:rPr lang="pt-BR" sz="2000" dirty="0"/>
              <a:t> do produto ou mesmo da </a:t>
            </a:r>
            <a:r>
              <a:rPr lang="pt-BR" sz="2000" dirty="0">
                <a:solidFill>
                  <a:srgbClr val="00B050"/>
                </a:solidFill>
              </a:rPr>
              <a:t>quantidade envolvida</a:t>
            </a:r>
            <a:r>
              <a:rPr lang="pt-BR" sz="2000" dirty="0"/>
              <a:t> num acidente. </a:t>
            </a:r>
          </a:p>
        </p:txBody>
      </p:sp>
      <p:pic>
        <p:nvPicPr>
          <p:cNvPr id="19" name="Imagem 18">
            <a:extLst>
              <a:ext uri="{FF2B5EF4-FFF2-40B4-BE49-F238E27FC236}">
                <a16:creationId xmlns:a16="http://schemas.microsoft.com/office/drawing/2014/main" id="{5E4F2975-DC72-4893-AB14-B698FF3EEC76}"/>
              </a:ext>
            </a:extLst>
          </p:cNvPr>
          <p:cNvPicPr>
            <a:picLocks noChangeAspect="1"/>
          </p:cNvPicPr>
          <p:nvPr/>
        </p:nvPicPr>
        <p:blipFill rotWithShape="1">
          <a:blip r:embed="rId7">
            <a:extLst>
              <a:ext uri="{28A0092B-C50C-407E-A947-70E740481C1C}">
                <a14:useLocalDpi xmlns:a14="http://schemas.microsoft.com/office/drawing/2010/main" val="0"/>
              </a:ext>
            </a:extLst>
          </a:blip>
          <a:srcRect l="1044"/>
          <a:stretch/>
        </p:blipFill>
        <p:spPr>
          <a:xfrm>
            <a:off x="-3855" y="555526"/>
            <a:ext cx="4650917" cy="484816"/>
          </a:xfrm>
          <a:prstGeom prst="rect">
            <a:avLst/>
          </a:prstGeom>
        </p:spPr>
      </p:pic>
      <p:sp>
        <p:nvSpPr>
          <p:cNvPr id="20" name="CaixaDeTexto 19">
            <a:extLst>
              <a:ext uri="{FF2B5EF4-FFF2-40B4-BE49-F238E27FC236}">
                <a16:creationId xmlns:a16="http://schemas.microsoft.com/office/drawing/2014/main" id="{9BBA9F3D-5315-4170-8423-553A5F689A79}"/>
              </a:ext>
            </a:extLst>
          </p:cNvPr>
          <p:cNvSpPr txBox="1"/>
          <p:nvPr/>
        </p:nvSpPr>
        <p:spPr>
          <a:xfrm>
            <a:off x="214281" y="577298"/>
            <a:ext cx="4555611" cy="430887"/>
          </a:xfrm>
          <a:prstGeom prst="rect">
            <a:avLst/>
          </a:prstGeom>
          <a:noFill/>
        </p:spPr>
        <p:txBody>
          <a:bodyPr wrap="square" rtlCol="0">
            <a:spAutoFit/>
          </a:bodyPr>
          <a:lstStyle/>
          <a:p>
            <a:r>
              <a:rPr lang="pt-BR" sz="2200" b="1" dirty="0"/>
              <a:t>CLASSE 6 – TÓXICOS / INFECTANTES</a:t>
            </a:r>
          </a:p>
        </p:txBody>
      </p:sp>
    </p:spTree>
    <p:extLst>
      <p:ext uri="{BB962C8B-B14F-4D97-AF65-F5344CB8AC3E}">
        <p14:creationId xmlns:p14="http://schemas.microsoft.com/office/powerpoint/2010/main" val="390849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179413" y="1073416"/>
            <a:ext cx="6663840" cy="740203"/>
          </a:xfrm>
          <a:prstGeom prst="rect">
            <a:avLst/>
          </a:prstGeom>
          <a:noFill/>
          <a:ln w="19050">
            <a:noFill/>
          </a:ln>
        </p:spPr>
        <p:txBody>
          <a:bodyPr wrap="square" rtlCol="0">
            <a:spAutoFit/>
          </a:bodyPr>
          <a:lstStyle/>
          <a:p>
            <a:pPr algn="just">
              <a:lnSpc>
                <a:spcPts val="2600"/>
              </a:lnSpc>
            </a:pPr>
            <a:r>
              <a:rPr lang="pt-BR" sz="1900" dirty="0"/>
              <a:t>A radioatividade é uma </a:t>
            </a:r>
            <a:r>
              <a:rPr lang="pt-BR" sz="1900" dirty="0">
                <a:solidFill>
                  <a:srgbClr val="00B0F0"/>
                </a:solidFill>
              </a:rPr>
              <a:t>forma de energia invisível</a:t>
            </a:r>
            <a:r>
              <a:rPr lang="pt-BR" sz="1900" dirty="0"/>
              <a:t>, mas que pode ser sentida por aparelhos especiais, como o contador Geiger.</a:t>
            </a:r>
          </a:p>
        </p:txBody>
      </p:sp>
      <p:sp>
        <p:nvSpPr>
          <p:cNvPr id="4" name="CaixaDeTexto 3"/>
          <p:cNvSpPr txBox="1"/>
          <p:nvPr/>
        </p:nvSpPr>
        <p:spPr>
          <a:xfrm>
            <a:off x="182632" y="1942724"/>
            <a:ext cx="6823965" cy="1073627"/>
          </a:xfrm>
          <a:prstGeom prst="rect">
            <a:avLst/>
          </a:prstGeom>
          <a:noFill/>
          <a:ln w="19050">
            <a:noFill/>
          </a:ln>
        </p:spPr>
        <p:txBody>
          <a:bodyPr wrap="square" rtlCol="0">
            <a:spAutoFit/>
          </a:bodyPr>
          <a:lstStyle/>
          <a:p>
            <a:pPr algn="just">
              <a:lnSpc>
                <a:spcPts val="2600"/>
              </a:lnSpc>
            </a:pPr>
            <a:r>
              <a:rPr lang="pt-BR" sz="1900" dirty="0"/>
              <a:t>É capaz de </a:t>
            </a:r>
            <a:r>
              <a:rPr lang="pt-BR" sz="1900" dirty="0">
                <a:solidFill>
                  <a:srgbClr val="00B050"/>
                </a:solidFill>
              </a:rPr>
              <a:t>penetrar e atravessar</a:t>
            </a:r>
            <a:r>
              <a:rPr lang="pt-BR" sz="1900" dirty="0"/>
              <a:t> vários tipos de materiais e até </a:t>
            </a:r>
            <a:r>
              <a:rPr lang="pt-BR" sz="1900" dirty="0">
                <a:solidFill>
                  <a:srgbClr val="00B050"/>
                </a:solidFill>
              </a:rPr>
              <a:t>mesmo o corpo humano </a:t>
            </a:r>
            <a:r>
              <a:rPr lang="pt-BR" sz="1900" u="sng" dirty="0">
                <a:solidFill>
                  <a:srgbClr val="FF0000"/>
                </a:solidFill>
              </a:rPr>
              <a:t>alterando inclusive o DNA</a:t>
            </a:r>
            <a:r>
              <a:rPr lang="pt-BR" sz="1900" dirty="0"/>
              <a:t>, ocasionando </a:t>
            </a:r>
            <a:r>
              <a:rPr lang="pt-BR" sz="1900" dirty="0">
                <a:solidFill>
                  <a:srgbClr val="FF0000"/>
                </a:solidFill>
              </a:rPr>
              <a:t>doenças muito graves</a:t>
            </a:r>
            <a:r>
              <a:rPr lang="pt-BR" sz="1900" dirty="0"/>
              <a:t> e podendo levar pessoas à </a:t>
            </a:r>
            <a:r>
              <a:rPr lang="pt-BR" sz="1900" dirty="0">
                <a:solidFill>
                  <a:srgbClr val="FF0000"/>
                </a:solidFill>
              </a:rPr>
              <a:t>morte</a:t>
            </a:r>
            <a:endParaRPr lang="pt-BR" sz="1900" dirty="0"/>
          </a:p>
        </p:txBody>
      </p:sp>
      <p:sp>
        <p:nvSpPr>
          <p:cNvPr id="5" name="CaixaDeTexto 4"/>
          <p:cNvSpPr txBox="1"/>
          <p:nvPr/>
        </p:nvSpPr>
        <p:spPr>
          <a:xfrm>
            <a:off x="179413" y="3207289"/>
            <a:ext cx="6442613" cy="740203"/>
          </a:xfrm>
          <a:prstGeom prst="rect">
            <a:avLst/>
          </a:prstGeom>
          <a:noFill/>
          <a:ln w="19050">
            <a:noFill/>
          </a:ln>
        </p:spPr>
        <p:txBody>
          <a:bodyPr wrap="square" rtlCol="0">
            <a:spAutoFit/>
          </a:bodyPr>
          <a:lstStyle/>
          <a:p>
            <a:pPr algn="just">
              <a:lnSpc>
                <a:spcPts val="2600"/>
              </a:lnSpc>
            </a:pPr>
            <a:r>
              <a:rPr lang="pt-BR" sz="1900" dirty="0"/>
              <a:t>Entretanto, essas consequências nocivas </a:t>
            </a:r>
            <a:r>
              <a:rPr lang="pt-BR" sz="1900" dirty="0">
                <a:solidFill>
                  <a:srgbClr val="00B0F0"/>
                </a:solidFill>
              </a:rPr>
              <a:t>dependem da dose</a:t>
            </a:r>
            <a:r>
              <a:rPr lang="pt-BR" sz="1900" dirty="0"/>
              <a:t>, do </a:t>
            </a:r>
            <a:r>
              <a:rPr lang="pt-BR" sz="1900" dirty="0">
                <a:solidFill>
                  <a:srgbClr val="00B0F0"/>
                </a:solidFill>
              </a:rPr>
              <a:t>tempo de exposição</a:t>
            </a:r>
            <a:r>
              <a:rPr lang="pt-BR" sz="1900" dirty="0"/>
              <a:t> e </a:t>
            </a:r>
            <a:r>
              <a:rPr lang="pt-BR" sz="1900" dirty="0">
                <a:solidFill>
                  <a:srgbClr val="00B0F0"/>
                </a:solidFill>
              </a:rPr>
              <a:t>do tipo</a:t>
            </a:r>
            <a:r>
              <a:rPr lang="pt-BR" sz="1900" dirty="0"/>
              <a:t> de radiação.</a:t>
            </a:r>
          </a:p>
        </p:txBody>
      </p:sp>
      <p:pic>
        <p:nvPicPr>
          <p:cNvPr id="11" name="Imagem 10">
            <a:extLst>
              <a:ext uri="{FF2B5EF4-FFF2-40B4-BE49-F238E27FC236}">
                <a16:creationId xmlns:a16="http://schemas.microsoft.com/office/drawing/2014/main" id="{9A43B1BF-8A41-4B30-877B-8BD503D3D637}"/>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6"/>
            <a:ext cx="4650917" cy="484816"/>
          </a:xfrm>
          <a:prstGeom prst="rect">
            <a:avLst/>
          </a:prstGeom>
        </p:spPr>
      </p:pic>
      <p:sp>
        <p:nvSpPr>
          <p:cNvPr id="12" name="CaixaDeTexto 11">
            <a:extLst>
              <a:ext uri="{FF2B5EF4-FFF2-40B4-BE49-F238E27FC236}">
                <a16:creationId xmlns:a16="http://schemas.microsoft.com/office/drawing/2014/main" id="{9273E07C-BB01-4D85-AC13-958D88E8B17A}"/>
              </a:ext>
            </a:extLst>
          </p:cNvPr>
          <p:cNvSpPr txBox="1"/>
          <p:nvPr/>
        </p:nvSpPr>
        <p:spPr>
          <a:xfrm>
            <a:off x="214281" y="577298"/>
            <a:ext cx="4555611" cy="430887"/>
          </a:xfrm>
          <a:prstGeom prst="rect">
            <a:avLst/>
          </a:prstGeom>
          <a:noFill/>
        </p:spPr>
        <p:txBody>
          <a:bodyPr wrap="square" rtlCol="0">
            <a:spAutoFit/>
          </a:bodyPr>
          <a:lstStyle/>
          <a:p>
            <a:r>
              <a:rPr lang="pt-BR" sz="2200" b="1" dirty="0"/>
              <a:t>CLASSE 7 – RADIOATIVOS</a:t>
            </a:r>
          </a:p>
        </p:txBody>
      </p:sp>
      <p:pic>
        <p:nvPicPr>
          <p:cNvPr id="17" name="Imagem 16">
            <a:extLst>
              <a:ext uri="{FF2B5EF4-FFF2-40B4-BE49-F238E27FC236}">
                <a16:creationId xmlns:a16="http://schemas.microsoft.com/office/drawing/2014/main" id="{DA660B36-D52D-4144-854D-392AAA32B44F}"/>
              </a:ext>
            </a:extLst>
          </p:cNvPr>
          <p:cNvPicPr>
            <a:picLocks noChangeAspect="1"/>
          </p:cNvPicPr>
          <p:nvPr/>
        </p:nvPicPr>
        <p:blipFill rotWithShape="1">
          <a:blip r:embed="rId4"/>
          <a:srcRect l="36721" t="34627" r="47990" b="38260"/>
          <a:stretch/>
        </p:blipFill>
        <p:spPr>
          <a:xfrm>
            <a:off x="7607652" y="3195794"/>
            <a:ext cx="1409832" cy="1406391"/>
          </a:xfrm>
          <a:custGeom>
            <a:avLst/>
            <a:gdLst>
              <a:gd name="connsiteX0" fmla="*/ 695570 w 1397963"/>
              <a:gd name="connsiteY0" fmla="*/ 0 h 1394551"/>
              <a:gd name="connsiteX1" fmla="*/ 702394 w 1397963"/>
              <a:gd name="connsiteY1" fmla="*/ 0 h 1394551"/>
              <a:gd name="connsiteX2" fmla="*/ 1397963 w 1397963"/>
              <a:gd name="connsiteY2" fmla="*/ 695570 h 1394551"/>
              <a:gd name="connsiteX3" fmla="*/ 698982 w 1397963"/>
              <a:gd name="connsiteY3" fmla="*/ 1394551 h 1394551"/>
              <a:gd name="connsiteX4" fmla="*/ 0 w 1397963"/>
              <a:gd name="connsiteY4" fmla="*/ 695570 h 1394551"/>
              <a:gd name="connsiteX5" fmla="*/ 695570 w 1397963"/>
              <a:gd name="connsiteY5" fmla="*/ 0 h 1394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7963" h="1394551">
                <a:moveTo>
                  <a:pt x="695570" y="0"/>
                </a:moveTo>
                <a:lnTo>
                  <a:pt x="702394" y="0"/>
                </a:lnTo>
                <a:lnTo>
                  <a:pt x="1397963" y="695570"/>
                </a:lnTo>
                <a:lnTo>
                  <a:pt x="698982" y="1394551"/>
                </a:lnTo>
                <a:lnTo>
                  <a:pt x="0" y="695570"/>
                </a:lnTo>
                <a:lnTo>
                  <a:pt x="695570" y="0"/>
                </a:lnTo>
                <a:close/>
              </a:path>
            </a:pathLst>
          </a:custGeom>
        </p:spPr>
      </p:pic>
      <p:pic>
        <p:nvPicPr>
          <p:cNvPr id="16" name="Imagem 15">
            <a:extLst>
              <a:ext uri="{FF2B5EF4-FFF2-40B4-BE49-F238E27FC236}">
                <a16:creationId xmlns:a16="http://schemas.microsoft.com/office/drawing/2014/main" id="{816DF20B-B5B4-4F6E-8659-781BD0806D48}"/>
              </a:ext>
            </a:extLst>
          </p:cNvPr>
          <p:cNvPicPr>
            <a:picLocks noChangeAspect="1"/>
          </p:cNvPicPr>
          <p:nvPr/>
        </p:nvPicPr>
        <p:blipFill rotWithShape="1">
          <a:blip r:embed="rId4"/>
          <a:srcRect l="44328" t="34561" r="55597" b="65373"/>
          <a:stretch/>
        </p:blipFill>
        <p:spPr>
          <a:xfrm>
            <a:off x="6320671" y="1134296"/>
            <a:ext cx="116339" cy="58170"/>
          </a:xfrm>
          <a:custGeom>
            <a:avLst/>
            <a:gdLst>
              <a:gd name="connsiteX0" fmla="*/ 3412 w 6824"/>
              <a:gd name="connsiteY0" fmla="*/ 0 h 3412"/>
              <a:gd name="connsiteX1" fmla="*/ 6824 w 6824"/>
              <a:gd name="connsiteY1" fmla="*/ 3412 h 3412"/>
              <a:gd name="connsiteX2" fmla="*/ 0 w 6824"/>
              <a:gd name="connsiteY2" fmla="*/ 3412 h 3412"/>
              <a:gd name="connsiteX3" fmla="*/ 3412 w 6824"/>
              <a:gd name="connsiteY3" fmla="*/ 0 h 3412"/>
            </a:gdLst>
            <a:ahLst/>
            <a:cxnLst>
              <a:cxn ang="0">
                <a:pos x="connsiteX0" y="connsiteY0"/>
              </a:cxn>
              <a:cxn ang="0">
                <a:pos x="connsiteX1" y="connsiteY1"/>
              </a:cxn>
              <a:cxn ang="0">
                <a:pos x="connsiteX2" y="connsiteY2"/>
              </a:cxn>
              <a:cxn ang="0">
                <a:pos x="connsiteX3" y="connsiteY3"/>
              </a:cxn>
            </a:cxnLst>
            <a:rect l="l" t="t" r="r" b="b"/>
            <a:pathLst>
              <a:path w="6824" h="3412">
                <a:moveTo>
                  <a:pt x="3412" y="0"/>
                </a:moveTo>
                <a:lnTo>
                  <a:pt x="6824" y="3412"/>
                </a:lnTo>
                <a:lnTo>
                  <a:pt x="0" y="3412"/>
                </a:lnTo>
                <a:lnTo>
                  <a:pt x="3412" y="0"/>
                </a:lnTo>
                <a:close/>
              </a:path>
            </a:pathLst>
          </a:custGeom>
        </p:spPr>
      </p:pic>
      <p:pic>
        <p:nvPicPr>
          <p:cNvPr id="18" name="Picture 28" descr="Resultado de imagem para simbologia de produtos perigosos radioativo">
            <a:extLst>
              <a:ext uri="{FF2B5EF4-FFF2-40B4-BE49-F238E27FC236}">
                <a16:creationId xmlns:a16="http://schemas.microsoft.com/office/drawing/2014/main" id="{D4760D89-ECD9-43BA-8767-26FB5EFC86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3257" y="1705656"/>
            <a:ext cx="1352530" cy="1352530"/>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m 18">
            <a:extLst>
              <a:ext uri="{FF2B5EF4-FFF2-40B4-BE49-F238E27FC236}">
                <a16:creationId xmlns:a16="http://schemas.microsoft.com/office/drawing/2014/main" id="{9A7C0C78-6FA1-4BE8-B774-11BC343724F2}"/>
              </a:ext>
            </a:extLst>
          </p:cNvPr>
          <p:cNvPicPr>
            <a:picLocks noChangeAspect="1"/>
          </p:cNvPicPr>
          <p:nvPr/>
        </p:nvPicPr>
        <p:blipFill rotWithShape="1">
          <a:blip r:embed="rId6"/>
          <a:srcRect l="21825" t="25482" r="57206" b="37242"/>
          <a:stretch/>
        </p:blipFill>
        <p:spPr>
          <a:xfrm>
            <a:off x="6843253" y="2429550"/>
            <a:ext cx="1448741" cy="1448741"/>
          </a:xfrm>
          <a:custGeom>
            <a:avLst/>
            <a:gdLst>
              <a:gd name="connsiteX0" fmla="*/ 967661 w 1917312"/>
              <a:gd name="connsiteY0" fmla="*/ 0 h 1917312"/>
              <a:gd name="connsiteX1" fmla="*/ 1917312 w 1917312"/>
              <a:gd name="connsiteY1" fmla="*/ 949651 h 1917312"/>
              <a:gd name="connsiteX2" fmla="*/ 949650 w 1917312"/>
              <a:gd name="connsiteY2" fmla="*/ 1917312 h 1917312"/>
              <a:gd name="connsiteX3" fmla="*/ 0 w 1917312"/>
              <a:gd name="connsiteY3" fmla="*/ 967661 h 1917312"/>
              <a:gd name="connsiteX4" fmla="*/ 967661 w 1917312"/>
              <a:gd name="connsiteY4" fmla="*/ 0 h 1917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7312" h="1917312">
                <a:moveTo>
                  <a:pt x="967661" y="0"/>
                </a:moveTo>
                <a:lnTo>
                  <a:pt x="1917312" y="949651"/>
                </a:lnTo>
                <a:lnTo>
                  <a:pt x="949650" y="1917312"/>
                </a:lnTo>
                <a:lnTo>
                  <a:pt x="0" y="967661"/>
                </a:lnTo>
                <a:lnTo>
                  <a:pt x="967661" y="0"/>
                </a:lnTo>
                <a:close/>
              </a:path>
            </a:pathLst>
          </a:custGeom>
        </p:spPr>
      </p:pic>
      <p:pic>
        <p:nvPicPr>
          <p:cNvPr id="20" name="Imagem 19">
            <a:extLst>
              <a:ext uri="{FF2B5EF4-FFF2-40B4-BE49-F238E27FC236}">
                <a16:creationId xmlns:a16="http://schemas.microsoft.com/office/drawing/2014/main" id="{DC688D29-0A96-4636-AE90-BED1E19C45B3}"/>
              </a:ext>
            </a:extLst>
          </p:cNvPr>
          <p:cNvPicPr>
            <a:picLocks noChangeAspect="1"/>
          </p:cNvPicPr>
          <p:nvPr/>
        </p:nvPicPr>
        <p:blipFill rotWithShape="1">
          <a:blip r:embed="rId7"/>
          <a:srcRect l="22465" t="26781" r="58316" b="39052"/>
          <a:stretch/>
        </p:blipFill>
        <p:spPr>
          <a:xfrm>
            <a:off x="6891359" y="948227"/>
            <a:ext cx="1352530" cy="1352530"/>
          </a:xfrm>
          <a:custGeom>
            <a:avLst/>
            <a:gdLst>
              <a:gd name="connsiteX0" fmla="*/ 862039 w 1757395"/>
              <a:gd name="connsiteY0" fmla="*/ 0 h 1757395"/>
              <a:gd name="connsiteX1" fmla="*/ 1757395 w 1757395"/>
              <a:gd name="connsiteY1" fmla="*/ 895356 h 1757395"/>
              <a:gd name="connsiteX2" fmla="*/ 895356 w 1757395"/>
              <a:gd name="connsiteY2" fmla="*/ 1757395 h 1757395"/>
              <a:gd name="connsiteX3" fmla="*/ 0 w 1757395"/>
              <a:gd name="connsiteY3" fmla="*/ 862039 h 1757395"/>
            </a:gdLst>
            <a:ahLst/>
            <a:cxnLst>
              <a:cxn ang="0">
                <a:pos x="connsiteX0" y="connsiteY0"/>
              </a:cxn>
              <a:cxn ang="0">
                <a:pos x="connsiteX1" y="connsiteY1"/>
              </a:cxn>
              <a:cxn ang="0">
                <a:pos x="connsiteX2" y="connsiteY2"/>
              </a:cxn>
              <a:cxn ang="0">
                <a:pos x="connsiteX3" y="connsiteY3"/>
              </a:cxn>
            </a:cxnLst>
            <a:rect l="l" t="t" r="r" b="b"/>
            <a:pathLst>
              <a:path w="1757395" h="1757395">
                <a:moveTo>
                  <a:pt x="862039" y="0"/>
                </a:moveTo>
                <a:lnTo>
                  <a:pt x="1757395" y="895356"/>
                </a:lnTo>
                <a:lnTo>
                  <a:pt x="895356" y="1757395"/>
                </a:lnTo>
                <a:lnTo>
                  <a:pt x="0" y="862039"/>
                </a:lnTo>
                <a:close/>
              </a:path>
            </a:pathLst>
          </a:custGeom>
        </p:spPr>
      </p:pic>
      <p:sp>
        <p:nvSpPr>
          <p:cNvPr id="21" name="CaixaDeTexto 20">
            <a:extLst>
              <a:ext uri="{FF2B5EF4-FFF2-40B4-BE49-F238E27FC236}">
                <a16:creationId xmlns:a16="http://schemas.microsoft.com/office/drawing/2014/main" id="{CD3A3DB7-2268-4D45-9D6F-95CDFD9F25AA}"/>
              </a:ext>
            </a:extLst>
          </p:cNvPr>
          <p:cNvSpPr txBox="1"/>
          <p:nvPr/>
        </p:nvSpPr>
        <p:spPr>
          <a:xfrm>
            <a:off x="170667" y="4144482"/>
            <a:ext cx="7157812" cy="740203"/>
          </a:xfrm>
          <a:prstGeom prst="rect">
            <a:avLst/>
          </a:prstGeom>
          <a:noFill/>
          <a:ln w="19050">
            <a:noFill/>
          </a:ln>
        </p:spPr>
        <p:txBody>
          <a:bodyPr wrap="square" rtlCol="0">
            <a:spAutoFit/>
          </a:bodyPr>
          <a:lstStyle/>
          <a:p>
            <a:pPr algn="just">
              <a:lnSpc>
                <a:spcPts val="2600"/>
              </a:lnSpc>
            </a:pPr>
            <a:r>
              <a:rPr lang="pt-BR" sz="1900" dirty="0"/>
              <a:t>Acidentes com esses materiais </a:t>
            </a:r>
            <a:r>
              <a:rPr lang="pt-BR" sz="1900" dirty="0">
                <a:solidFill>
                  <a:srgbClr val="FF0000"/>
                </a:solidFill>
              </a:rPr>
              <a:t>podem contaminar objetos de todo tipo</a:t>
            </a:r>
            <a:r>
              <a:rPr lang="pt-BR" sz="1900" dirty="0"/>
              <a:t>, além do meio ambiente, </a:t>
            </a:r>
            <a:r>
              <a:rPr lang="pt-BR" sz="1900" dirty="0">
                <a:solidFill>
                  <a:srgbClr val="00B0F0"/>
                </a:solidFill>
              </a:rPr>
              <a:t>ocasionando consequências desastrosas.</a:t>
            </a:r>
          </a:p>
        </p:txBody>
      </p:sp>
    </p:spTree>
    <p:extLst>
      <p:ext uri="{BB962C8B-B14F-4D97-AF65-F5344CB8AC3E}">
        <p14:creationId xmlns:p14="http://schemas.microsoft.com/office/powerpoint/2010/main" val="298105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randombar(horizont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214281" y="1279378"/>
            <a:ext cx="6481487" cy="765979"/>
          </a:xfrm>
          <a:prstGeom prst="rect">
            <a:avLst/>
          </a:prstGeom>
          <a:noFill/>
          <a:ln w="19050">
            <a:noFill/>
          </a:ln>
        </p:spPr>
        <p:txBody>
          <a:bodyPr wrap="square" rtlCol="0">
            <a:spAutoFit/>
          </a:bodyPr>
          <a:lstStyle/>
          <a:p>
            <a:pPr algn="just">
              <a:lnSpc>
                <a:spcPts val="2700"/>
              </a:lnSpc>
            </a:pPr>
            <a:r>
              <a:rPr lang="pt-BR" sz="2000" dirty="0"/>
              <a:t>Substâncias corrosivas são aquelas que podem causar </a:t>
            </a:r>
            <a:r>
              <a:rPr lang="pt-BR" sz="2000" dirty="0">
                <a:solidFill>
                  <a:srgbClr val="FF0000"/>
                </a:solidFill>
              </a:rPr>
              <a:t>severas queimaduras</a:t>
            </a:r>
            <a:r>
              <a:rPr lang="pt-BR" sz="2000" dirty="0"/>
              <a:t> quando em contato com tecidos vivos.</a:t>
            </a:r>
          </a:p>
        </p:txBody>
      </p:sp>
      <p:pic>
        <p:nvPicPr>
          <p:cNvPr id="6" name="Imagem 5">
            <a:extLst>
              <a:ext uri="{FF2B5EF4-FFF2-40B4-BE49-F238E27FC236}">
                <a16:creationId xmlns:a16="http://schemas.microsoft.com/office/drawing/2014/main" id="{FF04C6AC-1198-4B3D-8EF0-10491F97270D}"/>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6"/>
            <a:ext cx="4650917" cy="484816"/>
          </a:xfrm>
          <a:prstGeom prst="rect">
            <a:avLst/>
          </a:prstGeom>
        </p:spPr>
      </p:pic>
      <p:sp>
        <p:nvSpPr>
          <p:cNvPr id="7" name="CaixaDeTexto 6">
            <a:extLst>
              <a:ext uri="{FF2B5EF4-FFF2-40B4-BE49-F238E27FC236}">
                <a16:creationId xmlns:a16="http://schemas.microsoft.com/office/drawing/2014/main" id="{E2225E04-C7D3-4308-A39C-133D09DAD385}"/>
              </a:ext>
            </a:extLst>
          </p:cNvPr>
          <p:cNvSpPr txBox="1"/>
          <p:nvPr/>
        </p:nvSpPr>
        <p:spPr>
          <a:xfrm>
            <a:off x="214281" y="577298"/>
            <a:ext cx="4555611" cy="430887"/>
          </a:xfrm>
          <a:prstGeom prst="rect">
            <a:avLst/>
          </a:prstGeom>
          <a:noFill/>
        </p:spPr>
        <p:txBody>
          <a:bodyPr wrap="square" rtlCol="0">
            <a:spAutoFit/>
          </a:bodyPr>
          <a:lstStyle/>
          <a:p>
            <a:r>
              <a:rPr lang="pt-BR" sz="2200" b="1" dirty="0"/>
              <a:t>CLASSE 8 – CORROSIVOS</a:t>
            </a:r>
          </a:p>
        </p:txBody>
      </p:sp>
      <p:pic>
        <p:nvPicPr>
          <p:cNvPr id="9" name="Imagem 8">
            <a:extLst>
              <a:ext uri="{FF2B5EF4-FFF2-40B4-BE49-F238E27FC236}">
                <a16:creationId xmlns:a16="http://schemas.microsoft.com/office/drawing/2014/main" id="{8578B0DC-122A-4782-90C9-FD4A43750B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3733" y="824547"/>
            <a:ext cx="1675938" cy="1677490"/>
          </a:xfrm>
          <a:custGeom>
            <a:avLst/>
            <a:gdLst>
              <a:gd name="connsiteX0" fmla="*/ 901117 w 1803517"/>
              <a:gd name="connsiteY0" fmla="*/ 0 h 1805189"/>
              <a:gd name="connsiteX1" fmla="*/ 902401 w 1803517"/>
              <a:gd name="connsiteY1" fmla="*/ 0 h 1805189"/>
              <a:gd name="connsiteX2" fmla="*/ 1803517 w 1803517"/>
              <a:gd name="connsiteY2" fmla="*/ 901116 h 1805189"/>
              <a:gd name="connsiteX3" fmla="*/ 1803517 w 1803517"/>
              <a:gd name="connsiteY3" fmla="*/ 947700 h 1805189"/>
              <a:gd name="connsiteX4" fmla="*/ 946028 w 1803517"/>
              <a:gd name="connsiteY4" fmla="*/ 1805189 h 1805189"/>
              <a:gd name="connsiteX5" fmla="*/ 857490 w 1803517"/>
              <a:gd name="connsiteY5" fmla="*/ 1805189 h 1805189"/>
              <a:gd name="connsiteX6" fmla="*/ 0 w 1803517"/>
              <a:gd name="connsiteY6" fmla="*/ 947699 h 1805189"/>
              <a:gd name="connsiteX7" fmla="*/ 0 w 1803517"/>
              <a:gd name="connsiteY7" fmla="*/ 901117 h 1805189"/>
              <a:gd name="connsiteX8" fmla="*/ 901117 w 1803517"/>
              <a:gd name="connsiteY8" fmla="*/ 0 h 180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3517" h="1805189">
                <a:moveTo>
                  <a:pt x="901117" y="0"/>
                </a:moveTo>
                <a:lnTo>
                  <a:pt x="902401" y="0"/>
                </a:lnTo>
                <a:lnTo>
                  <a:pt x="1803517" y="901116"/>
                </a:lnTo>
                <a:lnTo>
                  <a:pt x="1803517" y="947700"/>
                </a:lnTo>
                <a:lnTo>
                  <a:pt x="946028" y="1805189"/>
                </a:lnTo>
                <a:lnTo>
                  <a:pt x="857490" y="1805189"/>
                </a:lnTo>
                <a:lnTo>
                  <a:pt x="0" y="947699"/>
                </a:lnTo>
                <a:lnTo>
                  <a:pt x="0" y="901117"/>
                </a:lnTo>
                <a:lnTo>
                  <a:pt x="901117" y="0"/>
                </a:lnTo>
                <a:close/>
              </a:path>
            </a:pathLst>
          </a:custGeom>
          <a:noFill/>
          <a:extLst>
            <a:ext uri="{909E8E84-426E-40DD-AFC4-6F175D3DCCD1}">
              <a14:hiddenFill xmlns:a14="http://schemas.microsoft.com/office/drawing/2010/main">
                <a:solidFill>
                  <a:srgbClr val="FFFFFF"/>
                </a:solidFill>
              </a14:hiddenFill>
            </a:ext>
          </a:extLst>
        </p:spPr>
      </p:pic>
      <p:pic>
        <p:nvPicPr>
          <p:cNvPr id="5" name="Imagem 4" descr="Uma imagem contendo placar, desenho&#10;&#10;Descrição gerada automaticamente">
            <a:extLst>
              <a:ext uri="{FF2B5EF4-FFF2-40B4-BE49-F238E27FC236}">
                <a16:creationId xmlns:a16="http://schemas.microsoft.com/office/drawing/2014/main" id="{1AD0F104-142D-41C5-8923-9D50E790A151}"/>
              </a:ext>
            </a:extLst>
          </p:cNvPr>
          <p:cNvPicPr>
            <a:picLocks noChangeAspect="1"/>
          </p:cNvPicPr>
          <p:nvPr/>
        </p:nvPicPr>
        <p:blipFill>
          <a:blip r:embed="rId5"/>
          <a:stretch>
            <a:fillRect/>
          </a:stretch>
        </p:blipFill>
        <p:spPr>
          <a:xfrm>
            <a:off x="7103271" y="2719505"/>
            <a:ext cx="1676400" cy="1676400"/>
          </a:xfrm>
          <a:prstGeom prst="rect">
            <a:avLst/>
          </a:prstGeom>
        </p:spPr>
      </p:pic>
      <p:sp>
        <p:nvSpPr>
          <p:cNvPr id="11" name="CaixaDeTexto 10">
            <a:extLst>
              <a:ext uri="{FF2B5EF4-FFF2-40B4-BE49-F238E27FC236}">
                <a16:creationId xmlns:a16="http://schemas.microsoft.com/office/drawing/2014/main" id="{33F9C906-646C-42E2-95F4-18BFAF136A38}"/>
              </a:ext>
            </a:extLst>
          </p:cNvPr>
          <p:cNvSpPr txBox="1"/>
          <p:nvPr/>
        </p:nvSpPr>
        <p:spPr>
          <a:xfrm>
            <a:off x="214281" y="2428252"/>
            <a:ext cx="4680520" cy="419730"/>
          </a:xfrm>
          <a:prstGeom prst="rect">
            <a:avLst/>
          </a:prstGeom>
          <a:noFill/>
          <a:ln w="19050">
            <a:noFill/>
          </a:ln>
        </p:spPr>
        <p:txBody>
          <a:bodyPr wrap="square" rtlCol="0">
            <a:spAutoFit/>
          </a:bodyPr>
          <a:lstStyle/>
          <a:p>
            <a:pPr algn="just">
              <a:lnSpc>
                <a:spcPts val="2700"/>
              </a:lnSpc>
            </a:pPr>
            <a:r>
              <a:rPr lang="pt-BR" sz="2000" dirty="0"/>
              <a:t>Podem existir no </a:t>
            </a:r>
            <a:r>
              <a:rPr lang="pt-BR" sz="2000" dirty="0">
                <a:solidFill>
                  <a:srgbClr val="00B050"/>
                </a:solidFill>
              </a:rPr>
              <a:t>estado sólido ou líquido</a:t>
            </a:r>
            <a:r>
              <a:rPr lang="pt-BR" sz="2000" dirty="0"/>
              <a:t>.</a:t>
            </a:r>
          </a:p>
        </p:txBody>
      </p:sp>
      <p:sp>
        <p:nvSpPr>
          <p:cNvPr id="12" name="CaixaDeTexto 11">
            <a:extLst>
              <a:ext uri="{FF2B5EF4-FFF2-40B4-BE49-F238E27FC236}">
                <a16:creationId xmlns:a16="http://schemas.microsoft.com/office/drawing/2014/main" id="{66E80678-6CA9-481F-8EBB-A15338B2BE67}"/>
              </a:ext>
            </a:extLst>
          </p:cNvPr>
          <p:cNvSpPr txBox="1"/>
          <p:nvPr/>
        </p:nvSpPr>
        <p:spPr>
          <a:xfrm>
            <a:off x="214281" y="3365873"/>
            <a:ext cx="6533106" cy="1112228"/>
          </a:xfrm>
          <a:prstGeom prst="rect">
            <a:avLst/>
          </a:prstGeom>
          <a:noFill/>
          <a:ln w="19050">
            <a:noFill/>
          </a:ln>
        </p:spPr>
        <p:txBody>
          <a:bodyPr wrap="square" rtlCol="0">
            <a:spAutoFit/>
          </a:bodyPr>
          <a:lstStyle/>
          <a:p>
            <a:pPr algn="just">
              <a:lnSpc>
                <a:spcPts val="2700"/>
              </a:lnSpc>
            </a:pPr>
            <a:r>
              <a:rPr lang="pt-BR" sz="2000" dirty="0"/>
              <a:t>Também </a:t>
            </a:r>
            <a:r>
              <a:rPr lang="pt-BR" sz="2000" dirty="0">
                <a:solidFill>
                  <a:srgbClr val="FF0000"/>
                </a:solidFill>
              </a:rPr>
              <a:t>causam corrosão ao aço</a:t>
            </a:r>
            <a:r>
              <a:rPr lang="pt-BR" sz="2000" dirty="0"/>
              <a:t>. Algumas substâncias corrosivas </a:t>
            </a:r>
            <a:r>
              <a:rPr lang="pt-BR" sz="2000" dirty="0">
                <a:solidFill>
                  <a:srgbClr val="00B0F0"/>
                </a:solidFill>
              </a:rPr>
              <a:t>liberam</a:t>
            </a:r>
            <a:r>
              <a:rPr lang="pt-BR" sz="2000" dirty="0"/>
              <a:t>, mesmo na temperatura ambiente, </a:t>
            </a:r>
            <a:r>
              <a:rPr lang="pt-BR" sz="2000" dirty="0">
                <a:solidFill>
                  <a:srgbClr val="00B0F0"/>
                </a:solidFill>
              </a:rPr>
              <a:t>vapores irritantes e tóxicos</a:t>
            </a:r>
            <a:r>
              <a:rPr lang="pt-BR" sz="2000" dirty="0"/>
              <a:t>. </a:t>
            </a:r>
          </a:p>
        </p:txBody>
      </p:sp>
      <p:pic>
        <p:nvPicPr>
          <p:cNvPr id="16" name="Imagem 15">
            <a:extLst>
              <a:ext uri="{FF2B5EF4-FFF2-40B4-BE49-F238E27FC236}">
                <a16:creationId xmlns:a16="http://schemas.microsoft.com/office/drawing/2014/main" id="{22F3ED26-F260-4061-A580-7CC512F657E5}"/>
              </a:ext>
            </a:extLst>
          </p:cNvPr>
          <p:cNvPicPr>
            <a:picLocks noChangeAspect="1"/>
          </p:cNvPicPr>
          <p:nvPr/>
        </p:nvPicPr>
        <p:blipFill>
          <a:blip r:embed="rId6"/>
          <a:stretch>
            <a:fillRect/>
          </a:stretch>
        </p:blipFill>
        <p:spPr>
          <a:xfrm>
            <a:off x="8417950" y="4339594"/>
            <a:ext cx="629388" cy="568084"/>
          </a:xfrm>
          <a:prstGeom prst="rect">
            <a:avLst/>
          </a:prstGeom>
        </p:spPr>
      </p:pic>
    </p:spTree>
    <p:extLst>
      <p:ext uri="{BB962C8B-B14F-4D97-AF65-F5344CB8AC3E}">
        <p14:creationId xmlns:p14="http://schemas.microsoft.com/office/powerpoint/2010/main" val="325409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14282" y="1213794"/>
            <a:ext cx="3904844" cy="1200329"/>
          </a:xfrm>
          <a:prstGeom prst="rect">
            <a:avLst/>
          </a:prstGeom>
          <a:noFill/>
          <a:ln w="19050">
            <a:noFill/>
          </a:ln>
        </p:spPr>
        <p:txBody>
          <a:bodyPr wrap="square" rtlCol="0">
            <a:spAutoFit/>
          </a:bodyPr>
          <a:lstStyle/>
          <a:p>
            <a:pPr algn="just"/>
            <a:r>
              <a:rPr lang="pt-BR" dirty="0"/>
              <a:t>Os </a:t>
            </a:r>
            <a:r>
              <a:rPr lang="pt-BR" b="1" dirty="0"/>
              <a:t>produtos perigosos</a:t>
            </a:r>
            <a:r>
              <a:rPr lang="pt-BR" dirty="0"/>
              <a:t> são classificados pela </a:t>
            </a:r>
            <a:r>
              <a:rPr lang="pt-BR" dirty="0">
                <a:solidFill>
                  <a:srgbClr val="00B0F0"/>
                </a:solidFill>
              </a:rPr>
              <a:t>Organização das Nações Unidas</a:t>
            </a:r>
            <a:r>
              <a:rPr lang="pt-BR" dirty="0"/>
              <a:t> (ONU) em </a:t>
            </a:r>
            <a:r>
              <a:rPr lang="pt-BR" dirty="0">
                <a:solidFill>
                  <a:srgbClr val="FD6E35"/>
                </a:solidFill>
              </a:rPr>
              <a:t>nove classes</a:t>
            </a:r>
            <a:r>
              <a:rPr lang="pt-BR" dirty="0"/>
              <a:t> de riscos e respectivas subclasses.</a:t>
            </a:r>
          </a:p>
        </p:txBody>
      </p:sp>
      <p:sp>
        <p:nvSpPr>
          <p:cNvPr id="5" name="Retângulo 4"/>
          <p:cNvSpPr/>
          <p:nvPr/>
        </p:nvSpPr>
        <p:spPr>
          <a:xfrm>
            <a:off x="4900153" y="908461"/>
            <a:ext cx="768085" cy="252000"/>
          </a:xfrm>
          <a:prstGeom prst="rect">
            <a:avLst/>
          </a:prstGeom>
          <a:solidFill>
            <a:schemeClr val="tx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500" b="1" dirty="0">
                <a:solidFill>
                  <a:schemeClr val="bg1"/>
                </a:solidFill>
              </a:rPr>
              <a:t>CLASSE</a:t>
            </a:r>
          </a:p>
        </p:txBody>
      </p:sp>
      <p:sp>
        <p:nvSpPr>
          <p:cNvPr id="9" name="Retângulo 8"/>
          <p:cNvSpPr/>
          <p:nvPr/>
        </p:nvSpPr>
        <p:spPr>
          <a:xfrm>
            <a:off x="5836246" y="908461"/>
            <a:ext cx="2982175" cy="252000"/>
          </a:xfrm>
          <a:prstGeom prst="rect">
            <a:avLst/>
          </a:prstGeom>
          <a:solidFill>
            <a:schemeClr val="tx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500" b="1" dirty="0">
                <a:solidFill>
                  <a:schemeClr val="bg1"/>
                </a:solidFill>
              </a:rPr>
              <a:t>AGENTE</a:t>
            </a:r>
          </a:p>
        </p:txBody>
      </p:sp>
      <p:sp>
        <p:nvSpPr>
          <p:cNvPr id="10" name="Retângulo 9"/>
          <p:cNvSpPr/>
          <p:nvPr/>
        </p:nvSpPr>
        <p:spPr>
          <a:xfrm>
            <a:off x="4900153" y="1260521"/>
            <a:ext cx="768085" cy="252000"/>
          </a:xfrm>
          <a:prstGeom prst="rect">
            <a:avLst/>
          </a:prstGeom>
          <a:solidFill>
            <a:schemeClr val="tx2">
              <a:alpha val="2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500" b="1" dirty="0">
                <a:solidFill>
                  <a:schemeClr val="tx2"/>
                </a:solidFill>
              </a:rPr>
              <a:t>1</a:t>
            </a:r>
          </a:p>
        </p:txBody>
      </p:sp>
      <p:sp>
        <p:nvSpPr>
          <p:cNvPr id="11" name="Retângulo 10"/>
          <p:cNvSpPr/>
          <p:nvPr/>
        </p:nvSpPr>
        <p:spPr>
          <a:xfrm>
            <a:off x="5836246" y="1260521"/>
            <a:ext cx="2982175" cy="252000"/>
          </a:xfrm>
          <a:prstGeom prst="rect">
            <a:avLst/>
          </a:prstGeom>
          <a:solidFill>
            <a:schemeClr val="tx2">
              <a:alpha val="2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500" b="1" dirty="0">
                <a:solidFill>
                  <a:schemeClr val="tx2"/>
                </a:solidFill>
              </a:rPr>
              <a:t>Explosivos</a:t>
            </a:r>
          </a:p>
        </p:txBody>
      </p:sp>
      <p:sp>
        <p:nvSpPr>
          <p:cNvPr id="12" name="Retângulo 11"/>
          <p:cNvSpPr/>
          <p:nvPr/>
        </p:nvSpPr>
        <p:spPr>
          <a:xfrm>
            <a:off x="4900153" y="1620561"/>
            <a:ext cx="768085" cy="252000"/>
          </a:xfrm>
          <a:prstGeom prst="rect">
            <a:avLst/>
          </a:prstGeom>
          <a:solidFill>
            <a:schemeClr val="tx2">
              <a:alpha val="2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500" b="1" dirty="0">
                <a:solidFill>
                  <a:schemeClr val="tx2"/>
                </a:solidFill>
              </a:rPr>
              <a:t>2</a:t>
            </a:r>
          </a:p>
        </p:txBody>
      </p:sp>
      <p:sp>
        <p:nvSpPr>
          <p:cNvPr id="13" name="Retângulo 12"/>
          <p:cNvSpPr/>
          <p:nvPr/>
        </p:nvSpPr>
        <p:spPr>
          <a:xfrm>
            <a:off x="5836246" y="1620561"/>
            <a:ext cx="2982175" cy="252000"/>
          </a:xfrm>
          <a:prstGeom prst="rect">
            <a:avLst/>
          </a:prstGeom>
          <a:solidFill>
            <a:schemeClr val="tx2">
              <a:alpha val="2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500" b="1" dirty="0">
                <a:solidFill>
                  <a:schemeClr val="tx2"/>
                </a:solidFill>
              </a:rPr>
              <a:t>Gases</a:t>
            </a:r>
          </a:p>
        </p:txBody>
      </p:sp>
      <p:sp>
        <p:nvSpPr>
          <p:cNvPr id="14" name="Retângulo 13"/>
          <p:cNvSpPr/>
          <p:nvPr/>
        </p:nvSpPr>
        <p:spPr>
          <a:xfrm>
            <a:off x="4900153" y="1980601"/>
            <a:ext cx="768085" cy="252000"/>
          </a:xfrm>
          <a:prstGeom prst="rect">
            <a:avLst/>
          </a:prstGeom>
          <a:solidFill>
            <a:schemeClr val="tx2">
              <a:alpha val="2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500" b="1" dirty="0">
                <a:solidFill>
                  <a:schemeClr val="tx2"/>
                </a:solidFill>
              </a:rPr>
              <a:t>3</a:t>
            </a:r>
          </a:p>
        </p:txBody>
      </p:sp>
      <p:sp>
        <p:nvSpPr>
          <p:cNvPr id="16" name="Retângulo 15"/>
          <p:cNvSpPr/>
          <p:nvPr/>
        </p:nvSpPr>
        <p:spPr>
          <a:xfrm>
            <a:off x="5836246" y="1980601"/>
            <a:ext cx="2982175" cy="252000"/>
          </a:xfrm>
          <a:prstGeom prst="rect">
            <a:avLst/>
          </a:prstGeom>
          <a:solidFill>
            <a:schemeClr val="tx2">
              <a:alpha val="2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500" b="1" dirty="0">
                <a:solidFill>
                  <a:schemeClr val="tx2"/>
                </a:solidFill>
              </a:rPr>
              <a:t>Líquidos Inflamáveis</a:t>
            </a:r>
          </a:p>
        </p:txBody>
      </p:sp>
      <p:sp>
        <p:nvSpPr>
          <p:cNvPr id="17" name="Retângulo 16"/>
          <p:cNvSpPr/>
          <p:nvPr/>
        </p:nvSpPr>
        <p:spPr>
          <a:xfrm>
            <a:off x="4900153" y="2340641"/>
            <a:ext cx="768085" cy="252000"/>
          </a:xfrm>
          <a:prstGeom prst="rect">
            <a:avLst/>
          </a:prstGeom>
          <a:solidFill>
            <a:schemeClr val="tx2">
              <a:alpha val="2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500" b="1" dirty="0">
                <a:solidFill>
                  <a:schemeClr val="tx2"/>
                </a:solidFill>
              </a:rPr>
              <a:t>4</a:t>
            </a:r>
          </a:p>
        </p:txBody>
      </p:sp>
      <p:sp>
        <p:nvSpPr>
          <p:cNvPr id="18" name="Retângulo 17"/>
          <p:cNvSpPr/>
          <p:nvPr/>
        </p:nvSpPr>
        <p:spPr>
          <a:xfrm>
            <a:off x="5836246" y="2340641"/>
            <a:ext cx="2982175" cy="252000"/>
          </a:xfrm>
          <a:prstGeom prst="rect">
            <a:avLst/>
          </a:prstGeom>
          <a:solidFill>
            <a:schemeClr val="tx2">
              <a:alpha val="2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500" b="1" dirty="0">
                <a:solidFill>
                  <a:schemeClr val="tx2"/>
                </a:solidFill>
              </a:rPr>
              <a:t>Sólidos Inflamáveis</a:t>
            </a:r>
          </a:p>
        </p:txBody>
      </p:sp>
      <p:sp>
        <p:nvSpPr>
          <p:cNvPr id="19" name="Retângulo 18"/>
          <p:cNvSpPr/>
          <p:nvPr/>
        </p:nvSpPr>
        <p:spPr>
          <a:xfrm>
            <a:off x="4900153" y="2700681"/>
            <a:ext cx="768085" cy="252000"/>
          </a:xfrm>
          <a:prstGeom prst="rect">
            <a:avLst/>
          </a:prstGeom>
          <a:solidFill>
            <a:schemeClr val="tx2">
              <a:alpha val="2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500" b="1" dirty="0">
                <a:solidFill>
                  <a:schemeClr val="tx2"/>
                </a:solidFill>
              </a:rPr>
              <a:t>5</a:t>
            </a:r>
          </a:p>
        </p:txBody>
      </p:sp>
      <p:sp>
        <p:nvSpPr>
          <p:cNvPr id="20" name="Retângulo 19"/>
          <p:cNvSpPr/>
          <p:nvPr/>
        </p:nvSpPr>
        <p:spPr>
          <a:xfrm>
            <a:off x="5836246" y="2700681"/>
            <a:ext cx="2982175" cy="252000"/>
          </a:xfrm>
          <a:prstGeom prst="rect">
            <a:avLst/>
          </a:prstGeom>
          <a:solidFill>
            <a:schemeClr val="tx2">
              <a:alpha val="2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500" b="1" dirty="0">
                <a:solidFill>
                  <a:schemeClr val="tx2"/>
                </a:solidFill>
              </a:rPr>
              <a:t>Oxidantes</a:t>
            </a:r>
          </a:p>
        </p:txBody>
      </p:sp>
      <p:sp>
        <p:nvSpPr>
          <p:cNvPr id="21" name="Retângulo 20"/>
          <p:cNvSpPr/>
          <p:nvPr/>
        </p:nvSpPr>
        <p:spPr>
          <a:xfrm>
            <a:off x="4900153" y="3060721"/>
            <a:ext cx="768085" cy="252000"/>
          </a:xfrm>
          <a:prstGeom prst="rect">
            <a:avLst/>
          </a:prstGeom>
          <a:solidFill>
            <a:schemeClr val="tx2">
              <a:alpha val="2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500" b="1" dirty="0">
                <a:solidFill>
                  <a:schemeClr val="tx2"/>
                </a:solidFill>
              </a:rPr>
              <a:t>6</a:t>
            </a:r>
          </a:p>
        </p:txBody>
      </p:sp>
      <p:sp>
        <p:nvSpPr>
          <p:cNvPr id="22" name="Retângulo 21"/>
          <p:cNvSpPr/>
          <p:nvPr/>
        </p:nvSpPr>
        <p:spPr>
          <a:xfrm>
            <a:off x="5836246" y="3060721"/>
            <a:ext cx="2982175" cy="252000"/>
          </a:xfrm>
          <a:prstGeom prst="rect">
            <a:avLst/>
          </a:prstGeom>
          <a:solidFill>
            <a:schemeClr val="tx2">
              <a:alpha val="2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500" b="1" dirty="0">
                <a:solidFill>
                  <a:schemeClr val="tx2"/>
                </a:solidFill>
              </a:rPr>
              <a:t>Tóxicos</a:t>
            </a:r>
          </a:p>
        </p:txBody>
      </p:sp>
      <p:sp>
        <p:nvSpPr>
          <p:cNvPr id="23" name="Retângulo 22"/>
          <p:cNvSpPr/>
          <p:nvPr/>
        </p:nvSpPr>
        <p:spPr>
          <a:xfrm>
            <a:off x="4900153" y="3420761"/>
            <a:ext cx="768085" cy="252000"/>
          </a:xfrm>
          <a:prstGeom prst="rect">
            <a:avLst/>
          </a:prstGeom>
          <a:solidFill>
            <a:schemeClr val="tx2">
              <a:alpha val="2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500" b="1" dirty="0">
                <a:solidFill>
                  <a:schemeClr val="tx2"/>
                </a:solidFill>
              </a:rPr>
              <a:t>7</a:t>
            </a:r>
          </a:p>
        </p:txBody>
      </p:sp>
      <p:sp>
        <p:nvSpPr>
          <p:cNvPr id="24" name="Retângulo 23"/>
          <p:cNvSpPr/>
          <p:nvPr/>
        </p:nvSpPr>
        <p:spPr>
          <a:xfrm>
            <a:off x="5836246" y="3420761"/>
            <a:ext cx="2982175" cy="252000"/>
          </a:xfrm>
          <a:prstGeom prst="rect">
            <a:avLst/>
          </a:prstGeom>
          <a:solidFill>
            <a:schemeClr val="tx2">
              <a:alpha val="2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500" b="1" dirty="0">
                <a:solidFill>
                  <a:schemeClr val="tx2"/>
                </a:solidFill>
              </a:rPr>
              <a:t>Radioativos</a:t>
            </a:r>
          </a:p>
        </p:txBody>
      </p:sp>
      <p:sp>
        <p:nvSpPr>
          <p:cNvPr id="25" name="Retângulo 24"/>
          <p:cNvSpPr/>
          <p:nvPr/>
        </p:nvSpPr>
        <p:spPr>
          <a:xfrm>
            <a:off x="4900153" y="3780801"/>
            <a:ext cx="768085" cy="252000"/>
          </a:xfrm>
          <a:prstGeom prst="rect">
            <a:avLst/>
          </a:prstGeom>
          <a:solidFill>
            <a:schemeClr val="tx2">
              <a:alpha val="2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500" b="1" dirty="0">
                <a:solidFill>
                  <a:schemeClr val="tx2"/>
                </a:solidFill>
              </a:rPr>
              <a:t>8</a:t>
            </a:r>
          </a:p>
        </p:txBody>
      </p:sp>
      <p:sp>
        <p:nvSpPr>
          <p:cNvPr id="26" name="Retângulo 25"/>
          <p:cNvSpPr/>
          <p:nvPr/>
        </p:nvSpPr>
        <p:spPr>
          <a:xfrm>
            <a:off x="5836246" y="3780801"/>
            <a:ext cx="2982175" cy="252000"/>
          </a:xfrm>
          <a:prstGeom prst="rect">
            <a:avLst/>
          </a:prstGeom>
          <a:solidFill>
            <a:schemeClr val="tx2">
              <a:alpha val="2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500" b="1" dirty="0">
                <a:solidFill>
                  <a:schemeClr val="tx2"/>
                </a:solidFill>
              </a:rPr>
              <a:t>Corrosivos</a:t>
            </a:r>
          </a:p>
        </p:txBody>
      </p:sp>
      <p:sp>
        <p:nvSpPr>
          <p:cNvPr id="27" name="Retângulo 26"/>
          <p:cNvSpPr/>
          <p:nvPr/>
        </p:nvSpPr>
        <p:spPr>
          <a:xfrm>
            <a:off x="4900153" y="4140840"/>
            <a:ext cx="768085" cy="507356"/>
          </a:xfrm>
          <a:prstGeom prst="rect">
            <a:avLst/>
          </a:prstGeom>
          <a:solidFill>
            <a:schemeClr val="tx2">
              <a:alpha val="2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500" b="1" dirty="0">
                <a:solidFill>
                  <a:schemeClr val="tx2"/>
                </a:solidFill>
              </a:rPr>
              <a:t>9</a:t>
            </a:r>
          </a:p>
        </p:txBody>
      </p:sp>
      <p:sp>
        <p:nvSpPr>
          <p:cNvPr id="28" name="Retângulo 27"/>
          <p:cNvSpPr/>
          <p:nvPr/>
        </p:nvSpPr>
        <p:spPr>
          <a:xfrm>
            <a:off x="5836246" y="4148820"/>
            <a:ext cx="2982175" cy="499376"/>
          </a:xfrm>
          <a:prstGeom prst="rect">
            <a:avLst/>
          </a:prstGeom>
          <a:solidFill>
            <a:schemeClr val="tx2">
              <a:alpha val="2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1500" b="1" dirty="0">
                <a:solidFill>
                  <a:schemeClr val="tx2"/>
                </a:solidFill>
              </a:rPr>
              <a:t>Substâncias e Artigos Perigosos Diversos</a:t>
            </a:r>
            <a:endParaRPr lang="pt-BR" sz="900" b="1" dirty="0">
              <a:solidFill>
                <a:schemeClr val="tx2"/>
              </a:solidFill>
            </a:endParaRPr>
          </a:p>
        </p:txBody>
      </p:sp>
      <p:sp>
        <p:nvSpPr>
          <p:cNvPr id="6" name="Chave esquerda 5"/>
          <p:cNvSpPr/>
          <p:nvPr/>
        </p:nvSpPr>
        <p:spPr>
          <a:xfrm>
            <a:off x="4235973" y="755074"/>
            <a:ext cx="768085" cy="4142508"/>
          </a:xfrm>
          <a:prstGeom prst="leftBrace">
            <a:avLst>
              <a:gd name="adj1" fmla="val 33586"/>
              <a:gd name="adj2" fmla="val 56060"/>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p>
        </p:txBody>
      </p:sp>
      <p:pic>
        <p:nvPicPr>
          <p:cNvPr id="29" name="Imagem 28">
            <a:extLst>
              <a:ext uri="{FF2B5EF4-FFF2-40B4-BE49-F238E27FC236}">
                <a16:creationId xmlns:a16="http://schemas.microsoft.com/office/drawing/2014/main" id="{167B61AA-FB6F-4D1E-9BBB-6596D6D503B2}"/>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4" y="555526"/>
            <a:ext cx="4431838" cy="484816"/>
          </a:xfrm>
          <a:prstGeom prst="rect">
            <a:avLst/>
          </a:prstGeom>
        </p:spPr>
      </p:pic>
      <p:sp>
        <p:nvSpPr>
          <p:cNvPr id="30" name="CaixaDeTexto 29">
            <a:extLst>
              <a:ext uri="{FF2B5EF4-FFF2-40B4-BE49-F238E27FC236}">
                <a16:creationId xmlns:a16="http://schemas.microsoft.com/office/drawing/2014/main" id="{0235A713-F4F8-4FE5-9D7E-A1D565B14242}"/>
              </a:ext>
            </a:extLst>
          </p:cNvPr>
          <p:cNvSpPr txBox="1"/>
          <p:nvPr/>
        </p:nvSpPr>
        <p:spPr>
          <a:xfrm>
            <a:off x="214282" y="577298"/>
            <a:ext cx="3997678" cy="430887"/>
          </a:xfrm>
          <a:prstGeom prst="rect">
            <a:avLst/>
          </a:prstGeom>
          <a:noFill/>
        </p:spPr>
        <p:txBody>
          <a:bodyPr wrap="square" rtlCol="0">
            <a:spAutoFit/>
          </a:bodyPr>
          <a:lstStyle/>
          <a:p>
            <a:r>
              <a:rPr lang="pt-BR" sz="2200" b="1" dirty="0"/>
              <a:t>CLASSIFICAÇÃO - ONU</a:t>
            </a:r>
          </a:p>
        </p:txBody>
      </p:sp>
      <p:sp>
        <p:nvSpPr>
          <p:cNvPr id="31" name="Retângulo de cantos arredondados 6">
            <a:extLst>
              <a:ext uri="{FF2B5EF4-FFF2-40B4-BE49-F238E27FC236}">
                <a16:creationId xmlns:a16="http://schemas.microsoft.com/office/drawing/2014/main" id="{48CB1DC2-A043-4E9A-83B1-544A61876D9A}"/>
              </a:ext>
            </a:extLst>
          </p:cNvPr>
          <p:cNvSpPr/>
          <p:nvPr/>
        </p:nvSpPr>
        <p:spPr>
          <a:xfrm>
            <a:off x="251529" y="2807025"/>
            <a:ext cx="3759553" cy="613736"/>
          </a:xfrm>
          <a:prstGeom prst="roundRect">
            <a:avLst>
              <a:gd name="adj" fmla="val 9796"/>
            </a:avLst>
          </a:prstGeom>
          <a:solidFill>
            <a:srgbClr val="1F497D"/>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dirty="0">
                <a:solidFill>
                  <a:schemeClr val="bg1"/>
                </a:solidFill>
              </a:rPr>
              <a:t>APRESENTAÇÃO DAS 9 CLASSES</a:t>
            </a:r>
            <a:br>
              <a:rPr lang="pt-BR" dirty="0">
                <a:solidFill>
                  <a:schemeClr val="bg1"/>
                </a:solidFill>
              </a:rPr>
            </a:br>
            <a:r>
              <a:rPr lang="pt-BR" sz="1200" dirty="0">
                <a:solidFill>
                  <a:schemeClr val="bg1"/>
                </a:solidFill>
              </a:rPr>
              <a:t>(subclasses na próxima tela)</a:t>
            </a:r>
          </a:p>
        </p:txBody>
      </p:sp>
    </p:spTree>
    <p:extLst>
      <p:ext uri="{BB962C8B-B14F-4D97-AF65-F5344CB8AC3E}">
        <p14:creationId xmlns:p14="http://schemas.microsoft.com/office/powerpoint/2010/main" val="71545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P spid="13" grpId="0" animBg="1"/>
      <p:bldP spid="14"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6" grpId="0" animBg="1"/>
      <p:bldP spid="3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FF04C6AC-1198-4B3D-8EF0-10491F97270D}"/>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6"/>
            <a:ext cx="4650917" cy="484816"/>
          </a:xfrm>
          <a:prstGeom prst="rect">
            <a:avLst/>
          </a:prstGeom>
        </p:spPr>
      </p:pic>
      <p:sp>
        <p:nvSpPr>
          <p:cNvPr id="7" name="CaixaDeTexto 6">
            <a:extLst>
              <a:ext uri="{FF2B5EF4-FFF2-40B4-BE49-F238E27FC236}">
                <a16:creationId xmlns:a16="http://schemas.microsoft.com/office/drawing/2014/main" id="{E2225E04-C7D3-4308-A39C-133D09DAD385}"/>
              </a:ext>
            </a:extLst>
          </p:cNvPr>
          <p:cNvSpPr txBox="1"/>
          <p:nvPr/>
        </p:nvSpPr>
        <p:spPr>
          <a:xfrm>
            <a:off x="214281" y="577298"/>
            <a:ext cx="4555611" cy="430887"/>
          </a:xfrm>
          <a:prstGeom prst="rect">
            <a:avLst/>
          </a:prstGeom>
          <a:noFill/>
        </p:spPr>
        <p:txBody>
          <a:bodyPr wrap="square" rtlCol="0">
            <a:spAutoFit/>
          </a:bodyPr>
          <a:lstStyle/>
          <a:p>
            <a:r>
              <a:rPr lang="pt-BR" sz="2200" b="1"/>
              <a:t>CLASSE 8 – CORROSIVOS</a:t>
            </a:r>
            <a:endParaRPr lang="pt-BR" sz="2200" b="1" dirty="0"/>
          </a:p>
        </p:txBody>
      </p:sp>
      <p:sp>
        <p:nvSpPr>
          <p:cNvPr id="10" name="CaixaDeTexto 9">
            <a:extLst>
              <a:ext uri="{FF2B5EF4-FFF2-40B4-BE49-F238E27FC236}">
                <a16:creationId xmlns:a16="http://schemas.microsoft.com/office/drawing/2014/main" id="{C6907EF4-05DF-4519-94A9-D06017D12F0E}"/>
              </a:ext>
            </a:extLst>
          </p:cNvPr>
          <p:cNvSpPr txBox="1"/>
          <p:nvPr/>
        </p:nvSpPr>
        <p:spPr>
          <a:xfrm>
            <a:off x="214281" y="1143230"/>
            <a:ext cx="6164397" cy="3141629"/>
          </a:xfrm>
          <a:prstGeom prst="rect">
            <a:avLst/>
          </a:prstGeom>
          <a:noFill/>
          <a:ln w="19050">
            <a:noFill/>
          </a:ln>
        </p:spPr>
        <p:txBody>
          <a:bodyPr wrap="square" rtlCol="0">
            <a:spAutoFit/>
          </a:bodyPr>
          <a:lstStyle/>
          <a:p>
            <a:pPr algn="just">
              <a:lnSpc>
                <a:spcPts val="3000"/>
              </a:lnSpc>
            </a:pPr>
            <a:r>
              <a:rPr lang="pt-BR" sz="2000" dirty="0"/>
              <a:t>Os produtos corrosivos causam </a:t>
            </a:r>
            <a:r>
              <a:rPr lang="pt-BR" sz="2000" dirty="0">
                <a:solidFill>
                  <a:srgbClr val="FF0000"/>
                </a:solidFill>
              </a:rPr>
              <a:t>severos impactos aos corpos d'água</a:t>
            </a:r>
            <a:r>
              <a:rPr lang="pt-BR" sz="2000" dirty="0"/>
              <a:t>.</a:t>
            </a:r>
          </a:p>
          <a:p>
            <a:pPr algn="just">
              <a:lnSpc>
                <a:spcPts val="3000"/>
              </a:lnSpc>
            </a:pPr>
            <a:endParaRPr lang="pt-BR" sz="2000" dirty="0"/>
          </a:p>
          <a:p>
            <a:pPr algn="just">
              <a:lnSpc>
                <a:spcPts val="3000"/>
              </a:lnSpc>
            </a:pPr>
            <a:r>
              <a:rPr lang="pt-BR" sz="2000" dirty="0"/>
              <a:t>Caso um corpo d’água seja atingido por substâncias corrosivas, poderá ocorrer a </a:t>
            </a:r>
            <a:r>
              <a:rPr lang="pt-BR" sz="2000" dirty="0">
                <a:solidFill>
                  <a:srgbClr val="00B050"/>
                </a:solidFill>
              </a:rPr>
              <a:t>mortandade de peixes</a:t>
            </a:r>
            <a:r>
              <a:rPr lang="pt-BR" sz="2000" dirty="0"/>
              <a:t> bem como a paralisação do uso por indústrias, população ribeirinha e estações de captação de </a:t>
            </a:r>
            <a:r>
              <a:rPr lang="pt-BR" sz="2000" dirty="0">
                <a:solidFill>
                  <a:srgbClr val="00B0F0"/>
                </a:solidFill>
              </a:rPr>
              <a:t>água para consumo público</a:t>
            </a:r>
            <a:r>
              <a:rPr lang="pt-BR" sz="2000" dirty="0"/>
              <a:t>. </a:t>
            </a:r>
          </a:p>
        </p:txBody>
      </p:sp>
      <p:pic>
        <p:nvPicPr>
          <p:cNvPr id="20" name="Imagem 19">
            <a:extLst>
              <a:ext uri="{FF2B5EF4-FFF2-40B4-BE49-F238E27FC236}">
                <a16:creationId xmlns:a16="http://schemas.microsoft.com/office/drawing/2014/main" id="{3FCD7E17-F29C-4BC5-9CBE-1C96020BDF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3733" y="824547"/>
            <a:ext cx="1675938" cy="1677490"/>
          </a:xfrm>
          <a:custGeom>
            <a:avLst/>
            <a:gdLst>
              <a:gd name="connsiteX0" fmla="*/ 901117 w 1803517"/>
              <a:gd name="connsiteY0" fmla="*/ 0 h 1805189"/>
              <a:gd name="connsiteX1" fmla="*/ 902401 w 1803517"/>
              <a:gd name="connsiteY1" fmla="*/ 0 h 1805189"/>
              <a:gd name="connsiteX2" fmla="*/ 1803517 w 1803517"/>
              <a:gd name="connsiteY2" fmla="*/ 901116 h 1805189"/>
              <a:gd name="connsiteX3" fmla="*/ 1803517 w 1803517"/>
              <a:gd name="connsiteY3" fmla="*/ 947700 h 1805189"/>
              <a:gd name="connsiteX4" fmla="*/ 946028 w 1803517"/>
              <a:gd name="connsiteY4" fmla="*/ 1805189 h 1805189"/>
              <a:gd name="connsiteX5" fmla="*/ 857490 w 1803517"/>
              <a:gd name="connsiteY5" fmla="*/ 1805189 h 1805189"/>
              <a:gd name="connsiteX6" fmla="*/ 0 w 1803517"/>
              <a:gd name="connsiteY6" fmla="*/ 947699 h 1805189"/>
              <a:gd name="connsiteX7" fmla="*/ 0 w 1803517"/>
              <a:gd name="connsiteY7" fmla="*/ 901117 h 1805189"/>
              <a:gd name="connsiteX8" fmla="*/ 901117 w 1803517"/>
              <a:gd name="connsiteY8" fmla="*/ 0 h 180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3517" h="1805189">
                <a:moveTo>
                  <a:pt x="901117" y="0"/>
                </a:moveTo>
                <a:lnTo>
                  <a:pt x="902401" y="0"/>
                </a:lnTo>
                <a:lnTo>
                  <a:pt x="1803517" y="901116"/>
                </a:lnTo>
                <a:lnTo>
                  <a:pt x="1803517" y="947700"/>
                </a:lnTo>
                <a:lnTo>
                  <a:pt x="946028" y="1805189"/>
                </a:lnTo>
                <a:lnTo>
                  <a:pt x="857490" y="1805189"/>
                </a:lnTo>
                <a:lnTo>
                  <a:pt x="0" y="947699"/>
                </a:lnTo>
                <a:lnTo>
                  <a:pt x="0" y="901117"/>
                </a:lnTo>
                <a:lnTo>
                  <a:pt x="901117" y="0"/>
                </a:lnTo>
                <a:close/>
              </a:path>
            </a:pathLst>
          </a:custGeom>
          <a:noFill/>
          <a:extLst>
            <a:ext uri="{909E8E84-426E-40DD-AFC4-6F175D3DCCD1}">
              <a14:hiddenFill xmlns:a14="http://schemas.microsoft.com/office/drawing/2010/main">
                <a:solidFill>
                  <a:srgbClr val="FFFFFF"/>
                </a:solidFill>
              </a14:hiddenFill>
            </a:ext>
          </a:extLst>
        </p:spPr>
      </p:pic>
      <p:pic>
        <p:nvPicPr>
          <p:cNvPr id="22" name="Imagem 21" descr="Uma imagem contendo placar, desenho&#10;&#10;Descrição gerada automaticamente">
            <a:extLst>
              <a:ext uri="{FF2B5EF4-FFF2-40B4-BE49-F238E27FC236}">
                <a16:creationId xmlns:a16="http://schemas.microsoft.com/office/drawing/2014/main" id="{E9E9EE5F-C267-4B00-8D24-987FAC5714E0}"/>
              </a:ext>
            </a:extLst>
          </p:cNvPr>
          <p:cNvPicPr>
            <a:picLocks noChangeAspect="1"/>
          </p:cNvPicPr>
          <p:nvPr/>
        </p:nvPicPr>
        <p:blipFill>
          <a:blip r:embed="rId5"/>
          <a:stretch>
            <a:fillRect/>
          </a:stretch>
        </p:blipFill>
        <p:spPr>
          <a:xfrm>
            <a:off x="7103271" y="2719505"/>
            <a:ext cx="1676400" cy="1676400"/>
          </a:xfrm>
          <a:prstGeom prst="rect">
            <a:avLst/>
          </a:prstGeom>
        </p:spPr>
      </p:pic>
    </p:spTree>
    <p:extLst>
      <p:ext uri="{BB962C8B-B14F-4D97-AF65-F5344CB8AC3E}">
        <p14:creationId xmlns:p14="http://schemas.microsoft.com/office/powerpoint/2010/main" val="13395850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214280" y="1532250"/>
            <a:ext cx="4527325" cy="1218026"/>
          </a:xfrm>
          <a:prstGeom prst="rect">
            <a:avLst/>
          </a:prstGeom>
          <a:noFill/>
          <a:ln w="19050">
            <a:noFill/>
          </a:ln>
        </p:spPr>
        <p:txBody>
          <a:bodyPr wrap="square" rtlCol="0">
            <a:spAutoFit/>
          </a:bodyPr>
          <a:lstStyle/>
          <a:p>
            <a:pPr algn="just">
              <a:lnSpc>
                <a:spcPts val="3000"/>
              </a:lnSpc>
            </a:pPr>
            <a:r>
              <a:rPr lang="pt-BR" sz="2000" dirty="0"/>
              <a:t>Nessa classe encontram-se os produtos que oferecem </a:t>
            </a:r>
            <a:r>
              <a:rPr lang="pt-BR" sz="2000" dirty="0">
                <a:solidFill>
                  <a:srgbClr val="FF0000"/>
                </a:solidFill>
              </a:rPr>
              <a:t>elevados riscos de contaminação ambiental</a:t>
            </a:r>
            <a:r>
              <a:rPr lang="pt-BR" sz="2000" dirty="0"/>
              <a:t>.</a:t>
            </a:r>
          </a:p>
        </p:txBody>
      </p:sp>
      <p:pic>
        <p:nvPicPr>
          <p:cNvPr id="13" name="Imagem 12">
            <a:extLst>
              <a:ext uri="{FF2B5EF4-FFF2-40B4-BE49-F238E27FC236}">
                <a16:creationId xmlns:a16="http://schemas.microsoft.com/office/drawing/2014/main" id="{67C69A4A-A8C2-4AC2-A700-280D46FB4C9E}"/>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6"/>
            <a:ext cx="4650917" cy="845569"/>
          </a:xfrm>
          <a:prstGeom prst="rect">
            <a:avLst/>
          </a:prstGeom>
        </p:spPr>
      </p:pic>
      <p:sp>
        <p:nvSpPr>
          <p:cNvPr id="14" name="CaixaDeTexto 13">
            <a:extLst>
              <a:ext uri="{FF2B5EF4-FFF2-40B4-BE49-F238E27FC236}">
                <a16:creationId xmlns:a16="http://schemas.microsoft.com/office/drawing/2014/main" id="{7A4FEED3-B944-499E-9154-562366C0A8D7}"/>
              </a:ext>
            </a:extLst>
          </p:cNvPr>
          <p:cNvSpPr txBox="1"/>
          <p:nvPr/>
        </p:nvSpPr>
        <p:spPr>
          <a:xfrm>
            <a:off x="214281" y="577298"/>
            <a:ext cx="4357719" cy="769441"/>
          </a:xfrm>
          <a:prstGeom prst="rect">
            <a:avLst/>
          </a:prstGeom>
          <a:noFill/>
        </p:spPr>
        <p:txBody>
          <a:bodyPr wrap="square" rtlCol="0">
            <a:spAutoFit/>
          </a:bodyPr>
          <a:lstStyle/>
          <a:p>
            <a:r>
              <a:rPr lang="pt-BR" sz="2200" b="1" dirty="0"/>
              <a:t>CLASSE 9 – SUBSTÂNCIAS E ARTIGOS PERIGOSOS DIVERSOS</a:t>
            </a:r>
          </a:p>
        </p:txBody>
      </p:sp>
      <p:pic>
        <p:nvPicPr>
          <p:cNvPr id="19" name="Imagem 18" descr="Rolo De Etiquetas De Simbologia De Risco - Substâncias Perigosas Diversas 9">
            <a:extLst>
              <a:ext uri="{FF2B5EF4-FFF2-40B4-BE49-F238E27FC236}">
                <a16:creationId xmlns:a16="http://schemas.microsoft.com/office/drawing/2014/main" id="{347DFE68-A973-41AA-A945-3FD8986DC1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93"/>
          <a:stretch>
            <a:fillRect/>
          </a:stretch>
        </p:blipFill>
        <p:spPr bwMode="auto">
          <a:xfrm>
            <a:off x="6875496" y="724361"/>
            <a:ext cx="1905184" cy="1901499"/>
          </a:xfrm>
          <a:custGeom>
            <a:avLst/>
            <a:gdLst>
              <a:gd name="connsiteX0" fmla="*/ 771161 w 1571729"/>
              <a:gd name="connsiteY0" fmla="*/ 0 h 1568689"/>
              <a:gd name="connsiteX1" fmla="*/ 823895 w 1571729"/>
              <a:gd name="connsiteY1" fmla="*/ 0 h 1568689"/>
              <a:gd name="connsiteX2" fmla="*/ 1571729 w 1571729"/>
              <a:gd name="connsiteY2" fmla="*/ 747834 h 1568689"/>
              <a:gd name="connsiteX3" fmla="*/ 1571729 w 1571729"/>
              <a:gd name="connsiteY3" fmla="*/ 794488 h 1568689"/>
              <a:gd name="connsiteX4" fmla="*/ 797528 w 1571729"/>
              <a:gd name="connsiteY4" fmla="*/ 1568689 h 1568689"/>
              <a:gd name="connsiteX5" fmla="*/ 0 w 1571729"/>
              <a:gd name="connsiteY5" fmla="*/ 771161 h 1568689"/>
              <a:gd name="connsiteX6" fmla="*/ 771161 w 1571729"/>
              <a:gd name="connsiteY6" fmla="*/ 0 h 1568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1729" h="1568689">
                <a:moveTo>
                  <a:pt x="771161" y="0"/>
                </a:moveTo>
                <a:lnTo>
                  <a:pt x="823895" y="0"/>
                </a:lnTo>
                <a:lnTo>
                  <a:pt x="1571729" y="747834"/>
                </a:lnTo>
                <a:lnTo>
                  <a:pt x="1571729" y="794488"/>
                </a:lnTo>
                <a:lnTo>
                  <a:pt x="797528" y="1568689"/>
                </a:lnTo>
                <a:lnTo>
                  <a:pt x="0" y="771161"/>
                </a:lnTo>
                <a:lnTo>
                  <a:pt x="771161" y="0"/>
                </a:lnTo>
                <a:close/>
              </a:path>
            </a:pathLst>
          </a:custGeom>
          <a:noFill/>
          <a:extLst>
            <a:ext uri="{909E8E84-426E-40DD-AFC4-6F175D3DCCD1}">
              <a14:hiddenFill xmlns:a14="http://schemas.microsoft.com/office/drawing/2010/main">
                <a:solidFill>
                  <a:srgbClr val="FFFFFF"/>
                </a:solidFill>
              </a14:hiddenFill>
            </a:ext>
          </a:extLst>
        </p:spPr>
      </p:pic>
      <p:pic>
        <p:nvPicPr>
          <p:cNvPr id="20" name="Imagem 19" descr="Resultado de imagem para simbologia de produtos perigosos diversos">
            <a:extLst>
              <a:ext uri="{FF2B5EF4-FFF2-40B4-BE49-F238E27FC236}">
                <a16:creationId xmlns:a16="http://schemas.microsoft.com/office/drawing/2014/main" id="{65445F3B-C4EB-456F-B5A6-C77AB35BD0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014" t="17450" r="15014" b="12579"/>
          <a:stretch>
            <a:fillRect/>
          </a:stretch>
        </p:blipFill>
        <p:spPr bwMode="auto">
          <a:xfrm>
            <a:off x="6875496" y="2816775"/>
            <a:ext cx="1929173" cy="1929173"/>
          </a:xfrm>
          <a:custGeom>
            <a:avLst/>
            <a:gdLst>
              <a:gd name="connsiteX0" fmla="*/ 614470 w 1228939"/>
              <a:gd name="connsiteY0" fmla="*/ 0 h 1228939"/>
              <a:gd name="connsiteX1" fmla="*/ 1228939 w 1228939"/>
              <a:gd name="connsiteY1" fmla="*/ 614470 h 1228939"/>
              <a:gd name="connsiteX2" fmla="*/ 614470 w 1228939"/>
              <a:gd name="connsiteY2" fmla="*/ 1228939 h 1228939"/>
              <a:gd name="connsiteX3" fmla="*/ 0 w 1228939"/>
              <a:gd name="connsiteY3" fmla="*/ 614470 h 1228939"/>
              <a:gd name="connsiteX4" fmla="*/ 614470 w 1228939"/>
              <a:gd name="connsiteY4" fmla="*/ 0 h 1228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939" h="1228939">
                <a:moveTo>
                  <a:pt x="614470" y="0"/>
                </a:moveTo>
                <a:lnTo>
                  <a:pt x="1228939" y="614470"/>
                </a:lnTo>
                <a:lnTo>
                  <a:pt x="614470" y="1228939"/>
                </a:lnTo>
                <a:lnTo>
                  <a:pt x="0" y="614470"/>
                </a:lnTo>
                <a:lnTo>
                  <a:pt x="614470" y="0"/>
                </a:lnTo>
                <a:close/>
              </a:path>
            </a:pathLst>
          </a:custGeom>
          <a:noFill/>
          <a:extLst>
            <a:ext uri="{909E8E84-426E-40DD-AFC4-6F175D3DCCD1}">
              <a14:hiddenFill xmlns:a14="http://schemas.microsoft.com/office/drawing/2010/main">
                <a:solidFill>
                  <a:srgbClr val="FFFFFF"/>
                </a:solidFill>
              </a14:hiddenFill>
            </a:ext>
          </a:extLst>
        </p:spPr>
      </p:pic>
      <p:sp>
        <p:nvSpPr>
          <p:cNvPr id="21" name="CaixaDeTexto 20">
            <a:extLst>
              <a:ext uri="{FF2B5EF4-FFF2-40B4-BE49-F238E27FC236}">
                <a16:creationId xmlns:a16="http://schemas.microsoft.com/office/drawing/2014/main" id="{E649AEC4-3B23-4461-8DFE-146BEA2D98D8}"/>
              </a:ext>
            </a:extLst>
          </p:cNvPr>
          <p:cNvSpPr txBox="1"/>
          <p:nvPr/>
        </p:nvSpPr>
        <p:spPr>
          <a:xfrm>
            <a:off x="205911" y="3080831"/>
            <a:ext cx="5885173" cy="1602746"/>
          </a:xfrm>
          <a:prstGeom prst="rect">
            <a:avLst/>
          </a:prstGeom>
          <a:noFill/>
          <a:ln w="19050">
            <a:noFill/>
          </a:ln>
        </p:spPr>
        <p:txBody>
          <a:bodyPr wrap="square" rtlCol="0">
            <a:spAutoFit/>
          </a:bodyPr>
          <a:lstStyle/>
          <a:p>
            <a:pPr algn="just">
              <a:lnSpc>
                <a:spcPts val="3000"/>
              </a:lnSpc>
            </a:pPr>
            <a:r>
              <a:rPr lang="pt-BR" sz="2000" dirty="0"/>
              <a:t>Exemplos de produtos desta classe são: </a:t>
            </a:r>
            <a:r>
              <a:rPr lang="pt-BR" sz="2000" dirty="0">
                <a:solidFill>
                  <a:srgbClr val="00B0F0"/>
                </a:solidFill>
              </a:rPr>
              <a:t>óleos combustíveis</a:t>
            </a:r>
            <a:r>
              <a:rPr lang="pt-BR" sz="2000" dirty="0"/>
              <a:t>, </a:t>
            </a:r>
            <a:r>
              <a:rPr lang="pt-BR" sz="2000" dirty="0">
                <a:solidFill>
                  <a:srgbClr val="00B050"/>
                </a:solidFill>
              </a:rPr>
              <a:t>poliestireno granulado</a:t>
            </a:r>
            <a:r>
              <a:rPr lang="pt-BR" sz="2000" dirty="0"/>
              <a:t>, </a:t>
            </a:r>
            <a:r>
              <a:rPr lang="pt-BR" sz="2000" dirty="0">
                <a:solidFill>
                  <a:srgbClr val="7030A0"/>
                </a:solidFill>
              </a:rPr>
              <a:t>dióxido de carbono sólido</a:t>
            </a:r>
            <a:r>
              <a:rPr lang="pt-BR" sz="2000" dirty="0"/>
              <a:t> (gelo seco), </a:t>
            </a:r>
            <a:r>
              <a:rPr lang="pt-BR" sz="2000" dirty="0">
                <a:solidFill>
                  <a:srgbClr val="00B0F0"/>
                </a:solidFill>
              </a:rPr>
              <a:t>amianto azul</a:t>
            </a:r>
            <a:r>
              <a:rPr lang="pt-BR" sz="2000" dirty="0"/>
              <a:t>, </a:t>
            </a:r>
            <a:r>
              <a:rPr lang="pt-BR" sz="2000" dirty="0">
                <a:solidFill>
                  <a:srgbClr val="00B050"/>
                </a:solidFill>
              </a:rPr>
              <a:t>farinha de peixe </a:t>
            </a:r>
            <a:r>
              <a:rPr lang="pt-BR" sz="2000" dirty="0"/>
              <a:t>estabilizada e </a:t>
            </a:r>
            <a:r>
              <a:rPr lang="pt-BR" sz="2000" dirty="0">
                <a:solidFill>
                  <a:srgbClr val="7030A0"/>
                </a:solidFill>
              </a:rPr>
              <a:t>baterias de lítio</a:t>
            </a:r>
            <a:r>
              <a:rPr lang="pt-BR" sz="2000" dirty="0"/>
              <a:t>.</a:t>
            </a:r>
          </a:p>
        </p:txBody>
      </p:sp>
      <p:pic>
        <p:nvPicPr>
          <p:cNvPr id="23" name="Imagem 22" descr="Desenho com traços pretos em fundo branco&#10;&#10;Descrição gerada automaticamente">
            <a:extLst>
              <a:ext uri="{FF2B5EF4-FFF2-40B4-BE49-F238E27FC236}">
                <a16:creationId xmlns:a16="http://schemas.microsoft.com/office/drawing/2014/main" id="{33E0F23C-61B6-4AB2-9A46-876F97D6BE76}"/>
              </a:ext>
            </a:extLst>
          </p:cNvPr>
          <p:cNvPicPr>
            <a:picLocks noChangeAspect="1"/>
          </p:cNvPicPr>
          <p:nvPr/>
        </p:nvPicPr>
        <p:blipFill>
          <a:blip r:embed="rId6"/>
          <a:srcRect l="1446" t="1547" r="2074" b="1578"/>
          <a:stretch>
            <a:fillRect/>
          </a:stretch>
        </p:blipFill>
        <p:spPr>
          <a:xfrm>
            <a:off x="5837253" y="1768168"/>
            <a:ext cx="1839888" cy="1839887"/>
          </a:xfrm>
          <a:custGeom>
            <a:avLst/>
            <a:gdLst>
              <a:gd name="connsiteX0" fmla="*/ 818395 w 1636790"/>
              <a:gd name="connsiteY0" fmla="*/ 0 h 1636789"/>
              <a:gd name="connsiteX1" fmla="*/ 1636790 w 1636790"/>
              <a:gd name="connsiteY1" fmla="*/ 818395 h 1636789"/>
              <a:gd name="connsiteX2" fmla="*/ 818395 w 1636790"/>
              <a:gd name="connsiteY2" fmla="*/ 1636789 h 1636789"/>
              <a:gd name="connsiteX3" fmla="*/ 0 w 1636790"/>
              <a:gd name="connsiteY3" fmla="*/ 818395 h 1636789"/>
              <a:gd name="connsiteX4" fmla="*/ 818395 w 1636790"/>
              <a:gd name="connsiteY4" fmla="*/ 0 h 1636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790" h="1636789">
                <a:moveTo>
                  <a:pt x="818395" y="0"/>
                </a:moveTo>
                <a:lnTo>
                  <a:pt x="1636790" y="818395"/>
                </a:lnTo>
                <a:lnTo>
                  <a:pt x="818395" y="1636789"/>
                </a:lnTo>
                <a:lnTo>
                  <a:pt x="0" y="818395"/>
                </a:lnTo>
                <a:lnTo>
                  <a:pt x="818395" y="0"/>
                </a:lnTo>
                <a:close/>
              </a:path>
            </a:pathLst>
          </a:custGeom>
        </p:spPr>
      </p:pic>
    </p:spTree>
    <p:extLst>
      <p:ext uri="{BB962C8B-B14F-4D97-AF65-F5344CB8AC3E}">
        <p14:creationId xmlns:p14="http://schemas.microsoft.com/office/powerpoint/2010/main" val="170166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60486" y="1459522"/>
            <a:ext cx="8588546" cy="1112228"/>
          </a:xfrm>
          <a:prstGeom prst="rect">
            <a:avLst/>
          </a:prstGeom>
          <a:noFill/>
          <a:ln w="19050">
            <a:noFill/>
          </a:ln>
        </p:spPr>
        <p:txBody>
          <a:bodyPr wrap="square" rtlCol="0">
            <a:spAutoFit/>
          </a:bodyPr>
          <a:lstStyle/>
          <a:p>
            <a:pPr algn="just">
              <a:lnSpc>
                <a:spcPts val="2700"/>
              </a:lnSpc>
            </a:pPr>
            <a:r>
              <a:rPr lang="pt-BR" sz="2000" dirty="0"/>
              <a:t>O explosivo é uma substância que é submetida a uma </a:t>
            </a:r>
            <a:r>
              <a:rPr lang="pt-BR" sz="2000" dirty="0">
                <a:solidFill>
                  <a:srgbClr val="00B0F0"/>
                </a:solidFill>
              </a:rPr>
              <a:t>transformação química extremamente rápida</a:t>
            </a:r>
            <a:r>
              <a:rPr lang="pt-BR" sz="2000" dirty="0"/>
              <a:t>, </a:t>
            </a:r>
            <a:r>
              <a:rPr lang="pt-BR" sz="2000" dirty="0">
                <a:solidFill>
                  <a:srgbClr val="00B050"/>
                </a:solidFill>
              </a:rPr>
              <a:t>produzindo</a:t>
            </a:r>
            <a:r>
              <a:rPr lang="pt-BR" sz="2000" dirty="0"/>
              <a:t> simultaneamente </a:t>
            </a:r>
            <a:r>
              <a:rPr lang="pt-BR" sz="2000" dirty="0">
                <a:solidFill>
                  <a:srgbClr val="00B050"/>
                </a:solidFill>
              </a:rPr>
              <a:t>grandes quantidades de gases e calor</a:t>
            </a:r>
            <a:r>
              <a:rPr lang="pt-BR" sz="2000" dirty="0"/>
              <a:t>.</a:t>
            </a:r>
          </a:p>
        </p:txBody>
      </p:sp>
      <p:grpSp>
        <p:nvGrpSpPr>
          <p:cNvPr id="5" name="Agrupar 4">
            <a:extLst>
              <a:ext uri="{FF2B5EF4-FFF2-40B4-BE49-F238E27FC236}">
                <a16:creationId xmlns:a16="http://schemas.microsoft.com/office/drawing/2014/main" id="{38370401-036B-4B91-A2A6-CCCA180CC65A}"/>
              </a:ext>
            </a:extLst>
          </p:cNvPr>
          <p:cNvGrpSpPr/>
          <p:nvPr/>
        </p:nvGrpSpPr>
        <p:grpSpPr>
          <a:xfrm>
            <a:off x="6147211" y="2848711"/>
            <a:ext cx="2782509" cy="1987363"/>
            <a:chOff x="6220932" y="641937"/>
            <a:chExt cx="2782509" cy="1987363"/>
          </a:xfrm>
        </p:grpSpPr>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0932" y="641937"/>
              <a:ext cx="2782509" cy="1843412"/>
            </a:xfrm>
            <a:prstGeom prst="rect">
              <a:avLst/>
            </a:prstGeom>
            <a:ln>
              <a:noFill/>
            </a:ln>
            <a:effectLst>
              <a:softEdge rad="63500"/>
            </a:effectLst>
          </p:spPr>
        </p:pic>
        <p:sp>
          <p:nvSpPr>
            <p:cNvPr id="7" name="Retângulo 6"/>
            <p:cNvSpPr/>
            <p:nvPr/>
          </p:nvSpPr>
          <p:spPr>
            <a:xfrm>
              <a:off x="6267137" y="2444634"/>
              <a:ext cx="2736304" cy="184666"/>
            </a:xfrm>
            <a:prstGeom prst="rect">
              <a:avLst/>
            </a:prstGeom>
          </p:spPr>
          <p:txBody>
            <a:bodyPr wrap="square">
              <a:spAutoFit/>
            </a:bodyPr>
            <a:lstStyle/>
            <a:p>
              <a:pPr algn="ctr"/>
              <a:r>
                <a:rPr lang="pt-BR" sz="600" dirty="0"/>
                <a:t>Foto: Marcos Russo - 12t de explosivo de  demolição tipo B, da marca “Anfomax”</a:t>
              </a:r>
            </a:p>
          </p:txBody>
        </p:sp>
      </p:grpSp>
      <p:pic>
        <p:nvPicPr>
          <p:cNvPr id="10" name="Imagem 9">
            <a:extLst>
              <a:ext uri="{FF2B5EF4-FFF2-40B4-BE49-F238E27FC236}">
                <a16:creationId xmlns:a16="http://schemas.microsoft.com/office/drawing/2014/main" id="{F4437A8A-87DF-4286-BDB2-FDA3D943E220}"/>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5" y="555526"/>
            <a:ext cx="4650917" cy="845569"/>
          </a:xfrm>
          <a:prstGeom prst="rect">
            <a:avLst/>
          </a:prstGeom>
        </p:spPr>
      </p:pic>
      <p:sp>
        <p:nvSpPr>
          <p:cNvPr id="11" name="CaixaDeTexto 10">
            <a:extLst>
              <a:ext uri="{FF2B5EF4-FFF2-40B4-BE49-F238E27FC236}">
                <a16:creationId xmlns:a16="http://schemas.microsoft.com/office/drawing/2014/main" id="{8BC3AE32-4B53-4CC6-BB0C-23348556DF44}"/>
              </a:ext>
            </a:extLst>
          </p:cNvPr>
          <p:cNvSpPr txBox="1"/>
          <p:nvPr/>
        </p:nvSpPr>
        <p:spPr>
          <a:xfrm>
            <a:off x="214281" y="577298"/>
            <a:ext cx="4357719" cy="769441"/>
          </a:xfrm>
          <a:prstGeom prst="rect">
            <a:avLst/>
          </a:prstGeom>
          <a:noFill/>
        </p:spPr>
        <p:txBody>
          <a:bodyPr wrap="square" rtlCol="0">
            <a:spAutoFit/>
          </a:bodyPr>
          <a:lstStyle/>
          <a:p>
            <a:r>
              <a:rPr lang="pt-BR" sz="2200" b="1" dirty="0"/>
              <a:t>CONCEITUAÇÃO</a:t>
            </a:r>
          </a:p>
          <a:p>
            <a:r>
              <a:rPr lang="pt-BR" sz="2200" dirty="0"/>
              <a:t>Classe 1 - Explosivos</a:t>
            </a:r>
          </a:p>
        </p:txBody>
      </p:sp>
      <p:sp>
        <p:nvSpPr>
          <p:cNvPr id="13" name="CaixaDeTexto 12">
            <a:extLst>
              <a:ext uri="{FF2B5EF4-FFF2-40B4-BE49-F238E27FC236}">
                <a16:creationId xmlns:a16="http://schemas.microsoft.com/office/drawing/2014/main" id="{7CD8F481-C4E8-485A-9210-E0070752AA33}"/>
              </a:ext>
            </a:extLst>
          </p:cNvPr>
          <p:cNvSpPr txBox="1"/>
          <p:nvPr/>
        </p:nvSpPr>
        <p:spPr>
          <a:xfrm>
            <a:off x="260486" y="2730724"/>
            <a:ext cx="5472608" cy="1112228"/>
          </a:xfrm>
          <a:prstGeom prst="rect">
            <a:avLst/>
          </a:prstGeom>
          <a:noFill/>
          <a:ln w="19050">
            <a:noFill/>
          </a:ln>
        </p:spPr>
        <p:txBody>
          <a:bodyPr wrap="square" rtlCol="0">
            <a:spAutoFit/>
          </a:bodyPr>
          <a:lstStyle/>
          <a:p>
            <a:pPr algn="just">
              <a:lnSpc>
                <a:spcPts val="2700"/>
              </a:lnSpc>
            </a:pPr>
            <a:r>
              <a:rPr lang="pt-BR" sz="2000" dirty="0"/>
              <a:t>Os gases liberados </a:t>
            </a:r>
            <a:r>
              <a:rPr lang="pt-BR" sz="2000" dirty="0">
                <a:solidFill>
                  <a:srgbClr val="7030A0"/>
                </a:solidFill>
              </a:rPr>
              <a:t>expandem-se a altíssima velocidade e temperatura</a:t>
            </a:r>
            <a:r>
              <a:rPr lang="pt-BR" sz="2000" dirty="0"/>
              <a:t>, gerando um aumento de pressão e </a:t>
            </a:r>
            <a:r>
              <a:rPr lang="pt-BR" sz="2000" dirty="0">
                <a:solidFill>
                  <a:srgbClr val="FF0000"/>
                </a:solidFill>
              </a:rPr>
              <a:t>provocando o deslocamento do ar</a:t>
            </a:r>
            <a:r>
              <a:rPr lang="pt-BR" sz="2000" dirty="0"/>
              <a:t>. </a:t>
            </a:r>
          </a:p>
        </p:txBody>
      </p:sp>
      <p:sp>
        <p:nvSpPr>
          <p:cNvPr id="14" name="CaixaDeTexto 13">
            <a:extLst>
              <a:ext uri="{FF2B5EF4-FFF2-40B4-BE49-F238E27FC236}">
                <a16:creationId xmlns:a16="http://schemas.microsoft.com/office/drawing/2014/main" id="{B744B6BE-8C20-4BDC-A5C1-0BA359144A7F}"/>
              </a:ext>
            </a:extLst>
          </p:cNvPr>
          <p:cNvSpPr txBox="1"/>
          <p:nvPr/>
        </p:nvSpPr>
        <p:spPr>
          <a:xfrm>
            <a:off x="214280" y="4114572"/>
            <a:ext cx="5509847" cy="765979"/>
          </a:xfrm>
          <a:prstGeom prst="rect">
            <a:avLst/>
          </a:prstGeom>
          <a:noFill/>
          <a:ln w="19050">
            <a:noFill/>
          </a:ln>
        </p:spPr>
        <p:txBody>
          <a:bodyPr wrap="square" rtlCol="0">
            <a:spAutoFit/>
          </a:bodyPr>
          <a:lstStyle/>
          <a:p>
            <a:pPr algn="just">
              <a:lnSpc>
                <a:spcPts val="2700"/>
              </a:lnSpc>
            </a:pPr>
            <a:r>
              <a:rPr lang="pt-BR" sz="2000" dirty="0"/>
              <a:t>Podem existir nos estados </a:t>
            </a:r>
            <a:r>
              <a:rPr lang="pt-BR" sz="2000" dirty="0">
                <a:solidFill>
                  <a:srgbClr val="00B0F0"/>
                </a:solidFill>
              </a:rPr>
              <a:t>sólido ou líquido</a:t>
            </a:r>
            <a:r>
              <a:rPr lang="pt-BR" sz="2000" dirty="0"/>
              <a:t> e podem envolver uma mistura de substâncias.</a:t>
            </a:r>
          </a:p>
        </p:txBody>
      </p:sp>
    </p:spTree>
    <p:extLst>
      <p:ext uri="{BB962C8B-B14F-4D97-AF65-F5344CB8AC3E}">
        <p14:creationId xmlns:p14="http://schemas.microsoft.com/office/powerpoint/2010/main" val="382770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59434" y="1548035"/>
            <a:ext cx="5056308" cy="1218026"/>
          </a:xfrm>
          <a:prstGeom prst="rect">
            <a:avLst/>
          </a:prstGeom>
          <a:noFill/>
          <a:ln w="19050">
            <a:noFill/>
          </a:ln>
        </p:spPr>
        <p:txBody>
          <a:bodyPr wrap="square" rtlCol="0">
            <a:spAutoFit/>
          </a:bodyPr>
          <a:lstStyle/>
          <a:p>
            <a:pPr algn="just">
              <a:lnSpc>
                <a:spcPts val="3000"/>
              </a:lnSpc>
            </a:pPr>
            <a:r>
              <a:rPr lang="pt-BR" sz="2000" dirty="0"/>
              <a:t>São </a:t>
            </a:r>
            <a:r>
              <a:rPr lang="pt-BR" sz="2000" dirty="0">
                <a:solidFill>
                  <a:srgbClr val="00B050"/>
                </a:solidFill>
              </a:rPr>
              <a:t>extremamente sensíveis</a:t>
            </a:r>
            <a:r>
              <a:rPr lang="pt-BR" sz="2000" dirty="0"/>
              <a:t> ao </a:t>
            </a:r>
            <a:r>
              <a:rPr lang="pt-BR" sz="2000" dirty="0">
                <a:solidFill>
                  <a:srgbClr val="7030A0"/>
                </a:solidFill>
              </a:rPr>
              <a:t>calor, choque e fricção</a:t>
            </a:r>
            <a:r>
              <a:rPr lang="pt-BR" sz="2000" dirty="0"/>
              <a:t>, como, por exemplo, azida de chumbo, fulminato de mercúrio e </a:t>
            </a:r>
            <a:r>
              <a:rPr lang="pt-BR" sz="2000" dirty="0">
                <a:solidFill>
                  <a:srgbClr val="FF0000"/>
                </a:solidFill>
              </a:rPr>
              <a:t>nitroglicerina</a:t>
            </a:r>
            <a:r>
              <a:rPr lang="pt-BR" sz="2000" dirty="0"/>
              <a:t>.</a:t>
            </a:r>
          </a:p>
        </p:txBody>
      </p:sp>
      <p:grpSp>
        <p:nvGrpSpPr>
          <p:cNvPr id="5" name="Agrupar 4">
            <a:extLst>
              <a:ext uri="{FF2B5EF4-FFF2-40B4-BE49-F238E27FC236}">
                <a16:creationId xmlns:a16="http://schemas.microsoft.com/office/drawing/2014/main" id="{38370401-036B-4B91-A2A6-CCCA180CC65A}"/>
              </a:ext>
            </a:extLst>
          </p:cNvPr>
          <p:cNvGrpSpPr/>
          <p:nvPr/>
        </p:nvGrpSpPr>
        <p:grpSpPr>
          <a:xfrm>
            <a:off x="6102057" y="821840"/>
            <a:ext cx="2782509" cy="1987363"/>
            <a:chOff x="6220932" y="641937"/>
            <a:chExt cx="2782509" cy="1987363"/>
          </a:xfrm>
        </p:grpSpPr>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0932" y="641937"/>
              <a:ext cx="2782509" cy="1843412"/>
            </a:xfrm>
            <a:prstGeom prst="rect">
              <a:avLst/>
            </a:prstGeom>
            <a:ln>
              <a:noFill/>
            </a:ln>
            <a:effectLst>
              <a:softEdge rad="63500"/>
            </a:effectLst>
          </p:spPr>
        </p:pic>
        <p:sp>
          <p:nvSpPr>
            <p:cNvPr id="7" name="Retângulo 6"/>
            <p:cNvSpPr/>
            <p:nvPr/>
          </p:nvSpPr>
          <p:spPr>
            <a:xfrm>
              <a:off x="6267137" y="2444634"/>
              <a:ext cx="2736304" cy="184666"/>
            </a:xfrm>
            <a:prstGeom prst="rect">
              <a:avLst/>
            </a:prstGeom>
          </p:spPr>
          <p:txBody>
            <a:bodyPr wrap="square">
              <a:spAutoFit/>
            </a:bodyPr>
            <a:lstStyle/>
            <a:p>
              <a:pPr algn="ctr"/>
              <a:r>
                <a:rPr lang="pt-BR" sz="600" dirty="0"/>
                <a:t>Foto: Marcos Russo - 12t de explosivo de  demolição tipo B, da marca “Anfomax”</a:t>
              </a:r>
            </a:p>
          </p:txBody>
        </p:sp>
      </p:grpSp>
      <p:pic>
        <p:nvPicPr>
          <p:cNvPr id="10" name="Imagem 9">
            <a:extLst>
              <a:ext uri="{FF2B5EF4-FFF2-40B4-BE49-F238E27FC236}">
                <a16:creationId xmlns:a16="http://schemas.microsoft.com/office/drawing/2014/main" id="{F4437A8A-87DF-4286-BDB2-FDA3D943E220}"/>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5" y="555526"/>
            <a:ext cx="4650917" cy="845569"/>
          </a:xfrm>
          <a:prstGeom prst="rect">
            <a:avLst/>
          </a:prstGeom>
        </p:spPr>
      </p:pic>
      <p:sp>
        <p:nvSpPr>
          <p:cNvPr id="11" name="CaixaDeTexto 10">
            <a:extLst>
              <a:ext uri="{FF2B5EF4-FFF2-40B4-BE49-F238E27FC236}">
                <a16:creationId xmlns:a16="http://schemas.microsoft.com/office/drawing/2014/main" id="{8BC3AE32-4B53-4CC6-BB0C-23348556DF44}"/>
              </a:ext>
            </a:extLst>
          </p:cNvPr>
          <p:cNvSpPr txBox="1"/>
          <p:nvPr/>
        </p:nvSpPr>
        <p:spPr>
          <a:xfrm>
            <a:off x="214281" y="577298"/>
            <a:ext cx="4357719" cy="769441"/>
          </a:xfrm>
          <a:prstGeom prst="rect">
            <a:avLst/>
          </a:prstGeom>
          <a:noFill/>
        </p:spPr>
        <p:txBody>
          <a:bodyPr wrap="square" rtlCol="0">
            <a:spAutoFit/>
          </a:bodyPr>
          <a:lstStyle/>
          <a:p>
            <a:r>
              <a:rPr lang="pt-BR" sz="2200" b="1" dirty="0"/>
              <a:t>CONCEITUAÇÃO</a:t>
            </a:r>
          </a:p>
          <a:p>
            <a:r>
              <a:rPr lang="pt-BR" sz="2200" dirty="0"/>
              <a:t>Classe 1 - Explosivos</a:t>
            </a:r>
          </a:p>
        </p:txBody>
      </p:sp>
      <p:sp>
        <p:nvSpPr>
          <p:cNvPr id="13" name="CaixaDeTexto 12">
            <a:extLst>
              <a:ext uri="{FF2B5EF4-FFF2-40B4-BE49-F238E27FC236}">
                <a16:creationId xmlns:a16="http://schemas.microsoft.com/office/drawing/2014/main" id="{7CD8F481-C4E8-485A-9210-E0070752AA33}"/>
              </a:ext>
            </a:extLst>
          </p:cNvPr>
          <p:cNvSpPr txBox="1"/>
          <p:nvPr/>
        </p:nvSpPr>
        <p:spPr>
          <a:xfrm>
            <a:off x="214281" y="2941486"/>
            <a:ext cx="8623028" cy="833305"/>
          </a:xfrm>
          <a:prstGeom prst="rect">
            <a:avLst/>
          </a:prstGeom>
          <a:noFill/>
          <a:ln w="19050">
            <a:noFill/>
          </a:ln>
        </p:spPr>
        <p:txBody>
          <a:bodyPr wrap="square" rtlCol="0">
            <a:spAutoFit/>
          </a:bodyPr>
          <a:lstStyle/>
          <a:p>
            <a:pPr algn="just">
              <a:lnSpc>
                <a:spcPts val="3000"/>
              </a:lnSpc>
            </a:pPr>
            <a:r>
              <a:rPr lang="pt-BR" sz="2000" dirty="0"/>
              <a:t>Essa última, por questões de segurança, </a:t>
            </a:r>
            <a:r>
              <a:rPr lang="pt-BR" sz="2000" dirty="0">
                <a:solidFill>
                  <a:srgbClr val="FF0000"/>
                </a:solidFill>
              </a:rPr>
              <a:t>deve ser transportada na forma de gelatina ou dinamite</a:t>
            </a:r>
            <a:r>
              <a:rPr lang="pt-BR" sz="2000" dirty="0"/>
              <a:t>.</a:t>
            </a:r>
          </a:p>
        </p:txBody>
      </p:sp>
      <p:sp>
        <p:nvSpPr>
          <p:cNvPr id="14" name="CaixaDeTexto 13">
            <a:extLst>
              <a:ext uri="{FF2B5EF4-FFF2-40B4-BE49-F238E27FC236}">
                <a16:creationId xmlns:a16="http://schemas.microsoft.com/office/drawing/2014/main" id="{B744B6BE-8C20-4BDC-A5C1-0BA359144A7F}"/>
              </a:ext>
            </a:extLst>
          </p:cNvPr>
          <p:cNvSpPr txBox="1"/>
          <p:nvPr/>
        </p:nvSpPr>
        <p:spPr>
          <a:xfrm>
            <a:off x="214281" y="4039357"/>
            <a:ext cx="8728227" cy="833305"/>
          </a:xfrm>
          <a:prstGeom prst="rect">
            <a:avLst/>
          </a:prstGeom>
          <a:noFill/>
          <a:ln w="19050">
            <a:noFill/>
          </a:ln>
        </p:spPr>
        <p:txBody>
          <a:bodyPr wrap="square" rtlCol="0">
            <a:spAutoFit/>
          </a:bodyPr>
          <a:lstStyle/>
          <a:p>
            <a:pPr algn="just">
              <a:lnSpc>
                <a:spcPts val="3000"/>
              </a:lnSpc>
            </a:pPr>
            <a:r>
              <a:rPr lang="pt-BR" sz="2000" dirty="0"/>
              <a:t>A </a:t>
            </a:r>
            <a:r>
              <a:rPr lang="pt-BR" sz="2000" dirty="0">
                <a:solidFill>
                  <a:srgbClr val="00B050"/>
                </a:solidFill>
              </a:rPr>
              <a:t>pólvora</a:t>
            </a:r>
            <a:r>
              <a:rPr lang="pt-BR" sz="2000" dirty="0"/>
              <a:t> é um exemplo de uma </a:t>
            </a:r>
            <a:r>
              <a:rPr lang="pt-BR" sz="2000" dirty="0">
                <a:solidFill>
                  <a:srgbClr val="00B050"/>
                </a:solidFill>
              </a:rPr>
              <a:t>mistura explosiva</a:t>
            </a:r>
            <a:r>
              <a:rPr lang="pt-BR" sz="2000" dirty="0"/>
              <a:t>, já que é composta de enxofre, carvão em pó e nitrato de sódio (salitre).</a:t>
            </a:r>
          </a:p>
        </p:txBody>
      </p:sp>
    </p:spTree>
    <p:extLst>
      <p:ext uri="{BB962C8B-B14F-4D97-AF65-F5344CB8AC3E}">
        <p14:creationId xmlns:p14="http://schemas.microsoft.com/office/powerpoint/2010/main" val="165606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14280" y="1513537"/>
            <a:ext cx="7115668" cy="1828193"/>
          </a:xfrm>
          <a:prstGeom prst="rect">
            <a:avLst/>
          </a:prstGeom>
          <a:noFill/>
          <a:ln w="19050">
            <a:noFill/>
          </a:ln>
        </p:spPr>
        <p:txBody>
          <a:bodyPr wrap="square" rtlCol="0">
            <a:spAutoFit/>
          </a:bodyPr>
          <a:lstStyle/>
          <a:p>
            <a:pPr>
              <a:lnSpc>
                <a:spcPts val="2500"/>
              </a:lnSpc>
              <a:spcAft>
                <a:spcPts val="1200"/>
              </a:spcAft>
            </a:pPr>
            <a:r>
              <a:rPr lang="pt-BR" b="1" dirty="0">
                <a:solidFill>
                  <a:srgbClr val="7030A0"/>
                </a:solidFill>
                <a:latin typeface="+mj-lt"/>
              </a:rPr>
              <a:t>Subclasse 1.1</a:t>
            </a:r>
            <a:r>
              <a:rPr lang="pt-BR" dirty="0">
                <a:latin typeface="+mj-lt"/>
              </a:rPr>
              <a:t> - Substâncias e artigos com risco de explosão em massa (uma explosão em massa é a que afeta virtualmente toda a carga de modo praticamente instantâneo).Exemplo: </a:t>
            </a:r>
            <a:r>
              <a:rPr lang="pt-BR" dirty="0">
                <a:solidFill>
                  <a:srgbClr val="00B050"/>
                </a:solidFill>
                <a:latin typeface="+mj-lt"/>
              </a:rPr>
              <a:t>TNT, fulminato de mercúrio</a:t>
            </a:r>
            <a:r>
              <a:rPr lang="pt-BR" dirty="0">
                <a:latin typeface="+mj-lt"/>
              </a:rPr>
              <a:t> , </a:t>
            </a:r>
            <a:r>
              <a:rPr lang="en-US" dirty="0">
                <a:latin typeface="+mj-lt"/>
                <a:ea typeface="Tahoma" panose="020B0604030504040204" pitchFamily="34" charset="0"/>
                <a:cs typeface="Tahoma" panose="020B0604030504040204" pitchFamily="34" charset="0"/>
              </a:rPr>
              <a:t>torpedos, bombas, pólvora negra, etc. </a:t>
            </a:r>
          </a:p>
          <a:p>
            <a:pPr>
              <a:lnSpc>
                <a:spcPts val="2500"/>
              </a:lnSpc>
              <a:spcAft>
                <a:spcPts val="1200"/>
              </a:spcAft>
            </a:pPr>
            <a:r>
              <a:rPr lang="pt-BR" dirty="0">
                <a:latin typeface="+mj-lt"/>
              </a:rPr>
              <a:t>► Estas substâncias geram </a:t>
            </a:r>
            <a:r>
              <a:rPr lang="pt-BR" dirty="0">
                <a:solidFill>
                  <a:srgbClr val="00B0F0"/>
                </a:solidFill>
                <a:latin typeface="+mj-lt"/>
              </a:rPr>
              <a:t>fortes explosões</a:t>
            </a:r>
            <a:r>
              <a:rPr lang="pt-BR" dirty="0">
                <a:latin typeface="+mj-lt"/>
              </a:rPr>
              <a:t>, conhecidas por </a:t>
            </a:r>
            <a:r>
              <a:rPr lang="pt-BR" dirty="0">
                <a:solidFill>
                  <a:srgbClr val="FD6E35"/>
                </a:solidFill>
                <a:latin typeface="+mj-lt"/>
              </a:rPr>
              <a:t>detonação</a:t>
            </a:r>
            <a:r>
              <a:rPr lang="pt-BR" dirty="0">
                <a:latin typeface="+mj-lt"/>
              </a:rPr>
              <a:t>.</a:t>
            </a:r>
          </a:p>
        </p:txBody>
      </p:sp>
      <p:sp>
        <p:nvSpPr>
          <p:cNvPr id="6" name="CaixaDeTexto 5"/>
          <p:cNvSpPr txBox="1"/>
          <p:nvPr/>
        </p:nvSpPr>
        <p:spPr>
          <a:xfrm>
            <a:off x="225127" y="3704106"/>
            <a:ext cx="8693745" cy="1186992"/>
          </a:xfrm>
          <a:prstGeom prst="rect">
            <a:avLst/>
          </a:prstGeom>
          <a:noFill/>
          <a:ln w="19050">
            <a:noFill/>
          </a:ln>
        </p:spPr>
        <p:txBody>
          <a:bodyPr wrap="square" rtlCol="0">
            <a:spAutoFit/>
          </a:bodyPr>
          <a:lstStyle/>
          <a:p>
            <a:pPr algn="just">
              <a:lnSpc>
                <a:spcPts val="2500"/>
              </a:lnSpc>
              <a:spcAft>
                <a:spcPts val="1200"/>
              </a:spcAft>
            </a:pPr>
            <a:r>
              <a:rPr lang="pt-BR" b="1" dirty="0">
                <a:solidFill>
                  <a:srgbClr val="7030A0"/>
                </a:solidFill>
                <a:latin typeface="+mj-lt"/>
              </a:rPr>
              <a:t>Subclasse 1.2</a:t>
            </a:r>
            <a:r>
              <a:rPr lang="pt-BR" dirty="0">
                <a:latin typeface="+mj-lt"/>
              </a:rPr>
              <a:t> - Substâncias e artigos com </a:t>
            </a:r>
            <a:r>
              <a:rPr lang="pt-BR" dirty="0">
                <a:solidFill>
                  <a:srgbClr val="00B0F0"/>
                </a:solidFill>
                <a:latin typeface="+mj-lt"/>
              </a:rPr>
              <a:t>risco de projeção</a:t>
            </a:r>
            <a:r>
              <a:rPr lang="pt-BR" dirty="0">
                <a:latin typeface="+mj-lt"/>
              </a:rPr>
              <a:t>, mas </a:t>
            </a:r>
            <a:r>
              <a:rPr lang="pt-BR" dirty="0">
                <a:solidFill>
                  <a:srgbClr val="00B0F0"/>
                </a:solidFill>
                <a:latin typeface="+mj-lt"/>
              </a:rPr>
              <a:t>sem risco de explosão</a:t>
            </a:r>
            <a:r>
              <a:rPr lang="pt-BR" dirty="0">
                <a:latin typeface="+mj-lt"/>
              </a:rPr>
              <a:t> em massa.  Exemplo: </a:t>
            </a:r>
            <a:r>
              <a:rPr lang="pt-BR" dirty="0">
                <a:solidFill>
                  <a:srgbClr val="00B050"/>
                </a:solidFill>
                <a:latin typeface="+mj-lt"/>
              </a:rPr>
              <a:t>Granadas</a:t>
            </a:r>
            <a:r>
              <a:rPr lang="en-US" dirty="0">
                <a:latin typeface="+mj-lt"/>
                <a:ea typeface="Tahoma" panose="020B0604030504040204" pitchFamily="34" charset="0"/>
                <a:cs typeface="Tahoma" panose="020B0604030504040204" pitchFamily="34" charset="0"/>
              </a:rPr>
              <a:t>, foguetes, minas, etc.</a:t>
            </a:r>
            <a:r>
              <a:rPr lang="pt-BR" dirty="0">
                <a:latin typeface="+mj-lt"/>
                <a:ea typeface="Tahoma" panose="020B0604030504040204" pitchFamily="34" charset="0"/>
                <a:cs typeface="Tahoma" panose="020B0604030504040204" pitchFamily="34" charset="0"/>
              </a:rPr>
              <a:t> </a:t>
            </a:r>
          </a:p>
          <a:p>
            <a:pPr algn="just">
              <a:lnSpc>
                <a:spcPts val="2500"/>
              </a:lnSpc>
              <a:spcAft>
                <a:spcPts val="1200"/>
              </a:spcAft>
            </a:pPr>
            <a:r>
              <a:rPr lang="pt-BR" dirty="0">
                <a:latin typeface="+mj-lt"/>
              </a:rPr>
              <a:t>► Estas substâncias geram pequenas explosões, conhecidas por </a:t>
            </a:r>
            <a:r>
              <a:rPr lang="pt-BR" dirty="0">
                <a:solidFill>
                  <a:srgbClr val="FD6E35"/>
                </a:solidFill>
                <a:latin typeface="+mj-lt"/>
              </a:rPr>
              <a:t>deflagração</a:t>
            </a:r>
            <a:r>
              <a:rPr lang="pt-BR" dirty="0">
                <a:latin typeface="+mj-lt"/>
              </a:rPr>
              <a:t>. </a:t>
            </a:r>
          </a:p>
        </p:txBody>
      </p:sp>
      <p:pic>
        <p:nvPicPr>
          <p:cNvPr id="11" name="Imagem 10">
            <a:extLst>
              <a:ext uri="{FF2B5EF4-FFF2-40B4-BE49-F238E27FC236}">
                <a16:creationId xmlns:a16="http://schemas.microsoft.com/office/drawing/2014/main" id="{3EE72FCA-0140-4B44-9387-737B7391B86C}"/>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6"/>
            <a:ext cx="4650917" cy="845569"/>
          </a:xfrm>
          <a:prstGeom prst="rect">
            <a:avLst/>
          </a:prstGeom>
        </p:spPr>
      </p:pic>
      <p:sp>
        <p:nvSpPr>
          <p:cNvPr id="12" name="CaixaDeTexto 11">
            <a:extLst>
              <a:ext uri="{FF2B5EF4-FFF2-40B4-BE49-F238E27FC236}">
                <a16:creationId xmlns:a16="http://schemas.microsoft.com/office/drawing/2014/main" id="{253056E2-08AB-4F9D-92E3-B3BBEE9625B9}"/>
              </a:ext>
            </a:extLst>
          </p:cNvPr>
          <p:cNvSpPr txBox="1"/>
          <p:nvPr/>
        </p:nvSpPr>
        <p:spPr>
          <a:xfrm>
            <a:off x="214281" y="577298"/>
            <a:ext cx="4357719" cy="769441"/>
          </a:xfrm>
          <a:prstGeom prst="rect">
            <a:avLst/>
          </a:prstGeom>
          <a:noFill/>
        </p:spPr>
        <p:txBody>
          <a:bodyPr wrap="square" rtlCol="0">
            <a:spAutoFit/>
          </a:bodyPr>
          <a:lstStyle/>
          <a:p>
            <a:r>
              <a:rPr lang="pt-BR" sz="2200" b="1" dirty="0"/>
              <a:t>DIVISÃO DA CLASSE</a:t>
            </a:r>
          </a:p>
          <a:p>
            <a:r>
              <a:rPr lang="pt-BR" sz="2200" dirty="0"/>
              <a:t>Classe 1 - Explosivos</a:t>
            </a:r>
          </a:p>
        </p:txBody>
      </p:sp>
      <p:pic>
        <p:nvPicPr>
          <p:cNvPr id="13" name="Imagem 12" descr="Imagem relacionada">
            <a:extLst>
              <a:ext uri="{FF2B5EF4-FFF2-40B4-BE49-F238E27FC236}">
                <a16:creationId xmlns:a16="http://schemas.microsoft.com/office/drawing/2014/main" id="{351C5575-ED71-4630-9A6E-FCC879AA52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05" t="8443" r="71555" b="35715"/>
          <a:stretch>
            <a:fillRect/>
          </a:stretch>
        </p:blipFill>
        <p:spPr bwMode="auto">
          <a:xfrm>
            <a:off x="7119733" y="701590"/>
            <a:ext cx="1233505" cy="1233505"/>
          </a:xfrm>
          <a:custGeom>
            <a:avLst/>
            <a:gdLst>
              <a:gd name="connsiteX0" fmla="*/ 966157 w 1932314"/>
              <a:gd name="connsiteY0" fmla="*/ 0 h 1932314"/>
              <a:gd name="connsiteX1" fmla="*/ 1932314 w 1932314"/>
              <a:gd name="connsiteY1" fmla="*/ 966157 h 1932314"/>
              <a:gd name="connsiteX2" fmla="*/ 966157 w 1932314"/>
              <a:gd name="connsiteY2" fmla="*/ 1932314 h 1932314"/>
              <a:gd name="connsiteX3" fmla="*/ 0 w 1932314"/>
              <a:gd name="connsiteY3" fmla="*/ 966157 h 1932314"/>
              <a:gd name="connsiteX4" fmla="*/ 966157 w 1932314"/>
              <a:gd name="connsiteY4" fmla="*/ 0 h 1932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314" h="1932314">
                <a:moveTo>
                  <a:pt x="966157" y="0"/>
                </a:moveTo>
                <a:lnTo>
                  <a:pt x="1932314" y="966157"/>
                </a:lnTo>
                <a:lnTo>
                  <a:pt x="966157" y="1932314"/>
                </a:lnTo>
                <a:lnTo>
                  <a:pt x="0" y="966157"/>
                </a:lnTo>
                <a:lnTo>
                  <a:pt x="966157" y="0"/>
                </a:lnTo>
                <a:close/>
              </a:path>
            </a:pathLst>
          </a:custGeom>
          <a:noFill/>
          <a:extLst>
            <a:ext uri="{909E8E84-426E-40DD-AFC4-6F175D3DCCD1}">
              <a14:hiddenFill xmlns:a14="http://schemas.microsoft.com/office/drawing/2010/main">
                <a:solidFill>
                  <a:srgbClr val="FFFFFF"/>
                </a:solidFill>
              </a14:hiddenFill>
            </a:ext>
          </a:extLst>
        </p:spPr>
      </p:pic>
      <p:pic>
        <p:nvPicPr>
          <p:cNvPr id="14" name="Imagem 13" descr="Imagem relacionada">
            <a:extLst>
              <a:ext uri="{FF2B5EF4-FFF2-40B4-BE49-F238E27FC236}">
                <a16:creationId xmlns:a16="http://schemas.microsoft.com/office/drawing/2014/main" id="{650F9EAC-94EE-4438-810C-BEC001C07F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060" t="8658" r="43309" b="35518"/>
          <a:stretch>
            <a:fillRect/>
          </a:stretch>
        </p:blipFill>
        <p:spPr bwMode="auto">
          <a:xfrm>
            <a:off x="7104985" y="2007104"/>
            <a:ext cx="1233120" cy="1233120"/>
          </a:xfrm>
          <a:custGeom>
            <a:avLst/>
            <a:gdLst>
              <a:gd name="connsiteX0" fmla="*/ 965855 w 1931711"/>
              <a:gd name="connsiteY0" fmla="*/ 0 h 1931711"/>
              <a:gd name="connsiteX1" fmla="*/ 1931711 w 1931711"/>
              <a:gd name="connsiteY1" fmla="*/ 965855 h 1931711"/>
              <a:gd name="connsiteX2" fmla="*/ 965855 w 1931711"/>
              <a:gd name="connsiteY2" fmla="*/ 1931711 h 1931711"/>
              <a:gd name="connsiteX3" fmla="*/ 0 w 1931711"/>
              <a:gd name="connsiteY3" fmla="*/ 965855 h 1931711"/>
              <a:gd name="connsiteX4" fmla="*/ 965855 w 1931711"/>
              <a:gd name="connsiteY4" fmla="*/ 0 h 1931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711" h="1931711">
                <a:moveTo>
                  <a:pt x="965855" y="0"/>
                </a:moveTo>
                <a:lnTo>
                  <a:pt x="1931711" y="965855"/>
                </a:lnTo>
                <a:lnTo>
                  <a:pt x="965855" y="1931711"/>
                </a:lnTo>
                <a:lnTo>
                  <a:pt x="0" y="965855"/>
                </a:lnTo>
                <a:lnTo>
                  <a:pt x="965855" y="0"/>
                </a:lnTo>
                <a:close/>
              </a:path>
            </a:pathLst>
          </a:custGeom>
          <a:noFill/>
          <a:extLst>
            <a:ext uri="{909E8E84-426E-40DD-AFC4-6F175D3DCCD1}">
              <a14:hiddenFill xmlns:a14="http://schemas.microsoft.com/office/drawing/2010/main">
                <a:solidFill>
                  <a:srgbClr val="FFFFFF"/>
                </a:solidFill>
              </a14:hiddenFill>
            </a:ext>
          </a:extLst>
        </p:spPr>
      </p:pic>
      <p:pic>
        <p:nvPicPr>
          <p:cNvPr id="16" name="Imagem 15" descr="Imagem relacionada">
            <a:extLst>
              <a:ext uri="{FF2B5EF4-FFF2-40B4-BE49-F238E27FC236}">
                <a16:creationId xmlns:a16="http://schemas.microsoft.com/office/drawing/2014/main" id="{5B8D455B-5D00-4735-AE9B-16C06105F5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804" t="37240" r="57564" b="6936"/>
          <a:stretch>
            <a:fillRect/>
          </a:stretch>
        </p:blipFill>
        <p:spPr bwMode="auto">
          <a:xfrm>
            <a:off x="7736678" y="1368799"/>
            <a:ext cx="1233120" cy="1233120"/>
          </a:xfrm>
          <a:custGeom>
            <a:avLst/>
            <a:gdLst>
              <a:gd name="connsiteX0" fmla="*/ 965855 w 1931711"/>
              <a:gd name="connsiteY0" fmla="*/ 0 h 1931711"/>
              <a:gd name="connsiteX1" fmla="*/ 1931711 w 1931711"/>
              <a:gd name="connsiteY1" fmla="*/ 965855 h 1931711"/>
              <a:gd name="connsiteX2" fmla="*/ 965855 w 1931711"/>
              <a:gd name="connsiteY2" fmla="*/ 1931711 h 1931711"/>
              <a:gd name="connsiteX3" fmla="*/ 0 w 1931711"/>
              <a:gd name="connsiteY3" fmla="*/ 965855 h 1931711"/>
              <a:gd name="connsiteX4" fmla="*/ 965855 w 1931711"/>
              <a:gd name="connsiteY4" fmla="*/ 0 h 1931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711" h="1931711">
                <a:moveTo>
                  <a:pt x="965855" y="0"/>
                </a:moveTo>
                <a:lnTo>
                  <a:pt x="1931711" y="965855"/>
                </a:lnTo>
                <a:lnTo>
                  <a:pt x="965855" y="1931711"/>
                </a:lnTo>
                <a:lnTo>
                  <a:pt x="0" y="965855"/>
                </a:lnTo>
                <a:lnTo>
                  <a:pt x="965855" y="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46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14281" y="1657375"/>
            <a:ext cx="6481487" cy="1112228"/>
          </a:xfrm>
          <a:prstGeom prst="rect">
            <a:avLst/>
          </a:prstGeom>
          <a:noFill/>
          <a:ln w="19050">
            <a:noFill/>
          </a:ln>
        </p:spPr>
        <p:txBody>
          <a:bodyPr wrap="square" rtlCol="0">
            <a:spAutoFit/>
          </a:bodyPr>
          <a:lstStyle/>
          <a:p>
            <a:pPr>
              <a:lnSpc>
                <a:spcPts val="2700"/>
              </a:lnSpc>
              <a:spcAft>
                <a:spcPts val="1200"/>
              </a:spcAft>
            </a:pPr>
            <a:r>
              <a:rPr lang="pt-BR" sz="2000" b="1" dirty="0">
                <a:solidFill>
                  <a:srgbClr val="7030A0"/>
                </a:solidFill>
                <a:latin typeface="+mj-lt"/>
              </a:rPr>
              <a:t>Subclasse 1.3 </a:t>
            </a:r>
            <a:r>
              <a:rPr lang="pt-BR" sz="2000" dirty="0">
                <a:latin typeface="+mj-lt"/>
              </a:rPr>
              <a:t>- Substâncias e artigos com </a:t>
            </a:r>
            <a:r>
              <a:rPr lang="pt-BR" sz="2000" dirty="0">
                <a:solidFill>
                  <a:srgbClr val="00B0F0"/>
                </a:solidFill>
                <a:latin typeface="+mj-lt"/>
              </a:rPr>
              <a:t>risco de fogo</a:t>
            </a:r>
            <a:r>
              <a:rPr lang="pt-BR" sz="2000" dirty="0">
                <a:latin typeface="+mj-lt"/>
              </a:rPr>
              <a:t> e com pequeno </a:t>
            </a:r>
            <a:r>
              <a:rPr lang="pt-BR" sz="2000" dirty="0">
                <a:solidFill>
                  <a:srgbClr val="00B0F0"/>
                </a:solidFill>
                <a:latin typeface="+mj-lt"/>
              </a:rPr>
              <a:t>risco de explosão</a:t>
            </a:r>
            <a:r>
              <a:rPr lang="pt-BR" sz="2000" dirty="0">
                <a:latin typeface="+mj-lt"/>
              </a:rPr>
              <a:t> ou de </a:t>
            </a:r>
            <a:r>
              <a:rPr lang="pt-BR" sz="2000" dirty="0">
                <a:solidFill>
                  <a:srgbClr val="00B0F0"/>
                </a:solidFill>
                <a:latin typeface="+mj-lt"/>
              </a:rPr>
              <a:t>projeção</a:t>
            </a:r>
            <a:r>
              <a:rPr lang="pt-BR" sz="2000" dirty="0">
                <a:latin typeface="+mj-lt"/>
              </a:rPr>
              <a:t>, ou ambos, mas </a:t>
            </a:r>
            <a:r>
              <a:rPr lang="pt-BR" sz="2000" dirty="0">
                <a:solidFill>
                  <a:srgbClr val="00B050"/>
                </a:solidFill>
                <a:latin typeface="+mj-lt"/>
              </a:rPr>
              <a:t>sem risco de explosão</a:t>
            </a:r>
            <a:r>
              <a:rPr lang="pt-BR" sz="2000" dirty="0">
                <a:latin typeface="+mj-lt"/>
              </a:rPr>
              <a:t> </a:t>
            </a:r>
            <a:r>
              <a:rPr lang="pt-BR" sz="2000" b="1" dirty="0">
                <a:latin typeface="+mj-lt"/>
              </a:rPr>
              <a:t>em massa</a:t>
            </a:r>
            <a:r>
              <a:rPr lang="pt-BR" sz="2000" dirty="0">
                <a:latin typeface="+mj-lt"/>
              </a:rPr>
              <a:t>. </a:t>
            </a:r>
          </a:p>
        </p:txBody>
      </p:sp>
      <p:sp>
        <p:nvSpPr>
          <p:cNvPr id="6" name="CaixaDeTexto 5"/>
          <p:cNvSpPr txBox="1"/>
          <p:nvPr/>
        </p:nvSpPr>
        <p:spPr>
          <a:xfrm>
            <a:off x="177648" y="3963267"/>
            <a:ext cx="8788703" cy="400110"/>
          </a:xfrm>
          <a:prstGeom prst="rect">
            <a:avLst/>
          </a:prstGeom>
          <a:noFill/>
          <a:ln w="19050">
            <a:noFill/>
          </a:ln>
        </p:spPr>
        <p:txBody>
          <a:bodyPr wrap="square" rtlCol="0">
            <a:spAutoFit/>
          </a:bodyPr>
          <a:lstStyle/>
          <a:p>
            <a:pPr algn="just"/>
            <a:r>
              <a:rPr lang="pt-BR" sz="2000" b="1" dirty="0">
                <a:solidFill>
                  <a:srgbClr val="7030A0"/>
                </a:solidFill>
                <a:latin typeface="+mj-lt"/>
              </a:rPr>
              <a:t>Subclasse 1.4</a:t>
            </a:r>
            <a:r>
              <a:rPr lang="pt-BR" sz="2000" dirty="0">
                <a:latin typeface="+mj-lt"/>
              </a:rPr>
              <a:t> - Substâncias e artigos que </a:t>
            </a:r>
            <a:r>
              <a:rPr lang="pt-BR" sz="2000" dirty="0">
                <a:solidFill>
                  <a:srgbClr val="00B0F0"/>
                </a:solidFill>
                <a:latin typeface="+mj-lt"/>
              </a:rPr>
              <a:t>NÃO apresentam risco significativo</a:t>
            </a:r>
            <a:endParaRPr lang="pt-BR" sz="2000" dirty="0">
              <a:latin typeface="+mj-lt"/>
            </a:endParaRPr>
          </a:p>
        </p:txBody>
      </p:sp>
      <p:pic>
        <p:nvPicPr>
          <p:cNvPr id="11" name="Imagem 10">
            <a:extLst>
              <a:ext uri="{FF2B5EF4-FFF2-40B4-BE49-F238E27FC236}">
                <a16:creationId xmlns:a16="http://schemas.microsoft.com/office/drawing/2014/main" id="{81827A0F-A8A1-466E-90B2-6F4D43C06E4A}"/>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6"/>
            <a:ext cx="4650917" cy="845569"/>
          </a:xfrm>
          <a:prstGeom prst="rect">
            <a:avLst/>
          </a:prstGeom>
        </p:spPr>
      </p:pic>
      <p:sp>
        <p:nvSpPr>
          <p:cNvPr id="12" name="CaixaDeTexto 11">
            <a:extLst>
              <a:ext uri="{FF2B5EF4-FFF2-40B4-BE49-F238E27FC236}">
                <a16:creationId xmlns:a16="http://schemas.microsoft.com/office/drawing/2014/main" id="{289F71B0-B0F1-4453-9989-45C87BF96F49}"/>
              </a:ext>
            </a:extLst>
          </p:cNvPr>
          <p:cNvSpPr txBox="1"/>
          <p:nvPr/>
        </p:nvSpPr>
        <p:spPr>
          <a:xfrm>
            <a:off x="214281" y="577298"/>
            <a:ext cx="4357719" cy="769441"/>
          </a:xfrm>
          <a:prstGeom prst="rect">
            <a:avLst/>
          </a:prstGeom>
          <a:noFill/>
        </p:spPr>
        <p:txBody>
          <a:bodyPr wrap="square" rtlCol="0">
            <a:spAutoFit/>
          </a:bodyPr>
          <a:lstStyle/>
          <a:p>
            <a:r>
              <a:rPr lang="pt-BR" sz="2200" b="1" dirty="0"/>
              <a:t>DIVISÃO DA CLASSE</a:t>
            </a:r>
          </a:p>
          <a:p>
            <a:r>
              <a:rPr lang="pt-BR" sz="2200" dirty="0"/>
              <a:t>Classe 1 - Explosivos</a:t>
            </a:r>
          </a:p>
        </p:txBody>
      </p:sp>
      <p:pic>
        <p:nvPicPr>
          <p:cNvPr id="13" name="Imagem 12" descr="Imagem relacionada">
            <a:extLst>
              <a:ext uri="{FF2B5EF4-FFF2-40B4-BE49-F238E27FC236}">
                <a16:creationId xmlns:a16="http://schemas.microsoft.com/office/drawing/2014/main" id="{250887B8-BE31-4C45-BA4B-68144A4DF7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060" t="8658" r="43309" b="35518"/>
          <a:stretch>
            <a:fillRect/>
          </a:stretch>
        </p:blipFill>
        <p:spPr bwMode="auto">
          <a:xfrm>
            <a:off x="6913904" y="729339"/>
            <a:ext cx="1234800" cy="1234800"/>
          </a:xfrm>
          <a:custGeom>
            <a:avLst/>
            <a:gdLst>
              <a:gd name="connsiteX0" fmla="*/ 965855 w 1931711"/>
              <a:gd name="connsiteY0" fmla="*/ 0 h 1931711"/>
              <a:gd name="connsiteX1" fmla="*/ 1931711 w 1931711"/>
              <a:gd name="connsiteY1" fmla="*/ 965855 h 1931711"/>
              <a:gd name="connsiteX2" fmla="*/ 965855 w 1931711"/>
              <a:gd name="connsiteY2" fmla="*/ 1931711 h 1931711"/>
              <a:gd name="connsiteX3" fmla="*/ 0 w 1931711"/>
              <a:gd name="connsiteY3" fmla="*/ 965855 h 1931711"/>
              <a:gd name="connsiteX4" fmla="*/ 965855 w 1931711"/>
              <a:gd name="connsiteY4" fmla="*/ 0 h 1931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711" h="1931711">
                <a:moveTo>
                  <a:pt x="965855" y="0"/>
                </a:moveTo>
                <a:lnTo>
                  <a:pt x="1931711" y="965855"/>
                </a:lnTo>
                <a:lnTo>
                  <a:pt x="965855" y="1931711"/>
                </a:lnTo>
                <a:lnTo>
                  <a:pt x="0" y="965855"/>
                </a:lnTo>
                <a:lnTo>
                  <a:pt x="965855" y="0"/>
                </a:lnTo>
                <a:close/>
              </a:path>
            </a:pathLst>
          </a:custGeom>
          <a:noFill/>
          <a:extLst>
            <a:ext uri="{909E8E84-426E-40DD-AFC4-6F175D3DCCD1}">
              <a14:hiddenFill xmlns:a14="http://schemas.microsoft.com/office/drawing/2010/main">
                <a:solidFill>
                  <a:srgbClr val="FFFFFF"/>
                </a:solidFill>
              </a14:hiddenFill>
            </a:ext>
          </a:extLst>
        </p:spPr>
      </p:pic>
      <p:pic>
        <p:nvPicPr>
          <p:cNvPr id="14" name="Imagem 13" descr="Imagem relacionada">
            <a:extLst>
              <a:ext uri="{FF2B5EF4-FFF2-40B4-BE49-F238E27FC236}">
                <a16:creationId xmlns:a16="http://schemas.microsoft.com/office/drawing/2014/main" id="{F97890FC-5069-4F12-BE57-3AEC1DF2C0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3250" t="37240" r="29119" b="6936"/>
          <a:stretch>
            <a:fillRect/>
          </a:stretch>
        </p:blipFill>
        <p:spPr bwMode="auto">
          <a:xfrm>
            <a:off x="7694919" y="1569389"/>
            <a:ext cx="1234800" cy="1234800"/>
          </a:xfrm>
          <a:custGeom>
            <a:avLst/>
            <a:gdLst>
              <a:gd name="connsiteX0" fmla="*/ 965855 w 1931711"/>
              <a:gd name="connsiteY0" fmla="*/ 0 h 1931711"/>
              <a:gd name="connsiteX1" fmla="*/ 1931711 w 1931711"/>
              <a:gd name="connsiteY1" fmla="*/ 965855 h 1931711"/>
              <a:gd name="connsiteX2" fmla="*/ 965855 w 1931711"/>
              <a:gd name="connsiteY2" fmla="*/ 1931711 h 1931711"/>
              <a:gd name="connsiteX3" fmla="*/ 0 w 1931711"/>
              <a:gd name="connsiteY3" fmla="*/ 965855 h 1931711"/>
              <a:gd name="connsiteX4" fmla="*/ 965855 w 1931711"/>
              <a:gd name="connsiteY4" fmla="*/ 0 h 1931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711" h="1931711">
                <a:moveTo>
                  <a:pt x="965855" y="0"/>
                </a:moveTo>
                <a:lnTo>
                  <a:pt x="1931711" y="965855"/>
                </a:lnTo>
                <a:lnTo>
                  <a:pt x="965855" y="1931711"/>
                </a:lnTo>
                <a:lnTo>
                  <a:pt x="0" y="965855"/>
                </a:lnTo>
                <a:lnTo>
                  <a:pt x="965855" y="0"/>
                </a:lnTo>
                <a:close/>
              </a:path>
            </a:pathLst>
          </a:custGeom>
          <a:noFill/>
          <a:extLst>
            <a:ext uri="{909E8E84-426E-40DD-AFC4-6F175D3DCCD1}">
              <a14:hiddenFill xmlns:a14="http://schemas.microsoft.com/office/drawing/2010/main">
                <a:solidFill>
                  <a:srgbClr val="FFFFFF"/>
                </a:solidFill>
              </a14:hiddenFill>
            </a:ext>
          </a:extLst>
        </p:spPr>
      </p:pic>
      <p:sp>
        <p:nvSpPr>
          <p:cNvPr id="16" name="CaixaDeTexto 15">
            <a:extLst>
              <a:ext uri="{FF2B5EF4-FFF2-40B4-BE49-F238E27FC236}">
                <a16:creationId xmlns:a16="http://schemas.microsoft.com/office/drawing/2014/main" id="{034C5D3C-FFDD-4BC2-BD45-EEA16B3FC781}"/>
              </a:ext>
            </a:extLst>
          </p:cNvPr>
          <p:cNvSpPr txBox="1"/>
          <p:nvPr/>
        </p:nvSpPr>
        <p:spPr>
          <a:xfrm>
            <a:off x="214281" y="2772074"/>
            <a:ext cx="7735100" cy="417743"/>
          </a:xfrm>
          <a:prstGeom prst="rect">
            <a:avLst/>
          </a:prstGeom>
          <a:noFill/>
          <a:ln w="19050">
            <a:noFill/>
          </a:ln>
        </p:spPr>
        <p:txBody>
          <a:bodyPr wrap="square" rtlCol="0">
            <a:spAutoFit/>
          </a:bodyPr>
          <a:lstStyle/>
          <a:p>
            <a:pPr>
              <a:lnSpc>
                <a:spcPts val="2700"/>
              </a:lnSpc>
              <a:spcAft>
                <a:spcPts val="1200"/>
              </a:spcAft>
            </a:pPr>
            <a:r>
              <a:rPr lang="pt-BR" sz="2000" dirty="0">
                <a:latin typeface="+mj-lt"/>
              </a:rPr>
              <a:t>►Exemplo: </a:t>
            </a:r>
            <a:r>
              <a:rPr lang="pt-BR" sz="2000" dirty="0">
                <a:solidFill>
                  <a:srgbClr val="00B050"/>
                </a:solidFill>
                <a:latin typeface="+mj-lt"/>
              </a:rPr>
              <a:t>artigos pirotécnicos </a:t>
            </a:r>
            <a:r>
              <a:rPr lang="en-US" sz="2000" dirty="0">
                <a:solidFill>
                  <a:srgbClr val="800000"/>
                </a:solidFill>
                <a:latin typeface="+mj-lt"/>
                <a:ea typeface="Tahoma" panose="020B0604030504040204" pitchFamily="34" charset="0"/>
                <a:cs typeface="Tahoma" panose="020B0604030504040204" pitchFamily="34" charset="0"/>
              </a:rPr>
              <a:t>sinalizadores, munição incendiária […]</a:t>
            </a:r>
            <a:r>
              <a:rPr lang="pt-BR" sz="2000" dirty="0">
                <a:latin typeface="+mj-lt"/>
              </a:rPr>
              <a:t>. </a:t>
            </a:r>
          </a:p>
        </p:txBody>
      </p:sp>
      <p:sp>
        <p:nvSpPr>
          <p:cNvPr id="17" name="CaixaDeTexto 16">
            <a:extLst>
              <a:ext uri="{FF2B5EF4-FFF2-40B4-BE49-F238E27FC236}">
                <a16:creationId xmlns:a16="http://schemas.microsoft.com/office/drawing/2014/main" id="{FCC1F508-FF5C-4302-B840-2A4A010A0399}"/>
              </a:ext>
            </a:extLst>
          </p:cNvPr>
          <p:cNvSpPr txBox="1"/>
          <p:nvPr/>
        </p:nvSpPr>
        <p:spPr>
          <a:xfrm>
            <a:off x="141016" y="4374311"/>
            <a:ext cx="8788703" cy="400110"/>
          </a:xfrm>
          <a:prstGeom prst="rect">
            <a:avLst/>
          </a:prstGeom>
          <a:noFill/>
          <a:ln w="19050">
            <a:noFill/>
          </a:ln>
        </p:spPr>
        <p:txBody>
          <a:bodyPr wrap="square" rtlCol="0">
            <a:spAutoFit/>
          </a:bodyPr>
          <a:lstStyle/>
          <a:p>
            <a:pPr algn="just"/>
            <a:r>
              <a:rPr lang="pt-BR" sz="2000" dirty="0">
                <a:latin typeface="+mj-lt"/>
              </a:rPr>
              <a:t>►Exemplo: </a:t>
            </a:r>
            <a:r>
              <a:rPr lang="pt-BR" sz="2000" dirty="0">
                <a:solidFill>
                  <a:srgbClr val="00B050"/>
                </a:solidFill>
                <a:latin typeface="+mj-lt"/>
              </a:rPr>
              <a:t>dispositivos iniciadores, </a:t>
            </a:r>
            <a:r>
              <a:rPr lang="en-US" sz="2000" dirty="0" err="1">
                <a:solidFill>
                  <a:schemeClr val="accent2"/>
                </a:solidFill>
                <a:latin typeface="+mj-lt"/>
                <a:ea typeface="Tahoma" panose="020B0604030504040204" pitchFamily="34" charset="0"/>
                <a:cs typeface="Tahoma" panose="020B0604030504040204" pitchFamily="34" charset="0"/>
              </a:rPr>
              <a:t>fogos</a:t>
            </a:r>
            <a:r>
              <a:rPr lang="en-US" sz="2000" dirty="0">
                <a:solidFill>
                  <a:schemeClr val="accent2"/>
                </a:solidFill>
                <a:latin typeface="+mj-lt"/>
                <a:ea typeface="Tahoma" panose="020B0604030504040204" pitchFamily="34" charset="0"/>
                <a:cs typeface="Tahoma" panose="020B0604030504040204" pitchFamily="34" charset="0"/>
              </a:rPr>
              <a:t> de </a:t>
            </a:r>
            <a:r>
              <a:rPr lang="en-US" sz="2000" dirty="0" err="1">
                <a:solidFill>
                  <a:schemeClr val="accent2"/>
                </a:solidFill>
                <a:latin typeface="+mj-lt"/>
                <a:ea typeface="Tahoma" panose="020B0604030504040204" pitchFamily="34" charset="0"/>
                <a:cs typeface="Tahoma" panose="020B0604030504040204" pitchFamily="34" charset="0"/>
              </a:rPr>
              <a:t>artifícios</a:t>
            </a:r>
            <a:r>
              <a:rPr lang="en-US" sz="2000" dirty="0">
                <a:solidFill>
                  <a:schemeClr val="accent2"/>
                </a:solidFill>
                <a:latin typeface="+mj-lt"/>
                <a:ea typeface="Tahoma" panose="020B0604030504040204" pitchFamily="34" charset="0"/>
                <a:cs typeface="Tahoma" panose="020B0604030504040204" pitchFamily="34" charset="0"/>
              </a:rPr>
              <a:t>, </a:t>
            </a:r>
            <a:r>
              <a:rPr lang="en-US" sz="2000" dirty="0" err="1">
                <a:solidFill>
                  <a:schemeClr val="accent2"/>
                </a:solidFill>
                <a:latin typeface="+mj-lt"/>
                <a:ea typeface="Tahoma" panose="020B0604030504040204" pitchFamily="34" charset="0"/>
                <a:cs typeface="Tahoma" panose="020B0604030504040204" pitchFamily="34" charset="0"/>
              </a:rPr>
              <a:t>munições</a:t>
            </a:r>
            <a:r>
              <a:rPr lang="en-US" sz="2000" dirty="0">
                <a:solidFill>
                  <a:schemeClr val="accent2"/>
                </a:solidFill>
                <a:latin typeface="+mj-lt"/>
                <a:ea typeface="Tahoma" panose="020B0604030504040204" pitchFamily="34" charset="0"/>
                <a:cs typeface="Tahoma" panose="020B0604030504040204" pitchFamily="34" charset="0"/>
              </a:rPr>
              <a:t>, </a:t>
            </a:r>
            <a:r>
              <a:rPr lang="en-US" sz="2000" dirty="0" err="1">
                <a:solidFill>
                  <a:schemeClr val="accent2"/>
                </a:solidFill>
                <a:latin typeface="+mj-lt"/>
                <a:ea typeface="Tahoma" panose="020B0604030504040204" pitchFamily="34" charset="0"/>
                <a:cs typeface="Tahoma" panose="020B0604030504040204" pitchFamily="34" charset="0"/>
              </a:rPr>
              <a:t>etc</a:t>
            </a:r>
            <a:r>
              <a:rPr lang="pt-BR" sz="2000" dirty="0">
                <a:latin typeface="+mj-lt"/>
              </a:rPr>
              <a:t>. </a:t>
            </a:r>
          </a:p>
        </p:txBody>
      </p:sp>
    </p:spTree>
    <p:extLst>
      <p:ext uri="{BB962C8B-B14F-4D97-AF65-F5344CB8AC3E}">
        <p14:creationId xmlns:p14="http://schemas.microsoft.com/office/powerpoint/2010/main" val="83674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6"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49597" y="1648420"/>
            <a:ext cx="5416798" cy="1218026"/>
          </a:xfrm>
          <a:prstGeom prst="rect">
            <a:avLst/>
          </a:prstGeom>
          <a:noFill/>
          <a:ln w="19050">
            <a:noFill/>
          </a:ln>
        </p:spPr>
        <p:txBody>
          <a:bodyPr wrap="square" rtlCol="0">
            <a:spAutoFit/>
          </a:bodyPr>
          <a:lstStyle/>
          <a:p>
            <a:pPr algn="just">
              <a:lnSpc>
                <a:spcPts val="3000"/>
              </a:lnSpc>
            </a:pPr>
            <a:r>
              <a:rPr lang="pt-BR" sz="2000" b="1" dirty="0">
                <a:solidFill>
                  <a:srgbClr val="7030A0"/>
                </a:solidFill>
              </a:rPr>
              <a:t>Subclasse 1.5 </a:t>
            </a:r>
            <a:r>
              <a:rPr lang="pt-BR" sz="2000" dirty="0"/>
              <a:t>- Substâncias muito insensíveis, com </a:t>
            </a:r>
            <a:r>
              <a:rPr lang="pt-BR" sz="2000" dirty="0">
                <a:solidFill>
                  <a:srgbClr val="00B0F0"/>
                </a:solidFill>
              </a:rPr>
              <a:t>risco de explosão</a:t>
            </a:r>
            <a:r>
              <a:rPr lang="pt-BR" sz="2000" dirty="0"/>
              <a:t> </a:t>
            </a:r>
            <a:r>
              <a:rPr lang="pt-BR" sz="2000" u="sng" dirty="0"/>
              <a:t>em massa</a:t>
            </a:r>
            <a:r>
              <a:rPr lang="pt-BR" sz="2000" dirty="0"/>
              <a:t>. Exemplo: </a:t>
            </a:r>
            <a:r>
              <a:rPr lang="pt-BR" sz="2000" dirty="0">
                <a:solidFill>
                  <a:srgbClr val="00B050"/>
                </a:solidFill>
              </a:rPr>
              <a:t>Explosivos de demolição</a:t>
            </a:r>
            <a:r>
              <a:rPr lang="pt-BR" sz="2000" dirty="0"/>
              <a:t>. </a:t>
            </a:r>
          </a:p>
        </p:txBody>
      </p:sp>
      <p:sp>
        <p:nvSpPr>
          <p:cNvPr id="6" name="CaixaDeTexto 5"/>
          <p:cNvSpPr txBox="1"/>
          <p:nvPr/>
        </p:nvSpPr>
        <p:spPr>
          <a:xfrm>
            <a:off x="249597" y="3508272"/>
            <a:ext cx="8644805" cy="1218026"/>
          </a:xfrm>
          <a:prstGeom prst="rect">
            <a:avLst/>
          </a:prstGeom>
          <a:noFill/>
          <a:ln w="19050">
            <a:noFill/>
          </a:ln>
        </p:spPr>
        <p:txBody>
          <a:bodyPr wrap="square" rtlCol="0">
            <a:spAutoFit/>
          </a:bodyPr>
          <a:lstStyle/>
          <a:p>
            <a:pPr algn="just">
              <a:lnSpc>
                <a:spcPts val="3000"/>
              </a:lnSpc>
            </a:pPr>
            <a:r>
              <a:rPr lang="pt-BR" sz="2000" b="1" dirty="0">
                <a:solidFill>
                  <a:srgbClr val="7030A0"/>
                </a:solidFill>
              </a:rPr>
              <a:t>Subclasse 1.6 </a:t>
            </a:r>
            <a:r>
              <a:rPr lang="pt-BR" sz="2000" dirty="0"/>
              <a:t>- Artigos extremamente insensíveis, </a:t>
            </a:r>
            <a:r>
              <a:rPr lang="pt-BR" sz="2000" dirty="0">
                <a:solidFill>
                  <a:srgbClr val="00B0F0"/>
                </a:solidFill>
              </a:rPr>
              <a:t>SEM risco de explosão</a:t>
            </a:r>
            <a:r>
              <a:rPr lang="pt-BR" sz="2000" dirty="0"/>
              <a:t> em massa. Esta subclasse envolve os artigos que contêm SOMENTE </a:t>
            </a:r>
            <a:r>
              <a:rPr lang="pt-BR" sz="2000" dirty="0">
                <a:solidFill>
                  <a:srgbClr val="FD6E35"/>
                </a:solidFill>
              </a:rPr>
              <a:t>substâncias detonantes</a:t>
            </a:r>
            <a:r>
              <a:rPr lang="pt-BR" sz="2000" dirty="0"/>
              <a:t> e </a:t>
            </a:r>
            <a:r>
              <a:rPr lang="pt-BR" sz="2000" dirty="0">
                <a:solidFill>
                  <a:srgbClr val="00B050"/>
                </a:solidFill>
              </a:rPr>
              <a:t>risco desprezível</a:t>
            </a:r>
            <a:r>
              <a:rPr lang="pt-BR" sz="2000" dirty="0"/>
              <a:t> de iniciação ou propagação acidental.  </a:t>
            </a:r>
            <a:r>
              <a:rPr lang="pt-BR" sz="1000" dirty="0"/>
              <a:t>(não há exemplos)</a:t>
            </a:r>
            <a:endParaRPr lang="pt-BR" dirty="0"/>
          </a:p>
        </p:txBody>
      </p:sp>
      <p:pic>
        <p:nvPicPr>
          <p:cNvPr id="10" name="Imagem 9">
            <a:extLst>
              <a:ext uri="{FF2B5EF4-FFF2-40B4-BE49-F238E27FC236}">
                <a16:creationId xmlns:a16="http://schemas.microsoft.com/office/drawing/2014/main" id="{08FFB779-F037-4D11-9EC3-0A14BD67C75C}"/>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6"/>
            <a:ext cx="4650917" cy="845569"/>
          </a:xfrm>
          <a:prstGeom prst="rect">
            <a:avLst/>
          </a:prstGeom>
        </p:spPr>
      </p:pic>
      <p:sp>
        <p:nvSpPr>
          <p:cNvPr id="11" name="CaixaDeTexto 10">
            <a:extLst>
              <a:ext uri="{FF2B5EF4-FFF2-40B4-BE49-F238E27FC236}">
                <a16:creationId xmlns:a16="http://schemas.microsoft.com/office/drawing/2014/main" id="{560E4E7E-3277-4759-9C12-2A1BD8B35957}"/>
              </a:ext>
            </a:extLst>
          </p:cNvPr>
          <p:cNvSpPr txBox="1"/>
          <p:nvPr/>
        </p:nvSpPr>
        <p:spPr>
          <a:xfrm>
            <a:off x="214281" y="577298"/>
            <a:ext cx="4357719" cy="769441"/>
          </a:xfrm>
          <a:prstGeom prst="rect">
            <a:avLst/>
          </a:prstGeom>
          <a:noFill/>
        </p:spPr>
        <p:txBody>
          <a:bodyPr wrap="square" rtlCol="0">
            <a:spAutoFit/>
          </a:bodyPr>
          <a:lstStyle/>
          <a:p>
            <a:r>
              <a:rPr lang="pt-BR" sz="2200" b="1" dirty="0"/>
              <a:t>DIVISÃO DA CLASSE</a:t>
            </a:r>
          </a:p>
          <a:p>
            <a:r>
              <a:rPr lang="pt-BR" sz="2200" dirty="0"/>
              <a:t>Classe 1 - Explosivos</a:t>
            </a:r>
          </a:p>
        </p:txBody>
      </p:sp>
      <p:pic>
        <p:nvPicPr>
          <p:cNvPr id="12" name="Imagem 11" descr="Imagem relacionada">
            <a:extLst>
              <a:ext uri="{FF2B5EF4-FFF2-40B4-BE49-F238E27FC236}">
                <a16:creationId xmlns:a16="http://schemas.microsoft.com/office/drawing/2014/main" id="{40F5C674-0D66-4F58-8D38-F2317265C2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7073" t="7271" r="14716" b="35732"/>
          <a:stretch>
            <a:fillRect/>
          </a:stretch>
        </p:blipFill>
        <p:spPr bwMode="auto">
          <a:xfrm>
            <a:off x="6501824" y="907259"/>
            <a:ext cx="1234800" cy="1234800"/>
          </a:xfrm>
          <a:custGeom>
            <a:avLst/>
            <a:gdLst>
              <a:gd name="connsiteX0" fmla="*/ 986139 w 1972279"/>
              <a:gd name="connsiteY0" fmla="*/ 0 h 1972280"/>
              <a:gd name="connsiteX1" fmla="*/ 1972279 w 1972279"/>
              <a:gd name="connsiteY1" fmla="*/ 986140 h 1972280"/>
              <a:gd name="connsiteX2" fmla="*/ 986139 w 1972279"/>
              <a:gd name="connsiteY2" fmla="*/ 1972280 h 1972280"/>
              <a:gd name="connsiteX3" fmla="*/ 0 w 1972279"/>
              <a:gd name="connsiteY3" fmla="*/ 986140 h 1972280"/>
              <a:gd name="connsiteX4" fmla="*/ 986139 w 1972279"/>
              <a:gd name="connsiteY4" fmla="*/ 0 h 1972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279" h="1972280">
                <a:moveTo>
                  <a:pt x="986139" y="0"/>
                </a:moveTo>
                <a:lnTo>
                  <a:pt x="1972279" y="986140"/>
                </a:lnTo>
                <a:lnTo>
                  <a:pt x="986139" y="1972280"/>
                </a:lnTo>
                <a:lnTo>
                  <a:pt x="0" y="986140"/>
                </a:lnTo>
                <a:lnTo>
                  <a:pt x="986139" y="0"/>
                </a:lnTo>
                <a:close/>
              </a:path>
            </a:pathLst>
          </a:custGeom>
          <a:noFill/>
          <a:extLst>
            <a:ext uri="{909E8E84-426E-40DD-AFC4-6F175D3DCCD1}">
              <a14:hiddenFill xmlns:a14="http://schemas.microsoft.com/office/drawing/2010/main">
                <a:solidFill>
                  <a:srgbClr val="FFFFFF"/>
                </a:solidFill>
              </a14:hiddenFill>
            </a:ext>
          </a:extLst>
        </p:spPr>
      </p:pic>
      <p:pic>
        <p:nvPicPr>
          <p:cNvPr id="13" name="Imagem 12" descr="Imagem relacionada">
            <a:extLst>
              <a:ext uri="{FF2B5EF4-FFF2-40B4-BE49-F238E27FC236}">
                <a16:creationId xmlns:a16="http://schemas.microsoft.com/office/drawing/2014/main" id="{C4ADCD86-251A-4124-BD98-BF94664D3B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1695" t="36653" r="94" b="6350"/>
          <a:stretch>
            <a:fillRect/>
          </a:stretch>
        </p:blipFill>
        <p:spPr bwMode="auto">
          <a:xfrm>
            <a:off x="7337253" y="1763060"/>
            <a:ext cx="1234800" cy="1234800"/>
          </a:xfrm>
          <a:custGeom>
            <a:avLst/>
            <a:gdLst>
              <a:gd name="connsiteX0" fmla="*/ 986139 w 1972279"/>
              <a:gd name="connsiteY0" fmla="*/ 0 h 1972279"/>
              <a:gd name="connsiteX1" fmla="*/ 1972279 w 1972279"/>
              <a:gd name="connsiteY1" fmla="*/ 986139 h 1972279"/>
              <a:gd name="connsiteX2" fmla="*/ 986139 w 1972279"/>
              <a:gd name="connsiteY2" fmla="*/ 1972279 h 1972279"/>
              <a:gd name="connsiteX3" fmla="*/ 0 w 1972279"/>
              <a:gd name="connsiteY3" fmla="*/ 986139 h 1972279"/>
              <a:gd name="connsiteX4" fmla="*/ 986139 w 1972279"/>
              <a:gd name="connsiteY4" fmla="*/ 0 h 197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279" h="1972279">
                <a:moveTo>
                  <a:pt x="986139" y="0"/>
                </a:moveTo>
                <a:lnTo>
                  <a:pt x="1972279" y="986139"/>
                </a:lnTo>
                <a:lnTo>
                  <a:pt x="986139" y="1972279"/>
                </a:lnTo>
                <a:lnTo>
                  <a:pt x="0" y="986139"/>
                </a:lnTo>
                <a:lnTo>
                  <a:pt x="986139" y="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10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14280" y="1422867"/>
            <a:ext cx="6356125" cy="1218026"/>
          </a:xfrm>
          <a:prstGeom prst="rect">
            <a:avLst/>
          </a:prstGeom>
          <a:noFill/>
          <a:ln w="19050">
            <a:noFill/>
          </a:ln>
        </p:spPr>
        <p:txBody>
          <a:bodyPr wrap="square" rtlCol="0">
            <a:spAutoFit/>
          </a:bodyPr>
          <a:lstStyle/>
          <a:p>
            <a:pPr algn="just">
              <a:lnSpc>
                <a:spcPts val="3000"/>
              </a:lnSpc>
            </a:pPr>
            <a:r>
              <a:rPr lang="pt-BR" sz="2000" dirty="0"/>
              <a:t>Além das 6 subclasses, os explosivos são também classificados por </a:t>
            </a:r>
            <a:r>
              <a:rPr lang="pt-BR" sz="2000" b="1" dirty="0">
                <a:solidFill>
                  <a:srgbClr val="FD6E35"/>
                </a:solidFill>
              </a:rPr>
              <a:t>13 grupos de compatibilidade</a:t>
            </a:r>
            <a:r>
              <a:rPr lang="pt-BR" sz="2000" dirty="0"/>
              <a:t>, sendo que </a:t>
            </a:r>
            <a:r>
              <a:rPr lang="pt-BR" sz="2000" dirty="0">
                <a:solidFill>
                  <a:srgbClr val="00B0F0"/>
                </a:solidFill>
              </a:rPr>
              <a:t>cada um recebe uma letra</a:t>
            </a:r>
            <a:r>
              <a:rPr lang="pt-BR" sz="2000" dirty="0"/>
              <a:t> e tem sua </a:t>
            </a:r>
            <a:r>
              <a:rPr lang="pt-BR" sz="2000" dirty="0">
                <a:solidFill>
                  <a:srgbClr val="00B050"/>
                </a:solidFill>
              </a:rPr>
              <a:t>definição própria</a:t>
            </a:r>
            <a:r>
              <a:rPr lang="pt-BR" sz="2000" dirty="0"/>
              <a:t>.</a:t>
            </a:r>
          </a:p>
        </p:txBody>
      </p:sp>
      <p:sp>
        <p:nvSpPr>
          <p:cNvPr id="6" name="CaixaDeTexto 5"/>
          <p:cNvSpPr txBox="1"/>
          <p:nvPr/>
        </p:nvSpPr>
        <p:spPr>
          <a:xfrm>
            <a:off x="214280" y="2908323"/>
            <a:ext cx="8666928" cy="1987467"/>
          </a:xfrm>
          <a:prstGeom prst="rect">
            <a:avLst/>
          </a:prstGeom>
          <a:noFill/>
          <a:ln w="19050">
            <a:noFill/>
          </a:ln>
        </p:spPr>
        <p:txBody>
          <a:bodyPr wrap="square" rtlCol="0">
            <a:spAutoFit/>
          </a:bodyPr>
          <a:lstStyle/>
          <a:p>
            <a:pPr algn="just">
              <a:lnSpc>
                <a:spcPts val="3000"/>
              </a:lnSpc>
            </a:pPr>
            <a:r>
              <a:rPr lang="pt-BR" sz="2000" dirty="0"/>
              <a:t>A </a:t>
            </a:r>
            <a:r>
              <a:rPr lang="pt-BR" sz="2000" b="1" dirty="0"/>
              <a:t>função dos grupos</a:t>
            </a:r>
            <a:r>
              <a:rPr lang="pt-BR" sz="2000" dirty="0"/>
              <a:t> de compatibilidade é informar </a:t>
            </a:r>
            <a:r>
              <a:rPr lang="pt-BR" sz="2000" dirty="0">
                <a:solidFill>
                  <a:srgbClr val="FD6E35"/>
                </a:solidFill>
              </a:rPr>
              <a:t>quais poderão estar juntos no mesmo veículo</a:t>
            </a:r>
            <a:r>
              <a:rPr lang="pt-BR" sz="2000" dirty="0"/>
              <a:t>, no mesmo ambiente de carga e quais não poderão ser transportados juntos, exceto se forem segredados em </a:t>
            </a:r>
            <a:r>
              <a:rPr lang="pt-BR" sz="2000" dirty="0">
                <a:solidFill>
                  <a:srgbClr val="00B0F0"/>
                </a:solidFill>
              </a:rPr>
              <a:t>compartimento de segurança para explosivos</a:t>
            </a:r>
            <a:r>
              <a:rPr lang="pt-BR" sz="2000" dirty="0"/>
              <a:t>, devidamente estanques de modo a impossibilitar qualquer contato.</a:t>
            </a:r>
          </a:p>
        </p:txBody>
      </p:sp>
      <p:pic>
        <p:nvPicPr>
          <p:cNvPr id="11" name="Imagem 10">
            <a:extLst>
              <a:ext uri="{FF2B5EF4-FFF2-40B4-BE49-F238E27FC236}">
                <a16:creationId xmlns:a16="http://schemas.microsoft.com/office/drawing/2014/main" id="{2C6B8FA9-8F13-45E9-81B3-1AB8D8FD5020}"/>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6"/>
            <a:ext cx="4650917" cy="845569"/>
          </a:xfrm>
          <a:prstGeom prst="rect">
            <a:avLst/>
          </a:prstGeom>
        </p:spPr>
      </p:pic>
      <p:sp>
        <p:nvSpPr>
          <p:cNvPr id="12" name="CaixaDeTexto 11">
            <a:extLst>
              <a:ext uri="{FF2B5EF4-FFF2-40B4-BE49-F238E27FC236}">
                <a16:creationId xmlns:a16="http://schemas.microsoft.com/office/drawing/2014/main" id="{2624F3B8-557A-4956-972D-D7556E2C16DC}"/>
              </a:ext>
            </a:extLst>
          </p:cNvPr>
          <p:cNvSpPr txBox="1"/>
          <p:nvPr/>
        </p:nvSpPr>
        <p:spPr>
          <a:xfrm>
            <a:off x="214281" y="577298"/>
            <a:ext cx="4357719" cy="769441"/>
          </a:xfrm>
          <a:prstGeom prst="rect">
            <a:avLst/>
          </a:prstGeom>
          <a:noFill/>
        </p:spPr>
        <p:txBody>
          <a:bodyPr wrap="square" rtlCol="0">
            <a:spAutoFit/>
          </a:bodyPr>
          <a:lstStyle/>
          <a:p>
            <a:r>
              <a:rPr lang="pt-BR" sz="2200" b="1" dirty="0"/>
              <a:t>DIVISÃO DA CLASSE</a:t>
            </a:r>
          </a:p>
          <a:p>
            <a:r>
              <a:rPr lang="pt-BR" sz="2200" dirty="0"/>
              <a:t>Classe 1 - Explosivos</a:t>
            </a:r>
          </a:p>
        </p:txBody>
      </p:sp>
    </p:spTree>
    <p:extLst>
      <p:ext uri="{BB962C8B-B14F-4D97-AF65-F5344CB8AC3E}">
        <p14:creationId xmlns:p14="http://schemas.microsoft.com/office/powerpoint/2010/main" val="212377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ela 9"/>
          <p:cNvGraphicFramePr>
            <a:graphicFrameLocks noGrp="1"/>
          </p:cNvGraphicFramePr>
          <p:nvPr>
            <p:extLst>
              <p:ext uri="{D42A27DB-BD31-4B8C-83A1-F6EECF244321}">
                <p14:modId xmlns:p14="http://schemas.microsoft.com/office/powerpoint/2010/main" val="105870800"/>
              </p:ext>
            </p:extLst>
          </p:nvPr>
        </p:nvGraphicFramePr>
        <p:xfrm>
          <a:off x="339213" y="1526457"/>
          <a:ext cx="8554064" cy="3296266"/>
        </p:xfrm>
        <a:graphic>
          <a:graphicData uri="http://schemas.openxmlformats.org/drawingml/2006/table">
            <a:tbl>
              <a:tblPr firstRow="1" firstCol="1" bandRow="1">
                <a:tableStyleId>{5C22544A-7EE6-4342-B048-85BDC9FD1C3A}</a:tableStyleId>
              </a:tblPr>
              <a:tblGrid>
                <a:gridCol w="991281">
                  <a:extLst>
                    <a:ext uri="{9D8B030D-6E8A-4147-A177-3AD203B41FA5}">
                      <a16:colId xmlns:a16="http://schemas.microsoft.com/office/drawing/2014/main" val="20000"/>
                    </a:ext>
                  </a:extLst>
                </a:gridCol>
                <a:gridCol w="7562783">
                  <a:extLst>
                    <a:ext uri="{9D8B030D-6E8A-4147-A177-3AD203B41FA5}">
                      <a16:colId xmlns:a16="http://schemas.microsoft.com/office/drawing/2014/main" val="20001"/>
                    </a:ext>
                  </a:extLst>
                </a:gridCol>
              </a:tblGrid>
              <a:tr h="370098">
                <a:tc>
                  <a:txBody>
                    <a:bodyPr/>
                    <a:lstStyle/>
                    <a:p>
                      <a:pPr algn="ctr">
                        <a:lnSpc>
                          <a:spcPct val="115000"/>
                        </a:lnSpc>
                        <a:spcAft>
                          <a:spcPts val="0"/>
                        </a:spcAft>
                      </a:pPr>
                      <a:r>
                        <a:rPr lang="pt-BR" sz="2000" dirty="0">
                          <a:effectLst/>
                          <a:latin typeface="Calibri"/>
                          <a:ea typeface="Calibri"/>
                          <a:cs typeface="Times New Roman"/>
                        </a:rPr>
                        <a:t>LETRA</a:t>
                      </a:r>
                    </a:p>
                  </a:txBody>
                  <a:tcPr marL="68580" marR="68580" marT="0" marB="0" anchor="ctr"/>
                </a:tc>
                <a:tc>
                  <a:txBody>
                    <a:bodyPr/>
                    <a:lstStyle/>
                    <a:p>
                      <a:pPr algn="ctr">
                        <a:lnSpc>
                          <a:spcPct val="115000"/>
                        </a:lnSpc>
                        <a:spcAft>
                          <a:spcPts val="0"/>
                        </a:spcAft>
                      </a:pPr>
                      <a:r>
                        <a:rPr lang="pt-BR" sz="2000" dirty="0">
                          <a:effectLst/>
                          <a:latin typeface="Calibri"/>
                          <a:ea typeface="Calibri"/>
                          <a:cs typeface="Times New Roman"/>
                        </a:rPr>
                        <a:t>GRUPO DE COMPATIBILIDADE</a:t>
                      </a:r>
                    </a:p>
                  </a:txBody>
                  <a:tcPr marL="68580" marR="68580" marT="0" marB="0" anchor="ctr"/>
                </a:tc>
                <a:extLst>
                  <a:ext uri="{0D108BD9-81ED-4DB2-BD59-A6C34878D82A}">
                    <a16:rowId xmlns:a16="http://schemas.microsoft.com/office/drawing/2014/main" val="10000"/>
                  </a:ext>
                </a:extLst>
              </a:tr>
              <a:tr h="461576">
                <a:tc>
                  <a:txBody>
                    <a:bodyPr/>
                    <a:lstStyle/>
                    <a:p>
                      <a:pPr algn="ctr">
                        <a:lnSpc>
                          <a:spcPct val="115000"/>
                        </a:lnSpc>
                        <a:spcAft>
                          <a:spcPts val="0"/>
                        </a:spcAft>
                      </a:pPr>
                      <a:r>
                        <a:rPr lang="pt-BR" sz="2000" dirty="0">
                          <a:effectLst/>
                        </a:rPr>
                        <a:t>A</a:t>
                      </a:r>
                      <a:endParaRPr lang="pt-BR" sz="2000" dirty="0">
                        <a:effectLst/>
                        <a:latin typeface="Calibri"/>
                        <a:ea typeface="Calibri"/>
                        <a:cs typeface="Times New Roman"/>
                      </a:endParaRPr>
                    </a:p>
                  </a:txBody>
                  <a:tcPr marL="68580" marR="68580" marT="0" marB="0" anchor="ctr"/>
                </a:tc>
                <a:tc>
                  <a:txBody>
                    <a:bodyPr/>
                    <a:lstStyle/>
                    <a:p>
                      <a:pPr>
                        <a:lnSpc>
                          <a:spcPts val="2400"/>
                        </a:lnSpc>
                        <a:spcAft>
                          <a:spcPts val="0"/>
                        </a:spcAft>
                      </a:pPr>
                      <a:r>
                        <a:rPr lang="pt-BR" sz="1800" dirty="0">
                          <a:effectLst/>
                        </a:rPr>
                        <a:t>Substância explosiva primária</a:t>
                      </a:r>
                      <a:endParaRPr lang="pt-BR" sz="18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1"/>
                  </a:ext>
                </a:extLst>
              </a:tr>
              <a:tr h="1626584">
                <a:tc>
                  <a:txBody>
                    <a:bodyPr/>
                    <a:lstStyle/>
                    <a:p>
                      <a:pPr algn="ctr">
                        <a:lnSpc>
                          <a:spcPct val="115000"/>
                        </a:lnSpc>
                        <a:spcAft>
                          <a:spcPts val="0"/>
                        </a:spcAft>
                      </a:pPr>
                      <a:r>
                        <a:rPr lang="pt-BR" sz="2000" dirty="0">
                          <a:effectLst/>
                        </a:rPr>
                        <a:t>B</a:t>
                      </a:r>
                      <a:endParaRPr lang="pt-BR" sz="2000" dirty="0">
                        <a:effectLst/>
                        <a:latin typeface="Calibri"/>
                        <a:ea typeface="Calibri"/>
                        <a:cs typeface="Times New Roman"/>
                      </a:endParaRPr>
                    </a:p>
                  </a:txBody>
                  <a:tcPr marL="68580" marR="68580" marT="0" marB="0" anchor="ctr"/>
                </a:tc>
                <a:tc>
                  <a:txBody>
                    <a:bodyPr/>
                    <a:lstStyle/>
                    <a:p>
                      <a:pPr>
                        <a:lnSpc>
                          <a:spcPts val="2400"/>
                        </a:lnSpc>
                        <a:spcAft>
                          <a:spcPts val="0"/>
                        </a:spcAft>
                      </a:pPr>
                      <a:r>
                        <a:rPr lang="pt-BR" sz="1800" dirty="0">
                          <a:effectLst/>
                        </a:rPr>
                        <a:t>Artigo contendo uma substância explosiva primária e não contendo dois ou mais dispositivos de proteção eficazes. Incluem-se, aqui, alguns artigos como detonadores de demolição, conjuntos detonadores montados para demolição e iniciadores, tipo cápsula, mesmo que não contenham explosivos primários.</a:t>
                      </a:r>
                      <a:endParaRPr lang="pt-BR" sz="18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2"/>
                  </a:ext>
                </a:extLst>
              </a:tr>
              <a:tr h="838008">
                <a:tc>
                  <a:txBody>
                    <a:bodyPr/>
                    <a:lstStyle/>
                    <a:p>
                      <a:pPr algn="ctr">
                        <a:lnSpc>
                          <a:spcPct val="115000"/>
                        </a:lnSpc>
                        <a:spcAft>
                          <a:spcPts val="0"/>
                        </a:spcAft>
                      </a:pPr>
                      <a:r>
                        <a:rPr lang="pt-BR" sz="2000" dirty="0">
                          <a:effectLst/>
                        </a:rPr>
                        <a:t>C</a:t>
                      </a:r>
                      <a:endParaRPr lang="pt-BR" sz="2000" dirty="0">
                        <a:effectLst/>
                        <a:latin typeface="Calibri"/>
                        <a:ea typeface="Calibri"/>
                        <a:cs typeface="Times New Roman"/>
                      </a:endParaRPr>
                    </a:p>
                  </a:txBody>
                  <a:tcPr marL="68580" marR="68580" marT="0" marB="0" anchor="ctr"/>
                </a:tc>
                <a:tc>
                  <a:txBody>
                    <a:bodyPr/>
                    <a:lstStyle/>
                    <a:p>
                      <a:pPr>
                        <a:lnSpc>
                          <a:spcPts val="2400"/>
                        </a:lnSpc>
                        <a:spcAft>
                          <a:spcPts val="0"/>
                        </a:spcAft>
                      </a:pPr>
                      <a:r>
                        <a:rPr lang="pt-BR" sz="1800" dirty="0">
                          <a:effectLst/>
                        </a:rPr>
                        <a:t>Substância explosiva propelente ou outra substância explosiva deflagradora, ou artigo que contenha tal substância explosiva.</a:t>
                      </a:r>
                      <a:endParaRPr lang="pt-BR" sz="18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3"/>
                  </a:ext>
                </a:extLst>
              </a:tr>
            </a:tbl>
          </a:graphicData>
        </a:graphic>
      </p:graphicFrame>
      <p:pic>
        <p:nvPicPr>
          <p:cNvPr id="7" name="Imagem 6">
            <a:extLst>
              <a:ext uri="{FF2B5EF4-FFF2-40B4-BE49-F238E27FC236}">
                <a16:creationId xmlns:a16="http://schemas.microsoft.com/office/drawing/2014/main" id="{0EA47A28-4B5C-4A10-962D-26079A5EF723}"/>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6"/>
            <a:ext cx="4650917" cy="845569"/>
          </a:xfrm>
          <a:prstGeom prst="rect">
            <a:avLst/>
          </a:prstGeom>
        </p:spPr>
      </p:pic>
      <p:sp>
        <p:nvSpPr>
          <p:cNvPr id="11" name="CaixaDeTexto 10">
            <a:extLst>
              <a:ext uri="{FF2B5EF4-FFF2-40B4-BE49-F238E27FC236}">
                <a16:creationId xmlns:a16="http://schemas.microsoft.com/office/drawing/2014/main" id="{9614BEAF-88DF-4778-97C7-5FE8E9B99FEE}"/>
              </a:ext>
            </a:extLst>
          </p:cNvPr>
          <p:cNvSpPr txBox="1"/>
          <p:nvPr/>
        </p:nvSpPr>
        <p:spPr>
          <a:xfrm>
            <a:off x="214281" y="577298"/>
            <a:ext cx="4357719" cy="769441"/>
          </a:xfrm>
          <a:prstGeom prst="rect">
            <a:avLst/>
          </a:prstGeom>
          <a:noFill/>
        </p:spPr>
        <p:txBody>
          <a:bodyPr wrap="square" rtlCol="0">
            <a:spAutoFit/>
          </a:bodyPr>
          <a:lstStyle/>
          <a:p>
            <a:r>
              <a:rPr lang="pt-BR" sz="2200" b="1" dirty="0"/>
              <a:t>DIVISÃO DA CLASSE</a:t>
            </a:r>
          </a:p>
          <a:p>
            <a:r>
              <a:rPr lang="pt-BR" sz="2200" dirty="0"/>
              <a:t>Classe 1 - Explosivos</a:t>
            </a:r>
          </a:p>
        </p:txBody>
      </p:sp>
    </p:spTree>
    <p:extLst>
      <p:ext uri="{BB962C8B-B14F-4D97-AF65-F5344CB8AC3E}">
        <p14:creationId xmlns:p14="http://schemas.microsoft.com/office/powerpoint/2010/main" val="2823773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ela 9"/>
          <p:cNvGraphicFramePr>
            <a:graphicFrameLocks noGrp="1"/>
          </p:cNvGraphicFramePr>
          <p:nvPr>
            <p:extLst>
              <p:ext uri="{D42A27DB-BD31-4B8C-83A1-F6EECF244321}">
                <p14:modId xmlns:p14="http://schemas.microsoft.com/office/powerpoint/2010/main" val="2923862235"/>
              </p:ext>
            </p:extLst>
          </p:nvPr>
        </p:nvGraphicFramePr>
        <p:xfrm>
          <a:off x="309716" y="1489585"/>
          <a:ext cx="8620432" cy="3406879"/>
        </p:xfrm>
        <a:graphic>
          <a:graphicData uri="http://schemas.openxmlformats.org/drawingml/2006/table">
            <a:tbl>
              <a:tblPr firstRow="1" firstCol="1" bandRow="1">
                <a:tableStyleId>{5C22544A-7EE6-4342-B048-85BDC9FD1C3A}</a:tableStyleId>
              </a:tblPr>
              <a:tblGrid>
                <a:gridCol w="1033888">
                  <a:extLst>
                    <a:ext uri="{9D8B030D-6E8A-4147-A177-3AD203B41FA5}">
                      <a16:colId xmlns:a16="http://schemas.microsoft.com/office/drawing/2014/main" val="20000"/>
                    </a:ext>
                  </a:extLst>
                </a:gridCol>
                <a:gridCol w="7586544">
                  <a:extLst>
                    <a:ext uri="{9D8B030D-6E8A-4147-A177-3AD203B41FA5}">
                      <a16:colId xmlns:a16="http://schemas.microsoft.com/office/drawing/2014/main" val="20001"/>
                    </a:ext>
                  </a:extLst>
                </a:gridCol>
              </a:tblGrid>
              <a:tr h="426303">
                <a:tc>
                  <a:txBody>
                    <a:bodyPr/>
                    <a:lstStyle/>
                    <a:p>
                      <a:pPr algn="ctr">
                        <a:lnSpc>
                          <a:spcPct val="115000"/>
                        </a:lnSpc>
                        <a:spcAft>
                          <a:spcPts val="0"/>
                        </a:spcAft>
                      </a:pPr>
                      <a:r>
                        <a:rPr lang="pt-BR" sz="2000" dirty="0">
                          <a:effectLst/>
                          <a:latin typeface="+mj-lt"/>
                          <a:ea typeface="Calibri"/>
                          <a:cs typeface="Times New Roman"/>
                        </a:rPr>
                        <a:t>LETRA</a:t>
                      </a:r>
                    </a:p>
                  </a:txBody>
                  <a:tcPr marL="68580" marR="68580" marT="0" marB="0"/>
                </a:tc>
                <a:tc>
                  <a:txBody>
                    <a:bodyPr/>
                    <a:lstStyle/>
                    <a:p>
                      <a:pPr algn="ctr">
                        <a:lnSpc>
                          <a:spcPct val="115000"/>
                        </a:lnSpc>
                        <a:spcAft>
                          <a:spcPts val="0"/>
                        </a:spcAft>
                      </a:pPr>
                      <a:r>
                        <a:rPr lang="pt-BR" sz="2000" dirty="0">
                          <a:effectLst/>
                        </a:rPr>
                        <a:t>GRUPO DE COMPATIBILIDADE</a:t>
                      </a:r>
                      <a:endParaRPr lang="pt-BR" sz="2000" dirty="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1379243">
                <a:tc>
                  <a:txBody>
                    <a:bodyPr/>
                    <a:lstStyle/>
                    <a:p>
                      <a:pPr algn="ctr">
                        <a:lnSpc>
                          <a:spcPct val="115000"/>
                        </a:lnSpc>
                        <a:spcAft>
                          <a:spcPts val="0"/>
                        </a:spcAft>
                      </a:pPr>
                      <a:r>
                        <a:rPr lang="pt-BR" sz="2000" dirty="0">
                          <a:effectLst/>
                          <a:latin typeface="+mj-lt"/>
                          <a:ea typeface="Calibri"/>
                          <a:cs typeface="Times New Roman"/>
                        </a:rPr>
                        <a:t>D</a:t>
                      </a:r>
                    </a:p>
                  </a:txBody>
                  <a:tcPr marL="68580" marR="68580" marT="0" marB="0"/>
                </a:tc>
                <a:tc>
                  <a:txBody>
                    <a:bodyPr/>
                    <a:lstStyle/>
                    <a:p>
                      <a:pPr>
                        <a:lnSpc>
                          <a:spcPct val="115000"/>
                        </a:lnSpc>
                        <a:spcAft>
                          <a:spcPts val="0"/>
                        </a:spcAft>
                      </a:pPr>
                      <a:r>
                        <a:rPr lang="pt-BR" sz="1500" dirty="0">
                          <a:effectLst/>
                          <a:latin typeface="+mj-lt"/>
                          <a:ea typeface="Calibri"/>
                          <a:cs typeface="Times New Roman"/>
                        </a:rPr>
                        <a:t>Substância explosiva detonante secundária, ou pólvora negra, ou artigo que contenha substância explosiva detonante secundária, em qualquer caso sem </a:t>
                      </a:r>
                    </a:p>
                    <a:p>
                      <a:pPr>
                        <a:lnSpc>
                          <a:spcPct val="115000"/>
                        </a:lnSpc>
                        <a:spcAft>
                          <a:spcPts val="0"/>
                        </a:spcAft>
                      </a:pPr>
                      <a:r>
                        <a:rPr lang="pt-BR" sz="1500" dirty="0">
                          <a:effectLst/>
                          <a:latin typeface="+mj-lt"/>
                          <a:ea typeface="Calibri"/>
                          <a:cs typeface="Times New Roman"/>
                        </a:rPr>
                        <a:t>meios de iniciação e sem carga propelente, ou ainda artigo que contenha substância explosiva primária e contenha dois ou mais dispositivos de proteção eficazes.</a:t>
                      </a:r>
                    </a:p>
                  </a:txBody>
                  <a:tcPr marL="68580" marR="68580" marT="0" marB="0" anchor="ctr"/>
                </a:tc>
                <a:extLst>
                  <a:ext uri="{0D108BD9-81ED-4DB2-BD59-A6C34878D82A}">
                    <a16:rowId xmlns:a16="http://schemas.microsoft.com/office/drawing/2014/main" val="10001"/>
                  </a:ext>
                </a:extLst>
              </a:tr>
              <a:tr h="725305">
                <a:tc>
                  <a:txBody>
                    <a:bodyPr/>
                    <a:lstStyle/>
                    <a:p>
                      <a:pPr algn="ctr">
                        <a:lnSpc>
                          <a:spcPct val="115000"/>
                        </a:lnSpc>
                        <a:spcAft>
                          <a:spcPts val="0"/>
                        </a:spcAft>
                      </a:pPr>
                      <a:r>
                        <a:rPr lang="pt-BR" sz="2000" dirty="0">
                          <a:effectLst/>
                          <a:latin typeface="+mj-lt"/>
                          <a:ea typeface="Calibri"/>
                          <a:cs typeface="Times New Roman"/>
                        </a:rPr>
                        <a:t>E</a:t>
                      </a:r>
                    </a:p>
                  </a:txBody>
                  <a:tcPr marL="68580" marR="68580" marT="0" marB="0"/>
                </a:tc>
                <a:tc>
                  <a:txBody>
                    <a:bodyPr/>
                    <a:lstStyle/>
                    <a:p>
                      <a:pPr>
                        <a:lnSpc>
                          <a:spcPct val="115000"/>
                        </a:lnSpc>
                        <a:spcAft>
                          <a:spcPts val="0"/>
                        </a:spcAft>
                      </a:pPr>
                      <a:r>
                        <a:rPr lang="pt-BR" sz="1500" dirty="0">
                          <a:effectLst/>
                          <a:latin typeface="+mj-lt"/>
                          <a:ea typeface="Calibri"/>
                          <a:cs typeface="Times New Roman"/>
                        </a:rPr>
                        <a:t>Artigo que contenha substância explosiva detonante secundária, sem meios de iniciação, com carga propelente (exceto se contiver líquido ou gel inflamável ou líquido hipergólico).</a:t>
                      </a:r>
                    </a:p>
                  </a:txBody>
                  <a:tcPr marL="68580" marR="68580" marT="0" marB="0" anchor="ctr"/>
                </a:tc>
                <a:extLst>
                  <a:ext uri="{0D108BD9-81ED-4DB2-BD59-A6C34878D82A}">
                    <a16:rowId xmlns:a16="http://schemas.microsoft.com/office/drawing/2014/main" val="10002"/>
                  </a:ext>
                </a:extLst>
              </a:tr>
              <a:tr h="876028">
                <a:tc>
                  <a:txBody>
                    <a:bodyPr/>
                    <a:lstStyle/>
                    <a:p>
                      <a:pPr algn="ctr">
                        <a:lnSpc>
                          <a:spcPct val="115000"/>
                        </a:lnSpc>
                        <a:spcAft>
                          <a:spcPts val="0"/>
                        </a:spcAft>
                      </a:pPr>
                      <a:r>
                        <a:rPr lang="pt-BR" sz="2000" dirty="0">
                          <a:effectLst/>
                          <a:latin typeface="+mj-lt"/>
                          <a:ea typeface="Calibri"/>
                          <a:cs typeface="Times New Roman"/>
                        </a:rPr>
                        <a:t>F</a:t>
                      </a:r>
                    </a:p>
                  </a:txBody>
                  <a:tcPr marL="68580" marR="68580" marT="0" marB="0"/>
                </a:tc>
                <a:tc>
                  <a:txBody>
                    <a:bodyPr/>
                    <a:lstStyle/>
                    <a:p>
                      <a:pPr>
                        <a:lnSpc>
                          <a:spcPct val="115000"/>
                        </a:lnSpc>
                        <a:spcAft>
                          <a:spcPts val="0"/>
                        </a:spcAft>
                      </a:pPr>
                      <a:r>
                        <a:rPr lang="pt-BR" sz="1500" dirty="0">
                          <a:effectLst/>
                          <a:latin typeface="+mj-lt"/>
                          <a:ea typeface="Calibri"/>
                          <a:cs typeface="Times New Roman"/>
                        </a:rPr>
                        <a:t>Artigo que contenha substância explosiva detonante secundária, com seus</a:t>
                      </a:r>
                    </a:p>
                    <a:p>
                      <a:pPr>
                        <a:lnSpc>
                          <a:spcPct val="115000"/>
                        </a:lnSpc>
                        <a:spcAft>
                          <a:spcPts val="0"/>
                        </a:spcAft>
                      </a:pPr>
                      <a:r>
                        <a:rPr lang="pt-BR" sz="1500" dirty="0">
                          <a:effectLst/>
                          <a:latin typeface="+mj-lt"/>
                          <a:ea typeface="Calibri"/>
                          <a:cs typeface="Times New Roman"/>
                        </a:rPr>
                        <a:t>próprios meios de iniciação, com carga propelente (exceto se contiver líquido ou gel inflamável ou líquido hipergólico), ou sem carga propelente.</a:t>
                      </a:r>
                    </a:p>
                  </a:txBody>
                  <a:tcPr marL="68580" marR="68580" marT="0" marB="0" anchor="ctr"/>
                </a:tc>
                <a:extLst>
                  <a:ext uri="{0D108BD9-81ED-4DB2-BD59-A6C34878D82A}">
                    <a16:rowId xmlns:a16="http://schemas.microsoft.com/office/drawing/2014/main" val="10003"/>
                  </a:ext>
                </a:extLst>
              </a:tr>
            </a:tbl>
          </a:graphicData>
        </a:graphic>
      </p:graphicFrame>
      <p:pic>
        <p:nvPicPr>
          <p:cNvPr id="7" name="Imagem 6">
            <a:extLst>
              <a:ext uri="{FF2B5EF4-FFF2-40B4-BE49-F238E27FC236}">
                <a16:creationId xmlns:a16="http://schemas.microsoft.com/office/drawing/2014/main" id="{3475EDED-7F73-42AE-A479-6254BAEA564C}"/>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6"/>
            <a:ext cx="4650917" cy="845569"/>
          </a:xfrm>
          <a:prstGeom prst="rect">
            <a:avLst/>
          </a:prstGeom>
        </p:spPr>
      </p:pic>
      <p:sp>
        <p:nvSpPr>
          <p:cNvPr id="11" name="CaixaDeTexto 10">
            <a:extLst>
              <a:ext uri="{FF2B5EF4-FFF2-40B4-BE49-F238E27FC236}">
                <a16:creationId xmlns:a16="http://schemas.microsoft.com/office/drawing/2014/main" id="{FD15C4D8-628D-49DF-A831-91BA8E5259FA}"/>
              </a:ext>
            </a:extLst>
          </p:cNvPr>
          <p:cNvSpPr txBox="1"/>
          <p:nvPr/>
        </p:nvSpPr>
        <p:spPr>
          <a:xfrm>
            <a:off x="214281" y="577298"/>
            <a:ext cx="4357719" cy="769441"/>
          </a:xfrm>
          <a:prstGeom prst="rect">
            <a:avLst/>
          </a:prstGeom>
          <a:noFill/>
        </p:spPr>
        <p:txBody>
          <a:bodyPr wrap="square" rtlCol="0">
            <a:spAutoFit/>
          </a:bodyPr>
          <a:lstStyle/>
          <a:p>
            <a:r>
              <a:rPr lang="pt-BR" sz="2200" b="1" dirty="0"/>
              <a:t>DIVISÃO DA CLASSE</a:t>
            </a:r>
          </a:p>
          <a:p>
            <a:r>
              <a:rPr lang="pt-BR" sz="2200" dirty="0"/>
              <a:t>Classe 1 - Explosivos</a:t>
            </a:r>
          </a:p>
        </p:txBody>
      </p:sp>
    </p:spTree>
    <p:extLst>
      <p:ext uri="{BB962C8B-B14F-4D97-AF65-F5344CB8AC3E}">
        <p14:creationId xmlns:p14="http://schemas.microsoft.com/office/powerpoint/2010/main" val="2915564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ela 23"/>
          <p:cNvGraphicFramePr>
            <a:graphicFrameLocks noGrp="1"/>
          </p:cNvGraphicFramePr>
          <p:nvPr>
            <p:extLst>
              <p:ext uri="{D42A27DB-BD31-4B8C-83A1-F6EECF244321}">
                <p14:modId xmlns:p14="http://schemas.microsoft.com/office/powerpoint/2010/main" val="3476556500"/>
              </p:ext>
            </p:extLst>
          </p:nvPr>
        </p:nvGraphicFramePr>
        <p:xfrm>
          <a:off x="179512" y="565626"/>
          <a:ext cx="8784976" cy="4310380"/>
        </p:xfrm>
        <a:graphic>
          <a:graphicData uri="http://schemas.openxmlformats.org/drawingml/2006/table">
            <a:tbl>
              <a:tblPr firstRow="1" bandRow="1">
                <a:tableStyleId>{5C22544A-7EE6-4342-B048-85BDC9FD1C3A}</a:tableStyleId>
              </a:tblPr>
              <a:tblGrid>
                <a:gridCol w="1046615">
                  <a:extLst>
                    <a:ext uri="{9D8B030D-6E8A-4147-A177-3AD203B41FA5}">
                      <a16:colId xmlns:a16="http://schemas.microsoft.com/office/drawing/2014/main" val="20000"/>
                    </a:ext>
                  </a:extLst>
                </a:gridCol>
                <a:gridCol w="1113625">
                  <a:extLst>
                    <a:ext uri="{9D8B030D-6E8A-4147-A177-3AD203B41FA5}">
                      <a16:colId xmlns:a16="http://schemas.microsoft.com/office/drawing/2014/main" val="20001"/>
                    </a:ext>
                  </a:extLst>
                </a:gridCol>
                <a:gridCol w="6624736">
                  <a:extLst>
                    <a:ext uri="{9D8B030D-6E8A-4147-A177-3AD203B41FA5}">
                      <a16:colId xmlns:a16="http://schemas.microsoft.com/office/drawing/2014/main" val="20002"/>
                    </a:ext>
                  </a:extLst>
                </a:gridCol>
              </a:tblGrid>
              <a:tr h="548640">
                <a:tc>
                  <a:txBody>
                    <a:bodyPr/>
                    <a:lstStyle/>
                    <a:p>
                      <a:pPr algn="ctr"/>
                      <a:r>
                        <a:rPr lang="pt-BR" sz="1500" dirty="0"/>
                        <a:t>CLASSE</a:t>
                      </a:r>
                    </a:p>
                  </a:txBody>
                  <a:tcPr anchor="ctr"/>
                </a:tc>
                <a:tc>
                  <a:txBody>
                    <a:bodyPr/>
                    <a:lstStyle/>
                    <a:p>
                      <a:pPr algn="ctr"/>
                      <a:r>
                        <a:rPr lang="pt-BR" sz="1500" dirty="0"/>
                        <a:t>SUBCLASSE</a:t>
                      </a:r>
                    </a:p>
                  </a:txBody>
                  <a:tcPr anchor="ctr"/>
                </a:tc>
                <a:tc>
                  <a:txBody>
                    <a:bodyPr/>
                    <a:lstStyle/>
                    <a:p>
                      <a:pPr algn="ctr"/>
                      <a:r>
                        <a:rPr lang="pt-BR" sz="1500" dirty="0"/>
                        <a:t>DEFINIÇÕES</a:t>
                      </a:r>
                    </a:p>
                  </a:txBody>
                  <a:tcPr anchor="ctr"/>
                </a:tc>
                <a:extLst>
                  <a:ext uri="{0D108BD9-81ED-4DB2-BD59-A6C34878D82A}">
                    <a16:rowId xmlns:a16="http://schemas.microsoft.com/office/drawing/2014/main" val="10000"/>
                  </a:ext>
                </a:extLst>
              </a:tr>
              <a:tr h="370840">
                <a:tc rowSpan="6">
                  <a:txBody>
                    <a:bodyPr/>
                    <a:lstStyle/>
                    <a:p>
                      <a:pPr algn="ctr"/>
                      <a:r>
                        <a:rPr lang="pt-BR" sz="1500" dirty="0"/>
                        <a:t>1 </a:t>
                      </a:r>
                    </a:p>
                    <a:p>
                      <a:pPr algn="ctr"/>
                      <a:r>
                        <a:rPr lang="pt-BR" sz="1500" dirty="0"/>
                        <a:t>Explosivos</a:t>
                      </a:r>
                    </a:p>
                  </a:txBody>
                  <a:tcPr anchor="ctr"/>
                </a:tc>
                <a:tc>
                  <a:txBody>
                    <a:bodyPr/>
                    <a:lstStyle/>
                    <a:p>
                      <a:pPr algn="ctr"/>
                      <a:r>
                        <a:rPr lang="pt-BR" sz="1500" dirty="0"/>
                        <a:t>1.1</a:t>
                      </a:r>
                    </a:p>
                  </a:txBody>
                  <a:tcPr anchor="ctr"/>
                </a:tc>
                <a:tc>
                  <a:txBody>
                    <a:bodyPr/>
                    <a:lstStyle/>
                    <a:p>
                      <a:r>
                        <a:rPr lang="pt-BR" sz="1500" dirty="0"/>
                        <a:t>Substância e artigos com risco de explosão em massa. </a:t>
                      </a:r>
                    </a:p>
                  </a:txBody>
                  <a:tcPr anchor="ctr"/>
                </a:tc>
                <a:extLst>
                  <a:ext uri="{0D108BD9-81ED-4DB2-BD59-A6C34878D82A}">
                    <a16:rowId xmlns:a16="http://schemas.microsoft.com/office/drawing/2014/main" val="10001"/>
                  </a:ext>
                </a:extLst>
              </a:tr>
              <a:tr h="548640">
                <a:tc vMerge="1">
                  <a:txBody>
                    <a:bodyPr/>
                    <a:lstStyle/>
                    <a:p>
                      <a:endParaRPr lang="pt-BR" sz="1500"/>
                    </a:p>
                  </a:txBody>
                  <a:tcPr/>
                </a:tc>
                <a:tc>
                  <a:txBody>
                    <a:bodyPr/>
                    <a:lstStyle/>
                    <a:p>
                      <a:pPr algn="ctr"/>
                      <a:r>
                        <a:rPr lang="pt-BR" sz="1500" dirty="0"/>
                        <a:t>1.2</a:t>
                      </a:r>
                    </a:p>
                  </a:txBody>
                  <a:tcPr anchor="ctr"/>
                </a:tc>
                <a:tc>
                  <a:txBody>
                    <a:bodyPr/>
                    <a:lstStyle/>
                    <a:p>
                      <a:r>
                        <a:rPr lang="pt-BR" sz="1500" dirty="0"/>
                        <a:t>Substância e artigos com risco de projeção, mas sem risco de explosão em massa. </a:t>
                      </a:r>
                    </a:p>
                  </a:txBody>
                  <a:tcPr anchor="ctr"/>
                </a:tc>
                <a:extLst>
                  <a:ext uri="{0D108BD9-81ED-4DB2-BD59-A6C34878D82A}">
                    <a16:rowId xmlns:a16="http://schemas.microsoft.com/office/drawing/2014/main" val="10002"/>
                  </a:ext>
                </a:extLst>
              </a:tr>
              <a:tr h="1005840">
                <a:tc vMerge="1">
                  <a:txBody>
                    <a:bodyPr/>
                    <a:lstStyle/>
                    <a:p>
                      <a:endParaRPr lang="pt-BR" sz="1500"/>
                    </a:p>
                  </a:txBody>
                  <a:tcPr/>
                </a:tc>
                <a:tc>
                  <a:txBody>
                    <a:bodyPr/>
                    <a:lstStyle/>
                    <a:p>
                      <a:pPr algn="ctr"/>
                      <a:r>
                        <a:rPr lang="pt-BR" sz="1500" dirty="0"/>
                        <a:t>1.3</a:t>
                      </a:r>
                    </a:p>
                  </a:txBody>
                  <a:tcPr anchor="ctr"/>
                </a:tc>
                <a:tc>
                  <a:txBody>
                    <a:bodyPr/>
                    <a:lstStyle/>
                    <a:p>
                      <a:r>
                        <a:rPr lang="pt-BR" sz="1500" dirty="0"/>
                        <a:t>Substâncias e artigos com risco de fogo e com pequeno risco de explosão ou de projeção, ou ambos, mas sem risco de explosão em massa. </a:t>
                      </a:r>
                    </a:p>
                    <a:p>
                      <a:endParaRPr lang="pt-BR" sz="1500" dirty="0"/>
                    </a:p>
                  </a:txBody>
                  <a:tcPr anchor="ctr"/>
                </a:tc>
                <a:extLst>
                  <a:ext uri="{0D108BD9-81ED-4DB2-BD59-A6C34878D82A}">
                    <a16:rowId xmlns:a16="http://schemas.microsoft.com/office/drawing/2014/main" val="10003"/>
                  </a:ext>
                </a:extLst>
              </a:tr>
              <a:tr h="537210">
                <a:tc vMerge="1">
                  <a:txBody>
                    <a:bodyPr/>
                    <a:lstStyle/>
                    <a:p>
                      <a:endParaRPr lang="pt-BR" sz="1500" dirty="0"/>
                    </a:p>
                  </a:txBody>
                  <a:tcPr/>
                </a:tc>
                <a:tc>
                  <a:txBody>
                    <a:bodyPr/>
                    <a:lstStyle/>
                    <a:p>
                      <a:pPr algn="ctr"/>
                      <a:r>
                        <a:rPr lang="pt-BR" sz="1500" dirty="0"/>
                        <a:t>1.4</a:t>
                      </a:r>
                    </a:p>
                  </a:txBody>
                  <a:tcPr anchor="ctr"/>
                </a:tc>
                <a:tc>
                  <a:txBody>
                    <a:bodyPr/>
                    <a:lstStyle/>
                    <a:p>
                      <a:r>
                        <a:rPr lang="pt-BR" sz="1500" dirty="0"/>
                        <a:t>Substância e artigos que não apresentam risco significativo.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accent2"/>
                        </a:solidFill>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0004"/>
                  </a:ext>
                </a:extLst>
              </a:tr>
              <a:tr h="765810">
                <a:tc vMerge="1">
                  <a:txBody>
                    <a:bodyPr/>
                    <a:lstStyle/>
                    <a:p>
                      <a:endParaRPr lang="pt-BR" sz="1500" dirty="0"/>
                    </a:p>
                  </a:txBody>
                  <a:tcPr/>
                </a:tc>
                <a:tc>
                  <a:txBody>
                    <a:bodyPr/>
                    <a:lstStyle/>
                    <a:p>
                      <a:pPr algn="ctr"/>
                      <a:r>
                        <a:rPr lang="pt-BR" sz="1500" dirty="0"/>
                        <a:t>1.5</a:t>
                      </a:r>
                    </a:p>
                  </a:txBody>
                  <a:tcPr anchor="ctr"/>
                </a:tc>
                <a:tc>
                  <a:txBody>
                    <a:bodyPr/>
                    <a:lstStyle/>
                    <a:p>
                      <a:r>
                        <a:rPr lang="pt-BR" sz="1500" dirty="0"/>
                        <a:t>Substâncias muito insensíveis, com risco de explosão em massa;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accent2"/>
                        </a:solidFill>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0005"/>
                  </a:ext>
                </a:extLst>
              </a:tr>
              <a:tr h="399484">
                <a:tc vMerge="1">
                  <a:txBody>
                    <a:bodyPr/>
                    <a:lstStyle/>
                    <a:p>
                      <a:pPr algn="ctr"/>
                      <a:endParaRPr lang="pt-BR" sz="1500" dirty="0"/>
                    </a:p>
                  </a:txBody>
                  <a:tcPr anchor="ctr"/>
                </a:tc>
                <a:tc>
                  <a:txBody>
                    <a:bodyPr/>
                    <a:lstStyle/>
                    <a:p>
                      <a:pPr algn="ctr"/>
                      <a:r>
                        <a:rPr lang="pt-BR" sz="1500" dirty="0"/>
                        <a:t>1.6</a:t>
                      </a:r>
                    </a:p>
                  </a:txBody>
                  <a:tcPr anchor="ctr"/>
                </a:tc>
                <a:tc>
                  <a:txBody>
                    <a:bodyPr/>
                    <a:lstStyle/>
                    <a:p>
                      <a:r>
                        <a:rPr lang="pt-BR" sz="1500" dirty="0"/>
                        <a:t>Artigos extremamente insensíveis, sem risco de explosão em massa.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accent2"/>
                        </a:solidFill>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226009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ela 9"/>
          <p:cNvGraphicFramePr>
            <a:graphicFrameLocks noGrp="1"/>
          </p:cNvGraphicFramePr>
          <p:nvPr>
            <p:extLst>
              <p:ext uri="{D42A27DB-BD31-4B8C-83A1-F6EECF244321}">
                <p14:modId xmlns:p14="http://schemas.microsoft.com/office/powerpoint/2010/main" val="3527632665"/>
              </p:ext>
            </p:extLst>
          </p:nvPr>
        </p:nvGraphicFramePr>
        <p:xfrm>
          <a:off x="288654" y="1479059"/>
          <a:ext cx="8641493" cy="3395283"/>
        </p:xfrm>
        <a:graphic>
          <a:graphicData uri="http://schemas.openxmlformats.org/drawingml/2006/table">
            <a:tbl>
              <a:tblPr firstRow="1" firstCol="1" bandRow="1">
                <a:tableStyleId>{5C22544A-7EE6-4342-B048-85BDC9FD1C3A}</a:tableStyleId>
              </a:tblPr>
              <a:tblGrid>
                <a:gridCol w="1036414">
                  <a:extLst>
                    <a:ext uri="{9D8B030D-6E8A-4147-A177-3AD203B41FA5}">
                      <a16:colId xmlns:a16="http://schemas.microsoft.com/office/drawing/2014/main" val="20000"/>
                    </a:ext>
                  </a:extLst>
                </a:gridCol>
                <a:gridCol w="7605079">
                  <a:extLst>
                    <a:ext uri="{9D8B030D-6E8A-4147-A177-3AD203B41FA5}">
                      <a16:colId xmlns:a16="http://schemas.microsoft.com/office/drawing/2014/main" val="20001"/>
                    </a:ext>
                  </a:extLst>
                </a:gridCol>
              </a:tblGrid>
              <a:tr h="455248">
                <a:tc>
                  <a:txBody>
                    <a:bodyPr/>
                    <a:lstStyle/>
                    <a:p>
                      <a:pPr algn="ctr">
                        <a:lnSpc>
                          <a:spcPct val="115000"/>
                        </a:lnSpc>
                        <a:spcAft>
                          <a:spcPts val="0"/>
                        </a:spcAft>
                      </a:pPr>
                      <a:r>
                        <a:rPr lang="pt-BR" sz="2000" dirty="0">
                          <a:effectLst/>
                          <a:latin typeface="Calibri"/>
                          <a:ea typeface="Calibri"/>
                          <a:cs typeface="Times New Roman"/>
                        </a:rPr>
                        <a:t>LETRA</a:t>
                      </a:r>
                    </a:p>
                  </a:txBody>
                  <a:tcPr marL="68580" marR="68580" marT="0" marB="0" anchor="ctr"/>
                </a:tc>
                <a:tc>
                  <a:txBody>
                    <a:bodyPr/>
                    <a:lstStyle/>
                    <a:p>
                      <a:pPr algn="ctr">
                        <a:lnSpc>
                          <a:spcPct val="115000"/>
                        </a:lnSpc>
                        <a:spcAft>
                          <a:spcPts val="0"/>
                        </a:spcAft>
                      </a:pPr>
                      <a:r>
                        <a:rPr lang="pt-BR" sz="2000" dirty="0">
                          <a:effectLst/>
                        </a:rPr>
                        <a:t>GRUPO DE COMPATIBILIDADE</a:t>
                      </a:r>
                      <a:endParaRPr lang="pt-BR" sz="20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0"/>
                  </a:ext>
                </a:extLst>
              </a:tr>
              <a:tr h="1551791">
                <a:tc>
                  <a:txBody>
                    <a:bodyPr/>
                    <a:lstStyle/>
                    <a:p>
                      <a:pPr algn="ctr">
                        <a:lnSpc>
                          <a:spcPct val="115000"/>
                        </a:lnSpc>
                        <a:spcAft>
                          <a:spcPts val="0"/>
                        </a:spcAft>
                      </a:pPr>
                      <a:r>
                        <a:rPr lang="pt-BR" sz="2000" dirty="0">
                          <a:effectLst/>
                          <a:latin typeface="Calibri"/>
                          <a:ea typeface="Calibri"/>
                          <a:cs typeface="Times New Roman"/>
                        </a:rPr>
                        <a:t>G</a:t>
                      </a:r>
                    </a:p>
                  </a:txBody>
                  <a:tcPr marL="68580" marR="68580" marT="0" marB="0" anchor="ctr"/>
                </a:tc>
                <a:tc>
                  <a:txBody>
                    <a:bodyPr/>
                    <a:lstStyle/>
                    <a:p>
                      <a:pPr>
                        <a:lnSpc>
                          <a:spcPts val="2300"/>
                        </a:lnSpc>
                        <a:spcAft>
                          <a:spcPts val="0"/>
                        </a:spcAft>
                      </a:pPr>
                      <a:r>
                        <a:rPr lang="pt-BR" sz="1800" dirty="0">
                          <a:effectLst/>
                          <a:latin typeface="+mj-lt"/>
                          <a:ea typeface="Calibri"/>
                          <a:cs typeface="Times New Roman"/>
                        </a:rPr>
                        <a:t>Substância pirotécnica, ou artigo que contenha substância pirotécnica, ou artigo que contenha tanto substância explosiva quanto substância iluminante, incendiária, lacrimogênea ou fumígena (exceto artigos acionáveis por água e aqueles que contenham fósforo branco, fosfetos, substância pirofórica, liquido ou gel inflamável, ou líquidos hipergólicos).</a:t>
                      </a:r>
                    </a:p>
                  </a:txBody>
                  <a:tcPr marL="68580" marR="68580" marT="0" marB="0" anchor="ctr"/>
                </a:tc>
                <a:extLst>
                  <a:ext uri="{0D108BD9-81ED-4DB2-BD59-A6C34878D82A}">
                    <a16:rowId xmlns:a16="http://schemas.microsoft.com/office/drawing/2014/main" val="10001"/>
                  </a:ext>
                </a:extLst>
              </a:tr>
              <a:tr h="456145">
                <a:tc>
                  <a:txBody>
                    <a:bodyPr/>
                    <a:lstStyle/>
                    <a:p>
                      <a:pPr algn="ctr">
                        <a:lnSpc>
                          <a:spcPct val="115000"/>
                        </a:lnSpc>
                        <a:spcAft>
                          <a:spcPts val="0"/>
                        </a:spcAft>
                      </a:pPr>
                      <a:r>
                        <a:rPr lang="pt-BR" sz="2000" dirty="0">
                          <a:effectLst/>
                          <a:latin typeface="Calibri"/>
                          <a:ea typeface="Calibri"/>
                          <a:cs typeface="Times New Roman"/>
                        </a:rPr>
                        <a:t>H</a:t>
                      </a:r>
                    </a:p>
                  </a:txBody>
                  <a:tcPr marL="68580" marR="68580" marT="0" marB="0" anchor="ctr"/>
                </a:tc>
                <a:tc>
                  <a:txBody>
                    <a:bodyPr/>
                    <a:lstStyle/>
                    <a:p>
                      <a:pPr>
                        <a:lnSpc>
                          <a:spcPts val="2300"/>
                        </a:lnSpc>
                        <a:spcAft>
                          <a:spcPts val="0"/>
                        </a:spcAft>
                      </a:pPr>
                      <a:r>
                        <a:rPr lang="pt-BR" sz="1800" dirty="0">
                          <a:effectLst/>
                          <a:latin typeface="+mj-lt"/>
                          <a:ea typeface="Calibri"/>
                          <a:cs typeface="Times New Roman"/>
                        </a:rPr>
                        <a:t>Artigo contendo uma substância explosiva e fósforo branco.</a:t>
                      </a:r>
                    </a:p>
                  </a:txBody>
                  <a:tcPr marL="68580" marR="68580" marT="0" marB="0" anchor="ctr"/>
                </a:tc>
                <a:extLst>
                  <a:ext uri="{0D108BD9-81ED-4DB2-BD59-A6C34878D82A}">
                    <a16:rowId xmlns:a16="http://schemas.microsoft.com/office/drawing/2014/main" val="10002"/>
                  </a:ext>
                </a:extLst>
              </a:tr>
              <a:tr h="547374">
                <a:tc>
                  <a:txBody>
                    <a:bodyPr/>
                    <a:lstStyle/>
                    <a:p>
                      <a:pPr algn="ctr">
                        <a:lnSpc>
                          <a:spcPct val="115000"/>
                        </a:lnSpc>
                        <a:spcAft>
                          <a:spcPts val="0"/>
                        </a:spcAft>
                      </a:pPr>
                      <a:r>
                        <a:rPr lang="pt-BR" sz="2000" dirty="0">
                          <a:effectLst/>
                          <a:latin typeface="Calibri"/>
                          <a:ea typeface="Calibri"/>
                          <a:cs typeface="Times New Roman"/>
                        </a:rPr>
                        <a:t>J</a:t>
                      </a:r>
                    </a:p>
                  </a:txBody>
                  <a:tcPr marL="68580" marR="68580" marT="0" marB="0" anchor="ctr"/>
                </a:tc>
                <a:tc>
                  <a:txBody>
                    <a:bodyPr/>
                    <a:lstStyle/>
                    <a:p>
                      <a:pPr>
                        <a:lnSpc>
                          <a:spcPts val="2300"/>
                        </a:lnSpc>
                        <a:spcAft>
                          <a:spcPts val="0"/>
                        </a:spcAft>
                      </a:pPr>
                      <a:r>
                        <a:rPr lang="pt-BR" sz="1800" dirty="0">
                          <a:effectLst/>
                          <a:latin typeface="+mj-lt"/>
                          <a:ea typeface="Calibri"/>
                          <a:cs typeface="Times New Roman"/>
                        </a:rPr>
                        <a:t>Artigo que contenha uma substância explosiva e um líquido ou gel inflamável.</a:t>
                      </a:r>
                    </a:p>
                  </a:txBody>
                  <a:tcPr marL="68580" marR="68580" marT="0" marB="0" anchor="ctr"/>
                </a:tc>
                <a:extLst>
                  <a:ext uri="{0D108BD9-81ED-4DB2-BD59-A6C34878D82A}">
                    <a16:rowId xmlns:a16="http://schemas.microsoft.com/office/drawing/2014/main" val="10003"/>
                  </a:ext>
                </a:extLst>
              </a:tr>
              <a:tr h="384725">
                <a:tc>
                  <a:txBody>
                    <a:bodyPr/>
                    <a:lstStyle/>
                    <a:p>
                      <a:pPr algn="ctr">
                        <a:lnSpc>
                          <a:spcPct val="115000"/>
                        </a:lnSpc>
                        <a:spcAft>
                          <a:spcPts val="0"/>
                        </a:spcAft>
                      </a:pPr>
                      <a:r>
                        <a:rPr lang="pt-BR" sz="2000" dirty="0">
                          <a:effectLst/>
                          <a:latin typeface="Calibri"/>
                          <a:ea typeface="Calibri"/>
                          <a:cs typeface="Times New Roman"/>
                        </a:rPr>
                        <a:t>K</a:t>
                      </a:r>
                    </a:p>
                  </a:txBody>
                  <a:tcPr marL="68580" marR="68580" marT="0" marB="0" anchor="ctr"/>
                </a:tc>
                <a:tc>
                  <a:txBody>
                    <a:bodyPr/>
                    <a:lstStyle/>
                    <a:p>
                      <a:pPr>
                        <a:lnSpc>
                          <a:spcPts val="2300"/>
                        </a:lnSpc>
                        <a:spcAft>
                          <a:spcPts val="0"/>
                        </a:spcAft>
                      </a:pPr>
                      <a:r>
                        <a:rPr lang="pt-BR" sz="1800" dirty="0">
                          <a:effectLst/>
                          <a:latin typeface="+mj-lt"/>
                          <a:ea typeface="Calibri"/>
                          <a:cs typeface="Times New Roman"/>
                        </a:rPr>
                        <a:t>Artigo que contenha uma substância explosiva e um agente químico tóxico.</a:t>
                      </a:r>
                    </a:p>
                  </a:txBody>
                  <a:tcPr marL="68580" marR="68580" marT="0" marB="0" anchor="ctr"/>
                </a:tc>
                <a:extLst>
                  <a:ext uri="{0D108BD9-81ED-4DB2-BD59-A6C34878D82A}">
                    <a16:rowId xmlns:a16="http://schemas.microsoft.com/office/drawing/2014/main" val="10004"/>
                  </a:ext>
                </a:extLst>
              </a:tr>
            </a:tbl>
          </a:graphicData>
        </a:graphic>
      </p:graphicFrame>
      <p:pic>
        <p:nvPicPr>
          <p:cNvPr id="7" name="Imagem 6">
            <a:extLst>
              <a:ext uri="{FF2B5EF4-FFF2-40B4-BE49-F238E27FC236}">
                <a16:creationId xmlns:a16="http://schemas.microsoft.com/office/drawing/2014/main" id="{6CC59D73-0AA1-4CDB-B481-CC5E6858971D}"/>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6"/>
            <a:ext cx="4650917" cy="845569"/>
          </a:xfrm>
          <a:prstGeom prst="rect">
            <a:avLst/>
          </a:prstGeom>
        </p:spPr>
      </p:pic>
      <p:sp>
        <p:nvSpPr>
          <p:cNvPr id="11" name="CaixaDeTexto 10">
            <a:extLst>
              <a:ext uri="{FF2B5EF4-FFF2-40B4-BE49-F238E27FC236}">
                <a16:creationId xmlns:a16="http://schemas.microsoft.com/office/drawing/2014/main" id="{13168138-F9EB-4CB1-B0EC-46CFB3277341}"/>
              </a:ext>
            </a:extLst>
          </p:cNvPr>
          <p:cNvSpPr txBox="1"/>
          <p:nvPr/>
        </p:nvSpPr>
        <p:spPr>
          <a:xfrm>
            <a:off x="214281" y="577298"/>
            <a:ext cx="4357719" cy="769441"/>
          </a:xfrm>
          <a:prstGeom prst="rect">
            <a:avLst/>
          </a:prstGeom>
          <a:noFill/>
        </p:spPr>
        <p:txBody>
          <a:bodyPr wrap="square" rtlCol="0">
            <a:spAutoFit/>
          </a:bodyPr>
          <a:lstStyle/>
          <a:p>
            <a:r>
              <a:rPr lang="pt-BR" sz="2200" b="1" dirty="0"/>
              <a:t>DIVISÃO DA CLASSE</a:t>
            </a:r>
          </a:p>
          <a:p>
            <a:r>
              <a:rPr lang="pt-BR" sz="2200" dirty="0"/>
              <a:t>Classe 1 - Explosivos</a:t>
            </a:r>
          </a:p>
        </p:txBody>
      </p:sp>
    </p:spTree>
    <p:extLst>
      <p:ext uri="{BB962C8B-B14F-4D97-AF65-F5344CB8AC3E}">
        <p14:creationId xmlns:p14="http://schemas.microsoft.com/office/powerpoint/2010/main" val="36338942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ela 9"/>
          <p:cNvGraphicFramePr>
            <a:graphicFrameLocks noGrp="1"/>
          </p:cNvGraphicFramePr>
          <p:nvPr>
            <p:extLst>
              <p:ext uri="{D42A27DB-BD31-4B8C-83A1-F6EECF244321}">
                <p14:modId xmlns:p14="http://schemas.microsoft.com/office/powerpoint/2010/main" val="1548403482"/>
              </p:ext>
            </p:extLst>
          </p:nvPr>
        </p:nvGraphicFramePr>
        <p:xfrm>
          <a:off x="310778" y="1495538"/>
          <a:ext cx="8678364" cy="3371430"/>
        </p:xfrm>
        <a:graphic>
          <a:graphicData uri="http://schemas.openxmlformats.org/drawingml/2006/table">
            <a:tbl>
              <a:tblPr firstRow="1" firstCol="1" bandRow="1">
                <a:tableStyleId>{5C22544A-7EE6-4342-B048-85BDC9FD1C3A}</a:tableStyleId>
              </a:tblPr>
              <a:tblGrid>
                <a:gridCol w="1040836">
                  <a:extLst>
                    <a:ext uri="{9D8B030D-6E8A-4147-A177-3AD203B41FA5}">
                      <a16:colId xmlns:a16="http://schemas.microsoft.com/office/drawing/2014/main" val="20000"/>
                    </a:ext>
                  </a:extLst>
                </a:gridCol>
                <a:gridCol w="7637528">
                  <a:extLst>
                    <a:ext uri="{9D8B030D-6E8A-4147-A177-3AD203B41FA5}">
                      <a16:colId xmlns:a16="http://schemas.microsoft.com/office/drawing/2014/main" val="20001"/>
                    </a:ext>
                  </a:extLst>
                </a:gridCol>
              </a:tblGrid>
              <a:tr h="415161">
                <a:tc>
                  <a:txBody>
                    <a:bodyPr/>
                    <a:lstStyle/>
                    <a:p>
                      <a:pPr algn="ctr">
                        <a:lnSpc>
                          <a:spcPct val="115000"/>
                        </a:lnSpc>
                        <a:spcAft>
                          <a:spcPts val="0"/>
                        </a:spcAft>
                      </a:pPr>
                      <a:r>
                        <a:rPr lang="pt-BR" sz="2000" dirty="0">
                          <a:effectLst/>
                          <a:latin typeface="+mj-lt"/>
                        </a:rPr>
                        <a:t>LETRA</a:t>
                      </a:r>
                      <a:endParaRPr lang="pt-BR" sz="2000" dirty="0">
                        <a:effectLst/>
                        <a:latin typeface="+mj-lt"/>
                        <a:ea typeface="Calibri"/>
                        <a:cs typeface="Times New Roman"/>
                      </a:endParaRPr>
                    </a:p>
                  </a:txBody>
                  <a:tcPr marL="68580" marR="68580" marT="0" marB="0" anchor="ctr"/>
                </a:tc>
                <a:tc>
                  <a:txBody>
                    <a:bodyPr/>
                    <a:lstStyle/>
                    <a:p>
                      <a:pPr algn="ctr">
                        <a:lnSpc>
                          <a:spcPct val="115000"/>
                        </a:lnSpc>
                        <a:spcAft>
                          <a:spcPts val="0"/>
                        </a:spcAft>
                      </a:pPr>
                      <a:r>
                        <a:rPr lang="pt-BR" sz="2000" dirty="0">
                          <a:effectLst/>
                        </a:rPr>
                        <a:t>GRUPO DE COMPATIBILIDADE</a:t>
                      </a:r>
                      <a:endParaRPr lang="pt-BR" sz="20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0"/>
                  </a:ext>
                </a:extLst>
              </a:tr>
              <a:tr h="1082363">
                <a:tc>
                  <a:txBody>
                    <a:bodyPr/>
                    <a:lstStyle/>
                    <a:p>
                      <a:pPr algn="ctr">
                        <a:lnSpc>
                          <a:spcPct val="115000"/>
                        </a:lnSpc>
                        <a:spcAft>
                          <a:spcPts val="0"/>
                        </a:spcAft>
                      </a:pPr>
                      <a:r>
                        <a:rPr lang="pt-BR" sz="2000" dirty="0">
                          <a:effectLst/>
                          <a:latin typeface="+mj-lt"/>
                          <a:ea typeface="Calibri"/>
                          <a:cs typeface="Times New Roman"/>
                        </a:rPr>
                        <a:t>L</a:t>
                      </a:r>
                    </a:p>
                  </a:txBody>
                  <a:tcPr marL="68580" marR="68580" marT="0" marB="0" anchor="ctr"/>
                </a:tc>
                <a:tc>
                  <a:txBody>
                    <a:bodyPr/>
                    <a:lstStyle/>
                    <a:p>
                      <a:pPr>
                        <a:lnSpc>
                          <a:spcPct val="115000"/>
                        </a:lnSpc>
                        <a:spcAft>
                          <a:spcPts val="0"/>
                        </a:spcAft>
                      </a:pPr>
                      <a:r>
                        <a:rPr lang="pt-BR" sz="1500" dirty="0">
                          <a:effectLst/>
                          <a:latin typeface="+mj-lt"/>
                          <a:ea typeface="Calibri"/>
                          <a:cs typeface="Times New Roman"/>
                        </a:rPr>
                        <a:t>Substância explosiva, ou artigo que contenha substância explosiva, que apresente risco especial (por exemplo, resultante de ativação por água, ou da presença de líquidos hipergólicos, fosfetos ou substância pirofórica), que exija isolamento para cada tipo de produto.</a:t>
                      </a:r>
                    </a:p>
                  </a:txBody>
                  <a:tcPr marL="68580" marR="68580" marT="0" marB="0" anchor="ctr"/>
                </a:tc>
                <a:extLst>
                  <a:ext uri="{0D108BD9-81ED-4DB2-BD59-A6C34878D82A}">
                    <a16:rowId xmlns:a16="http://schemas.microsoft.com/office/drawing/2014/main" val="10001"/>
                  </a:ext>
                </a:extLst>
              </a:tr>
              <a:tr h="415979">
                <a:tc>
                  <a:txBody>
                    <a:bodyPr/>
                    <a:lstStyle/>
                    <a:p>
                      <a:pPr algn="ctr">
                        <a:lnSpc>
                          <a:spcPct val="115000"/>
                        </a:lnSpc>
                        <a:spcAft>
                          <a:spcPts val="0"/>
                        </a:spcAft>
                      </a:pPr>
                      <a:r>
                        <a:rPr lang="pt-BR" sz="2000" dirty="0">
                          <a:effectLst/>
                          <a:latin typeface="+mj-lt"/>
                          <a:ea typeface="Calibri"/>
                          <a:cs typeface="Times New Roman"/>
                        </a:rPr>
                        <a:t>N</a:t>
                      </a:r>
                    </a:p>
                  </a:txBody>
                  <a:tcPr marL="68580" marR="68580" marT="0" marB="0" anchor="ctr"/>
                </a:tc>
                <a:tc>
                  <a:txBody>
                    <a:bodyPr/>
                    <a:lstStyle/>
                    <a:p>
                      <a:pPr>
                        <a:lnSpc>
                          <a:spcPct val="115000"/>
                        </a:lnSpc>
                        <a:spcAft>
                          <a:spcPts val="0"/>
                        </a:spcAft>
                      </a:pPr>
                      <a:r>
                        <a:rPr lang="pt-BR" sz="1500" dirty="0">
                          <a:effectLst/>
                          <a:latin typeface="+mj-lt"/>
                          <a:ea typeface="Calibri"/>
                          <a:cs typeface="Times New Roman"/>
                        </a:rPr>
                        <a:t>Artigo que contenha apenas substâncias detonadoras extremamente insensíveis.</a:t>
                      </a:r>
                    </a:p>
                  </a:txBody>
                  <a:tcPr marL="68580" marR="68580" marT="0" marB="0" anchor="ctr"/>
                </a:tc>
                <a:extLst>
                  <a:ext uri="{0D108BD9-81ED-4DB2-BD59-A6C34878D82A}">
                    <a16:rowId xmlns:a16="http://schemas.microsoft.com/office/drawing/2014/main" val="10002"/>
                  </a:ext>
                </a:extLst>
              </a:tr>
              <a:tr h="1457927">
                <a:tc>
                  <a:txBody>
                    <a:bodyPr/>
                    <a:lstStyle/>
                    <a:p>
                      <a:pPr algn="ctr">
                        <a:lnSpc>
                          <a:spcPct val="115000"/>
                        </a:lnSpc>
                        <a:spcAft>
                          <a:spcPts val="0"/>
                        </a:spcAft>
                      </a:pPr>
                      <a:r>
                        <a:rPr lang="pt-BR" sz="2000" dirty="0">
                          <a:effectLst/>
                          <a:latin typeface="+mj-lt"/>
                          <a:ea typeface="Calibri"/>
                          <a:cs typeface="Times New Roman"/>
                        </a:rPr>
                        <a:t>S</a:t>
                      </a:r>
                    </a:p>
                  </a:txBody>
                  <a:tcPr marL="68580" marR="68580" marT="0" marB="0" anchor="ctr"/>
                </a:tc>
                <a:tc>
                  <a:txBody>
                    <a:bodyPr/>
                    <a:lstStyle/>
                    <a:p>
                      <a:pPr>
                        <a:lnSpc>
                          <a:spcPct val="115000"/>
                        </a:lnSpc>
                        <a:spcAft>
                          <a:spcPts val="0"/>
                        </a:spcAft>
                      </a:pPr>
                      <a:r>
                        <a:rPr lang="pt-BR" sz="1500" dirty="0">
                          <a:effectLst/>
                          <a:latin typeface="+mj-lt"/>
                          <a:ea typeface="Calibri"/>
                          <a:cs typeface="Times New Roman"/>
                        </a:rPr>
                        <a:t>Substância ou artigo embalado ou projetado de forma tal que quaisquer efeitos perigosos decorrentes de funcionamento acidental fiquem confinados dentro da embalagem, exceto se esta tiver sido danificada pelo fogo (caso em que os efeitos de explosão ou projeção serão limitados, de modo que não impeçam nem prejudiquem significativamente o combate ao fogo ou outras medidas de contenção da emergência nas imediações da embalagem).</a:t>
                      </a:r>
                    </a:p>
                  </a:txBody>
                  <a:tcPr marL="68580" marR="68580" marT="0" marB="0" anchor="ctr"/>
                </a:tc>
                <a:extLst>
                  <a:ext uri="{0D108BD9-81ED-4DB2-BD59-A6C34878D82A}">
                    <a16:rowId xmlns:a16="http://schemas.microsoft.com/office/drawing/2014/main" val="10003"/>
                  </a:ext>
                </a:extLst>
              </a:tr>
            </a:tbl>
          </a:graphicData>
        </a:graphic>
      </p:graphicFrame>
      <p:pic>
        <p:nvPicPr>
          <p:cNvPr id="7" name="Imagem 6">
            <a:extLst>
              <a:ext uri="{FF2B5EF4-FFF2-40B4-BE49-F238E27FC236}">
                <a16:creationId xmlns:a16="http://schemas.microsoft.com/office/drawing/2014/main" id="{40FCD170-209B-4C90-BE97-ED2156C6C6EA}"/>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6"/>
            <a:ext cx="4650917" cy="845569"/>
          </a:xfrm>
          <a:prstGeom prst="rect">
            <a:avLst/>
          </a:prstGeom>
        </p:spPr>
      </p:pic>
      <p:sp>
        <p:nvSpPr>
          <p:cNvPr id="11" name="CaixaDeTexto 10">
            <a:extLst>
              <a:ext uri="{FF2B5EF4-FFF2-40B4-BE49-F238E27FC236}">
                <a16:creationId xmlns:a16="http://schemas.microsoft.com/office/drawing/2014/main" id="{11CEE91D-92F4-4B6B-9D8A-1DD530536B98}"/>
              </a:ext>
            </a:extLst>
          </p:cNvPr>
          <p:cNvSpPr txBox="1"/>
          <p:nvPr/>
        </p:nvSpPr>
        <p:spPr>
          <a:xfrm>
            <a:off x="214281" y="577298"/>
            <a:ext cx="4357719" cy="769441"/>
          </a:xfrm>
          <a:prstGeom prst="rect">
            <a:avLst/>
          </a:prstGeom>
          <a:noFill/>
        </p:spPr>
        <p:txBody>
          <a:bodyPr wrap="square" rtlCol="0">
            <a:spAutoFit/>
          </a:bodyPr>
          <a:lstStyle/>
          <a:p>
            <a:r>
              <a:rPr lang="pt-BR" sz="2200" b="1" dirty="0"/>
              <a:t>DIVISÃO DA CLASSE</a:t>
            </a:r>
          </a:p>
          <a:p>
            <a:r>
              <a:rPr lang="pt-BR" sz="2200" dirty="0"/>
              <a:t>Classe 1 - Explosivos</a:t>
            </a:r>
          </a:p>
        </p:txBody>
      </p:sp>
    </p:spTree>
    <p:extLst>
      <p:ext uri="{BB962C8B-B14F-4D97-AF65-F5344CB8AC3E}">
        <p14:creationId xmlns:p14="http://schemas.microsoft.com/office/powerpoint/2010/main" val="8148193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ótulo 1"/>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719963" y="1792246"/>
            <a:ext cx="1394986" cy="139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Rótulo 1"/>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888627" y="3003833"/>
            <a:ext cx="1394986" cy="139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Rótulo 1"/>
          <p:cNvPicPr>
            <a:picLocks noChangeAspect="1" noChangeArrowheads="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375535" y="1792247"/>
            <a:ext cx="1394986" cy="139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Rótulo 1"/>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544200" y="2962901"/>
            <a:ext cx="1394985" cy="139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Rótulo 1"/>
          <p:cNvPicPr>
            <a:picLocks noChangeAspect="1" noChangeArrowheads="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199773" y="2962901"/>
            <a:ext cx="1394986" cy="139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Rótulo 1"/>
          <p:cNvPicPr>
            <a:picLocks noChangeAspect="1" noChangeArrowheads="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83860" y="1792247"/>
            <a:ext cx="1394987" cy="139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m 16">
            <a:extLst>
              <a:ext uri="{FF2B5EF4-FFF2-40B4-BE49-F238E27FC236}">
                <a16:creationId xmlns:a16="http://schemas.microsoft.com/office/drawing/2014/main" id="{9A708674-9ED8-4354-B99D-576F47C5BCD0}"/>
              </a:ext>
            </a:extLst>
          </p:cNvPr>
          <p:cNvPicPr>
            <a:picLocks noChangeAspect="1"/>
          </p:cNvPicPr>
          <p:nvPr/>
        </p:nvPicPr>
        <p:blipFill rotWithShape="1">
          <a:blip r:embed="rId9">
            <a:extLst>
              <a:ext uri="{28A0092B-C50C-407E-A947-70E740481C1C}">
                <a14:useLocalDpi xmlns:a14="http://schemas.microsoft.com/office/drawing/2010/main" val="0"/>
              </a:ext>
            </a:extLst>
          </a:blip>
          <a:srcRect l="1044"/>
          <a:stretch/>
        </p:blipFill>
        <p:spPr>
          <a:xfrm>
            <a:off x="-3855" y="555526"/>
            <a:ext cx="4650917" cy="845569"/>
          </a:xfrm>
          <a:prstGeom prst="rect">
            <a:avLst/>
          </a:prstGeom>
        </p:spPr>
      </p:pic>
      <p:sp>
        <p:nvSpPr>
          <p:cNvPr id="18" name="CaixaDeTexto 17">
            <a:extLst>
              <a:ext uri="{FF2B5EF4-FFF2-40B4-BE49-F238E27FC236}">
                <a16:creationId xmlns:a16="http://schemas.microsoft.com/office/drawing/2014/main" id="{CEEB0073-18E3-43A6-B44C-56A00006731C}"/>
              </a:ext>
            </a:extLst>
          </p:cNvPr>
          <p:cNvSpPr txBox="1"/>
          <p:nvPr/>
        </p:nvSpPr>
        <p:spPr>
          <a:xfrm>
            <a:off x="214281" y="577298"/>
            <a:ext cx="4357719" cy="769441"/>
          </a:xfrm>
          <a:prstGeom prst="rect">
            <a:avLst/>
          </a:prstGeom>
          <a:noFill/>
        </p:spPr>
        <p:txBody>
          <a:bodyPr wrap="square" rtlCol="0">
            <a:spAutoFit/>
          </a:bodyPr>
          <a:lstStyle/>
          <a:p>
            <a:r>
              <a:rPr lang="pt-BR" sz="2200" b="1" dirty="0"/>
              <a:t>DIVISÃO DA CLASSE - SIMBOLOGIA</a:t>
            </a:r>
          </a:p>
          <a:p>
            <a:r>
              <a:rPr lang="pt-BR" sz="2200" dirty="0"/>
              <a:t>Classe 1 - Explosivos</a:t>
            </a:r>
          </a:p>
        </p:txBody>
      </p:sp>
    </p:spTree>
    <p:extLst>
      <p:ext uri="{BB962C8B-B14F-4D97-AF65-F5344CB8AC3E}">
        <p14:creationId xmlns:p14="http://schemas.microsoft.com/office/powerpoint/2010/main" val="7044498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79512" y="1438359"/>
            <a:ext cx="8784976" cy="3218573"/>
          </a:xfrm>
          <a:prstGeom prst="rect">
            <a:avLst/>
          </a:prstGeom>
          <a:noFill/>
          <a:ln w="19050">
            <a:noFill/>
          </a:ln>
        </p:spPr>
        <p:txBody>
          <a:bodyPr wrap="square" rtlCol="0">
            <a:spAutoFit/>
          </a:bodyPr>
          <a:lstStyle/>
          <a:p>
            <a:pPr algn="just">
              <a:lnSpc>
                <a:spcPts val="3000"/>
              </a:lnSpc>
              <a:spcAft>
                <a:spcPts val="1800"/>
              </a:spcAft>
            </a:pPr>
            <a:r>
              <a:rPr lang="pt-BR" sz="2000" b="1" dirty="0">
                <a:solidFill>
                  <a:schemeClr val="accent4">
                    <a:lumMod val="75000"/>
                  </a:schemeClr>
                </a:solidFill>
                <a:highlight>
                  <a:srgbClr val="FFFF00"/>
                </a:highlight>
              </a:rPr>
              <a:t>Capítulo II - SEÇÃO V – DO TRANSPORTE:</a:t>
            </a:r>
          </a:p>
          <a:p>
            <a:pPr algn="just">
              <a:lnSpc>
                <a:spcPts val="3000"/>
              </a:lnSpc>
              <a:spcAft>
                <a:spcPts val="1800"/>
              </a:spcAft>
            </a:pPr>
            <a:r>
              <a:rPr lang="pt-BR" sz="2000" b="1" dirty="0">
                <a:solidFill>
                  <a:schemeClr val="accent4">
                    <a:lumMod val="75000"/>
                  </a:schemeClr>
                </a:solidFill>
              </a:rPr>
              <a:t>Art. 21.</a:t>
            </a:r>
            <a:r>
              <a:rPr lang="pt-BR" sz="2000" dirty="0">
                <a:solidFill>
                  <a:schemeClr val="accent4">
                    <a:lumMod val="75000"/>
                  </a:schemeClr>
                </a:solidFill>
              </a:rPr>
              <a:t> Além das prescrições gerais para o transporte rodoviário (Acordo para Facilitação do Transporte de Produtos Perigosos no MERCOSUL, internalizado por meio do Decreto nº 1.797, de 25 de janeiro de 1996), devem ser seguidas as orientações do anexo E desta portaria para o transporte de explosivos.</a:t>
            </a:r>
          </a:p>
          <a:p>
            <a:pPr algn="just">
              <a:lnSpc>
                <a:spcPts val="3000"/>
              </a:lnSpc>
              <a:spcAft>
                <a:spcPts val="1800"/>
              </a:spcAft>
            </a:pPr>
            <a:r>
              <a:rPr lang="pt-BR" sz="2000" b="1" dirty="0">
                <a:solidFill>
                  <a:schemeClr val="accent4">
                    <a:lumMod val="75000"/>
                  </a:schemeClr>
                </a:solidFill>
              </a:rPr>
              <a:t>Art. 22.  </a:t>
            </a:r>
            <a:r>
              <a:rPr lang="pt-BR" sz="2000" dirty="0">
                <a:solidFill>
                  <a:schemeClr val="accent4">
                    <a:lumMod val="75000"/>
                  </a:schemeClr>
                </a:solidFill>
              </a:rPr>
              <a:t>No planejamento do transporte de explosivos deve ser prevista a segurança contra roubos e furtos nos pontos de parada e de apoio. </a:t>
            </a:r>
          </a:p>
        </p:txBody>
      </p:sp>
      <p:pic>
        <p:nvPicPr>
          <p:cNvPr id="9" name="Imagem 8">
            <a:extLst>
              <a:ext uri="{FF2B5EF4-FFF2-40B4-BE49-F238E27FC236}">
                <a16:creationId xmlns:a16="http://schemas.microsoft.com/office/drawing/2014/main" id="{E03F8A31-1758-4A97-A6CF-59DC13EF099C}"/>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575855" cy="816074"/>
          </a:xfrm>
          <a:prstGeom prst="rect">
            <a:avLst/>
          </a:prstGeom>
        </p:spPr>
      </p:pic>
      <p:sp>
        <p:nvSpPr>
          <p:cNvPr id="13" name="CaixaDeTexto 12">
            <a:extLst>
              <a:ext uri="{FF2B5EF4-FFF2-40B4-BE49-F238E27FC236}">
                <a16:creationId xmlns:a16="http://schemas.microsoft.com/office/drawing/2014/main" id="{67E90ABF-D053-4DAB-822F-BE6821648036}"/>
              </a:ext>
            </a:extLst>
          </p:cNvPr>
          <p:cNvSpPr txBox="1"/>
          <p:nvPr/>
        </p:nvSpPr>
        <p:spPr>
          <a:xfrm>
            <a:off x="214281" y="577298"/>
            <a:ext cx="4247106" cy="738664"/>
          </a:xfrm>
          <a:prstGeom prst="rect">
            <a:avLst/>
          </a:prstGeom>
          <a:noFill/>
        </p:spPr>
        <p:txBody>
          <a:bodyPr wrap="square" rtlCol="0">
            <a:spAutoFit/>
          </a:bodyPr>
          <a:lstStyle/>
          <a:p>
            <a:r>
              <a:rPr lang="pt-BR" sz="2200" b="1" dirty="0"/>
              <a:t>CLASSE 1 - EXPLOSIVOS</a:t>
            </a:r>
          </a:p>
          <a:p>
            <a:r>
              <a:rPr lang="pt-BR" sz="2000" dirty="0"/>
              <a:t>Regulamentação Ministério da Defesa</a:t>
            </a:r>
          </a:p>
        </p:txBody>
      </p:sp>
      <p:sp>
        <p:nvSpPr>
          <p:cNvPr id="14" name="Retângulo 13">
            <a:extLst>
              <a:ext uri="{FF2B5EF4-FFF2-40B4-BE49-F238E27FC236}">
                <a16:creationId xmlns:a16="http://schemas.microsoft.com/office/drawing/2014/main" id="{4F2C512E-635D-4BE1-B913-1C517E02F3A0}"/>
              </a:ext>
            </a:extLst>
          </p:cNvPr>
          <p:cNvSpPr/>
          <p:nvPr/>
        </p:nvSpPr>
        <p:spPr>
          <a:xfrm>
            <a:off x="7093974" y="577298"/>
            <a:ext cx="1968112" cy="21598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solidFill>
                  <a:schemeClr val="bg1"/>
                </a:solidFill>
              </a:rPr>
              <a:t>Portaria 147/2019– Min. Defesa</a:t>
            </a:r>
          </a:p>
        </p:txBody>
      </p:sp>
    </p:spTree>
    <p:extLst>
      <p:ext uri="{BB962C8B-B14F-4D97-AF65-F5344CB8AC3E}">
        <p14:creationId xmlns:p14="http://schemas.microsoft.com/office/powerpoint/2010/main" val="113006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79512" y="1436953"/>
            <a:ext cx="8784976" cy="1525802"/>
          </a:xfrm>
          <a:prstGeom prst="rect">
            <a:avLst/>
          </a:prstGeom>
          <a:noFill/>
          <a:ln w="19050">
            <a:noFill/>
          </a:ln>
        </p:spPr>
        <p:txBody>
          <a:bodyPr wrap="square" rtlCol="0">
            <a:spAutoFit/>
          </a:bodyPr>
          <a:lstStyle/>
          <a:p>
            <a:pPr algn="just">
              <a:lnSpc>
                <a:spcPts val="3000"/>
              </a:lnSpc>
              <a:spcAft>
                <a:spcPts val="2400"/>
              </a:spcAft>
            </a:pPr>
            <a:r>
              <a:rPr lang="pt-BR" sz="2000" b="1" dirty="0">
                <a:solidFill>
                  <a:schemeClr val="accent4">
                    <a:lumMod val="75000"/>
                  </a:schemeClr>
                </a:solidFill>
                <a:highlight>
                  <a:srgbClr val="FFFF00"/>
                </a:highlight>
              </a:rPr>
              <a:t>Capítulo II - SEÇÃO V – DO TRANSPORTE:</a:t>
            </a:r>
          </a:p>
          <a:p>
            <a:pPr algn="just">
              <a:lnSpc>
                <a:spcPts val="3000"/>
              </a:lnSpc>
              <a:spcAft>
                <a:spcPts val="2400"/>
              </a:spcAft>
            </a:pPr>
            <a:r>
              <a:rPr lang="pt-BR" sz="2000" b="1" dirty="0">
                <a:solidFill>
                  <a:schemeClr val="accent4">
                    <a:lumMod val="75000"/>
                  </a:schemeClr>
                </a:solidFill>
              </a:rPr>
              <a:t>Art. 23.  </a:t>
            </a:r>
            <a:r>
              <a:rPr lang="pt-BR" sz="2000" dirty="0">
                <a:solidFill>
                  <a:schemeClr val="accent4">
                    <a:lumMod val="75000"/>
                  </a:schemeClr>
                </a:solidFill>
              </a:rPr>
              <a:t>O transporte conjunto de tipos diferentes de explosivos pode ser realizado conforme seu grupo de compatibilidade, de acordo com o anexo F. </a:t>
            </a:r>
          </a:p>
        </p:txBody>
      </p:sp>
      <p:pic>
        <p:nvPicPr>
          <p:cNvPr id="9" name="Imagem 8">
            <a:extLst>
              <a:ext uri="{FF2B5EF4-FFF2-40B4-BE49-F238E27FC236}">
                <a16:creationId xmlns:a16="http://schemas.microsoft.com/office/drawing/2014/main" id="{F0E7236B-A675-4091-8A1A-AD1E9C1CED28}"/>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575855" cy="816074"/>
          </a:xfrm>
          <a:prstGeom prst="rect">
            <a:avLst/>
          </a:prstGeom>
        </p:spPr>
      </p:pic>
      <p:sp>
        <p:nvSpPr>
          <p:cNvPr id="11" name="CaixaDeTexto 10">
            <a:extLst>
              <a:ext uri="{FF2B5EF4-FFF2-40B4-BE49-F238E27FC236}">
                <a16:creationId xmlns:a16="http://schemas.microsoft.com/office/drawing/2014/main" id="{BF06A101-3300-4382-BC22-1EFFBC6629F2}"/>
              </a:ext>
            </a:extLst>
          </p:cNvPr>
          <p:cNvSpPr txBox="1"/>
          <p:nvPr/>
        </p:nvSpPr>
        <p:spPr>
          <a:xfrm>
            <a:off x="214281" y="577298"/>
            <a:ext cx="4247106" cy="738664"/>
          </a:xfrm>
          <a:prstGeom prst="rect">
            <a:avLst/>
          </a:prstGeom>
          <a:noFill/>
        </p:spPr>
        <p:txBody>
          <a:bodyPr wrap="square" rtlCol="0">
            <a:spAutoFit/>
          </a:bodyPr>
          <a:lstStyle/>
          <a:p>
            <a:r>
              <a:rPr lang="pt-BR" sz="2200" b="1" dirty="0"/>
              <a:t>CLASSE 1 - EXPLOSIVOS</a:t>
            </a:r>
          </a:p>
          <a:p>
            <a:r>
              <a:rPr lang="pt-BR" sz="2000" dirty="0"/>
              <a:t>Regulamentação Ministério da Defesa</a:t>
            </a:r>
          </a:p>
        </p:txBody>
      </p:sp>
      <p:sp>
        <p:nvSpPr>
          <p:cNvPr id="13" name="Retângulo 12">
            <a:extLst>
              <a:ext uri="{FF2B5EF4-FFF2-40B4-BE49-F238E27FC236}">
                <a16:creationId xmlns:a16="http://schemas.microsoft.com/office/drawing/2014/main" id="{B66E41B5-760B-4BC3-BF5A-51AC14436DF7}"/>
              </a:ext>
            </a:extLst>
          </p:cNvPr>
          <p:cNvSpPr/>
          <p:nvPr/>
        </p:nvSpPr>
        <p:spPr>
          <a:xfrm>
            <a:off x="7093974" y="577298"/>
            <a:ext cx="1968112" cy="21598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solidFill>
                  <a:schemeClr val="bg1"/>
                </a:solidFill>
              </a:rPr>
              <a:t>Portaria 147/2019– Min. Defesa</a:t>
            </a:r>
          </a:p>
        </p:txBody>
      </p:sp>
      <p:sp>
        <p:nvSpPr>
          <p:cNvPr id="6" name="CaixaDeTexto 5">
            <a:extLst>
              <a:ext uri="{FF2B5EF4-FFF2-40B4-BE49-F238E27FC236}">
                <a16:creationId xmlns:a16="http://schemas.microsoft.com/office/drawing/2014/main" id="{F5ABA58A-75AB-47D6-B0DE-DDA5563DB567}"/>
              </a:ext>
            </a:extLst>
          </p:cNvPr>
          <p:cNvSpPr txBox="1"/>
          <p:nvPr/>
        </p:nvSpPr>
        <p:spPr>
          <a:xfrm>
            <a:off x="179512" y="3383237"/>
            <a:ext cx="8784976" cy="1218026"/>
          </a:xfrm>
          <a:prstGeom prst="rect">
            <a:avLst/>
          </a:prstGeom>
          <a:noFill/>
          <a:ln w="19050">
            <a:noFill/>
          </a:ln>
        </p:spPr>
        <p:txBody>
          <a:bodyPr wrap="square" rtlCol="0">
            <a:spAutoFit/>
          </a:bodyPr>
          <a:lstStyle/>
          <a:p>
            <a:pPr algn="just">
              <a:lnSpc>
                <a:spcPts val="3000"/>
              </a:lnSpc>
              <a:spcAft>
                <a:spcPts val="2400"/>
              </a:spcAft>
            </a:pPr>
            <a:r>
              <a:rPr lang="pt-BR" sz="2000" b="1" dirty="0">
                <a:solidFill>
                  <a:schemeClr val="accent4">
                    <a:lumMod val="75000"/>
                  </a:schemeClr>
                </a:solidFill>
              </a:rPr>
              <a:t>Art. 24.  </a:t>
            </a:r>
            <a:r>
              <a:rPr lang="pt-BR" sz="2000" dirty="0">
                <a:solidFill>
                  <a:schemeClr val="accent4">
                    <a:lumMod val="75000"/>
                  </a:schemeClr>
                </a:solidFill>
              </a:rPr>
              <a:t>O transporte de explosivos no território nacional deverá ser realizado em veículo de carroceria fechada tipo baú ou em equipamento tipo container, ressalvados os transportes associados a operações de canhoneio.</a:t>
            </a:r>
          </a:p>
        </p:txBody>
      </p:sp>
    </p:spTree>
    <p:extLst>
      <p:ext uri="{BB962C8B-B14F-4D97-AF65-F5344CB8AC3E}">
        <p14:creationId xmlns:p14="http://schemas.microsoft.com/office/powerpoint/2010/main" val="258805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14281" y="1393372"/>
            <a:ext cx="8784976" cy="3591496"/>
          </a:xfrm>
          <a:prstGeom prst="rect">
            <a:avLst/>
          </a:prstGeom>
          <a:noFill/>
          <a:ln w="19050">
            <a:noFill/>
          </a:ln>
        </p:spPr>
        <p:txBody>
          <a:bodyPr wrap="square" rtlCol="0">
            <a:spAutoFit/>
          </a:bodyPr>
          <a:lstStyle/>
          <a:p>
            <a:pPr>
              <a:lnSpc>
                <a:spcPts val="3000"/>
              </a:lnSpc>
              <a:spcAft>
                <a:spcPts val="1800"/>
              </a:spcAft>
            </a:pPr>
            <a:r>
              <a:rPr lang="pt-BR" sz="2000" b="1" dirty="0">
                <a:solidFill>
                  <a:schemeClr val="accent4">
                    <a:lumMod val="75000"/>
                  </a:schemeClr>
                </a:solidFill>
                <a:highlight>
                  <a:srgbClr val="FFFF00"/>
                </a:highlight>
              </a:rPr>
              <a:t>Capítulo II - SEÇÃO V – DO TRANSPORTE:</a:t>
            </a:r>
          </a:p>
          <a:p>
            <a:pPr>
              <a:lnSpc>
                <a:spcPts val="3000"/>
              </a:lnSpc>
              <a:spcAft>
                <a:spcPts val="1800"/>
              </a:spcAft>
            </a:pPr>
            <a:r>
              <a:rPr lang="pt-BR" sz="2000" b="1" dirty="0">
                <a:solidFill>
                  <a:schemeClr val="accent4">
                    <a:lumMod val="75000"/>
                  </a:schemeClr>
                </a:solidFill>
              </a:rPr>
              <a:t>Art. 25. </a:t>
            </a:r>
            <a:r>
              <a:rPr lang="pt-BR" sz="2000" dirty="0">
                <a:solidFill>
                  <a:schemeClr val="accent4">
                    <a:lumMod val="75000"/>
                  </a:schemeClr>
                </a:solidFill>
              </a:rPr>
              <a:t>Explosivos podem ser transportados com acessórios iniciadores, desde que os acessórios iniciadores estejam em compartimento ou uma caixa de segurança, isolados dos demais produtos transportados; e em embalagens que evitem o risco de atrito ou choque mecânico. </a:t>
            </a:r>
          </a:p>
          <a:p>
            <a:pPr>
              <a:lnSpc>
                <a:spcPts val="3000"/>
              </a:lnSpc>
              <a:spcAft>
                <a:spcPts val="1800"/>
              </a:spcAft>
            </a:pPr>
            <a:r>
              <a:rPr lang="pt-BR" sz="1700" b="1" dirty="0">
                <a:solidFill>
                  <a:schemeClr val="accent4">
                    <a:lumMod val="75000"/>
                  </a:schemeClr>
                </a:solidFill>
              </a:rPr>
              <a:t>§ 1º </a:t>
            </a:r>
            <a:r>
              <a:rPr lang="pt-BR" sz="1700" dirty="0">
                <a:solidFill>
                  <a:schemeClr val="accent4">
                    <a:lumMod val="75000"/>
                  </a:schemeClr>
                </a:solidFill>
              </a:rPr>
              <a:t>O compartimento de segurança deve possuir: </a:t>
            </a:r>
            <a:br>
              <a:rPr lang="pt-BR" sz="1700" dirty="0">
                <a:solidFill>
                  <a:schemeClr val="accent4">
                    <a:lumMod val="75000"/>
                  </a:schemeClr>
                </a:solidFill>
              </a:rPr>
            </a:br>
            <a:r>
              <a:rPr lang="pt-BR" sz="1700" dirty="0">
                <a:solidFill>
                  <a:schemeClr val="accent4">
                    <a:lumMod val="75000"/>
                  </a:schemeClr>
                </a:solidFill>
              </a:rPr>
              <a:t>►blindagem em chapa de aço; e </a:t>
            </a:r>
            <a:br>
              <a:rPr lang="pt-BR" sz="1700" dirty="0">
                <a:solidFill>
                  <a:schemeClr val="accent4">
                    <a:lumMod val="75000"/>
                  </a:schemeClr>
                </a:solidFill>
              </a:rPr>
            </a:br>
            <a:r>
              <a:rPr lang="pt-BR" sz="1700" dirty="0">
                <a:solidFill>
                  <a:schemeClr val="accent4">
                    <a:lumMod val="75000"/>
                  </a:schemeClr>
                </a:solidFill>
              </a:rPr>
              <a:t>►revestimento interno de madeira, preferencialmente de compensado naval, para evitar o atrito.</a:t>
            </a:r>
          </a:p>
        </p:txBody>
      </p:sp>
      <p:pic>
        <p:nvPicPr>
          <p:cNvPr id="9" name="Imagem 8">
            <a:extLst>
              <a:ext uri="{FF2B5EF4-FFF2-40B4-BE49-F238E27FC236}">
                <a16:creationId xmlns:a16="http://schemas.microsoft.com/office/drawing/2014/main" id="{CA80EB0C-DE84-4152-BA3D-F14302A16E8D}"/>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575855" cy="816074"/>
          </a:xfrm>
          <a:prstGeom prst="rect">
            <a:avLst/>
          </a:prstGeom>
        </p:spPr>
      </p:pic>
      <p:sp>
        <p:nvSpPr>
          <p:cNvPr id="11" name="CaixaDeTexto 10">
            <a:extLst>
              <a:ext uri="{FF2B5EF4-FFF2-40B4-BE49-F238E27FC236}">
                <a16:creationId xmlns:a16="http://schemas.microsoft.com/office/drawing/2014/main" id="{3E782FE8-7F11-4F45-8E74-0D0A14FE56F9}"/>
              </a:ext>
            </a:extLst>
          </p:cNvPr>
          <p:cNvSpPr txBox="1"/>
          <p:nvPr/>
        </p:nvSpPr>
        <p:spPr>
          <a:xfrm>
            <a:off x="214281" y="577298"/>
            <a:ext cx="4247106" cy="738664"/>
          </a:xfrm>
          <a:prstGeom prst="rect">
            <a:avLst/>
          </a:prstGeom>
          <a:noFill/>
        </p:spPr>
        <p:txBody>
          <a:bodyPr wrap="square" rtlCol="0">
            <a:spAutoFit/>
          </a:bodyPr>
          <a:lstStyle/>
          <a:p>
            <a:r>
              <a:rPr lang="pt-BR" sz="2200" b="1" dirty="0"/>
              <a:t>CLASSE 1 - EXPLOSIVOS</a:t>
            </a:r>
          </a:p>
          <a:p>
            <a:r>
              <a:rPr lang="pt-BR" sz="2000" dirty="0"/>
              <a:t>Regulamentação Ministério da Defesa</a:t>
            </a:r>
          </a:p>
        </p:txBody>
      </p:sp>
      <p:sp>
        <p:nvSpPr>
          <p:cNvPr id="12" name="Retângulo 11">
            <a:extLst>
              <a:ext uri="{FF2B5EF4-FFF2-40B4-BE49-F238E27FC236}">
                <a16:creationId xmlns:a16="http://schemas.microsoft.com/office/drawing/2014/main" id="{CD711372-C806-4446-8646-1AD8B5141AE3}"/>
              </a:ext>
            </a:extLst>
          </p:cNvPr>
          <p:cNvSpPr/>
          <p:nvPr/>
        </p:nvSpPr>
        <p:spPr>
          <a:xfrm>
            <a:off x="7093974" y="577298"/>
            <a:ext cx="1968112" cy="21598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solidFill>
                  <a:schemeClr val="bg1"/>
                </a:solidFill>
              </a:rPr>
              <a:t>Portaria 147/2019– Min. Defesa</a:t>
            </a:r>
          </a:p>
        </p:txBody>
      </p:sp>
    </p:spTree>
    <p:extLst>
      <p:ext uri="{BB962C8B-B14F-4D97-AF65-F5344CB8AC3E}">
        <p14:creationId xmlns:p14="http://schemas.microsoft.com/office/powerpoint/2010/main" val="324782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79512" y="1393372"/>
            <a:ext cx="8784976" cy="3506729"/>
          </a:xfrm>
          <a:prstGeom prst="rect">
            <a:avLst/>
          </a:prstGeom>
          <a:noFill/>
          <a:ln w="19050">
            <a:noFill/>
          </a:ln>
        </p:spPr>
        <p:txBody>
          <a:bodyPr wrap="square" rtlCol="0">
            <a:spAutoFit/>
          </a:bodyPr>
          <a:lstStyle/>
          <a:p>
            <a:pPr>
              <a:lnSpc>
                <a:spcPts val="2600"/>
              </a:lnSpc>
              <a:spcAft>
                <a:spcPts val="1200"/>
              </a:spcAft>
            </a:pPr>
            <a:r>
              <a:rPr lang="pt-BR" b="1" dirty="0">
                <a:solidFill>
                  <a:schemeClr val="accent4">
                    <a:lumMod val="75000"/>
                  </a:schemeClr>
                </a:solidFill>
                <a:highlight>
                  <a:srgbClr val="FFFF00"/>
                </a:highlight>
              </a:rPr>
              <a:t>Capítulo II - SEÇÃO V – DO TRANSPORTE:</a:t>
            </a:r>
          </a:p>
          <a:p>
            <a:pPr>
              <a:lnSpc>
                <a:spcPts val="2600"/>
              </a:lnSpc>
              <a:spcAft>
                <a:spcPts val="1200"/>
              </a:spcAft>
            </a:pPr>
            <a:r>
              <a:rPr lang="pt-BR" b="1" dirty="0">
                <a:solidFill>
                  <a:schemeClr val="accent4">
                    <a:lumMod val="75000"/>
                  </a:schemeClr>
                </a:solidFill>
              </a:rPr>
              <a:t>Art. 25 [...]</a:t>
            </a:r>
          </a:p>
          <a:p>
            <a:pPr>
              <a:lnSpc>
                <a:spcPts val="2600"/>
              </a:lnSpc>
              <a:spcAft>
                <a:spcPts val="1200"/>
              </a:spcAft>
            </a:pPr>
            <a:r>
              <a:rPr lang="pt-BR" b="1" dirty="0">
                <a:solidFill>
                  <a:schemeClr val="accent4">
                    <a:lumMod val="75000"/>
                  </a:schemeClr>
                </a:solidFill>
              </a:rPr>
              <a:t>§ 2º </a:t>
            </a:r>
            <a:r>
              <a:rPr lang="pt-BR" dirty="0">
                <a:solidFill>
                  <a:schemeClr val="accent4">
                    <a:lumMod val="75000"/>
                  </a:schemeClr>
                </a:solidFill>
              </a:rPr>
              <a:t>A caixa de segurança deve possuir: </a:t>
            </a:r>
          </a:p>
          <a:p>
            <a:pPr>
              <a:lnSpc>
                <a:spcPts val="2600"/>
              </a:lnSpc>
              <a:spcAft>
                <a:spcPts val="1200"/>
              </a:spcAft>
            </a:pPr>
            <a:r>
              <a:rPr lang="pt-BR" b="1" dirty="0">
                <a:solidFill>
                  <a:schemeClr val="accent4">
                    <a:lumMod val="75000"/>
                  </a:schemeClr>
                </a:solidFill>
              </a:rPr>
              <a:t>►</a:t>
            </a:r>
            <a:r>
              <a:rPr lang="pt-BR" dirty="0">
                <a:solidFill>
                  <a:schemeClr val="accent4">
                    <a:lumMod val="75000"/>
                  </a:schemeClr>
                </a:solidFill>
              </a:rPr>
              <a:t>blindagem em chapa de aço (com espessura mínima de 4,8 mm, em aço do </a:t>
            </a:r>
            <a:r>
              <a:rPr lang="pt-BR" i="1" dirty="0">
                <a:solidFill>
                  <a:schemeClr val="accent4">
                    <a:lumMod val="75000"/>
                  </a:schemeClr>
                </a:solidFill>
              </a:rPr>
              <a:t>American Iron </a:t>
            </a:r>
            <a:r>
              <a:rPr lang="pt-BR" i="1" dirty="0" err="1">
                <a:solidFill>
                  <a:schemeClr val="accent4">
                    <a:lumMod val="75000"/>
                  </a:schemeClr>
                </a:solidFill>
              </a:rPr>
              <a:t>and</a:t>
            </a:r>
            <a:r>
              <a:rPr lang="pt-BR" i="1" dirty="0">
                <a:solidFill>
                  <a:schemeClr val="accent4">
                    <a:lumMod val="75000"/>
                  </a:schemeClr>
                </a:solidFill>
              </a:rPr>
              <a:t> Steel </a:t>
            </a:r>
            <a:r>
              <a:rPr lang="pt-BR" i="1" dirty="0" err="1">
                <a:solidFill>
                  <a:schemeClr val="accent4">
                    <a:lumMod val="75000"/>
                  </a:schemeClr>
                </a:solidFill>
              </a:rPr>
              <a:t>Institute</a:t>
            </a:r>
            <a:r>
              <a:rPr lang="pt-BR" i="1" dirty="0">
                <a:solidFill>
                  <a:schemeClr val="accent4">
                    <a:lumMod val="75000"/>
                  </a:schemeClr>
                </a:solidFill>
              </a:rPr>
              <a:t> - AISI 102</a:t>
            </a:r>
            <a:r>
              <a:rPr lang="pt-BR" dirty="0">
                <a:solidFill>
                  <a:schemeClr val="accent4">
                    <a:lumMod val="75000"/>
                  </a:schemeClr>
                </a:solidFill>
              </a:rPr>
              <a:t>0);</a:t>
            </a:r>
          </a:p>
          <a:p>
            <a:pPr>
              <a:lnSpc>
                <a:spcPts val="2600"/>
              </a:lnSpc>
              <a:spcAft>
                <a:spcPts val="1200"/>
              </a:spcAft>
            </a:pPr>
            <a:r>
              <a:rPr lang="pt-BR" b="1" dirty="0">
                <a:solidFill>
                  <a:schemeClr val="accent4">
                    <a:lumMod val="75000"/>
                  </a:schemeClr>
                </a:solidFill>
              </a:rPr>
              <a:t>►</a:t>
            </a:r>
            <a:r>
              <a:rPr lang="pt-BR" dirty="0">
                <a:solidFill>
                  <a:schemeClr val="accent4">
                    <a:lumMod val="75000"/>
                  </a:schemeClr>
                </a:solidFill>
              </a:rPr>
              <a:t>revestimento térmico (com espessura mínima de 10 mm);</a:t>
            </a:r>
          </a:p>
          <a:p>
            <a:pPr>
              <a:lnSpc>
                <a:spcPts val="2600"/>
              </a:lnSpc>
              <a:spcAft>
                <a:spcPts val="1200"/>
              </a:spcAft>
            </a:pPr>
            <a:r>
              <a:rPr lang="pt-BR" b="1" dirty="0">
                <a:solidFill>
                  <a:schemeClr val="accent4">
                    <a:lumMod val="75000"/>
                  </a:schemeClr>
                </a:solidFill>
              </a:rPr>
              <a:t>►</a:t>
            </a:r>
            <a:r>
              <a:rPr lang="pt-BR" dirty="0">
                <a:solidFill>
                  <a:schemeClr val="accent4">
                    <a:lumMod val="75000"/>
                  </a:schemeClr>
                </a:solidFill>
              </a:rPr>
              <a:t>revestimento interno em madeira/compensado (com espessura mínima de 6 mm); e</a:t>
            </a:r>
            <a:br>
              <a:rPr lang="pt-BR" dirty="0">
                <a:solidFill>
                  <a:schemeClr val="accent4">
                    <a:lumMod val="75000"/>
                  </a:schemeClr>
                </a:solidFill>
              </a:rPr>
            </a:br>
            <a:r>
              <a:rPr lang="pt-BR" dirty="0">
                <a:solidFill>
                  <a:schemeClr val="accent4">
                    <a:lumMod val="75000"/>
                  </a:schemeClr>
                </a:solidFill>
              </a:rPr>
              <a:t>►trancas.</a:t>
            </a:r>
          </a:p>
        </p:txBody>
      </p:sp>
      <p:pic>
        <p:nvPicPr>
          <p:cNvPr id="9" name="Imagem 8">
            <a:extLst>
              <a:ext uri="{FF2B5EF4-FFF2-40B4-BE49-F238E27FC236}">
                <a16:creationId xmlns:a16="http://schemas.microsoft.com/office/drawing/2014/main" id="{B657E9D4-1E29-4A98-B9EF-9474D478D753}"/>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575855" cy="816074"/>
          </a:xfrm>
          <a:prstGeom prst="rect">
            <a:avLst/>
          </a:prstGeom>
        </p:spPr>
      </p:pic>
      <p:sp>
        <p:nvSpPr>
          <p:cNvPr id="11" name="CaixaDeTexto 10">
            <a:extLst>
              <a:ext uri="{FF2B5EF4-FFF2-40B4-BE49-F238E27FC236}">
                <a16:creationId xmlns:a16="http://schemas.microsoft.com/office/drawing/2014/main" id="{4CCDB01F-83AE-4342-A906-2C3FA8090617}"/>
              </a:ext>
            </a:extLst>
          </p:cNvPr>
          <p:cNvSpPr txBox="1"/>
          <p:nvPr/>
        </p:nvSpPr>
        <p:spPr>
          <a:xfrm>
            <a:off x="214281" y="577298"/>
            <a:ext cx="4247106" cy="738664"/>
          </a:xfrm>
          <a:prstGeom prst="rect">
            <a:avLst/>
          </a:prstGeom>
          <a:noFill/>
        </p:spPr>
        <p:txBody>
          <a:bodyPr wrap="square" rtlCol="0">
            <a:spAutoFit/>
          </a:bodyPr>
          <a:lstStyle/>
          <a:p>
            <a:r>
              <a:rPr lang="pt-BR" sz="2200" b="1" dirty="0"/>
              <a:t>CLASSE 1 - EXPLOSIVOS</a:t>
            </a:r>
          </a:p>
          <a:p>
            <a:r>
              <a:rPr lang="pt-BR" sz="2000" dirty="0"/>
              <a:t>Regulamentação Ministério da Defesa</a:t>
            </a:r>
          </a:p>
        </p:txBody>
      </p:sp>
      <p:sp>
        <p:nvSpPr>
          <p:cNvPr id="13" name="Retângulo 12">
            <a:extLst>
              <a:ext uri="{FF2B5EF4-FFF2-40B4-BE49-F238E27FC236}">
                <a16:creationId xmlns:a16="http://schemas.microsoft.com/office/drawing/2014/main" id="{89F77149-95E1-473A-8BDB-31295D36BAC5}"/>
              </a:ext>
            </a:extLst>
          </p:cNvPr>
          <p:cNvSpPr/>
          <p:nvPr/>
        </p:nvSpPr>
        <p:spPr>
          <a:xfrm>
            <a:off x="7093974" y="577298"/>
            <a:ext cx="1968112" cy="21598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solidFill>
                  <a:schemeClr val="bg1"/>
                </a:solidFill>
              </a:rPr>
              <a:t>Portaria 147/2019– Min. Defesa</a:t>
            </a:r>
          </a:p>
        </p:txBody>
      </p:sp>
    </p:spTree>
    <p:extLst>
      <p:ext uri="{BB962C8B-B14F-4D97-AF65-F5344CB8AC3E}">
        <p14:creationId xmlns:p14="http://schemas.microsoft.com/office/powerpoint/2010/main" val="239521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randombar(horizontal)">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randombar(horizontal)">
                                      <p:cBhvr>
                                        <p:cTn id="1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79512" y="1371601"/>
            <a:ext cx="8784976" cy="3603294"/>
          </a:xfrm>
          <a:prstGeom prst="rect">
            <a:avLst/>
          </a:prstGeom>
          <a:noFill/>
          <a:ln w="19050">
            <a:noFill/>
          </a:ln>
        </p:spPr>
        <p:txBody>
          <a:bodyPr wrap="square" rtlCol="0">
            <a:spAutoFit/>
          </a:bodyPr>
          <a:lstStyle/>
          <a:p>
            <a:pPr algn="just">
              <a:lnSpc>
                <a:spcPts val="3000"/>
              </a:lnSpc>
              <a:spcAft>
                <a:spcPts val="1200"/>
              </a:spcAft>
            </a:pPr>
            <a:r>
              <a:rPr lang="pt-BR" sz="2000" b="1" dirty="0">
                <a:solidFill>
                  <a:schemeClr val="accent4">
                    <a:lumMod val="75000"/>
                  </a:schemeClr>
                </a:solidFill>
                <a:highlight>
                  <a:srgbClr val="FFFF00"/>
                </a:highlight>
              </a:rPr>
              <a:t>Capítulo II - SEÇÃO V – DO TRANSPORTE:</a:t>
            </a:r>
            <a:endParaRPr lang="pt-BR" sz="2000" b="1" dirty="0">
              <a:solidFill>
                <a:schemeClr val="accent4">
                  <a:lumMod val="75000"/>
                </a:schemeClr>
              </a:solidFill>
            </a:endParaRPr>
          </a:p>
          <a:p>
            <a:pPr algn="just">
              <a:lnSpc>
                <a:spcPts val="3000"/>
              </a:lnSpc>
              <a:spcAft>
                <a:spcPts val="1200"/>
              </a:spcAft>
            </a:pPr>
            <a:r>
              <a:rPr lang="pt-BR" sz="2000" b="1" dirty="0">
                <a:solidFill>
                  <a:schemeClr val="accent4">
                    <a:lumMod val="75000"/>
                  </a:schemeClr>
                </a:solidFill>
              </a:rPr>
              <a:t>Art. 25 [...] </a:t>
            </a:r>
          </a:p>
          <a:p>
            <a:pPr algn="just">
              <a:lnSpc>
                <a:spcPts val="3000"/>
              </a:lnSpc>
              <a:spcAft>
                <a:spcPts val="1200"/>
              </a:spcAft>
            </a:pPr>
            <a:r>
              <a:rPr lang="pt-BR" sz="2000" b="1" dirty="0">
                <a:solidFill>
                  <a:schemeClr val="accent4">
                    <a:lumMod val="75000"/>
                  </a:schemeClr>
                </a:solidFill>
              </a:rPr>
              <a:t>§ 3º</a:t>
            </a:r>
            <a:r>
              <a:rPr lang="pt-BR" sz="2000" dirty="0">
                <a:solidFill>
                  <a:schemeClr val="accent4">
                    <a:lumMod val="75000"/>
                  </a:schemeClr>
                </a:solidFill>
              </a:rPr>
              <a:t> A caixa de segurança deve ser colocada na carroceria do veículo em local de fácil acesso; ter a sua inviolabilidade preservada; e ter a sua parte superior livre de empilhamentos de embalagens. </a:t>
            </a:r>
          </a:p>
          <a:p>
            <a:pPr algn="just">
              <a:lnSpc>
                <a:spcPts val="3000"/>
              </a:lnSpc>
              <a:spcAft>
                <a:spcPts val="1200"/>
              </a:spcAft>
            </a:pPr>
            <a:r>
              <a:rPr lang="pt-BR" sz="2000" b="1" dirty="0">
                <a:solidFill>
                  <a:schemeClr val="accent4">
                    <a:lumMod val="75000"/>
                  </a:schemeClr>
                </a:solidFill>
              </a:rPr>
              <a:t>§ 4º</a:t>
            </a:r>
            <a:r>
              <a:rPr lang="pt-BR" sz="2000" dirty="0">
                <a:solidFill>
                  <a:schemeClr val="accent4">
                    <a:lumMod val="75000"/>
                  </a:schemeClr>
                </a:solidFill>
              </a:rPr>
              <a:t> No caso de Unidade Móvel de Bombeamento (UMB): os produtos devem ser transportados em compartimentos ou caixas de segurança diferentes e em lados opostos na carroceria, que permitam seu isolamento.</a:t>
            </a:r>
          </a:p>
        </p:txBody>
      </p:sp>
      <p:pic>
        <p:nvPicPr>
          <p:cNvPr id="9" name="Imagem 8">
            <a:extLst>
              <a:ext uri="{FF2B5EF4-FFF2-40B4-BE49-F238E27FC236}">
                <a16:creationId xmlns:a16="http://schemas.microsoft.com/office/drawing/2014/main" id="{C93D961D-4EE0-4A51-B419-353A5C6C0A1C}"/>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575855" cy="816074"/>
          </a:xfrm>
          <a:prstGeom prst="rect">
            <a:avLst/>
          </a:prstGeom>
        </p:spPr>
      </p:pic>
      <p:sp>
        <p:nvSpPr>
          <p:cNvPr id="11" name="CaixaDeTexto 10">
            <a:extLst>
              <a:ext uri="{FF2B5EF4-FFF2-40B4-BE49-F238E27FC236}">
                <a16:creationId xmlns:a16="http://schemas.microsoft.com/office/drawing/2014/main" id="{B151B7B6-3FFF-4BD8-A86C-A9A4056A1DA0}"/>
              </a:ext>
            </a:extLst>
          </p:cNvPr>
          <p:cNvSpPr txBox="1"/>
          <p:nvPr/>
        </p:nvSpPr>
        <p:spPr>
          <a:xfrm>
            <a:off x="214281" y="577298"/>
            <a:ext cx="4247106" cy="738664"/>
          </a:xfrm>
          <a:prstGeom prst="rect">
            <a:avLst/>
          </a:prstGeom>
          <a:noFill/>
        </p:spPr>
        <p:txBody>
          <a:bodyPr wrap="square" rtlCol="0">
            <a:spAutoFit/>
          </a:bodyPr>
          <a:lstStyle/>
          <a:p>
            <a:r>
              <a:rPr lang="pt-BR" sz="2200" b="1" dirty="0"/>
              <a:t>CLASSE 1 - EXPLOSIVOS</a:t>
            </a:r>
          </a:p>
          <a:p>
            <a:r>
              <a:rPr lang="pt-BR" sz="2000" dirty="0"/>
              <a:t>Regulamentação Ministério da Defesa</a:t>
            </a:r>
          </a:p>
        </p:txBody>
      </p:sp>
      <p:sp>
        <p:nvSpPr>
          <p:cNvPr id="13" name="Retângulo 12">
            <a:extLst>
              <a:ext uri="{FF2B5EF4-FFF2-40B4-BE49-F238E27FC236}">
                <a16:creationId xmlns:a16="http://schemas.microsoft.com/office/drawing/2014/main" id="{98B4D731-69DB-4ADF-92ED-4115A3F9AA44}"/>
              </a:ext>
            </a:extLst>
          </p:cNvPr>
          <p:cNvSpPr/>
          <p:nvPr/>
        </p:nvSpPr>
        <p:spPr>
          <a:xfrm>
            <a:off x="7093974" y="577298"/>
            <a:ext cx="1968112" cy="21598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solidFill>
                  <a:schemeClr val="bg1"/>
                </a:solidFill>
              </a:rPr>
              <a:t>Portaria 147/2019– Min. Defesa</a:t>
            </a:r>
          </a:p>
        </p:txBody>
      </p:sp>
    </p:spTree>
    <p:extLst>
      <p:ext uri="{BB962C8B-B14F-4D97-AF65-F5344CB8AC3E}">
        <p14:creationId xmlns:p14="http://schemas.microsoft.com/office/powerpoint/2010/main" val="154215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51618" y="1371601"/>
            <a:ext cx="9010467" cy="3370153"/>
          </a:xfrm>
          <a:prstGeom prst="rect">
            <a:avLst/>
          </a:prstGeom>
          <a:noFill/>
          <a:ln w="19050">
            <a:noFill/>
          </a:ln>
        </p:spPr>
        <p:txBody>
          <a:bodyPr wrap="square" rtlCol="0">
            <a:spAutoFit/>
          </a:bodyPr>
          <a:lstStyle/>
          <a:p>
            <a:pPr>
              <a:spcAft>
                <a:spcPts val="1200"/>
              </a:spcAft>
            </a:pPr>
            <a:r>
              <a:rPr lang="pt-BR" sz="1700" b="1" dirty="0">
                <a:solidFill>
                  <a:schemeClr val="accent4">
                    <a:lumMod val="75000"/>
                  </a:schemeClr>
                </a:solidFill>
                <a:highlight>
                  <a:srgbClr val="FFFF00"/>
                </a:highlight>
              </a:rPr>
              <a:t>Capítulo II - SEÇÃO V – DO TRANSPORTE:</a:t>
            </a:r>
          </a:p>
          <a:p>
            <a:pPr>
              <a:spcAft>
                <a:spcPts val="1200"/>
              </a:spcAft>
            </a:pPr>
            <a:r>
              <a:rPr lang="pt-BR" sz="1700" b="1" dirty="0">
                <a:solidFill>
                  <a:schemeClr val="accent4">
                    <a:lumMod val="75000"/>
                  </a:schemeClr>
                </a:solidFill>
              </a:rPr>
              <a:t>Art. 26.  </a:t>
            </a:r>
            <a:r>
              <a:rPr lang="pt-BR" sz="1700" dirty="0">
                <a:solidFill>
                  <a:schemeClr val="accent4">
                    <a:lumMod val="75000"/>
                  </a:schemeClr>
                </a:solidFill>
              </a:rPr>
              <a:t>Os veículos de transporte de explosivos devem possuir: </a:t>
            </a:r>
          </a:p>
          <a:p>
            <a:pPr>
              <a:spcAft>
                <a:spcPts val="1200"/>
              </a:spcAft>
            </a:pPr>
            <a:r>
              <a:rPr lang="pt-BR" sz="1700" b="1" dirty="0">
                <a:solidFill>
                  <a:schemeClr val="accent4">
                    <a:lumMod val="75000"/>
                  </a:schemeClr>
                </a:solidFill>
              </a:rPr>
              <a:t>►</a:t>
            </a:r>
            <a:r>
              <a:rPr lang="pt-BR" sz="1700" dirty="0">
                <a:solidFill>
                  <a:schemeClr val="accent4">
                    <a:lumMod val="75000"/>
                  </a:schemeClr>
                </a:solidFill>
              </a:rPr>
              <a:t>comunicação eficaz com a empresa responsável pelo transporte; </a:t>
            </a:r>
          </a:p>
          <a:p>
            <a:pPr>
              <a:spcAft>
                <a:spcPts val="1200"/>
              </a:spcAft>
            </a:pPr>
            <a:r>
              <a:rPr lang="pt-BR" sz="1700" dirty="0">
                <a:solidFill>
                  <a:schemeClr val="accent4">
                    <a:lumMod val="75000"/>
                  </a:schemeClr>
                </a:solidFill>
              </a:rPr>
              <a:t>►sistema de rastreamento do veículo em tempo real, por meio de GPS, que permita a sua localização; </a:t>
            </a:r>
          </a:p>
          <a:p>
            <a:pPr>
              <a:spcAft>
                <a:spcPts val="1200"/>
              </a:spcAft>
            </a:pPr>
            <a:r>
              <a:rPr lang="pt-BR" sz="1700" dirty="0">
                <a:solidFill>
                  <a:schemeClr val="accent4">
                    <a:lumMod val="75000"/>
                  </a:schemeClr>
                </a:solidFill>
              </a:rPr>
              <a:t>►dispositivos de intervenção remota que permitam o controle e bloqueio de abertura das portas; e </a:t>
            </a:r>
          </a:p>
          <a:p>
            <a:pPr>
              <a:spcAft>
                <a:spcPts val="1200"/>
              </a:spcAft>
            </a:pPr>
            <a:r>
              <a:rPr lang="pt-BR" sz="1700" dirty="0">
                <a:solidFill>
                  <a:schemeClr val="accent4">
                    <a:lumMod val="75000"/>
                  </a:schemeClr>
                </a:solidFill>
              </a:rPr>
              <a:t>►botão de pânico, com ligação direta com a empresa responsável pelo transporte. </a:t>
            </a:r>
          </a:p>
          <a:p>
            <a:pPr>
              <a:spcAft>
                <a:spcPts val="1200"/>
              </a:spcAft>
            </a:pPr>
            <a:r>
              <a:rPr lang="pt-BR" sz="1700" b="1" dirty="0">
                <a:solidFill>
                  <a:schemeClr val="accent4">
                    <a:lumMod val="75000"/>
                  </a:schemeClr>
                </a:solidFill>
              </a:rPr>
              <a:t>Parágrafo único. </a:t>
            </a:r>
            <a:r>
              <a:rPr lang="pt-BR" sz="1700" dirty="0">
                <a:solidFill>
                  <a:schemeClr val="accent4">
                    <a:lumMod val="75000"/>
                  </a:schemeClr>
                </a:solidFill>
              </a:rPr>
              <a:t>O cumprimento do previsto nos incisos I a IV do caput deve ser declarado no Plano de Segurança da empresa, nos termos do art. 66, inciso IV, da Portaria nº 56 – COLOG/17.</a:t>
            </a:r>
          </a:p>
        </p:txBody>
      </p:sp>
      <p:pic>
        <p:nvPicPr>
          <p:cNvPr id="9" name="Imagem 8">
            <a:extLst>
              <a:ext uri="{FF2B5EF4-FFF2-40B4-BE49-F238E27FC236}">
                <a16:creationId xmlns:a16="http://schemas.microsoft.com/office/drawing/2014/main" id="{D5304ED5-A6FC-4E81-BD8F-E575ADD9F318}"/>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575855" cy="816074"/>
          </a:xfrm>
          <a:prstGeom prst="rect">
            <a:avLst/>
          </a:prstGeom>
        </p:spPr>
      </p:pic>
      <p:sp>
        <p:nvSpPr>
          <p:cNvPr id="11" name="CaixaDeTexto 10">
            <a:extLst>
              <a:ext uri="{FF2B5EF4-FFF2-40B4-BE49-F238E27FC236}">
                <a16:creationId xmlns:a16="http://schemas.microsoft.com/office/drawing/2014/main" id="{9F2C4E5F-A6BF-4AE1-BFE1-0C22C2855E26}"/>
              </a:ext>
            </a:extLst>
          </p:cNvPr>
          <p:cNvSpPr txBox="1"/>
          <p:nvPr/>
        </p:nvSpPr>
        <p:spPr>
          <a:xfrm>
            <a:off x="214281" y="577298"/>
            <a:ext cx="4247106" cy="738664"/>
          </a:xfrm>
          <a:prstGeom prst="rect">
            <a:avLst/>
          </a:prstGeom>
          <a:noFill/>
        </p:spPr>
        <p:txBody>
          <a:bodyPr wrap="square" rtlCol="0">
            <a:spAutoFit/>
          </a:bodyPr>
          <a:lstStyle/>
          <a:p>
            <a:r>
              <a:rPr lang="pt-BR" sz="2200" b="1" dirty="0"/>
              <a:t>CLASSE 1 - EXPLOSIVOS</a:t>
            </a:r>
          </a:p>
          <a:p>
            <a:r>
              <a:rPr lang="pt-BR" sz="2000" dirty="0"/>
              <a:t>Regulamentação Ministério da Defesa</a:t>
            </a:r>
          </a:p>
        </p:txBody>
      </p:sp>
      <p:sp>
        <p:nvSpPr>
          <p:cNvPr id="13" name="Retângulo 12">
            <a:extLst>
              <a:ext uri="{FF2B5EF4-FFF2-40B4-BE49-F238E27FC236}">
                <a16:creationId xmlns:a16="http://schemas.microsoft.com/office/drawing/2014/main" id="{73BA7639-8DA2-4D69-AC7A-C247D416FECB}"/>
              </a:ext>
            </a:extLst>
          </p:cNvPr>
          <p:cNvSpPr/>
          <p:nvPr/>
        </p:nvSpPr>
        <p:spPr>
          <a:xfrm>
            <a:off x="7093974" y="577298"/>
            <a:ext cx="1968112" cy="21598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solidFill>
                  <a:schemeClr val="bg1"/>
                </a:solidFill>
              </a:rPr>
              <a:t>Portaria 147/2019– Min. Defesa</a:t>
            </a:r>
          </a:p>
        </p:txBody>
      </p:sp>
    </p:spTree>
    <p:extLst>
      <p:ext uri="{BB962C8B-B14F-4D97-AF65-F5344CB8AC3E}">
        <p14:creationId xmlns:p14="http://schemas.microsoft.com/office/powerpoint/2010/main" val="182205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randombar(horizontal)">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randombar(horizontal)">
                                      <p:cBhvr>
                                        <p:cTn id="2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79512" y="1363876"/>
            <a:ext cx="8784976" cy="3603294"/>
          </a:xfrm>
          <a:prstGeom prst="rect">
            <a:avLst/>
          </a:prstGeom>
          <a:noFill/>
          <a:ln w="19050">
            <a:noFill/>
          </a:ln>
        </p:spPr>
        <p:txBody>
          <a:bodyPr wrap="square" rtlCol="0">
            <a:spAutoFit/>
          </a:bodyPr>
          <a:lstStyle/>
          <a:p>
            <a:pPr>
              <a:lnSpc>
                <a:spcPts val="3000"/>
              </a:lnSpc>
              <a:spcAft>
                <a:spcPts val="1200"/>
              </a:spcAft>
            </a:pPr>
            <a:r>
              <a:rPr lang="pt-BR" sz="2000" b="1" dirty="0">
                <a:solidFill>
                  <a:schemeClr val="accent4">
                    <a:lumMod val="75000"/>
                  </a:schemeClr>
                </a:solidFill>
                <a:highlight>
                  <a:srgbClr val="FFFF00"/>
                </a:highlight>
              </a:rPr>
              <a:t>Capítulo II - SEÇÃO V – DO TRANSPORTE:</a:t>
            </a:r>
          </a:p>
          <a:p>
            <a:pPr>
              <a:lnSpc>
                <a:spcPts val="3000"/>
              </a:lnSpc>
              <a:spcAft>
                <a:spcPts val="1200"/>
              </a:spcAft>
            </a:pPr>
            <a:r>
              <a:rPr lang="pt-BR" sz="2000" b="1" dirty="0">
                <a:solidFill>
                  <a:schemeClr val="accent4">
                    <a:lumMod val="75000"/>
                  </a:schemeClr>
                </a:solidFill>
              </a:rPr>
              <a:t>Art. 27. </a:t>
            </a:r>
            <a:r>
              <a:rPr lang="pt-BR" sz="2000" dirty="0">
                <a:solidFill>
                  <a:schemeClr val="accent4">
                    <a:lumMod val="75000"/>
                  </a:schemeClr>
                </a:solidFill>
              </a:rPr>
              <a:t> As medidas de segurança adotadas para o transporte de explosivos não devem dificultar ou impedir a ação fiscalizatória dos órgãos de segurança pública. </a:t>
            </a:r>
          </a:p>
          <a:p>
            <a:pPr>
              <a:lnSpc>
                <a:spcPts val="3000"/>
              </a:lnSpc>
              <a:spcAft>
                <a:spcPts val="1200"/>
              </a:spcAft>
            </a:pPr>
            <a:r>
              <a:rPr lang="pt-BR" sz="2000" b="1" dirty="0">
                <a:solidFill>
                  <a:schemeClr val="accent4">
                    <a:lumMod val="75000"/>
                  </a:schemeClr>
                </a:solidFill>
              </a:rPr>
              <a:t>Art. 28. </a:t>
            </a:r>
            <a:r>
              <a:rPr lang="pt-BR" sz="2000" dirty="0">
                <a:solidFill>
                  <a:schemeClr val="accent4">
                    <a:lumMod val="75000"/>
                  </a:schemeClr>
                </a:solidFill>
              </a:rPr>
              <a:t> O transporte de explosivos em território nacional deve ser obrigatoriamente acompanhado por escolta armada. Parágrafo único. O emprego de escolta não se aplica à circulação do veículo Unidade Móvel de Bombeamento (UMB), quando transportar exclusivamente emulsão base. </a:t>
            </a:r>
          </a:p>
          <a:p>
            <a:pPr>
              <a:lnSpc>
                <a:spcPts val="3000"/>
              </a:lnSpc>
              <a:spcAft>
                <a:spcPts val="1200"/>
              </a:spcAft>
            </a:pPr>
            <a:r>
              <a:rPr lang="pt-BR" sz="2000" b="1" dirty="0">
                <a:solidFill>
                  <a:schemeClr val="accent4">
                    <a:lumMod val="75000"/>
                  </a:schemeClr>
                </a:solidFill>
              </a:rPr>
              <a:t>Art. 29.</a:t>
            </a:r>
            <a:r>
              <a:rPr lang="pt-BR" sz="2000" dirty="0">
                <a:solidFill>
                  <a:schemeClr val="accent4">
                    <a:lumMod val="75000"/>
                  </a:schemeClr>
                </a:solidFill>
              </a:rPr>
              <a:t>  Os explosivos objetos passíveis de escolta são os citados no anexo G.</a:t>
            </a:r>
          </a:p>
        </p:txBody>
      </p:sp>
      <p:pic>
        <p:nvPicPr>
          <p:cNvPr id="9" name="Imagem 8">
            <a:extLst>
              <a:ext uri="{FF2B5EF4-FFF2-40B4-BE49-F238E27FC236}">
                <a16:creationId xmlns:a16="http://schemas.microsoft.com/office/drawing/2014/main" id="{597C8415-8D18-47F7-8359-C84CBAEECDB8}"/>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575855" cy="816074"/>
          </a:xfrm>
          <a:prstGeom prst="rect">
            <a:avLst/>
          </a:prstGeom>
        </p:spPr>
      </p:pic>
      <p:sp>
        <p:nvSpPr>
          <p:cNvPr id="11" name="CaixaDeTexto 10">
            <a:extLst>
              <a:ext uri="{FF2B5EF4-FFF2-40B4-BE49-F238E27FC236}">
                <a16:creationId xmlns:a16="http://schemas.microsoft.com/office/drawing/2014/main" id="{31026AED-B25D-4D9E-B67C-0577A39A26C8}"/>
              </a:ext>
            </a:extLst>
          </p:cNvPr>
          <p:cNvSpPr txBox="1"/>
          <p:nvPr/>
        </p:nvSpPr>
        <p:spPr>
          <a:xfrm>
            <a:off x="214281" y="577298"/>
            <a:ext cx="4247106" cy="738664"/>
          </a:xfrm>
          <a:prstGeom prst="rect">
            <a:avLst/>
          </a:prstGeom>
          <a:noFill/>
        </p:spPr>
        <p:txBody>
          <a:bodyPr wrap="square" rtlCol="0">
            <a:spAutoFit/>
          </a:bodyPr>
          <a:lstStyle/>
          <a:p>
            <a:r>
              <a:rPr lang="pt-BR" sz="2200" b="1" dirty="0"/>
              <a:t>CLASSE 1 - EXPLOSIVOS</a:t>
            </a:r>
          </a:p>
          <a:p>
            <a:r>
              <a:rPr lang="pt-BR" sz="2000" dirty="0"/>
              <a:t>Regulamentação Ministério da Defesa</a:t>
            </a:r>
          </a:p>
        </p:txBody>
      </p:sp>
      <p:sp>
        <p:nvSpPr>
          <p:cNvPr id="13" name="Retângulo 12">
            <a:extLst>
              <a:ext uri="{FF2B5EF4-FFF2-40B4-BE49-F238E27FC236}">
                <a16:creationId xmlns:a16="http://schemas.microsoft.com/office/drawing/2014/main" id="{77AA22A8-8A82-49C7-A586-C3B43539C76F}"/>
              </a:ext>
            </a:extLst>
          </p:cNvPr>
          <p:cNvSpPr/>
          <p:nvPr/>
        </p:nvSpPr>
        <p:spPr>
          <a:xfrm>
            <a:off x="7093974" y="577298"/>
            <a:ext cx="1968112" cy="21598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solidFill>
                  <a:schemeClr val="bg1"/>
                </a:solidFill>
              </a:rPr>
              <a:t>Portaria 147/2019– Min. Defesa</a:t>
            </a:r>
          </a:p>
        </p:txBody>
      </p:sp>
    </p:spTree>
    <p:extLst>
      <p:ext uri="{BB962C8B-B14F-4D97-AF65-F5344CB8AC3E}">
        <p14:creationId xmlns:p14="http://schemas.microsoft.com/office/powerpoint/2010/main" val="330817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ela 23"/>
          <p:cNvGraphicFramePr>
            <a:graphicFrameLocks noGrp="1"/>
          </p:cNvGraphicFramePr>
          <p:nvPr>
            <p:extLst>
              <p:ext uri="{D42A27DB-BD31-4B8C-83A1-F6EECF244321}">
                <p14:modId xmlns:p14="http://schemas.microsoft.com/office/powerpoint/2010/main" val="4273531728"/>
              </p:ext>
            </p:extLst>
          </p:nvPr>
        </p:nvGraphicFramePr>
        <p:xfrm>
          <a:off x="181869" y="555526"/>
          <a:ext cx="8784976" cy="2441781"/>
        </p:xfrm>
        <a:graphic>
          <a:graphicData uri="http://schemas.openxmlformats.org/drawingml/2006/table">
            <a:tbl>
              <a:tblPr firstRow="1" bandRow="1">
                <a:tableStyleId>{5C22544A-7EE6-4342-B048-85BDC9FD1C3A}</a:tableStyleId>
              </a:tblPr>
              <a:tblGrid>
                <a:gridCol w="1152128">
                  <a:extLst>
                    <a:ext uri="{9D8B030D-6E8A-4147-A177-3AD203B41FA5}">
                      <a16:colId xmlns:a16="http://schemas.microsoft.com/office/drawing/2014/main" val="20000"/>
                    </a:ext>
                  </a:extLst>
                </a:gridCol>
                <a:gridCol w="1104403">
                  <a:extLst>
                    <a:ext uri="{9D8B030D-6E8A-4147-A177-3AD203B41FA5}">
                      <a16:colId xmlns:a16="http://schemas.microsoft.com/office/drawing/2014/main" val="20001"/>
                    </a:ext>
                  </a:extLst>
                </a:gridCol>
                <a:gridCol w="6528445">
                  <a:extLst>
                    <a:ext uri="{9D8B030D-6E8A-4147-A177-3AD203B41FA5}">
                      <a16:colId xmlns:a16="http://schemas.microsoft.com/office/drawing/2014/main" val="20002"/>
                    </a:ext>
                  </a:extLst>
                </a:gridCol>
              </a:tblGrid>
              <a:tr h="548640">
                <a:tc>
                  <a:txBody>
                    <a:bodyPr/>
                    <a:lstStyle/>
                    <a:p>
                      <a:pPr algn="ctr"/>
                      <a:r>
                        <a:rPr lang="pt-BR" sz="1500" dirty="0"/>
                        <a:t>CLASSE</a:t>
                      </a:r>
                    </a:p>
                  </a:txBody>
                  <a:tcPr anchor="ctr"/>
                </a:tc>
                <a:tc>
                  <a:txBody>
                    <a:bodyPr/>
                    <a:lstStyle/>
                    <a:p>
                      <a:pPr algn="ctr"/>
                      <a:r>
                        <a:rPr lang="pt-BR" sz="1500" dirty="0"/>
                        <a:t>SUBCLASSE</a:t>
                      </a:r>
                    </a:p>
                  </a:txBody>
                  <a:tcPr anchor="ctr"/>
                </a:tc>
                <a:tc>
                  <a:txBody>
                    <a:bodyPr/>
                    <a:lstStyle/>
                    <a:p>
                      <a:pPr algn="ctr"/>
                      <a:r>
                        <a:rPr lang="pt-BR" sz="1500" dirty="0"/>
                        <a:t>DEFINIÇÕES</a:t>
                      </a:r>
                    </a:p>
                  </a:txBody>
                  <a:tcPr anchor="ctr"/>
                </a:tc>
                <a:extLst>
                  <a:ext uri="{0D108BD9-81ED-4DB2-BD59-A6C34878D82A}">
                    <a16:rowId xmlns:a16="http://schemas.microsoft.com/office/drawing/2014/main" val="10000"/>
                  </a:ext>
                </a:extLst>
              </a:tr>
              <a:tr h="553618">
                <a:tc rowSpan="3">
                  <a:txBody>
                    <a:bodyPr/>
                    <a:lstStyle/>
                    <a:p>
                      <a:pPr algn="ctr"/>
                      <a:r>
                        <a:rPr lang="pt-BR" sz="1500" dirty="0"/>
                        <a:t>2</a:t>
                      </a:r>
                    </a:p>
                    <a:p>
                      <a:pPr algn="ctr"/>
                      <a:r>
                        <a:rPr lang="pt-BR" sz="1500" dirty="0"/>
                        <a:t>Gases</a:t>
                      </a:r>
                    </a:p>
                  </a:txBody>
                  <a:tcPr anchor="ctr"/>
                </a:tc>
                <a:tc>
                  <a:txBody>
                    <a:bodyPr/>
                    <a:lstStyle/>
                    <a:p>
                      <a:pPr algn="ctr"/>
                      <a:r>
                        <a:rPr lang="pt-BR" sz="1500" dirty="0"/>
                        <a:t>2.1</a:t>
                      </a:r>
                    </a:p>
                  </a:txBody>
                  <a:tcPr anchor="ctr"/>
                </a:tc>
                <a:tc>
                  <a:txBody>
                    <a:bodyPr/>
                    <a:lstStyle/>
                    <a:p>
                      <a:r>
                        <a:rPr lang="pt-BR" sz="1500" dirty="0"/>
                        <a:t>Gases inflamáveis: são gases que a 20°C e à pressão normal são inflamáveis. </a:t>
                      </a:r>
                    </a:p>
                  </a:txBody>
                  <a:tcPr anchor="ctr"/>
                </a:tc>
                <a:extLst>
                  <a:ext uri="{0D108BD9-81ED-4DB2-BD59-A6C34878D82A}">
                    <a16:rowId xmlns:a16="http://schemas.microsoft.com/office/drawing/2014/main" val="10001"/>
                  </a:ext>
                </a:extLst>
              </a:tr>
              <a:tr h="548640">
                <a:tc vMerge="1">
                  <a:txBody>
                    <a:bodyPr/>
                    <a:lstStyle/>
                    <a:p>
                      <a:endParaRPr lang="pt-BR" sz="1500"/>
                    </a:p>
                  </a:txBody>
                  <a:tcPr/>
                </a:tc>
                <a:tc>
                  <a:txBody>
                    <a:bodyPr/>
                    <a:lstStyle/>
                    <a:p>
                      <a:pPr algn="ctr"/>
                      <a:r>
                        <a:rPr lang="pt-BR" sz="1500" dirty="0"/>
                        <a:t>2.2</a:t>
                      </a:r>
                    </a:p>
                  </a:txBody>
                  <a:tcPr anchor="ctr"/>
                </a:tc>
                <a:tc>
                  <a:txBody>
                    <a:bodyPr/>
                    <a:lstStyle/>
                    <a:p>
                      <a:r>
                        <a:rPr lang="pt-BR" sz="1500" dirty="0"/>
                        <a:t>Gases não-inflamáveis, não tóxicos: são gases asfixiantes e oxidantes, que não se enquadrem em outra subclasse. </a:t>
                      </a:r>
                    </a:p>
                  </a:txBody>
                  <a:tcPr anchor="ctr"/>
                </a:tc>
                <a:extLst>
                  <a:ext uri="{0D108BD9-81ED-4DB2-BD59-A6C34878D82A}">
                    <a16:rowId xmlns:a16="http://schemas.microsoft.com/office/drawing/2014/main" val="10002"/>
                  </a:ext>
                </a:extLst>
              </a:tr>
              <a:tr h="790883">
                <a:tc vMerge="1">
                  <a:txBody>
                    <a:bodyPr/>
                    <a:lstStyle/>
                    <a:p>
                      <a:endParaRPr lang="pt-BR" sz="1500"/>
                    </a:p>
                  </a:txBody>
                  <a:tcPr/>
                </a:tc>
                <a:tc>
                  <a:txBody>
                    <a:bodyPr/>
                    <a:lstStyle/>
                    <a:p>
                      <a:pPr algn="ctr"/>
                      <a:r>
                        <a:rPr lang="pt-BR" sz="1500" dirty="0"/>
                        <a:t>2.3</a:t>
                      </a:r>
                    </a:p>
                  </a:txBody>
                  <a:tcPr anchor="ctr"/>
                </a:tc>
                <a:tc>
                  <a:txBody>
                    <a:bodyPr/>
                    <a:lstStyle/>
                    <a:p>
                      <a:r>
                        <a:rPr lang="pt-BR" sz="1500" dirty="0"/>
                        <a:t>Gases tóxicos: são gases tóxicos e corrosivos que constituam risco à saúde das pessoas. </a:t>
                      </a: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15944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79512" y="1393372"/>
            <a:ext cx="8882574" cy="3141629"/>
          </a:xfrm>
          <a:prstGeom prst="rect">
            <a:avLst/>
          </a:prstGeom>
          <a:noFill/>
          <a:ln w="19050">
            <a:noFill/>
          </a:ln>
        </p:spPr>
        <p:txBody>
          <a:bodyPr wrap="square" rtlCol="0">
            <a:spAutoFit/>
          </a:bodyPr>
          <a:lstStyle/>
          <a:p>
            <a:pPr>
              <a:lnSpc>
                <a:spcPts val="3000"/>
              </a:lnSpc>
            </a:pPr>
            <a:r>
              <a:rPr lang="pt-BR" sz="2000" b="1" dirty="0">
                <a:solidFill>
                  <a:schemeClr val="accent1">
                    <a:lumMod val="75000"/>
                  </a:schemeClr>
                </a:solidFill>
                <a:highlight>
                  <a:srgbClr val="FFFF00"/>
                </a:highlight>
              </a:rPr>
              <a:t>Capítulo III - SEÇÃO II – DO TRÁFEGO:</a:t>
            </a:r>
          </a:p>
          <a:p>
            <a:pPr>
              <a:lnSpc>
                <a:spcPts val="3000"/>
              </a:lnSpc>
            </a:pPr>
            <a:endParaRPr lang="pt-BR" sz="2000" dirty="0">
              <a:solidFill>
                <a:schemeClr val="accent1">
                  <a:lumMod val="75000"/>
                </a:schemeClr>
              </a:solidFill>
            </a:endParaRPr>
          </a:p>
          <a:p>
            <a:pPr>
              <a:lnSpc>
                <a:spcPts val="3000"/>
              </a:lnSpc>
            </a:pPr>
            <a:r>
              <a:rPr lang="pt-BR" sz="2000" b="1" dirty="0">
                <a:solidFill>
                  <a:schemeClr val="accent1">
                    <a:lumMod val="75000"/>
                  </a:schemeClr>
                </a:solidFill>
              </a:rPr>
              <a:t>Art. 67.</a:t>
            </a:r>
            <a:r>
              <a:rPr lang="pt-BR" sz="2000" dirty="0">
                <a:solidFill>
                  <a:schemeClr val="accent1">
                    <a:lumMod val="75000"/>
                  </a:schemeClr>
                </a:solidFill>
              </a:rPr>
              <a:t> Os explosivos em circulação (tráfego) em todo o território nacional deverão ser acompanhados da guia de tráfego correspondente aos produtos durante todos os percursos.</a:t>
            </a:r>
          </a:p>
          <a:p>
            <a:pPr>
              <a:lnSpc>
                <a:spcPts val="3000"/>
              </a:lnSpc>
            </a:pPr>
            <a:r>
              <a:rPr lang="pt-BR" sz="2000" dirty="0">
                <a:solidFill>
                  <a:schemeClr val="accent1">
                    <a:lumMod val="75000"/>
                  </a:schemeClr>
                </a:solidFill>
              </a:rPr>
              <a:t> </a:t>
            </a:r>
          </a:p>
          <a:p>
            <a:pPr>
              <a:lnSpc>
                <a:spcPts val="3000"/>
              </a:lnSpc>
            </a:pPr>
            <a:r>
              <a:rPr lang="pt-BR" sz="2000" b="1" dirty="0">
                <a:solidFill>
                  <a:schemeClr val="accent1">
                    <a:lumMod val="75000"/>
                  </a:schemeClr>
                </a:solidFill>
              </a:rPr>
              <a:t>Art. 68.</a:t>
            </a:r>
            <a:r>
              <a:rPr lang="pt-BR" sz="2000" dirty="0">
                <a:solidFill>
                  <a:schemeClr val="accent1">
                    <a:lumMod val="75000"/>
                  </a:schemeClr>
                </a:solidFill>
              </a:rPr>
              <a:t> Explosivos e acessórios iniciadores transportados nas condições previstas no art. 25 podem constar da mesma guia de tráfego (GT). </a:t>
            </a:r>
          </a:p>
        </p:txBody>
      </p:sp>
      <p:pic>
        <p:nvPicPr>
          <p:cNvPr id="9" name="Imagem 8">
            <a:extLst>
              <a:ext uri="{FF2B5EF4-FFF2-40B4-BE49-F238E27FC236}">
                <a16:creationId xmlns:a16="http://schemas.microsoft.com/office/drawing/2014/main" id="{74EAE392-4E4A-4CE9-ABB6-BF51F829A018}"/>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575855" cy="816074"/>
          </a:xfrm>
          <a:prstGeom prst="rect">
            <a:avLst/>
          </a:prstGeom>
        </p:spPr>
      </p:pic>
      <p:sp>
        <p:nvSpPr>
          <p:cNvPr id="11" name="CaixaDeTexto 10">
            <a:extLst>
              <a:ext uri="{FF2B5EF4-FFF2-40B4-BE49-F238E27FC236}">
                <a16:creationId xmlns:a16="http://schemas.microsoft.com/office/drawing/2014/main" id="{D4E99C5A-AEE8-4FEE-AE45-A545CC6B9CF6}"/>
              </a:ext>
            </a:extLst>
          </p:cNvPr>
          <p:cNvSpPr txBox="1"/>
          <p:nvPr/>
        </p:nvSpPr>
        <p:spPr>
          <a:xfrm>
            <a:off x="214281" y="577298"/>
            <a:ext cx="4247106" cy="738664"/>
          </a:xfrm>
          <a:prstGeom prst="rect">
            <a:avLst/>
          </a:prstGeom>
          <a:noFill/>
        </p:spPr>
        <p:txBody>
          <a:bodyPr wrap="square" rtlCol="0">
            <a:spAutoFit/>
          </a:bodyPr>
          <a:lstStyle/>
          <a:p>
            <a:r>
              <a:rPr lang="pt-BR" sz="2200" b="1" dirty="0"/>
              <a:t>CLASSE 1 - EXPLOSIVOS</a:t>
            </a:r>
          </a:p>
          <a:p>
            <a:r>
              <a:rPr lang="pt-BR" sz="2000" dirty="0"/>
              <a:t>Regulamentação Ministério da Defesa</a:t>
            </a:r>
          </a:p>
        </p:txBody>
      </p:sp>
      <p:sp>
        <p:nvSpPr>
          <p:cNvPr id="13" name="Retângulo 12">
            <a:extLst>
              <a:ext uri="{FF2B5EF4-FFF2-40B4-BE49-F238E27FC236}">
                <a16:creationId xmlns:a16="http://schemas.microsoft.com/office/drawing/2014/main" id="{0D819E0E-1D72-4969-8944-664A925200CA}"/>
              </a:ext>
            </a:extLst>
          </p:cNvPr>
          <p:cNvSpPr/>
          <p:nvPr/>
        </p:nvSpPr>
        <p:spPr>
          <a:xfrm>
            <a:off x="7093974" y="577298"/>
            <a:ext cx="1968112" cy="21598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solidFill>
                  <a:schemeClr val="bg1"/>
                </a:solidFill>
              </a:rPr>
              <a:t>Portaria 147/2019– Min. Defesa</a:t>
            </a:r>
          </a:p>
        </p:txBody>
      </p:sp>
    </p:spTree>
    <p:extLst>
      <p:ext uri="{BB962C8B-B14F-4D97-AF65-F5344CB8AC3E}">
        <p14:creationId xmlns:p14="http://schemas.microsoft.com/office/powerpoint/2010/main" val="345641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randombar(horizontal)">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79512" y="1393372"/>
            <a:ext cx="8882574" cy="3141629"/>
          </a:xfrm>
          <a:prstGeom prst="rect">
            <a:avLst/>
          </a:prstGeom>
          <a:noFill/>
          <a:ln w="19050">
            <a:noFill/>
          </a:ln>
        </p:spPr>
        <p:txBody>
          <a:bodyPr wrap="square" rtlCol="0">
            <a:spAutoFit/>
          </a:bodyPr>
          <a:lstStyle/>
          <a:p>
            <a:pPr>
              <a:lnSpc>
                <a:spcPts val="3000"/>
              </a:lnSpc>
            </a:pPr>
            <a:r>
              <a:rPr lang="pt-BR" sz="2000" b="1" dirty="0">
                <a:solidFill>
                  <a:schemeClr val="accent1">
                    <a:lumMod val="75000"/>
                  </a:schemeClr>
                </a:solidFill>
                <a:highlight>
                  <a:srgbClr val="FFFF00"/>
                </a:highlight>
              </a:rPr>
              <a:t>Capítulo III - SEÇÃO II – DO TRÁFEGO:</a:t>
            </a:r>
          </a:p>
          <a:p>
            <a:pPr>
              <a:lnSpc>
                <a:spcPts val="3000"/>
              </a:lnSpc>
            </a:pPr>
            <a:endParaRPr lang="pt-BR" sz="2000" dirty="0">
              <a:solidFill>
                <a:schemeClr val="accent1">
                  <a:lumMod val="75000"/>
                </a:schemeClr>
              </a:solidFill>
            </a:endParaRPr>
          </a:p>
          <a:p>
            <a:pPr>
              <a:lnSpc>
                <a:spcPts val="3000"/>
              </a:lnSpc>
            </a:pPr>
            <a:r>
              <a:rPr lang="pt-BR" sz="2000" b="1" dirty="0">
                <a:solidFill>
                  <a:schemeClr val="accent1">
                    <a:lumMod val="75000"/>
                  </a:schemeClr>
                </a:solidFill>
              </a:rPr>
              <a:t>Art. 69.</a:t>
            </a:r>
            <a:r>
              <a:rPr lang="pt-BR" sz="2000" dirty="0">
                <a:solidFill>
                  <a:schemeClr val="accent1">
                    <a:lumMod val="75000"/>
                  </a:schemeClr>
                </a:solidFill>
              </a:rPr>
              <a:t> Devem ser anexados à guia de tráfego o Termo de Transferência de Posse (anexo N) correspondente; e o documento auxiliar da nota fiscal eletrônica (DANFE) ou documento fiscal referente aos materiais ou produtos. </a:t>
            </a:r>
          </a:p>
          <a:p>
            <a:pPr>
              <a:lnSpc>
                <a:spcPts val="3000"/>
              </a:lnSpc>
            </a:pPr>
            <a:endParaRPr lang="pt-BR" sz="2000" dirty="0">
              <a:solidFill>
                <a:schemeClr val="accent1">
                  <a:lumMod val="75000"/>
                </a:schemeClr>
              </a:solidFill>
            </a:endParaRPr>
          </a:p>
          <a:p>
            <a:pPr>
              <a:lnSpc>
                <a:spcPts val="3000"/>
              </a:lnSpc>
            </a:pPr>
            <a:r>
              <a:rPr lang="pt-BR" sz="2000" b="1" dirty="0">
                <a:solidFill>
                  <a:schemeClr val="accent1">
                    <a:lumMod val="75000"/>
                  </a:schemeClr>
                </a:solidFill>
              </a:rPr>
              <a:t>Parágrafo único.</a:t>
            </a:r>
            <a:r>
              <a:rPr lang="pt-BR" sz="2000" dirty="0">
                <a:solidFill>
                  <a:schemeClr val="accent1">
                    <a:lumMod val="75000"/>
                  </a:schemeClr>
                </a:solidFill>
              </a:rPr>
              <a:t> O Termo de Transferência de Posse deve ser assinado pelo fornecedor e pelo adquirente dos explosivos.</a:t>
            </a:r>
          </a:p>
        </p:txBody>
      </p:sp>
      <p:pic>
        <p:nvPicPr>
          <p:cNvPr id="9" name="Imagem 8">
            <a:extLst>
              <a:ext uri="{FF2B5EF4-FFF2-40B4-BE49-F238E27FC236}">
                <a16:creationId xmlns:a16="http://schemas.microsoft.com/office/drawing/2014/main" id="{74EAE392-4E4A-4CE9-ABB6-BF51F829A018}"/>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575855" cy="816074"/>
          </a:xfrm>
          <a:prstGeom prst="rect">
            <a:avLst/>
          </a:prstGeom>
        </p:spPr>
      </p:pic>
      <p:sp>
        <p:nvSpPr>
          <p:cNvPr id="11" name="CaixaDeTexto 10">
            <a:extLst>
              <a:ext uri="{FF2B5EF4-FFF2-40B4-BE49-F238E27FC236}">
                <a16:creationId xmlns:a16="http://schemas.microsoft.com/office/drawing/2014/main" id="{D4E99C5A-AEE8-4FEE-AE45-A545CC6B9CF6}"/>
              </a:ext>
            </a:extLst>
          </p:cNvPr>
          <p:cNvSpPr txBox="1"/>
          <p:nvPr/>
        </p:nvSpPr>
        <p:spPr>
          <a:xfrm>
            <a:off x="214281" y="577298"/>
            <a:ext cx="4247106" cy="738664"/>
          </a:xfrm>
          <a:prstGeom prst="rect">
            <a:avLst/>
          </a:prstGeom>
          <a:noFill/>
        </p:spPr>
        <p:txBody>
          <a:bodyPr wrap="square" rtlCol="0">
            <a:spAutoFit/>
          </a:bodyPr>
          <a:lstStyle/>
          <a:p>
            <a:r>
              <a:rPr lang="pt-BR" sz="2200" b="1" dirty="0"/>
              <a:t>CLASSE 1 - EXPLOSIVOS</a:t>
            </a:r>
          </a:p>
          <a:p>
            <a:r>
              <a:rPr lang="pt-BR" sz="2000" dirty="0"/>
              <a:t>Regulamentação Ministério da Defesa</a:t>
            </a:r>
          </a:p>
        </p:txBody>
      </p:sp>
      <p:sp>
        <p:nvSpPr>
          <p:cNvPr id="13" name="Retângulo 12">
            <a:extLst>
              <a:ext uri="{FF2B5EF4-FFF2-40B4-BE49-F238E27FC236}">
                <a16:creationId xmlns:a16="http://schemas.microsoft.com/office/drawing/2014/main" id="{0D819E0E-1D72-4969-8944-664A925200CA}"/>
              </a:ext>
            </a:extLst>
          </p:cNvPr>
          <p:cNvSpPr/>
          <p:nvPr/>
        </p:nvSpPr>
        <p:spPr>
          <a:xfrm>
            <a:off x="7093974" y="577298"/>
            <a:ext cx="1968112" cy="21598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solidFill>
                  <a:schemeClr val="bg1"/>
                </a:solidFill>
              </a:rPr>
              <a:t>Portaria 147/2019– Min. Defesa</a:t>
            </a:r>
          </a:p>
        </p:txBody>
      </p:sp>
    </p:spTree>
    <p:extLst>
      <p:ext uri="{BB962C8B-B14F-4D97-AF65-F5344CB8AC3E}">
        <p14:creationId xmlns:p14="http://schemas.microsoft.com/office/powerpoint/2010/main" val="292106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79512" y="1371601"/>
            <a:ext cx="8784976" cy="3599960"/>
          </a:xfrm>
          <a:prstGeom prst="rect">
            <a:avLst/>
          </a:prstGeom>
          <a:noFill/>
          <a:ln w="19050">
            <a:noFill/>
          </a:ln>
        </p:spPr>
        <p:txBody>
          <a:bodyPr wrap="square" rtlCol="0">
            <a:spAutoFit/>
          </a:bodyPr>
          <a:lstStyle/>
          <a:p>
            <a:pPr>
              <a:lnSpc>
                <a:spcPts val="3000"/>
              </a:lnSpc>
              <a:spcAft>
                <a:spcPts val="1200"/>
              </a:spcAft>
            </a:pPr>
            <a:r>
              <a:rPr lang="pt-BR" sz="1900" b="1" dirty="0">
                <a:solidFill>
                  <a:schemeClr val="accent1">
                    <a:lumMod val="75000"/>
                  </a:schemeClr>
                </a:solidFill>
                <a:highlight>
                  <a:srgbClr val="FFFF00"/>
                </a:highlight>
              </a:rPr>
              <a:t>Capítulo III - SEÇÃO II – DO TRÁFEGO:</a:t>
            </a:r>
          </a:p>
          <a:p>
            <a:pPr>
              <a:lnSpc>
                <a:spcPts val="3000"/>
              </a:lnSpc>
              <a:spcAft>
                <a:spcPts val="1200"/>
              </a:spcAft>
            </a:pPr>
            <a:r>
              <a:rPr lang="pt-BR" sz="1900" b="1" dirty="0">
                <a:solidFill>
                  <a:schemeClr val="accent1">
                    <a:lumMod val="75000"/>
                  </a:schemeClr>
                </a:solidFill>
              </a:rPr>
              <a:t>Art. 70. </a:t>
            </a:r>
            <a:r>
              <a:rPr lang="pt-BR" sz="1900" dirty="0">
                <a:solidFill>
                  <a:schemeClr val="accent1">
                    <a:lumMod val="75000"/>
                  </a:schemeClr>
                </a:solidFill>
              </a:rPr>
              <a:t>O retorno de explosivos à origem por motivo de sobra de serviço realizado; de não execução de detonação ou de devolução, poderá ser feito mediante a emissão de outra guia de tráfego ou pela utilização do verso da guia original, conforme o anexo O. </a:t>
            </a:r>
          </a:p>
          <a:p>
            <a:pPr>
              <a:lnSpc>
                <a:spcPts val="3000"/>
              </a:lnSpc>
              <a:spcAft>
                <a:spcPts val="1200"/>
              </a:spcAft>
            </a:pPr>
            <a:r>
              <a:rPr lang="pt-BR" sz="1900" b="1" dirty="0">
                <a:solidFill>
                  <a:schemeClr val="accent1">
                    <a:lumMod val="75000"/>
                  </a:schemeClr>
                </a:solidFill>
              </a:rPr>
              <a:t>Art. 71.</a:t>
            </a:r>
            <a:r>
              <a:rPr lang="pt-BR" sz="1900" dirty="0">
                <a:solidFill>
                  <a:schemeClr val="accent1">
                    <a:lumMod val="75000"/>
                  </a:schemeClr>
                </a:solidFill>
              </a:rPr>
              <a:t> As Unidades Móveis de Bombeamento (UMB), de apoio e de fabricação, podem trafegar em qualquer parte do território nacional. </a:t>
            </a:r>
          </a:p>
          <a:p>
            <a:pPr>
              <a:lnSpc>
                <a:spcPts val="3000"/>
              </a:lnSpc>
              <a:spcAft>
                <a:spcPts val="1200"/>
              </a:spcAft>
            </a:pPr>
            <a:r>
              <a:rPr lang="pt-BR" sz="1900" b="1" dirty="0">
                <a:solidFill>
                  <a:schemeClr val="accent1">
                    <a:lumMod val="75000"/>
                  </a:schemeClr>
                </a:solidFill>
              </a:rPr>
              <a:t>Parágrafo único.</a:t>
            </a:r>
            <a:r>
              <a:rPr lang="pt-BR" sz="1900" dirty="0">
                <a:solidFill>
                  <a:schemeClr val="accent1">
                    <a:lumMod val="75000"/>
                  </a:schemeClr>
                </a:solidFill>
              </a:rPr>
              <a:t> Para o deslocamento de Unidade Móvel de Bombeamento ou Unidade Móvel de Apoio locada deve ser emitida previamente Guia de Tráfego.</a:t>
            </a:r>
          </a:p>
        </p:txBody>
      </p:sp>
      <p:pic>
        <p:nvPicPr>
          <p:cNvPr id="9" name="Imagem 8">
            <a:extLst>
              <a:ext uri="{FF2B5EF4-FFF2-40B4-BE49-F238E27FC236}">
                <a16:creationId xmlns:a16="http://schemas.microsoft.com/office/drawing/2014/main" id="{575D7304-A80F-448D-99A6-63EAFA9CCCDC}"/>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575855" cy="816074"/>
          </a:xfrm>
          <a:prstGeom prst="rect">
            <a:avLst/>
          </a:prstGeom>
        </p:spPr>
      </p:pic>
      <p:sp>
        <p:nvSpPr>
          <p:cNvPr id="11" name="CaixaDeTexto 10">
            <a:extLst>
              <a:ext uri="{FF2B5EF4-FFF2-40B4-BE49-F238E27FC236}">
                <a16:creationId xmlns:a16="http://schemas.microsoft.com/office/drawing/2014/main" id="{B884CA84-2643-40F0-A32F-58CA5E6A8935}"/>
              </a:ext>
            </a:extLst>
          </p:cNvPr>
          <p:cNvSpPr txBox="1"/>
          <p:nvPr/>
        </p:nvSpPr>
        <p:spPr>
          <a:xfrm>
            <a:off x="214281" y="577298"/>
            <a:ext cx="4247106" cy="738664"/>
          </a:xfrm>
          <a:prstGeom prst="rect">
            <a:avLst/>
          </a:prstGeom>
          <a:noFill/>
        </p:spPr>
        <p:txBody>
          <a:bodyPr wrap="square" rtlCol="0">
            <a:spAutoFit/>
          </a:bodyPr>
          <a:lstStyle/>
          <a:p>
            <a:r>
              <a:rPr lang="pt-BR" sz="2200" b="1" dirty="0"/>
              <a:t>CLASSE 1 - EXPLOSIVOS</a:t>
            </a:r>
          </a:p>
          <a:p>
            <a:r>
              <a:rPr lang="pt-BR" sz="2000" dirty="0"/>
              <a:t>Regulamentação Ministério da Defesa</a:t>
            </a:r>
          </a:p>
        </p:txBody>
      </p:sp>
      <p:sp>
        <p:nvSpPr>
          <p:cNvPr id="13" name="Retângulo 12">
            <a:extLst>
              <a:ext uri="{FF2B5EF4-FFF2-40B4-BE49-F238E27FC236}">
                <a16:creationId xmlns:a16="http://schemas.microsoft.com/office/drawing/2014/main" id="{01E1F841-7651-4008-88D5-9E891FBB79D4}"/>
              </a:ext>
            </a:extLst>
          </p:cNvPr>
          <p:cNvSpPr/>
          <p:nvPr/>
        </p:nvSpPr>
        <p:spPr>
          <a:xfrm>
            <a:off x="7093974" y="577298"/>
            <a:ext cx="1968112" cy="21598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solidFill>
                  <a:schemeClr val="bg1"/>
                </a:solidFill>
              </a:rPr>
              <a:t>Portaria 147/2019– Min. Defesa</a:t>
            </a:r>
          </a:p>
        </p:txBody>
      </p:sp>
    </p:spTree>
    <p:extLst>
      <p:ext uri="{BB962C8B-B14F-4D97-AF65-F5344CB8AC3E}">
        <p14:creationId xmlns:p14="http://schemas.microsoft.com/office/powerpoint/2010/main" val="287724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62482" y="1371601"/>
            <a:ext cx="4841957" cy="833305"/>
          </a:xfrm>
          <a:prstGeom prst="rect">
            <a:avLst/>
          </a:prstGeom>
          <a:noFill/>
          <a:ln w="19050">
            <a:noFill/>
          </a:ln>
        </p:spPr>
        <p:txBody>
          <a:bodyPr wrap="square" rtlCol="0">
            <a:spAutoFit/>
          </a:bodyPr>
          <a:lstStyle/>
          <a:p>
            <a:pPr algn="just">
              <a:lnSpc>
                <a:spcPts val="3000"/>
              </a:lnSpc>
            </a:pPr>
            <a:r>
              <a:rPr lang="pt-BR" sz="2000" dirty="0"/>
              <a:t>A explosão </a:t>
            </a:r>
            <a:r>
              <a:rPr lang="pt-BR" sz="2000" dirty="0">
                <a:solidFill>
                  <a:srgbClr val="00B0F0"/>
                </a:solidFill>
              </a:rPr>
              <a:t>é um fenômeno muito rápido</a:t>
            </a:r>
            <a:r>
              <a:rPr lang="pt-BR" sz="2000" dirty="0"/>
              <a:t>, para o qual </a:t>
            </a:r>
            <a:r>
              <a:rPr lang="pt-BR" sz="2000" dirty="0">
                <a:solidFill>
                  <a:srgbClr val="FF0000"/>
                </a:solidFill>
              </a:rPr>
              <a:t>não há tempo de reação</a:t>
            </a:r>
            <a:r>
              <a:rPr lang="pt-BR" sz="2000" dirty="0"/>
              <a:t>.</a:t>
            </a:r>
          </a:p>
        </p:txBody>
      </p:sp>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2896" y="590203"/>
            <a:ext cx="2475198" cy="1763839"/>
          </a:xfrm>
          <a:prstGeom prst="rect">
            <a:avLst/>
          </a:prstGeom>
          <a:ln>
            <a:noFill/>
          </a:ln>
          <a:effectLst>
            <a:softEdge rad="112500"/>
          </a:effectLst>
        </p:spPr>
      </p:pic>
      <p:sp>
        <p:nvSpPr>
          <p:cNvPr id="3" name="CaixaDeTexto 2"/>
          <p:cNvSpPr txBox="1"/>
          <p:nvPr/>
        </p:nvSpPr>
        <p:spPr>
          <a:xfrm>
            <a:off x="214281" y="2363768"/>
            <a:ext cx="8732188" cy="1218026"/>
          </a:xfrm>
          <a:prstGeom prst="rect">
            <a:avLst/>
          </a:prstGeom>
          <a:noFill/>
          <a:ln w="19050">
            <a:noFill/>
          </a:ln>
        </p:spPr>
        <p:txBody>
          <a:bodyPr wrap="square" rtlCol="0">
            <a:spAutoFit/>
          </a:bodyPr>
          <a:lstStyle/>
          <a:p>
            <a:pPr algn="just">
              <a:lnSpc>
                <a:spcPts val="3000"/>
              </a:lnSpc>
            </a:pPr>
            <a:r>
              <a:rPr lang="pt-BR" sz="2000" dirty="0"/>
              <a:t>Classifica-se  </a:t>
            </a:r>
            <a:r>
              <a:rPr lang="pt-BR" sz="2000" b="1" dirty="0"/>
              <a:t>queima ou combustão, </a:t>
            </a:r>
            <a:r>
              <a:rPr lang="pt-BR" sz="2000" dirty="0"/>
              <a:t>a decomposição que ocorre de forma lenta; a </a:t>
            </a:r>
            <a:r>
              <a:rPr lang="pt-BR" sz="2000" dirty="0">
                <a:solidFill>
                  <a:srgbClr val="FD6E35"/>
                </a:solidFill>
              </a:rPr>
              <a:t>deflagração</a:t>
            </a:r>
            <a:r>
              <a:rPr lang="pt-BR" sz="2000" b="1" dirty="0"/>
              <a:t> </a:t>
            </a:r>
            <a:r>
              <a:rPr lang="pt-BR" sz="2000" dirty="0"/>
              <a:t>como aquela que ocorre em média velocidade e a </a:t>
            </a:r>
            <a:r>
              <a:rPr lang="pt-BR" sz="2000" dirty="0">
                <a:solidFill>
                  <a:srgbClr val="FD6E35"/>
                </a:solidFill>
              </a:rPr>
              <a:t>detonação</a:t>
            </a:r>
            <a:r>
              <a:rPr lang="pt-BR" sz="2000" b="1" dirty="0"/>
              <a:t> </a:t>
            </a:r>
            <a:r>
              <a:rPr lang="pt-BR" sz="2000" dirty="0"/>
              <a:t>quando a velocidade de decomposição é elevada.</a:t>
            </a:r>
          </a:p>
        </p:txBody>
      </p:sp>
      <p:pic>
        <p:nvPicPr>
          <p:cNvPr id="10" name="Imagem 9">
            <a:extLst>
              <a:ext uri="{FF2B5EF4-FFF2-40B4-BE49-F238E27FC236}">
                <a16:creationId xmlns:a16="http://schemas.microsoft.com/office/drawing/2014/main" id="{E1C748ED-C69C-4DEA-8270-2D3F49F52E68}"/>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5" y="555527"/>
            <a:ext cx="4575855" cy="816074"/>
          </a:xfrm>
          <a:prstGeom prst="rect">
            <a:avLst/>
          </a:prstGeom>
        </p:spPr>
      </p:pic>
      <p:sp>
        <p:nvSpPr>
          <p:cNvPr id="11" name="CaixaDeTexto 10">
            <a:extLst>
              <a:ext uri="{FF2B5EF4-FFF2-40B4-BE49-F238E27FC236}">
                <a16:creationId xmlns:a16="http://schemas.microsoft.com/office/drawing/2014/main" id="{8F5C2AA0-32DB-48FA-BD4D-1745516C6242}"/>
              </a:ext>
            </a:extLst>
          </p:cNvPr>
          <p:cNvSpPr txBox="1"/>
          <p:nvPr/>
        </p:nvSpPr>
        <p:spPr>
          <a:xfrm>
            <a:off x="214281" y="577298"/>
            <a:ext cx="4247106" cy="738664"/>
          </a:xfrm>
          <a:prstGeom prst="rect">
            <a:avLst/>
          </a:prstGeom>
          <a:noFill/>
        </p:spPr>
        <p:txBody>
          <a:bodyPr wrap="square" rtlCol="0">
            <a:spAutoFit/>
          </a:bodyPr>
          <a:lstStyle/>
          <a:p>
            <a:r>
              <a:rPr lang="pt-BR" sz="2200" b="1" dirty="0"/>
              <a:t>CLASSE 1 - EXPLOSIVOS</a:t>
            </a:r>
          </a:p>
          <a:p>
            <a:r>
              <a:rPr lang="pt-BR" sz="2000" dirty="0"/>
              <a:t>Comportamento Preventivo</a:t>
            </a:r>
          </a:p>
        </p:txBody>
      </p:sp>
      <p:sp>
        <p:nvSpPr>
          <p:cNvPr id="12" name="CaixaDeTexto 11">
            <a:extLst>
              <a:ext uri="{FF2B5EF4-FFF2-40B4-BE49-F238E27FC236}">
                <a16:creationId xmlns:a16="http://schemas.microsoft.com/office/drawing/2014/main" id="{A35EAFE3-F038-40EC-9DA0-55FF9F5FA171}"/>
              </a:ext>
            </a:extLst>
          </p:cNvPr>
          <p:cNvSpPr txBox="1"/>
          <p:nvPr/>
        </p:nvSpPr>
        <p:spPr>
          <a:xfrm>
            <a:off x="214281" y="3740656"/>
            <a:ext cx="8723813" cy="1218026"/>
          </a:xfrm>
          <a:prstGeom prst="rect">
            <a:avLst/>
          </a:prstGeom>
          <a:noFill/>
          <a:ln w="19050">
            <a:noFill/>
          </a:ln>
        </p:spPr>
        <p:txBody>
          <a:bodyPr wrap="square" rtlCol="0">
            <a:spAutoFit/>
          </a:bodyPr>
          <a:lstStyle/>
          <a:p>
            <a:pPr algn="just">
              <a:lnSpc>
                <a:spcPts val="3000"/>
              </a:lnSpc>
            </a:pPr>
            <a:r>
              <a:rPr lang="pt-BR" sz="2000" dirty="0"/>
              <a:t>Assim, as ações durante a emergência deverão ser </a:t>
            </a:r>
            <a:r>
              <a:rPr lang="pt-BR" sz="2000" dirty="0">
                <a:solidFill>
                  <a:srgbClr val="00B050"/>
                </a:solidFill>
              </a:rPr>
              <a:t>preventivas</a:t>
            </a:r>
            <a:r>
              <a:rPr lang="pt-BR" sz="2000" dirty="0"/>
              <a:t> e incluem o </a:t>
            </a:r>
            <a:r>
              <a:rPr lang="pt-BR" sz="2000" dirty="0">
                <a:solidFill>
                  <a:srgbClr val="7030A0"/>
                </a:solidFill>
              </a:rPr>
              <a:t>controle dos fatores</a:t>
            </a:r>
            <a:r>
              <a:rPr lang="pt-BR" sz="2000" dirty="0"/>
              <a:t> que podem gerar um </a:t>
            </a:r>
            <a:r>
              <a:rPr lang="pt-BR" sz="2000" dirty="0">
                <a:solidFill>
                  <a:srgbClr val="00B0F0"/>
                </a:solidFill>
              </a:rPr>
              <a:t>aumento de temperatura</a:t>
            </a:r>
            <a:r>
              <a:rPr lang="pt-BR" sz="2000" dirty="0"/>
              <a:t> (calor), </a:t>
            </a:r>
            <a:r>
              <a:rPr lang="pt-BR" sz="2000" dirty="0">
                <a:solidFill>
                  <a:srgbClr val="00B0F0"/>
                </a:solidFill>
              </a:rPr>
              <a:t>choque</a:t>
            </a:r>
            <a:r>
              <a:rPr lang="pt-BR" sz="2000" dirty="0"/>
              <a:t> e </a:t>
            </a:r>
            <a:r>
              <a:rPr lang="pt-BR" sz="2000" dirty="0">
                <a:solidFill>
                  <a:srgbClr val="00B0F0"/>
                </a:solidFill>
              </a:rPr>
              <a:t>fricção</a:t>
            </a:r>
            <a:r>
              <a:rPr lang="pt-BR" sz="2000" dirty="0"/>
              <a:t>.  </a:t>
            </a:r>
          </a:p>
        </p:txBody>
      </p:sp>
    </p:spTree>
    <p:extLst>
      <p:ext uri="{BB962C8B-B14F-4D97-AF65-F5344CB8AC3E}">
        <p14:creationId xmlns:p14="http://schemas.microsoft.com/office/powerpoint/2010/main" val="405529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214280" y="1408120"/>
            <a:ext cx="8715440" cy="1218026"/>
          </a:xfrm>
          <a:prstGeom prst="rect">
            <a:avLst/>
          </a:prstGeom>
          <a:noFill/>
          <a:ln w="19050">
            <a:noFill/>
          </a:ln>
        </p:spPr>
        <p:txBody>
          <a:bodyPr wrap="square" rtlCol="0">
            <a:spAutoFit/>
          </a:bodyPr>
          <a:lstStyle/>
          <a:p>
            <a:pPr algn="just">
              <a:lnSpc>
                <a:spcPts val="3000"/>
              </a:lnSpc>
            </a:pPr>
            <a:r>
              <a:rPr lang="pt-BR" sz="2000" dirty="0"/>
              <a:t>Roupas especiais de proteção </a:t>
            </a:r>
            <a:r>
              <a:rPr lang="pt-BR" sz="2000" dirty="0">
                <a:solidFill>
                  <a:srgbClr val="00B050"/>
                </a:solidFill>
              </a:rPr>
              <a:t>somente estão disponíveis no exército</a:t>
            </a:r>
            <a:r>
              <a:rPr lang="pt-BR" sz="2000" dirty="0"/>
              <a:t> ou com o fabricante do produto, razão pela qual poderão ser acionados para prestar apoio na emergência.</a:t>
            </a:r>
          </a:p>
        </p:txBody>
      </p:sp>
      <p:sp>
        <p:nvSpPr>
          <p:cNvPr id="5" name="CaixaDeTexto 4"/>
          <p:cNvSpPr txBox="1"/>
          <p:nvPr/>
        </p:nvSpPr>
        <p:spPr>
          <a:xfrm>
            <a:off x="3073674" y="2746517"/>
            <a:ext cx="5856046" cy="1987467"/>
          </a:xfrm>
          <a:prstGeom prst="rect">
            <a:avLst/>
          </a:prstGeom>
          <a:noFill/>
          <a:ln w="19050">
            <a:noFill/>
          </a:ln>
        </p:spPr>
        <p:txBody>
          <a:bodyPr wrap="square" rtlCol="0">
            <a:spAutoFit/>
          </a:bodyPr>
          <a:lstStyle/>
          <a:p>
            <a:pPr algn="just">
              <a:lnSpc>
                <a:spcPts val="3000"/>
              </a:lnSpc>
            </a:pPr>
            <a:r>
              <a:rPr lang="pt-BR" sz="2000" dirty="0"/>
              <a:t>Ressalta-se que os </a:t>
            </a:r>
            <a:r>
              <a:rPr lang="pt-BR" sz="2000" dirty="0">
                <a:solidFill>
                  <a:srgbClr val="00B050"/>
                </a:solidFill>
              </a:rPr>
              <a:t>equipamentos de proteção individual </a:t>
            </a:r>
            <a:r>
              <a:rPr lang="pt-BR" sz="2000" dirty="0"/>
              <a:t>normalmente utilizados para proteger as equipes de emergência quando do </a:t>
            </a:r>
            <a:r>
              <a:rPr lang="pt-BR" sz="2000" dirty="0">
                <a:solidFill>
                  <a:srgbClr val="00B0F0"/>
                </a:solidFill>
              </a:rPr>
              <a:t>manuseio ou exposição aos produtos químicos</a:t>
            </a:r>
            <a:r>
              <a:rPr lang="pt-BR" sz="2000" dirty="0"/>
              <a:t>, </a:t>
            </a:r>
            <a:r>
              <a:rPr lang="pt-BR" sz="2000" dirty="0">
                <a:solidFill>
                  <a:srgbClr val="FF0000"/>
                </a:solidFill>
              </a:rPr>
              <a:t>NÃO oferecem proteção ao fenômeno explosão</a:t>
            </a:r>
            <a:r>
              <a:rPr lang="pt-BR" sz="2000" dirty="0"/>
              <a:t>.</a:t>
            </a:r>
          </a:p>
        </p:txBody>
      </p:sp>
      <p:pic>
        <p:nvPicPr>
          <p:cNvPr id="7" name="Imagem 6">
            <a:extLst>
              <a:ext uri="{FF2B5EF4-FFF2-40B4-BE49-F238E27FC236}">
                <a16:creationId xmlns:a16="http://schemas.microsoft.com/office/drawing/2014/main" id="{A94AB62E-8AE8-4625-9810-FF59542BD82D}"/>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575855" cy="816074"/>
          </a:xfrm>
          <a:prstGeom prst="rect">
            <a:avLst/>
          </a:prstGeom>
        </p:spPr>
      </p:pic>
      <p:sp>
        <p:nvSpPr>
          <p:cNvPr id="9" name="CaixaDeTexto 8">
            <a:extLst>
              <a:ext uri="{FF2B5EF4-FFF2-40B4-BE49-F238E27FC236}">
                <a16:creationId xmlns:a16="http://schemas.microsoft.com/office/drawing/2014/main" id="{106C73FC-2AA0-4875-9E79-97CD440452C3}"/>
              </a:ext>
            </a:extLst>
          </p:cNvPr>
          <p:cNvSpPr txBox="1"/>
          <p:nvPr/>
        </p:nvSpPr>
        <p:spPr>
          <a:xfrm>
            <a:off x="214281" y="577298"/>
            <a:ext cx="4247106" cy="738664"/>
          </a:xfrm>
          <a:prstGeom prst="rect">
            <a:avLst/>
          </a:prstGeom>
          <a:noFill/>
        </p:spPr>
        <p:txBody>
          <a:bodyPr wrap="square" rtlCol="0">
            <a:spAutoFit/>
          </a:bodyPr>
          <a:lstStyle/>
          <a:p>
            <a:r>
              <a:rPr lang="pt-BR" sz="2200" b="1" dirty="0"/>
              <a:t>CLASSE 1 - EXPLOSIVOS</a:t>
            </a:r>
          </a:p>
          <a:p>
            <a:r>
              <a:rPr lang="pt-BR" sz="2000" dirty="0"/>
              <a:t>Comportamento Preventivo</a:t>
            </a:r>
          </a:p>
        </p:txBody>
      </p:sp>
      <p:pic>
        <p:nvPicPr>
          <p:cNvPr id="10" name="Imagem 9">
            <a:extLst>
              <a:ext uri="{FF2B5EF4-FFF2-40B4-BE49-F238E27FC236}">
                <a16:creationId xmlns:a16="http://schemas.microsoft.com/office/drawing/2014/main" id="{A901052B-FC53-4BB0-ADB4-8152230AC8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280" y="2831260"/>
            <a:ext cx="2670096" cy="1902724"/>
          </a:xfrm>
          <a:prstGeom prst="rect">
            <a:avLst/>
          </a:prstGeom>
          <a:ln>
            <a:noFill/>
          </a:ln>
          <a:effectLst>
            <a:softEdge rad="112500"/>
          </a:effectLst>
        </p:spPr>
      </p:pic>
    </p:spTree>
    <p:extLst>
      <p:ext uri="{BB962C8B-B14F-4D97-AF65-F5344CB8AC3E}">
        <p14:creationId xmlns:p14="http://schemas.microsoft.com/office/powerpoint/2010/main" val="183258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51520" y="1485138"/>
            <a:ext cx="8640960" cy="923330"/>
          </a:xfrm>
          <a:prstGeom prst="rect">
            <a:avLst/>
          </a:prstGeom>
          <a:noFill/>
          <a:ln w="19050">
            <a:noFill/>
          </a:ln>
        </p:spPr>
        <p:txBody>
          <a:bodyPr wrap="square" rtlCol="0">
            <a:spAutoFit/>
          </a:bodyPr>
          <a:lstStyle/>
          <a:p>
            <a:pPr algn="just"/>
            <a:r>
              <a:rPr lang="pt-BR" dirty="0">
                <a:solidFill>
                  <a:schemeClr val="accent1">
                    <a:lumMod val="50000"/>
                  </a:schemeClr>
                </a:solidFill>
              </a:rPr>
              <a:t>Os condutores devem ser cuidadosos e bastante atenciosos com relação ao manuseio de explosivos, pois são substâncias altamente sensíveis. Devem ser observadas, durante o manuseio e utilização, as seguintes regras:</a:t>
            </a:r>
          </a:p>
        </p:txBody>
      </p:sp>
      <p:sp>
        <p:nvSpPr>
          <p:cNvPr id="6" name="CaixaDeTexto 5"/>
          <p:cNvSpPr txBox="1"/>
          <p:nvPr/>
        </p:nvSpPr>
        <p:spPr>
          <a:xfrm>
            <a:off x="251520" y="2588321"/>
            <a:ext cx="8568952" cy="967978"/>
          </a:xfrm>
          <a:prstGeom prst="roundRect">
            <a:avLst>
              <a:gd name="adj" fmla="val 8005"/>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pt-BR" dirty="0">
                <a:solidFill>
                  <a:srgbClr val="C00000"/>
                </a:solidFill>
              </a:rPr>
              <a:t>ABNT 7500:2017 – 19.1: “As atividades de manuseio, carregamento e descarregamento em locais públicos devem ser realizadas respeitando-se as condições de segurança relativa às características dos produtos transportados e à natureza de seus riscos.”</a:t>
            </a:r>
          </a:p>
        </p:txBody>
      </p:sp>
      <p:sp>
        <p:nvSpPr>
          <p:cNvPr id="10" name="CaixaDeTexto 9"/>
          <p:cNvSpPr txBox="1"/>
          <p:nvPr/>
        </p:nvSpPr>
        <p:spPr>
          <a:xfrm>
            <a:off x="251520" y="3847264"/>
            <a:ext cx="8568952" cy="967978"/>
          </a:xfrm>
          <a:prstGeom prst="roundRect">
            <a:avLst>
              <a:gd name="adj" fmla="val 8727"/>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pt-BR" dirty="0">
                <a:solidFill>
                  <a:schemeClr val="accent3">
                    <a:lumMod val="50000"/>
                  </a:schemeClr>
                </a:solidFill>
              </a:rPr>
              <a:t>Res. ANTT 5232/16 - 7.1.1.17 – “É proibido fumar próximo a embalagens, a veículos ou a equipamentos, assim como dentro dos veículos e equipamentos carregados com produtos perigosos.”</a:t>
            </a:r>
          </a:p>
        </p:txBody>
      </p:sp>
      <p:pic>
        <p:nvPicPr>
          <p:cNvPr id="13" name="Imagem 12">
            <a:extLst>
              <a:ext uri="{FF2B5EF4-FFF2-40B4-BE49-F238E27FC236}">
                <a16:creationId xmlns:a16="http://schemas.microsoft.com/office/drawing/2014/main" id="{024636B6-18F3-47F3-AF13-16C936903448}"/>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575855" cy="816074"/>
          </a:xfrm>
          <a:prstGeom prst="rect">
            <a:avLst/>
          </a:prstGeom>
        </p:spPr>
      </p:pic>
      <p:sp>
        <p:nvSpPr>
          <p:cNvPr id="14" name="CaixaDeTexto 13">
            <a:extLst>
              <a:ext uri="{FF2B5EF4-FFF2-40B4-BE49-F238E27FC236}">
                <a16:creationId xmlns:a16="http://schemas.microsoft.com/office/drawing/2014/main" id="{F1F56B80-6FE1-4C2D-9644-9D3BA21DE5E1}"/>
              </a:ext>
            </a:extLst>
          </p:cNvPr>
          <p:cNvSpPr txBox="1"/>
          <p:nvPr/>
        </p:nvSpPr>
        <p:spPr>
          <a:xfrm>
            <a:off x="214281" y="577298"/>
            <a:ext cx="4247106" cy="738664"/>
          </a:xfrm>
          <a:prstGeom prst="rect">
            <a:avLst/>
          </a:prstGeom>
          <a:noFill/>
        </p:spPr>
        <p:txBody>
          <a:bodyPr wrap="square" rtlCol="0">
            <a:spAutoFit/>
          </a:bodyPr>
          <a:lstStyle/>
          <a:p>
            <a:r>
              <a:rPr lang="pt-BR" sz="2200" b="1" dirty="0"/>
              <a:t>CLASSE 1 - EXPLOSIVOS</a:t>
            </a:r>
          </a:p>
          <a:p>
            <a:r>
              <a:rPr lang="pt-BR" sz="2000" dirty="0"/>
              <a:t>Comportamento Preventivo</a:t>
            </a:r>
          </a:p>
        </p:txBody>
      </p:sp>
      <p:pic>
        <p:nvPicPr>
          <p:cNvPr id="3" name="Imagem 2">
            <a:extLst>
              <a:ext uri="{FF2B5EF4-FFF2-40B4-BE49-F238E27FC236}">
                <a16:creationId xmlns:a16="http://schemas.microsoft.com/office/drawing/2014/main" id="{431760CB-171A-46D5-A8A9-B8D25FA8080B}"/>
              </a:ext>
            </a:extLst>
          </p:cNvPr>
          <p:cNvPicPr>
            <a:picLocks noChangeAspect="1"/>
          </p:cNvPicPr>
          <p:nvPr/>
        </p:nvPicPr>
        <p:blipFill>
          <a:blip r:embed="rId4"/>
          <a:stretch>
            <a:fillRect/>
          </a:stretch>
        </p:blipFill>
        <p:spPr>
          <a:xfrm>
            <a:off x="8417950" y="4339594"/>
            <a:ext cx="629388" cy="568084"/>
          </a:xfrm>
          <a:prstGeom prst="rect">
            <a:avLst/>
          </a:prstGeom>
        </p:spPr>
      </p:pic>
      <p:sp>
        <p:nvSpPr>
          <p:cNvPr id="4" name="Retângulo: Cantos Arredondados 3">
            <a:extLst>
              <a:ext uri="{FF2B5EF4-FFF2-40B4-BE49-F238E27FC236}">
                <a16:creationId xmlns:a16="http://schemas.microsoft.com/office/drawing/2014/main" id="{2089DD17-F0C7-4442-B7E7-002AFEBEB602}"/>
              </a:ext>
            </a:extLst>
          </p:cNvPr>
          <p:cNvSpPr/>
          <p:nvPr/>
        </p:nvSpPr>
        <p:spPr>
          <a:xfrm>
            <a:off x="81116" y="2422146"/>
            <a:ext cx="287593" cy="291560"/>
          </a:xfrm>
          <a:prstGeom prst="roundRect">
            <a:avLst/>
          </a:prstGeom>
          <a:solidFill>
            <a:schemeClr val="accent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b="1" dirty="0">
                <a:solidFill>
                  <a:schemeClr val="bg1"/>
                </a:solidFill>
              </a:rPr>
              <a:t>A</a:t>
            </a:r>
          </a:p>
        </p:txBody>
      </p:sp>
      <p:sp>
        <p:nvSpPr>
          <p:cNvPr id="18" name="Retângulo: Cantos Arredondados 17">
            <a:extLst>
              <a:ext uri="{FF2B5EF4-FFF2-40B4-BE49-F238E27FC236}">
                <a16:creationId xmlns:a16="http://schemas.microsoft.com/office/drawing/2014/main" id="{E759F97D-6896-43B1-9D3D-5B29DB83BAA5}"/>
              </a:ext>
            </a:extLst>
          </p:cNvPr>
          <p:cNvSpPr/>
          <p:nvPr/>
        </p:nvSpPr>
        <p:spPr>
          <a:xfrm>
            <a:off x="73742" y="3686736"/>
            <a:ext cx="287593" cy="291560"/>
          </a:xfrm>
          <a:prstGeom prst="roundRect">
            <a:avLst/>
          </a:prstGeom>
          <a:solidFill>
            <a:schemeClr val="accent3">
              <a:lumMod val="5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b="1" dirty="0">
                <a:solidFill>
                  <a:schemeClr val="bg1"/>
                </a:solidFill>
              </a:rPr>
              <a:t>B</a:t>
            </a:r>
          </a:p>
        </p:txBody>
      </p:sp>
    </p:spTree>
    <p:extLst>
      <p:ext uri="{BB962C8B-B14F-4D97-AF65-F5344CB8AC3E}">
        <p14:creationId xmlns:p14="http://schemas.microsoft.com/office/powerpoint/2010/main" val="369781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4" grpId="0" animBg="1"/>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ixaDeTexto 10"/>
          <p:cNvSpPr txBox="1"/>
          <p:nvPr/>
        </p:nvSpPr>
        <p:spPr>
          <a:xfrm>
            <a:off x="318550" y="1600532"/>
            <a:ext cx="8568952" cy="1328023"/>
          </a:xfrm>
          <a:prstGeom prst="roundRect">
            <a:avLst>
              <a:gd name="adj" fmla="val 5006"/>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pt-BR" dirty="0">
                <a:solidFill>
                  <a:srgbClr val="7030A0"/>
                </a:solidFill>
              </a:rPr>
              <a:t>[...] artigo 17 da Resolução ANTT 5848/19 É proibido: VI – “abrir embalagens contendo produtos perigosos, fumar ou adentrar as áreas de carga do veículo ou equipamentos de transporte com dispositivos capazes de produzir ignição dos produtos, seus gases ou vapores, durante as etapas da operação de transporte;”</a:t>
            </a:r>
          </a:p>
        </p:txBody>
      </p:sp>
      <p:pic>
        <p:nvPicPr>
          <p:cNvPr id="12" name="Imagem 11">
            <a:extLst>
              <a:ext uri="{FF2B5EF4-FFF2-40B4-BE49-F238E27FC236}">
                <a16:creationId xmlns:a16="http://schemas.microsoft.com/office/drawing/2014/main" id="{2125E37D-6600-4D08-A49D-1306DC4BC9BB}"/>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575855" cy="816074"/>
          </a:xfrm>
          <a:prstGeom prst="rect">
            <a:avLst/>
          </a:prstGeom>
        </p:spPr>
      </p:pic>
      <p:sp>
        <p:nvSpPr>
          <p:cNvPr id="13" name="CaixaDeTexto 12">
            <a:extLst>
              <a:ext uri="{FF2B5EF4-FFF2-40B4-BE49-F238E27FC236}">
                <a16:creationId xmlns:a16="http://schemas.microsoft.com/office/drawing/2014/main" id="{336A1406-00C6-4562-B37F-551236155B34}"/>
              </a:ext>
            </a:extLst>
          </p:cNvPr>
          <p:cNvSpPr txBox="1"/>
          <p:nvPr/>
        </p:nvSpPr>
        <p:spPr>
          <a:xfrm>
            <a:off x="214281" y="577298"/>
            <a:ext cx="4247106" cy="738664"/>
          </a:xfrm>
          <a:prstGeom prst="rect">
            <a:avLst/>
          </a:prstGeom>
          <a:noFill/>
        </p:spPr>
        <p:txBody>
          <a:bodyPr wrap="square" rtlCol="0">
            <a:spAutoFit/>
          </a:bodyPr>
          <a:lstStyle/>
          <a:p>
            <a:r>
              <a:rPr lang="pt-BR" sz="2200" b="1" dirty="0"/>
              <a:t>CLASSE 1 - EXPLOSIVOS</a:t>
            </a:r>
          </a:p>
          <a:p>
            <a:r>
              <a:rPr lang="pt-BR" sz="2000" dirty="0"/>
              <a:t>Comportamento Preventivo</a:t>
            </a:r>
          </a:p>
        </p:txBody>
      </p:sp>
      <p:pic>
        <p:nvPicPr>
          <p:cNvPr id="14" name="Imagem 13">
            <a:extLst>
              <a:ext uri="{FF2B5EF4-FFF2-40B4-BE49-F238E27FC236}">
                <a16:creationId xmlns:a16="http://schemas.microsoft.com/office/drawing/2014/main" id="{9C2F0984-5C19-4CE3-8AA1-F9FBB504B73F}"/>
              </a:ext>
            </a:extLst>
          </p:cNvPr>
          <p:cNvPicPr>
            <a:picLocks noChangeAspect="1"/>
          </p:cNvPicPr>
          <p:nvPr/>
        </p:nvPicPr>
        <p:blipFill>
          <a:blip r:embed="rId4"/>
          <a:stretch>
            <a:fillRect/>
          </a:stretch>
        </p:blipFill>
        <p:spPr>
          <a:xfrm>
            <a:off x="8417950" y="4339594"/>
            <a:ext cx="629388" cy="568084"/>
          </a:xfrm>
          <a:prstGeom prst="rect">
            <a:avLst/>
          </a:prstGeom>
        </p:spPr>
      </p:pic>
      <p:sp>
        <p:nvSpPr>
          <p:cNvPr id="16" name="Retângulo: Cantos Arredondados 15">
            <a:extLst>
              <a:ext uri="{FF2B5EF4-FFF2-40B4-BE49-F238E27FC236}">
                <a16:creationId xmlns:a16="http://schemas.microsoft.com/office/drawing/2014/main" id="{F5CAC8C6-A7C5-41D7-B277-A6B3AAC43857}"/>
              </a:ext>
            </a:extLst>
          </p:cNvPr>
          <p:cNvSpPr/>
          <p:nvPr/>
        </p:nvSpPr>
        <p:spPr>
          <a:xfrm>
            <a:off x="151602" y="1422508"/>
            <a:ext cx="287593" cy="291560"/>
          </a:xfrm>
          <a:prstGeom prst="round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b="1" dirty="0">
                <a:solidFill>
                  <a:schemeClr val="bg1"/>
                </a:solidFill>
              </a:rPr>
              <a:t>C</a:t>
            </a:r>
          </a:p>
        </p:txBody>
      </p:sp>
      <p:sp>
        <p:nvSpPr>
          <p:cNvPr id="17" name="CaixaDeTexto 16">
            <a:extLst>
              <a:ext uri="{FF2B5EF4-FFF2-40B4-BE49-F238E27FC236}">
                <a16:creationId xmlns:a16="http://schemas.microsoft.com/office/drawing/2014/main" id="{84F2A232-6C82-4D8A-94DB-11D84DFD94A8}"/>
              </a:ext>
            </a:extLst>
          </p:cNvPr>
          <p:cNvSpPr txBox="1"/>
          <p:nvPr/>
        </p:nvSpPr>
        <p:spPr>
          <a:xfrm>
            <a:off x="287524" y="3265215"/>
            <a:ext cx="5257870" cy="383619"/>
          </a:xfrm>
          <a:prstGeom prst="roundRect">
            <a:avLst>
              <a:gd name="adj" fmla="val 7386"/>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defPPr lvl="0">
              <a:defRPr lang="pt-BR"/>
            </a:defPPr>
            <a:lvl1pPr algn="just">
              <a:defRPr>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pt-BR" dirty="0">
                <a:solidFill>
                  <a:srgbClr val="0070C0"/>
                </a:solidFill>
              </a:rPr>
              <a:t>Suprimido pelo art. 17 da Resolução ANTT 5848-19</a:t>
            </a:r>
          </a:p>
        </p:txBody>
      </p:sp>
      <p:sp>
        <p:nvSpPr>
          <p:cNvPr id="18" name="Retângulo: Cantos Arredondados 17">
            <a:extLst>
              <a:ext uri="{FF2B5EF4-FFF2-40B4-BE49-F238E27FC236}">
                <a16:creationId xmlns:a16="http://schemas.microsoft.com/office/drawing/2014/main" id="{FFD33049-60D8-4C84-B10F-BA4CFB821D0D}"/>
              </a:ext>
            </a:extLst>
          </p:cNvPr>
          <p:cNvSpPr/>
          <p:nvPr/>
        </p:nvSpPr>
        <p:spPr>
          <a:xfrm>
            <a:off x="108387" y="3075191"/>
            <a:ext cx="287593" cy="291560"/>
          </a:xfrm>
          <a:prstGeom prst="roundRect">
            <a:avLst/>
          </a:prstGeom>
          <a:solidFill>
            <a:srgbClr val="0070C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b="1" dirty="0">
                <a:solidFill>
                  <a:schemeClr val="bg1"/>
                </a:solidFill>
              </a:rPr>
              <a:t>D</a:t>
            </a:r>
          </a:p>
        </p:txBody>
      </p:sp>
      <p:sp>
        <p:nvSpPr>
          <p:cNvPr id="19" name="Retângulo 18">
            <a:extLst>
              <a:ext uri="{FF2B5EF4-FFF2-40B4-BE49-F238E27FC236}">
                <a16:creationId xmlns:a16="http://schemas.microsoft.com/office/drawing/2014/main" id="{55454666-E577-4398-A54B-56E762EA9C53}"/>
              </a:ext>
            </a:extLst>
          </p:cNvPr>
          <p:cNvSpPr/>
          <p:nvPr/>
        </p:nvSpPr>
        <p:spPr>
          <a:xfrm>
            <a:off x="252183" y="3778770"/>
            <a:ext cx="7818613" cy="1015663"/>
          </a:xfrm>
          <a:prstGeom prst="rect">
            <a:avLst/>
          </a:prstGeom>
          <a:noFill/>
        </p:spPr>
        <p:txBody>
          <a:bodyPr wrap="square">
            <a:spAutoFit/>
          </a:bodyPr>
          <a:lstStyle/>
          <a:p>
            <a:r>
              <a:rPr lang="pt-BR" sz="1500" b="1" dirty="0">
                <a:solidFill>
                  <a:srgbClr val="C00000"/>
                </a:solidFill>
                <a:highlight>
                  <a:srgbClr val="FFFF00"/>
                </a:highlight>
              </a:rPr>
              <a:t>É PROIBIDO</a:t>
            </a:r>
          </a:p>
          <a:p>
            <a:r>
              <a:rPr lang="pt-BR" sz="1500" dirty="0">
                <a:solidFill>
                  <a:srgbClr val="C00000"/>
                </a:solidFill>
              </a:rPr>
              <a:t>VI - abrir volumes contendo produtos perigosos, fumar ou adentrar as áreas de carga do veículo ou equipamentos de transporte com dispositivos capazes de produzir ignição dos produtos, seus gases ou vapores, durante as etapas da operação de transporte.</a:t>
            </a:r>
          </a:p>
        </p:txBody>
      </p:sp>
      <p:sp>
        <p:nvSpPr>
          <p:cNvPr id="3" name="Seta: Dobrada 2">
            <a:extLst>
              <a:ext uri="{FF2B5EF4-FFF2-40B4-BE49-F238E27FC236}">
                <a16:creationId xmlns:a16="http://schemas.microsoft.com/office/drawing/2014/main" id="{61ACC26B-8656-422A-AD7E-F6FF41CCB899}"/>
              </a:ext>
            </a:extLst>
          </p:cNvPr>
          <p:cNvSpPr/>
          <p:nvPr/>
        </p:nvSpPr>
        <p:spPr>
          <a:xfrm rot="16200000" flipH="1" flipV="1">
            <a:off x="5600229" y="3428342"/>
            <a:ext cx="422762" cy="411464"/>
          </a:xfrm>
          <a:prstGeom prst="bentArrow">
            <a:avLst/>
          </a:prstGeom>
          <a:solidFill>
            <a:srgbClr val="FFFF00"/>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solidFill>
                <a:srgbClr val="FF0000"/>
              </a:solidFill>
            </a:endParaRPr>
          </a:p>
        </p:txBody>
      </p:sp>
    </p:spTree>
    <p:extLst>
      <p:ext uri="{BB962C8B-B14F-4D97-AF65-F5344CB8AC3E}">
        <p14:creationId xmlns:p14="http://schemas.microsoft.com/office/powerpoint/2010/main" val="314030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339642" y="1679591"/>
            <a:ext cx="8568952" cy="715089"/>
          </a:xfrm>
          <a:prstGeom prst="roundRect">
            <a:avLst>
              <a:gd name="adj" fmla="val 7386"/>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pt-BR" dirty="0"/>
              <a:t>Não deixar explosivo ou qualquer outro material utilizado no manuseio, próximo às pessoas não habilitadas, crianças, animais, viaturas ou equipamentos; </a:t>
            </a:r>
          </a:p>
        </p:txBody>
      </p:sp>
      <p:sp>
        <p:nvSpPr>
          <p:cNvPr id="10" name="CaixaDeTexto 9"/>
          <p:cNvSpPr txBox="1"/>
          <p:nvPr/>
        </p:nvSpPr>
        <p:spPr>
          <a:xfrm>
            <a:off x="302771" y="2900434"/>
            <a:ext cx="8568952" cy="408623"/>
          </a:xfrm>
          <a:prstGeom prst="round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pt-BR" dirty="0"/>
              <a:t>Nunca abandonar o explosivo;</a:t>
            </a:r>
          </a:p>
        </p:txBody>
      </p:sp>
      <p:sp>
        <p:nvSpPr>
          <p:cNvPr id="11" name="CaixaDeTexto 10"/>
          <p:cNvSpPr txBox="1"/>
          <p:nvPr/>
        </p:nvSpPr>
        <p:spPr>
          <a:xfrm>
            <a:off x="302771" y="3851113"/>
            <a:ext cx="8568952" cy="715089"/>
          </a:xfrm>
          <a:prstGeom prst="roundRect">
            <a:avLst>
              <a:gd name="adj" fmla="val 10480"/>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pt-BR" dirty="0">
                <a:solidFill>
                  <a:srgbClr val="FD6E35"/>
                </a:solidFill>
              </a:rPr>
              <a:t>Deve sempre haver acompanhamento técnico no local, verificando-se sempre a existência do perigo e se todas as regras de segurança estão sendo tomadas;</a:t>
            </a:r>
          </a:p>
        </p:txBody>
      </p:sp>
      <p:pic>
        <p:nvPicPr>
          <p:cNvPr id="13" name="Imagem 12">
            <a:extLst>
              <a:ext uri="{FF2B5EF4-FFF2-40B4-BE49-F238E27FC236}">
                <a16:creationId xmlns:a16="http://schemas.microsoft.com/office/drawing/2014/main" id="{5337AC16-E16D-42F5-A86D-559C2151AA3E}"/>
              </a:ext>
            </a:extLst>
          </p:cNvPr>
          <p:cNvPicPr>
            <a:picLocks noChangeAspect="1"/>
          </p:cNvPicPr>
          <p:nvPr/>
        </p:nvPicPr>
        <p:blipFill>
          <a:blip r:embed="rId3"/>
          <a:stretch>
            <a:fillRect/>
          </a:stretch>
        </p:blipFill>
        <p:spPr>
          <a:xfrm>
            <a:off x="8417950" y="4339594"/>
            <a:ext cx="629388" cy="568084"/>
          </a:xfrm>
          <a:prstGeom prst="rect">
            <a:avLst/>
          </a:prstGeom>
        </p:spPr>
      </p:pic>
      <p:pic>
        <p:nvPicPr>
          <p:cNvPr id="14" name="Imagem 13">
            <a:extLst>
              <a:ext uri="{FF2B5EF4-FFF2-40B4-BE49-F238E27FC236}">
                <a16:creationId xmlns:a16="http://schemas.microsoft.com/office/drawing/2014/main" id="{05D25A53-44F2-4BB1-8764-9E3A18E8D87D}"/>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5" y="555527"/>
            <a:ext cx="4575855" cy="816074"/>
          </a:xfrm>
          <a:prstGeom prst="rect">
            <a:avLst/>
          </a:prstGeom>
        </p:spPr>
      </p:pic>
      <p:sp>
        <p:nvSpPr>
          <p:cNvPr id="16" name="CaixaDeTexto 15">
            <a:extLst>
              <a:ext uri="{FF2B5EF4-FFF2-40B4-BE49-F238E27FC236}">
                <a16:creationId xmlns:a16="http://schemas.microsoft.com/office/drawing/2014/main" id="{A1D6687E-658C-4786-8669-073B980E0460}"/>
              </a:ext>
            </a:extLst>
          </p:cNvPr>
          <p:cNvSpPr txBox="1"/>
          <p:nvPr/>
        </p:nvSpPr>
        <p:spPr>
          <a:xfrm>
            <a:off x="214281" y="577298"/>
            <a:ext cx="4247106" cy="738664"/>
          </a:xfrm>
          <a:prstGeom prst="rect">
            <a:avLst/>
          </a:prstGeom>
          <a:noFill/>
        </p:spPr>
        <p:txBody>
          <a:bodyPr wrap="square" rtlCol="0">
            <a:spAutoFit/>
          </a:bodyPr>
          <a:lstStyle/>
          <a:p>
            <a:r>
              <a:rPr lang="pt-BR" sz="2200" b="1" dirty="0"/>
              <a:t>CLASSE 1 - EXPLOSIVOS</a:t>
            </a:r>
          </a:p>
          <a:p>
            <a:r>
              <a:rPr lang="pt-BR" sz="2000" dirty="0"/>
              <a:t>Comportamento Preventivo</a:t>
            </a:r>
          </a:p>
        </p:txBody>
      </p:sp>
      <p:sp>
        <p:nvSpPr>
          <p:cNvPr id="17" name="Retângulo: Cantos Arredondados 16">
            <a:extLst>
              <a:ext uri="{FF2B5EF4-FFF2-40B4-BE49-F238E27FC236}">
                <a16:creationId xmlns:a16="http://schemas.microsoft.com/office/drawing/2014/main" id="{866FE1DD-7784-4BB8-9CDE-08CE9E0DC029}"/>
              </a:ext>
            </a:extLst>
          </p:cNvPr>
          <p:cNvSpPr/>
          <p:nvPr/>
        </p:nvSpPr>
        <p:spPr>
          <a:xfrm>
            <a:off x="166349" y="1504333"/>
            <a:ext cx="287593" cy="291560"/>
          </a:xfrm>
          <a:prstGeom prst="roundRect">
            <a:avLst/>
          </a:prstGeom>
          <a:solidFill>
            <a:schemeClr val="tx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b="1" dirty="0">
                <a:solidFill>
                  <a:schemeClr val="bg1"/>
                </a:solidFill>
              </a:rPr>
              <a:t>E</a:t>
            </a:r>
          </a:p>
        </p:txBody>
      </p:sp>
      <p:sp>
        <p:nvSpPr>
          <p:cNvPr id="18" name="Retângulo: Cantos Arredondados 17">
            <a:extLst>
              <a:ext uri="{FF2B5EF4-FFF2-40B4-BE49-F238E27FC236}">
                <a16:creationId xmlns:a16="http://schemas.microsoft.com/office/drawing/2014/main" id="{409A00B1-2B99-47A3-ACBD-D8C6671B2575}"/>
              </a:ext>
            </a:extLst>
          </p:cNvPr>
          <p:cNvSpPr/>
          <p:nvPr/>
        </p:nvSpPr>
        <p:spPr>
          <a:xfrm>
            <a:off x="129478" y="2712765"/>
            <a:ext cx="287593" cy="291560"/>
          </a:xfrm>
          <a:prstGeom prst="roundRect">
            <a:avLst/>
          </a:prstGeom>
          <a:solidFill>
            <a:schemeClr val="tx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b="1" dirty="0">
                <a:solidFill>
                  <a:schemeClr val="bg1"/>
                </a:solidFill>
              </a:rPr>
              <a:t>F</a:t>
            </a:r>
          </a:p>
        </p:txBody>
      </p:sp>
      <p:sp>
        <p:nvSpPr>
          <p:cNvPr id="19" name="Retângulo: Cantos Arredondados 18">
            <a:extLst>
              <a:ext uri="{FF2B5EF4-FFF2-40B4-BE49-F238E27FC236}">
                <a16:creationId xmlns:a16="http://schemas.microsoft.com/office/drawing/2014/main" id="{4255A806-FA7E-4B19-AEE0-924018588AC7}"/>
              </a:ext>
            </a:extLst>
          </p:cNvPr>
          <p:cNvSpPr/>
          <p:nvPr/>
        </p:nvSpPr>
        <p:spPr>
          <a:xfrm>
            <a:off x="122106" y="3665505"/>
            <a:ext cx="287593" cy="291560"/>
          </a:xfrm>
          <a:prstGeom prst="roundRect">
            <a:avLst/>
          </a:prstGeom>
          <a:solidFill>
            <a:srgbClr val="FD6E35"/>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b="1" dirty="0">
                <a:solidFill>
                  <a:schemeClr val="bg1"/>
                </a:solidFill>
              </a:rPr>
              <a:t>G</a:t>
            </a:r>
          </a:p>
        </p:txBody>
      </p:sp>
    </p:spTree>
    <p:extLst>
      <p:ext uri="{BB962C8B-B14F-4D97-AF65-F5344CB8AC3E}">
        <p14:creationId xmlns:p14="http://schemas.microsoft.com/office/powerpoint/2010/main" val="20974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8" grpId="0" animBg="1"/>
      <p:bldP spid="1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Cantos Arredondados 1"/>
          <p:cNvSpPr/>
          <p:nvPr/>
        </p:nvSpPr>
        <p:spPr>
          <a:xfrm>
            <a:off x="369563" y="2240494"/>
            <a:ext cx="8568953" cy="2064352"/>
          </a:xfrm>
          <a:prstGeom prst="roundRect">
            <a:avLst>
              <a:gd name="adj" fmla="val 7227"/>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ts val="3000"/>
              </a:lnSpc>
            </a:pPr>
            <a:r>
              <a:rPr lang="pt-BR" sz="2000" b="1" dirty="0">
                <a:solidFill>
                  <a:schemeClr val="tx1"/>
                </a:solidFill>
                <a:highlight>
                  <a:srgbClr val="FFFF00"/>
                </a:highlight>
              </a:rPr>
              <a:t>Res. ANTT 5232/16</a:t>
            </a:r>
            <a:r>
              <a:rPr lang="pt-BR" sz="2000" b="1" dirty="0">
                <a:solidFill>
                  <a:schemeClr val="tx1"/>
                </a:solidFill>
              </a:rPr>
              <a:t> </a:t>
            </a:r>
          </a:p>
          <a:p>
            <a:pPr>
              <a:lnSpc>
                <a:spcPts val="3000"/>
              </a:lnSpc>
            </a:pPr>
            <a:r>
              <a:rPr lang="pt-BR" sz="1000" dirty="0">
                <a:solidFill>
                  <a:schemeClr val="tx1"/>
                </a:solidFill>
              </a:rPr>
              <a:t>Cap. 7.1 – 7.1.3.4.2 - </a:t>
            </a:r>
            <a:r>
              <a:rPr lang="pt-BR" sz="2000" dirty="0">
                <a:solidFill>
                  <a:srgbClr val="FD6E35"/>
                </a:solidFill>
              </a:rPr>
              <a:t>Produtos explosivos devem ser transportados em veículos rodoviários do tipo baú ou carroceria lonada</a:t>
            </a:r>
            <a:r>
              <a:rPr lang="pt-BR" sz="2000" dirty="0">
                <a:solidFill>
                  <a:schemeClr val="tx1"/>
                </a:solidFill>
              </a:rPr>
              <a:t>. A lona deve ser impermeável e resistente ao fogo; deve ser colocada de forma a cobrir totalmente a carga, sem possibilidade de se soltar.</a:t>
            </a:r>
          </a:p>
        </p:txBody>
      </p:sp>
      <p:pic>
        <p:nvPicPr>
          <p:cNvPr id="11" name="Imagem 10">
            <a:extLst>
              <a:ext uri="{FF2B5EF4-FFF2-40B4-BE49-F238E27FC236}">
                <a16:creationId xmlns:a16="http://schemas.microsoft.com/office/drawing/2014/main" id="{F53A7ECA-A5E2-4FFC-8AA4-350EF84860F8}"/>
              </a:ext>
            </a:extLst>
          </p:cNvPr>
          <p:cNvPicPr>
            <a:picLocks noChangeAspect="1"/>
          </p:cNvPicPr>
          <p:nvPr/>
        </p:nvPicPr>
        <p:blipFill>
          <a:blip r:embed="rId3"/>
          <a:stretch>
            <a:fillRect/>
          </a:stretch>
        </p:blipFill>
        <p:spPr>
          <a:xfrm>
            <a:off x="8417950" y="4339594"/>
            <a:ext cx="629388" cy="568084"/>
          </a:xfrm>
          <a:prstGeom prst="rect">
            <a:avLst/>
          </a:prstGeom>
        </p:spPr>
      </p:pic>
      <p:pic>
        <p:nvPicPr>
          <p:cNvPr id="14" name="Imagem 13">
            <a:extLst>
              <a:ext uri="{FF2B5EF4-FFF2-40B4-BE49-F238E27FC236}">
                <a16:creationId xmlns:a16="http://schemas.microsoft.com/office/drawing/2014/main" id="{F10B6A69-B23A-4C4A-991D-F726D3539BE0}"/>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5" y="555527"/>
            <a:ext cx="4575855" cy="816074"/>
          </a:xfrm>
          <a:prstGeom prst="rect">
            <a:avLst/>
          </a:prstGeom>
        </p:spPr>
      </p:pic>
      <p:sp>
        <p:nvSpPr>
          <p:cNvPr id="16" name="CaixaDeTexto 15">
            <a:extLst>
              <a:ext uri="{FF2B5EF4-FFF2-40B4-BE49-F238E27FC236}">
                <a16:creationId xmlns:a16="http://schemas.microsoft.com/office/drawing/2014/main" id="{9174B641-BB5D-49E8-AD43-318D5EEDBAA3}"/>
              </a:ext>
            </a:extLst>
          </p:cNvPr>
          <p:cNvSpPr txBox="1"/>
          <p:nvPr/>
        </p:nvSpPr>
        <p:spPr>
          <a:xfrm>
            <a:off x="214281" y="577298"/>
            <a:ext cx="4247106" cy="738664"/>
          </a:xfrm>
          <a:prstGeom prst="rect">
            <a:avLst/>
          </a:prstGeom>
          <a:noFill/>
        </p:spPr>
        <p:txBody>
          <a:bodyPr wrap="square" rtlCol="0">
            <a:spAutoFit/>
          </a:bodyPr>
          <a:lstStyle/>
          <a:p>
            <a:r>
              <a:rPr lang="pt-BR" sz="2200" b="1" dirty="0"/>
              <a:t>CLASSE 1 - EXPLOSIVOS</a:t>
            </a:r>
          </a:p>
          <a:p>
            <a:r>
              <a:rPr lang="pt-BR" sz="2000" dirty="0"/>
              <a:t>Comportamento Preventivo</a:t>
            </a:r>
          </a:p>
        </p:txBody>
      </p:sp>
      <p:sp>
        <p:nvSpPr>
          <p:cNvPr id="3" name="Retângulo: Cantos Arredondados 2">
            <a:extLst>
              <a:ext uri="{FF2B5EF4-FFF2-40B4-BE49-F238E27FC236}">
                <a16:creationId xmlns:a16="http://schemas.microsoft.com/office/drawing/2014/main" id="{08D5D1F3-CEFD-417A-941F-E33FD3B956FD}"/>
              </a:ext>
            </a:extLst>
          </p:cNvPr>
          <p:cNvSpPr/>
          <p:nvPr/>
        </p:nvSpPr>
        <p:spPr>
          <a:xfrm>
            <a:off x="369564" y="1529529"/>
            <a:ext cx="5087340" cy="387761"/>
          </a:xfrm>
          <a:prstGeom prst="roundRect">
            <a:avLst>
              <a:gd name="adj" fmla="val 5819"/>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BR" dirty="0">
                <a:solidFill>
                  <a:schemeClr val="tx1"/>
                </a:solidFill>
              </a:rPr>
              <a:t>[...] itens h) e i) suprimidos pela Res. ANTT 5232/16</a:t>
            </a:r>
          </a:p>
        </p:txBody>
      </p:sp>
      <p:sp>
        <p:nvSpPr>
          <p:cNvPr id="17" name="Seta: Dobrada 16">
            <a:extLst>
              <a:ext uri="{FF2B5EF4-FFF2-40B4-BE49-F238E27FC236}">
                <a16:creationId xmlns:a16="http://schemas.microsoft.com/office/drawing/2014/main" id="{729B626A-7DD0-4912-9733-1C8DFE011B6C}"/>
              </a:ext>
            </a:extLst>
          </p:cNvPr>
          <p:cNvSpPr/>
          <p:nvPr/>
        </p:nvSpPr>
        <p:spPr>
          <a:xfrm rot="16200000" flipH="1" flipV="1">
            <a:off x="5526488" y="1711558"/>
            <a:ext cx="422762" cy="411464"/>
          </a:xfrm>
          <a:prstGeom prst="bentArrow">
            <a:avLst/>
          </a:prstGeom>
          <a:solidFill>
            <a:srgbClr val="FFFF00"/>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solidFill>
                <a:srgbClr val="FF0000"/>
              </a:solidFill>
            </a:endParaRPr>
          </a:p>
        </p:txBody>
      </p:sp>
    </p:spTree>
    <p:extLst>
      <p:ext uri="{BB962C8B-B14F-4D97-AF65-F5344CB8AC3E}">
        <p14:creationId xmlns:p14="http://schemas.microsoft.com/office/powerpoint/2010/main" val="5811007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Cantos Arredondados 1"/>
          <p:cNvSpPr/>
          <p:nvPr/>
        </p:nvSpPr>
        <p:spPr>
          <a:xfrm>
            <a:off x="369563" y="2240494"/>
            <a:ext cx="8568953" cy="2064352"/>
          </a:xfrm>
          <a:prstGeom prst="roundRect">
            <a:avLst>
              <a:gd name="adj" fmla="val 7227"/>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ts val="3000"/>
              </a:lnSpc>
            </a:pPr>
            <a:r>
              <a:rPr lang="pt-BR" sz="2000" b="1" dirty="0">
                <a:solidFill>
                  <a:schemeClr val="tx1"/>
                </a:solidFill>
                <a:highlight>
                  <a:srgbClr val="FFFF00"/>
                </a:highlight>
              </a:rPr>
              <a:t>Res. ANTT 5232/16</a:t>
            </a:r>
            <a:r>
              <a:rPr lang="pt-BR" sz="2000" b="1" dirty="0">
                <a:solidFill>
                  <a:schemeClr val="tx1"/>
                </a:solidFill>
              </a:rPr>
              <a:t> </a:t>
            </a:r>
          </a:p>
          <a:p>
            <a:pPr>
              <a:lnSpc>
                <a:spcPts val="3000"/>
              </a:lnSpc>
            </a:pPr>
            <a:r>
              <a:rPr lang="pt-BR" sz="1000" dirty="0">
                <a:solidFill>
                  <a:schemeClr val="tx1"/>
                </a:solidFill>
              </a:rPr>
              <a:t>Cap. 7.1 – 7.1.1.20 - </a:t>
            </a:r>
            <a:r>
              <a:rPr lang="pt-BR" sz="2000" dirty="0">
                <a:solidFill>
                  <a:schemeClr val="tx1"/>
                </a:solidFill>
              </a:rPr>
              <a:t>Durante as operações de transporte, constituídas por carregamento, descarregamento, transbordo e o próprio transporte, </a:t>
            </a:r>
            <a:r>
              <a:rPr lang="pt-BR" sz="2000" dirty="0">
                <a:solidFill>
                  <a:srgbClr val="FD6E35"/>
                </a:solidFill>
              </a:rPr>
              <a:t>os volumes NÃO devem ficar expostos ao sol e ao calor por longos períodos de tempo</a:t>
            </a:r>
            <a:r>
              <a:rPr lang="pt-BR" sz="2000" dirty="0">
                <a:solidFill>
                  <a:schemeClr val="tx1"/>
                </a:solidFill>
              </a:rPr>
              <a:t>, nem atirados ou submetidos a choques.</a:t>
            </a:r>
          </a:p>
        </p:txBody>
      </p:sp>
      <p:pic>
        <p:nvPicPr>
          <p:cNvPr id="11" name="Imagem 10">
            <a:extLst>
              <a:ext uri="{FF2B5EF4-FFF2-40B4-BE49-F238E27FC236}">
                <a16:creationId xmlns:a16="http://schemas.microsoft.com/office/drawing/2014/main" id="{F53A7ECA-A5E2-4FFC-8AA4-350EF84860F8}"/>
              </a:ext>
            </a:extLst>
          </p:cNvPr>
          <p:cNvPicPr>
            <a:picLocks noChangeAspect="1"/>
          </p:cNvPicPr>
          <p:nvPr/>
        </p:nvPicPr>
        <p:blipFill>
          <a:blip r:embed="rId3"/>
          <a:stretch>
            <a:fillRect/>
          </a:stretch>
        </p:blipFill>
        <p:spPr>
          <a:xfrm>
            <a:off x="8417950" y="4339594"/>
            <a:ext cx="629388" cy="568084"/>
          </a:xfrm>
          <a:prstGeom prst="rect">
            <a:avLst/>
          </a:prstGeom>
        </p:spPr>
      </p:pic>
      <p:pic>
        <p:nvPicPr>
          <p:cNvPr id="14" name="Imagem 13">
            <a:extLst>
              <a:ext uri="{FF2B5EF4-FFF2-40B4-BE49-F238E27FC236}">
                <a16:creationId xmlns:a16="http://schemas.microsoft.com/office/drawing/2014/main" id="{F10B6A69-B23A-4C4A-991D-F726D3539BE0}"/>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5" y="555527"/>
            <a:ext cx="4575855" cy="816074"/>
          </a:xfrm>
          <a:prstGeom prst="rect">
            <a:avLst/>
          </a:prstGeom>
        </p:spPr>
      </p:pic>
      <p:sp>
        <p:nvSpPr>
          <p:cNvPr id="16" name="CaixaDeTexto 15">
            <a:extLst>
              <a:ext uri="{FF2B5EF4-FFF2-40B4-BE49-F238E27FC236}">
                <a16:creationId xmlns:a16="http://schemas.microsoft.com/office/drawing/2014/main" id="{9174B641-BB5D-49E8-AD43-318D5EEDBAA3}"/>
              </a:ext>
            </a:extLst>
          </p:cNvPr>
          <p:cNvSpPr txBox="1"/>
          <p:nvPr/>
        </p:nvSpPr>
        <p:spPr>
          <a:xfrm>
            <a:off x="214281" y="577298"/>
            <a:ext cx="4247106" cy="738664"/>
          </a:xfrm>
          <a:prstGeom prst="rect">
            <a:avLst/>
          </a:prstGeom>
          <a:noFill/>
        </p:spPr>
        <p:txBody>
          <a:bodyPr wrap="square" rtlCol="0">
            <a:spAutoFit/>
          </a:bodyPr>
          <a:lstStyle/>
          <a:p>
            <a:r>
              <a:rPr lang="pt-BR" sz="2200" b="1" dirty="0"/>
              <a:t>CLASSE 1 - EXPLOSIVOS</a:t>
            </a:r>
          </a:p>
          <a:p>
            <a:r>
              <a:rPr lang="pt-BR" sz="2000" dirty="0"/>
              <a:t>Comportamento Preventivo</a:t>
            </a:r>
          </a:p>
        </p:txBody>
      </p:sp>
      <p:sp>
        <p:nvSpPr>
          <p:cNvPr id="3" name="Retângulo: Cantos Arredondados 2">
            <a:extLst>
              <a:ext uri="{FF2B5EF4-FFF2-40B4-BE49-F238E27FC236}">
                <a16:creationId xmlns:a16="http://schemas.microsoft.com/office/drawing/2014/main" id="{08D5D1F3-CEFD-417A-941F-E33FD3B956FD}"/>
              </a:ext>
            </a:extLst>
          </p:cNvPr>
          <p:cNvSpPr/>
          <p:nvPr/>
        </p:nvSpPr>
        <p:spPr>
          <a:xfrm>
            <a:off x="369564" y="1529529"/>
            <a:ext cx="4575855" cy="387761"/>
          </a:xfrm>
          <a:prstGeom prst="roundRect">
            <a:avLst>
              <a:gd name="adj" fmla="val 5819"/>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pt-BR" dirty="0">
                <a:solidFill>
                  <a:schemeClr val="tx1"/>
                </a:solidFill>
              </a:rPr>
              <a:t>[...] itens j) suprimido pela Res. ANTT 5232/16</a:t>
            </a:r>
          </a:p>
        </p:txBody>
      </p:sp>
      <p:sp>
        <p:nvSpPr>
          <p:cNvPr id="17" name="Seta: Dobrada 16">
            <a:extLst>
              <a:ext uri="{FF2B5EF4-FFF2-40B4-BE49-F238E27FC236}">
                <a16:creationId xmlns:a16="http://schemas.microsoft.com/office/drawing/2014/main" id="{729B626A-7DD0-4912-9733-1C8DFE011B6C}"/>
              </a:ext>
            </a:extLst>
          </p:cNvPr>
          <p:cNvSpPr/>
          <p:nvPr/>
        </p:nvSpPr>
        <p:spPr>
          <a:xfrm rot="16200000" flipH="1" flipV="1">
            <a:off x="5017669" y="1661779"/>
            <a:ext cx="422762" cy="411464"/>
          </a:xfrm>
          <a:prstGeom prst="bentArrow">
            <a:avLst/>
          </a:prstGeom>
          <a:solidFill>
            <a:srgbClr val="FFFF00"/>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solidFill>
                <a:srgbClr val="FF0000"/>
              </a:solidFill>
            </a:endParaRPr>
          </a:p>
        </p:txBody>
      </p:sp>
    </p:spTree>
    <p:extLst>
      <p:ext uri="{BB962C8B-B14F-4D97-AF65-F5344CB8AC3E}">
        <p14:creationId xmlns:p14="http://schemas.microsoft.com/office/powerpoint/2010/main" val="163671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3865193891"/>
              </p:ext>
            </p:extLst>
          </p:nvPr>
        </p:nvGraphicFramePr>
        <p:xfrm>
          <a:off x="178843" y="557493"/>
          <a:ext cx="8784976" cy="2864579"/>
        </p:xfrm>
        <a:graphic>
          <a:graphicData uri="http://schemas.openxmlformats.org/drawingml/2006/table">
            <a:tbl>
              <a:tblPr firstRow="1" bandRow="1">
                <a:tableStyleId>{5C22544A-7EE6-4342-B048-85BDC9FD1C3A}</a:tableStyleId>
              </a:tblPr>
              <a:tblGrid>
                <a:gridCol w="1152128">
                  <a:extLst>
                    <a:ext uri="{9D8B030D-6E8A-4147-A177-3AD203B41FA5}">
                      <a16:colId xmlns:a16="http://schemas.microsoft.com/office/drawing/2014/main" val="20000"/>
                    </a:ext>
                  </a:extLst>
                </a:gridCol>
                <a:gridCol w="1135138">
                  <a:extLst>
                    <a:ext uri="{9D8B030D-6E8A-4147-A177-3AD203B41FA5}">
                      <a16:colId xmlns:a16="http://schemas.microsoft.com/office/drawing/2014/main" val="20001"/>
                    </a:ext>
                  </a:extLst>
                </a:gridCol>
                <a:gridCol w="6497710">
                  <a:extLst>
                    <a:ext uri="{9D8B030D-6E8A-4147-A177-3AD203B41FA5}">
                      <a16:colId xmlns:a16="http://schemas.microsoft.com/office/drawing/2014/main" val="20002"/>
                    </a:ext>
                  </a:extLst>
                </a:gridCol>
              </a:tblGrid>
              <a:tr h="519327">
                <a:tc>
                  <a:txBody>
                    <a:bodyPr/>
                    <a:lstStyle/>
                    <a:p>
                      <a:pPr algn="ctr"/>
                      <a:r>
                        <a:rPr lang="pt-BR" sz="1500" dirty="0"/>
                        <a:t>CLASSE</a:t>
                      </a:r>
                    </a:p>
                  </a:txBody>
                  <a:tcPr anchor="ctr"/>
                </a:tc>
                <a:tc>
                  <a:txBody>
                    <a:bodyPr/>
                    <a:lstStyle/>
                    <a:p>
                      <a:pPr algn="ctr"/>
                      <a:r>
                        <a:rPr lang="pt-BR" sz="1500" dirty="0"/>
                        <a:t>SUBCLASSE</a:t>
                      </a:r>
                    </a:p>
                  </a:txBody>
                  <a:tcPr anchor="ctr"/>
                </a:tc>
                <a:tc>
                  <a:txBody>
                    <a:bodyPr/>
                    <a:lstStyle/>
                    <a:p>
                      <a:pPr algn="ctr"/>
                      <a:r>
                        <a:rPr lang="pt-BR" sz="1500" dirty="0"/>
                        <a:t>DEFINIÇÕES</a:t>
                      </a:r>
                    </a:p>
                  </a:txBody>
                  <a:tcPr anchor="ctr"/>
                </a:tc>
                <a:extLst>
                  <a:ext uri="{0D108BD9-81ED-4DB2-BD59-A6C34878D82A}">
                    <a16:rowId xmlns:a16="http://schemas.microsoft.com/office/drawing/2014/main" val="10000"/>
                  </a:ext>
                </a:extLst>
              </a:tr>
              <a:tr h="2345252">
                <a:tc>
                  <a:txBody>
                    <a:bodyPr/>
                    <a:lstStyle/>
                    <a:p>
                      <a:pPr algn="ctr"/>
                      <a:r>
                        <a:rPr lang="pt-BR" sz="1500" dirty="0"/>
                        <a:t>3</a:t>
                      </a:r>
                    </a:p>
                    <a:p>
                      <a:pPr algn="ctr"/>
                      <a:r>
                        <a:rPr lang="pt-BR" sz="1500" dirty="0"/>
                        <a:t>Líquidos</a:t>
                      </a:r>
                    </a:p>
                    <a:p>
                      <a:pPr algn="ctr"/>
                      <a:r>
                        <a:rPr lang="pt-BR" sz="1500" dirty="0"/>
                        <a:t>Inflamáveis</a:t>
                      </a:r>
                    </a:p>
                  </a:txBody>
                  <a:tcPr anchor="ctr"/>
                </a:tc>
                <a:tc>
                  <a:txBody>
                    <a:bodyPr/>
                    <a:lstStyle/>
                    <a:p>
                      <a:pPr algn="l"/>
                      <a:r>
                        <a:rPr lang="pt-BR" sz="1500" dirty="0">
                          <a:solidFill>
                            <a:schemeClr val="tx1"/>
                          </a:solidFill>
                        </a:rPr>
                        <a:t>NÃO</a:t>
                      </a:r>
                      <a:r>
                        <a:rPr lang="pt-BR" sz="1500" baseline="0" dirty="0">
                          <a:solidFill>
                            <a:schemeClr val="tx1"/>
                          </a:solidFill>
                        </a:rPr>
                        <a:t> possui divisão em subclasses</a:t>
                      </a:r>
                      <a:endParaRPr lang="pt-BR" sz="1500" dirty="0">
                        <a:solidFill>
                          <a:schemeClr val="tx1"/>
                        </a:solidFill>
                      </a:endParaRPr>
                    </a:p>
                  </a:txBody>
                  <a:tcPr anchor="ctr"/>
                </a:tc>
                <a:tc>
                  <a:txBody>
                    <a:bodyPr/>
                    <a:lstStyle/>
                    <a:p>
                      <a:pPr algn="just">
                        <a:lnSpc>
                          <a:spcPts val="2200"/>
                        </a:lnSpc>
                      </a:pPr>
                      <a:r>
                        <a:rPr lang="pt-BR" sz="1500" b="0" i="0" u="none" strike="noStrike" kern="1200" baseline="0" dirty="0">
                          <a:solidFill>
                            <a:schemeClr val="dk1"/>
                          </a:solidFill>
                          <a:latin typeface="+mn-lt"/>
                          <a:ea typeface="+mn-ea"/>
                          <a:cs typeface="+mn-cs"/>
                        </a:rPr>
                        <a:t>Líquidos Inflamáveis: </a:t>
                      </a:r>
                      <a:r>
                        <a:rPr lang="pt-BR" sz="1500" b="0" i="0" u="none" strike="noStrike" kern="1200" baseline="0" dirty="0">
                          <a:solidFill>
                            <a:schemeClr val="tx1"/>
                          </a:solidFill>
                          <a:latin typeface="+mn-lt"/>
                          <a:ea typeface="+mn-ea"/>
                          <a:cs typeface="+mn-cs"/>
                        </a:rPr>
                        <a:t>são </a:t>
                      </a:r>
                      <a:r>
                        <a:rPr lang="pt-BR" sz="1500" b="0" i="0" u="none" strike="noStrike" kern="1200" baseline="0" dirty="0">
                          <a:solidFill>
                            <a:srgbClr val="00B050"/>
                          </a:solidFill>
                          <a:latin typeface="+mn-lt"/>
                          <a:ea typeface="+mn-ea"/>
                          <a:cs typeface="+mn-cs"/>
                        </a:rPr>
                        <a:t>líquidos</a:t>
                      </a:r>
                      <a:r>
                        <a:rPr lang="pt-BR" sz="1500" b="0" i="0" u="none" strike="noStrike" kern="1200" baseline="0" dirty="0">
                          <a:solidFill>
                            <a:schemeClr val="tx1"/>
                          </a:solidFill>
                          <a:latin typeface="+mn-lt"/>
                          <a:ea typeface="+mn-ea"/>
                          <a:cs typeface="+mn-cs"/>
                        </a:rPr>
                        <a:t>, </a:t>
                      </a:r>
                      <a:r>
                        <a:rPr lang="pt-BR" sz="1500" b="0" i="0" u="none" strike="noStrike" kern="1200" baseline="0" dirty="0">
                          <a:solidFill>
                            <a:srgbClr val="00B050"/>
                          </a:solidFill>
                          <a:latin typeface="+mn-lt"/>
                          <a:ea typeface="+mn-ea"/>
                          <a:cs typeface="+mn-cs"/>
                        </a:rPr>
                        <a:t>misturas de líquidos</a:t>
                      </a:r>
                      <a:r>
                        <a:rPr lang="pt-BR" sz="1500" b="0" i="0" u="none" strike="noStrike" kern="1200" baseline="0" dirty="0">
                          <a:solidFill>
                            <a:schemeClr val="tx1"/>
                          </a:solidFill>
                          <a:latin typeface="+mn-lt"/>
                          <a:ea typeface="+mn-ea"/>
                          <a:cs typeface="+mn-cs"/>
                        </a:rPr>
                        <a:t> ou </a:t>
                      </a:r>
                      <a:r>
                        <a:rPr lang="pt-BR" sz="1500" b="0" i="0" u="none" strike="noStrike" kern="1200" baseline="0" dirty="0">
                          <a:solidFill>
                            <a:srgbClr val="00B050"/>
                          </a:solidFill>
                          <a:latin typeface="+mn-lt"/>
                          <a:ea typeface="+mn-ea"/>
                          <a:cs typeface="+mn-cs"/>
                        </a:rPr>
                        <a:t>líquidos que contenham sólidos</a:t>
                      </a:r>
                      <a:r>
                        <a:rPr lang="pt-BR" sz="1500" b="0" i="0" u="none" strike="noStrike" kern="1200" baseline="0" dirty="0">
                          <a:solidFill>
                            <a:schemeClr val="tx1"/>
                          </a:solidFill>
                          <a:latin typeface="+mn-lt"/>
                          <a:ea typeface="+mn-ea"/>
                          <a:cs typeface="+mn-cs"/>
                        </a:rPr>
                        <a:t> em solução ou suspensão (tintas, vernizes, lacas) excluídas as substâncias que tenham sido classificadas de forma diferente, em função de suas características perigosas, que produzam </a:t>
                      </a:r>
                      <a:r>
                        <a:rPr lang="pt-BR" sz="1500" b="0" i="0" u="none" strike="noStrike" kern="1200" baseline="0" dirty="0">
                          <a:solidFill>
                            <a:srgbClr val="0070C0"/>
                          </a:solidFill>
                          <a:latin typeface="+mn-lt"/>
                          <a:ea typeface="+mn-ea"/>
                          <a:cs typeface="+mn-cs"/>
                        </a:rPr>
                        <a:t>vapor inflamável a temperaturas de até 60°C</a:t>
                      </a:r>
                      <a:r>
                        <a:rPr lang="pt-BR" sz="1500" b="0" i="0" u="none" strike="noStrike" kern="1200" baseline="0" dirty="0">
                          <a:solidFill>
                            <a:schemeClr val="tx1"/>
                          </a:solidFill>
                          <a:latin typeface="+mn-lt"/>
                          <a:ea typeface="+mn-ea"/>
                          <a:cs typeface="+mn-cs"/>
                        </a:rPr>
                        <a:t>, em ensaio de vaso fechado, </a:t>
                      </a:r>
                      <a:r>
                        <a:rPr lang="pt-BR" sz="1500" b="0" i="0" u="none" strike="noStrike" kern="1200" baseline="0" dirty="0">
                          <a:solidFill>
                            <a:srgbClr val="7030A0"/>
                          </a:solidFill>
                          <a:latin typeface="+mn-lt"/>
                          <a:ea typeface="+mn-ea"/>
                          <a:cs typeface="+mn-cs"/>
                        </a:rPr>
                        <a:t>ou de até 65,6°C, em ensaio de vaso aberto</a:t>
                      </a:r>
                      <a:r>
                        <a:rPr lang="pt-BR" sz="1500" b="0" i="0" u="none" strike="noStrike" kern="1200" baseline="0" dirty="0">
                          <a:solidFill>
                            <a:schemeClr val="tx1"/>
                          </a:solidFill>
                          <a:latin typeface="+mn-lt"/>
                          <a:ea typeface="+mn-ea"/>
                          <a:cs typeface="+mn-cs"/>
                        </a:rPr>
                        <a:t>,</a:t>
                      </a:r>
                      <a:r>
                        <a:rPr lang="pt-BR" sz="1500" b="0" i="0" u="none" strike="noStrike" kern="1200" baseline="0" dirty="0">
                          <a:solidFill>
                            <a:srgbClr val="FD6E35"/>
                          </a:solidFill>
                          <a:latin typeface="+mn-lt"/>
                          <a:ea typeface="+mn-ea"/>
                          <a:cs typeface="+mn-cs"/>
                        </a:rPr>
                        <a:t> </a:t>
                      </a:r>
                      <a:r>
                        <a:rPr lang="pt-BR" sz="1500" b="0" i="0" u="none" strike="noStrike" kern="1200" baseline="0" dirty="0">
                          <a:solidFill>
                            <a:schemeClr val="tx1"/>
                          </a:solidFill>
                          <a:latin typeface="+mn-lt"/>
                          <a:ea typeface="+mn-ea"/>
                          <a:cs typeface="+mn-cs"/>
                        </a:rPr>
                        <a:t>normalmente referidas como ponto de fulgor. (</a:t>
                      </a:r>
                      <a:r>
                        <a:rPr lang="pt-BR" sz="1000" b="0" i="0" u="none" strike="noStrike" kern="1200" baseline="0" dirty="0">
                          <a:solidFill>
                            <a:schemeClr val="tx1"/>
                          </a:solidFill>
                          <a:latin typeface="+mn-lt"/>
                          <a:ea typeface="+mn-ea"/>
                          <a:cs typeface="+mn-cs"/>
                        </a:rPr>
                        <a:t>Res. 5232/16)</a:t>
                      </a:r>
                    </a:p>
                  </a:txBody>
                  <a:tcPr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2272329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ixaDeTexto 10"/>
          <p:cNvSpPr txBox="1"/>
          <p:nvPr/>
        </p:nvSpPr>
        <p:spPr>
          <a:xfrm>
            <a:off x="347015" y="1627445"/>
            <a:ext cx="8568952" cy="677585"/>
          </a:xfrm>
          <a:prstGeom prst="roundRect">
            <a:avLst>
              <a:gd name="adj" fmla="val 9448"/>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pt-BR" dirty="0">
                <a:solidFill>
                  <a:schemeClr val="accent3">
                    <a:lumMod val="50000"/>
                  </a:schemeClr>
                </a:solidFill>
              </a:rPr>
              <a:t>Não introduzir prego, arame, ou outro instrumento na abertura das espoletas comuns, inclusive para retirá-las de sua caixa; </a:t>
            </a:r>
          </a:p>
        </p:txBody>
      </p:sp>
      <p:pic>
        <p:nvPicPr>
          <p:cNvPr id="16" name="Imagem 15">
            <a:extLst>
              <a:ext uri="{FF2B5EF4-FFF2-40B4-BE49-F238E27FC236}">
                <a16:creationId xmlns:a16="http://schemas.microsoft.com/office/drawing/2014/main" id="{F50C4B6D-F81E-4B66-8B63-FE75E3CD3F2E}"/>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575855" cy="816074"/>
          </a:xfrm>
          <a:prstGeom prst="rect">
            <a:avLst/>
          </a:prstGeom>
        </p:spPr>
      </p:pic>
      <p:sp>
        <p:nvSpPr>
          <p:cNvPr id="17" name="CaixaDeTexto 16">
            <a:extLst>
              <a:ext uri="{FF2B5EF4-FFF2-40B4-BE49-F238E27FC236}">
                <a16:creationId xmlns:a16="http://schemas.microsoft.com/office/drawing/2014/main" id="{72D3E08F-94A7-409F-BBFD-6EA309EB318D}"/>
              </a:ext>
            </a:extLst>
          </p:cNvPr>
          <p:cNvSpPr txBox="1"/>
          <p:nvPr/>
        </p:nvSpPr>
        <p:spPr>
          <a:xfrm>
            <a:off x="214281" y="577298"/>
            <a:ext cx="4247106" cy="738664"/>
          </a:xfrm>
          <a:prstGeom prst="rect">
            <a:avLst/>
          </a:prstGeom>
          <a:noFill/>
        </p:spPr>
        <p:txBody>
          <a:bodyPr wrap="square" rtlCol="0">
            <a:spAutoFit/>
          </a:bodyPr>
          <a:lstStyle/>
          <a:p>
            <a:r>
              <a:rPr lang="pt-BR" sz="2200" b="1" dirty="0"/>
              <a:t>CLASSE 1 - EXPLOSIVOS</a:t>
            </a:r>
          </a:p>
          <a:p>
            <a:r>
              <a:rPr lang="pt-BR" sz="2000" dirty="0"/>
              <a:t>Comportamento Preventivo</a:t>
            </a:r>
          </a:p>
        </p:txBody>
      </p:sp>
      <p:sp>
        <p:nvSpPr>
          <p:cNvPr id="18" name="Retângulo: Cantos Arredondados 17">
            <a:extLst>
              <a:ext uri="{FF2B5EF4-FFF2-40B4-BE49-F238E27FC236}">
                <a16:creationId xmlns:a16="http://schemas.microsoft.com/office/drawing/2014/main" id="{9CDB3E09-7EB2-40FE-BF67-2F0ECA1B0A74}"/>
              </a:ext>
            </a:extLst>
          </p:cNvPr>
          <p:cNvSpPr/>
          <p:nvPr/>
        </p:nvSpPr>
        <p:spPr>
          <a:xfrm>
            <a:off x="180531" y="1452169"/>
            <a:ext cx="287593" cy="291560"/>
          </a:xfrm>
          <a:prstGeom prst="roundRect">
            <a:avLst/>
          </a:prstGeom>
          <a:solidFill>
            <a:schemeClr val="accent3">
              <a:lumMod val="5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b="1" dirty="0">
                <a:solidFill>
                  <a:schemeClr val="bg1"/>
                </a:solidFill>
              </a:rPr>
              <a:t>K</a:t>
            </a:r>
          </a:p>
        </p:txBody>
      </p:sp>
      <p:sp>
        <p:nvSpPr>
          <p:cNvPr id="19" name="CaixaDeTexto 18">
            <a:extLst>
              <a:ext uri="{FF2B5EF4-FFF2-40B4-BE49-F238E27FC236}">
                <a16:creationId xmlns:a16="http://schemas.microsoft.com/office/drawing/2014/main" id="{253CEFC5-58BB-4875-9548-5B88DDE5390E}"/>
              </a:ext>
            </a:extLst>
          </p:cNvPr>
          <p:cNvSpPr txBox="1"/>
          <p:nvPr/>
        </p:nvSpPr>
        <p:spPr>
          <a:xfrm>
            <a:off x="324394" y="3592096"/>
            <a:ext cx="8568952" cy="1021556"/>
          </a:xfrm>
          <a:prstGeom prst="roundRect">
            <a:avLst>
              <a:gd name="adj" fmla="val 8005"/>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pt-BR" dirty="0">
                <a:solidFill>
                  <a:srgbClr val="7030A0"/>
                </a:solidFill>
              </a:rPr>
              <a:t>Devem ser observadas as distâncias de segurança previstas. Em geral, o raio mínimo de segurança para pessoal desabrigado é de 300 metros e para pessoal abrigado é de 100 metros;</a:t>
            </a:r>
          </a:p>
        </p:txBody>
      </p:sp>
      <p:sp>
        <p:nvSpPr>
          <p:cNvPr id="20" name="CaixaDeTexto 19">
            <a:extLst>
              <a:ext uri="{FF2B5EF4-FFF2-40B4-BE49-F238E27FC236}">
                <a16:creationId xmlns:a16="http://schemas.microsoft.com/office/drawing/2014/main" id="{77316A81-F371-483B-B670-A6A3BCF72D4C}"/>
              </a:ext>
            </a:extLst>
          </p:cNvPr>
          <p:cNvSpPr txBox="1"/>
          <p:nvPr/>
        </p:nvSpPr>
        <p:spPr>
          <a:xfrm>
            <a:off x="331768" y="2763897"/>
            <a:ext cx="8568952" cy="408623"/>
          </a:xfrm>
          <a:prstGeom prst="roundRect">
            <a:avLst>
              <a:gd name="adj" fmla="val 1751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pt-BR" dirty="0">
                <a:solidFill>
                  <a:srgbClr val="0070C0"/>
                </a:solidFill>
              </a:rPr>
              <a:t>Não arrancar os fios das espoletas elétricas;</a:t>
            </a:r>
          </a:p>
        </p:txBody>
      </p:sp>
      <p:sp>
        <p:nvSpPr>
          <p:cNvPr id="21" name="Retângulo: Cantos Arredondados 20">
            <a:extLst>
              <a:ext uri="{FF2B5EF4-FFF2-40B4-BE49-F238E27FC236}">
                <a16:creationId xmlns:a16="http://schemas.microsoft.com/office/drawing/2014/main" id="{C2F351E8-A305-4E28-A485-8876EC95AA47}"/>
              </a:ext>
            </a:extLst>
          </p:cNvPr>
          <p:cNvSpPr/>
          <p:nvPr/>
        </p:nvSpPr>
        <p:spPr>
          <a:xfrm>
            <a:off x="165849" y="2583483"/>
            <a:ext cx="287593" cy="291560"/>
          </a:xfrm>
          <a:prstGeom prst="roundRect">
            <a:avLst/>
          </a:prstGeom>
          <a:solidFill>
            <a:srgbClr val="0070C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b="1" dirty="0">
                <a:solidFill>
                  <a:schemeClr val="bg1"/>
                </a:solidFill>
              </a:rPr>
              <a:t>L</a:t>
            </a:r>
          </a:p>
        </p:txBody>
      </p:sp>
      <p:sp>
        <p:nvSpPr>
          <p:cNvPr id="22" name="Retângulo: Cantos Arredondados 21">
            <a:extLst>
              <a:ext uri="{FF2B5EF4-FFF2-40B4-BE49-F238E27FC236}">
                <a16:creationId xmlns:a16="http://schemas.microsoft.com/office/drawing/2014/main" id="{1B1C14E0-DBCC-404D-A3A0-7A96DAB9C31F}"/>
              </a:ext>
            </a:extLst>
          </p:cNvPr>
          <p:cNvSpPr/>
          <p:nvPr/>
        </p:nvSpPr>
        <p:spPr>
          <a:xfrm>
            <a:off x="180597" y="3423237"/>
            <a:ext cx="287593" cy="291560"/>
          </a:xfrm>
          <a:prstGeom prst="round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b="1" dirty="0">
                <a:solidFill>
                  <a:schemeClr val="bg1"/>
                </a:solidFill>
              </a:rPr>
              <a:t>N</a:t>
            </a:r>
          </a:p>
        </p:txBody>
      </p:sp>
      <p:pic>
        <p:nvPicPr>
          <p:cNvPr id="23" name="Imagem 22">
            <a:extLst>
              <a:ext uri="{FF2B5EF4-FFF2-40B4-BE49-F238E27FC236}">
                <a16:creationId xmlns:a16="http://schemas.microsoft.com/office/drawing/2014/main" id="{1C9D2923-1C2F-4EE4-9ACB-D0F3AD4A9583}"/>
              </a:ext>
            </a:extLst>
          </p:cNvPr>
          <p:cNvPicPr>
            <a:picLocks noChangeAspect="1"/>
          </p:cNvPicPr>
          <p:nvPr/>
        </p:nvPicPr>
        <p:blipFill>
          <a:blip r:embed="rId4"/>
          <a:stretch>
            <a:fillRect/>
          </a:stretch>
        </p:blipFill>
        <p:spPr>
          <a:xfrm>
            <a:off x="8417950" y="4339594"/>
            <a:ext cx="629388" cy="568084"/>
          </a:xfrm>
          <a:prstGeom prst="rect">
            <a:avLst/>
          </a:prstGeom>
        </p:spPr>
      </p:pic>
    </p:spTree>
    <p:extLst>
      <p:ext uri="{BB962C8B-B14F-4D97-AF65-F5344CB8AC3E}">
        <p14:creationId xmlns:p14="http://schemas.microsoft.com/office/powerpoint/2010/main" val="86594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361264" y="1812370"/>
            <a:ext cx="8568952" cy="715089"/>
          </a:xfrm>
          <a:prstGeom prst="roundRect">
            <a:avLst>
              <a:gd name="adj" fmla="val 11511"/>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pt-BR" dirty="0">
                <a:solidFill>
                  <a:srgbClr val="C00000"/>
                </a:solidFill>
              </a:rPr>
              <a:t>Evitar as áreas onde houve explosão, enquanto a fumaça e os gases não se dissiparem completamente. Aguardar pelo menos 30 minutos;</a:t>
            </a:r>
          </a:p>
        </p:txBody>
      </p:sp>
      <p:sp>
        <p:nvSpPr>
          <p:cNvPr id="11" name="CaixaDeTexto 10"/>
          <p:cNvSpPr txBox="1"/>
          <p:nvPr/>
        </p:nvSpPr>
        <p:spPr>
          <a:xfrm>
            <a:off x="361264" y="3252494"/>
            <a:ext cx="8568952" cy="715089"/>
          </a:xfrm>
          <a:prstGeom prst="roundRect">
            <a:avLst>
              <a:gd name="adj" fmla="val 8417"/>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pt-BR" dirty="0">
                <a:solidFill>
                  <a:schemeClr val="accent3">
                    <a:lumMod val="75000"/>
                  </a:schemeClr>
                </a:solidFill>
              </a:rPr>
              <a:t>Problemas físicos ou psíquicos deverão determinar o afastamento imediato do profissional que manuseia explosivos.</a:t>
            </a:r>
          </a:p>
        </p:txBody>
      </p:sp>
      <p:pic>
        <p:nvPicPr>
          <p:cNvPr id="12" name="Imagem 11">
            <a:extLst>
              <a:ext uri="{FF2B5EF4-FFF2-40B4-BE49-F238E27FC236}">
                <a16:creationId xmlns:a16="http://schemas.microsoft.com/office/drawing/2014/main" id="{85E81444-0608-491E-9468-42DD5D03A08D}"/>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575855" cy="816074"/>
          </a:xfrm>
          <a:prstGeom prst="rect">
            <a:avLst/>
          </a:prstGeom>
        </p:spPr>
      </p:pic>
      <p:sp>
        <p:nvSpPr>
          <p:cNvPr id="13" name="CaixaDeTexto 12">
            <a:extLst>
              <a:ext uri="{FF2B5EF4-FFF2-40B4-BE49-F238E27FC236}">
                <a16:creationId xmlns:a16="http://schemas.microsoft.com/office/drawing/2014/main" id="{CAB7A84D-1BA9-4D43-BA1E-C5D297ABC36C}"/>
              </a:ext>
            </a:extLst>
          </p:cNvPr>
          <p:cNvSpPr txBox="1"/>
          <p:nvPr/>
        </p:nvSpPr>
        <p:spPr>
          <a:xfrm>
            <a:off x="214281" y="577298"/>
            <a:ext cx="4247106" cy="738664"/>
          </a:xfrm>
          <a:prstGeom prst="rect">
            <a:avLst/>
          </a:prstGeom>
          <a:noFill/>
        </p:spPr>
        <p:txBody>
          <a:bodyPr wrap="square" rtlCol="0">
            <a:spAutoFit/>
          </a:bodyPr>
          <a:lstStyle/>
          <a:p>
            <a:r>
              <a:rPr lang="pt-BR" sz="2200" b="1" dirty="0"/>
              <a:t>CLASSE 1 - EXPLOSIVOS</a:t>
            </a:r>
          </a:p>
          <a:p>
            <a:r>
              <a:rPr lang="pt-BR" sz="2000" dirty="0"/>
              <a:t>Comportamento Preventivo</a:t>
            </a:r>
          </a:p>
        </p:txBody>
      </p:sp>
      <p:pic>
        <p:nvPicPr>
          <p:cNvPr id="14" name="Imagem 13">
            <a:extLst>
              <a:ext uri="{FF2B5EF4-FFF2-40B4-BE49-F238E27FC236}">
                <a16:creationId xmlns:a16="http://schemas.microsoft.com/office/drawing/2014/main" id="{F1498B05-9B43-486E-A63D-B9A735BC53AB}"/>
              </a:ext>
            </a:extLst>
          </p:cNvPr>
          <p:cNvPicPr>
            <a:picLocks noChangeAspect="1"/>
          </p:cNvPicPr>
          <p:nvPr/>
        </p:nvPicPr>
        <p:blipFill>
          <a:blip r:embed="rId4"/>
          <a:stretch>
            <a:fillRect/>
          </a:stretch>
        </p:blipFill>
        <p:spPr>
          <a:xfrm>
            <a:off x="8417950" y="4339594"/>
            <a:ext cx="629388" cy="568084"/>
          </a:xfrm>
          <a:prstGeom prst="rect">
            <a:avLst/>
          </a:prstGeom>
        </p:spPr>
      </p:pic>
      <p:sp>
        <p:nvSpPr>
          <p:cNvPr id="16" name="Retângulo: Cantos Arredondados 15">
            <a:extLst>
              <a:ext uri="{FF2B5EF4-FFF2-40B4-BE49-F238E27FC236}">
                <a16:creationId xmlns:a16="http://schemas.microsoft.com/office/drawing/2014/main" id="{9AC1128B-60A6-4611-A412-5AD0165CA128}"/>
              </a:ext>
            </a:extLst>
          </p:cNvPr>
          <p:cNvSpPr/>
          <p:nvPr/>
        </p:nvSpPr>
        <p:spPr>
          <a:xfrm>
            <a:off x="217467" y="1625699"/>
            <a:ext cx="287593" cy="291560"/>
          </a:xfrm>
          <a:prstGeom prst="roundRect">
            <a:avLst/>
          </a:prstGeom>
          <a:solidFill>
            <a:srgbClr val="C0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b="1" dirty="0">
                <a:solidFill>
                  <a:schemeClr val="bg1"/>
                </a:solidFill>
              </a:rPr>
              <a:t>M</a:t>
            </a:r>
          </a:p>
        </p:txBody>
      </p:sp>
      <p:sp>
        <p:nvSpPr>
          <p:cNvPr id="17" name="Retângulo: Cantos Arredondados 16">
            <a:extLst>
              <a:ext uri="{FF2B5EF4-FFF2-40B4-BE49-F238E27FC236}">
                <a16:creationId xmlns:a16="http://schemas.microsoft.com/office/drawing/2014/main" id="{75690B1A-7BDA-47D3-AB23-54BFABE63BA4}"/>
              </a:ext>
            </a:extLst>
          </p:cNvPr>
          <p:cNvSpPr/>
          <p:nvPr/>
        </p:nvSpPr>
        <p:spPr>
          <a:xfrm>
            <a:off x="217467" y="3080462"/>
            <a:ext cx="287593" cy="291560"/>
          </a:xfrm>
          <a:prstGeom prst="roundRect">
            <a:avLst/>
          </a:prstGeom>
          <a:solidFill>
            <a:schemeClr val="accent3">
              <a:lumMod val="5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b="1" dirty="0">
                <a:solidFill>
                  <a:schemeClr val="bg1"/>
                </a:solidFill>
              </a:rPr>
              <a:t>O</a:t>
            </a:r>
          </a:p>
        </p:txBody>
      </p:sp>
    </p:spTree>
    <p:extLst>
      <p:ext uri="{BB962C8B-B14F-4D97-AF65-F5344CB8AC3E}">
        <p14:creationId xmlns:p14="http://schemas.microsoft.com/office/powerpoint/2010/main" val="166511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94499" y="1578016"/>
            <a:ext cx="4713047" cy="1987467"/>
          </a:xfrm>
          <a:prstGeom prst="rect">
            <a:avLst/>
          </a:prstGeom>
          <a:noFill/>
          <a:ln w="19050">
            <a:noFill/>
          </a:ln>
        </p:spPr>
        <p:txBody>
          <a:bodyPr wrap="square" rtlCol="0">
            <a:spAutoFit/>
          </a:bodyPr>
          <a:lstStyle/>
          <a:p>
            <a:pPr>
              <a:lnSpc>
                <a:spcPts val="3000"/>
              </a:lnSpc>
            </a:pPr>
            <a:r>
              <a:rPr lang="pt-BR" sz="2000" dirty="0"/>
              <a:t>Os estilhaços resultantes de material destruído por </a:t>
            </a:r>
            <a:r>
              <a:rPr lang="pt-BR" sz="2000" dirty="0">
                <a:solidFill>
                  <a:srgbClr val="FD6E35"/>
                </a:solidFill>
              </a:rPr>
              <a:t>explosivos são arremessados</a:t>
            </a:r>
            <a:r>
              <a:rPr lang="pt-BR" sz="2000" dirty="0"/>
              <a:t>, à </a:t>
            </a:r>
            <a:r>
              <a:rPr lang="pt-BR" sz="2000" dirty="0">
                <a:solidFill>
                  <a:srgbClr val="00B0F0"/>
                </a:solidFill>
              </a:rPr>
              <a:t>maior ou menor distância</a:t>
            </a:r>
            <a:r>
              <a:rPr lang="pt-BR" sz="2000" dirty="0"/>
              <a:t>, em função do </a:t>
            </a:r>
            <a:r>
              <a:rPr lang="pt-BR" sz="2000" b="1" dirty="0"/>
              <a:t>peso</a:t>
            </a:r>
            <a:r>
              <a:rPr lang="pt-BR" sz="2000" dirty="0"/>
              <a:t>, </a:t>
            </a:r>
            <a:r>
              <a:rPr lang="pt-BR" sz="2000" b="1" dirty="0"/>
              <a:t>densidade</a:t>
            </a:r>
            <a:r>
              <a:rPr lang="pt-BR" sz="2000" dirty="0"/>
              <a:t>, </a:t>
            </a:r>
            <a:r>
              <a:rPr lang="pt-BR" sz="2000" b="1" dirty="0"/>
              <a:t>forma</a:t>
            </a:r>
            <a:r>
              <a:rPr lang="pt-BR" sz="2000" dirty="0"/>
              <a:t> e </a:t>
            </a:r>
            <a:r>
              <a:rPr lang="pt-BR" sz="2000" b="1" dirty="0"/>
              <a:t>ângulo</a:t>
            </a:r>
            <a:r>
              <a:rPr lang="pt-BR" sz="2000" dirty="0"/>
              <a:t> de projeção.</a:t>
            </a:r>
          </a:p>
        </p:txBody>
      </p:sp>
      <p:pic>
        <p:nvPicPr>
          <p:cNvPr id="5" name="Imagem 4">
            <a:extLst>
              <a:ext uri="{FF2B5EF4-FFF2-40B4-BE49-F238E27FC236}">
                <a16:creationId xmlns:a16="http://schemas.microsoft.com/office/drawing/2014/main" id="{FFBE6657-88B9-4F48-A40C-421989AC0B81}"/>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575855" cy="816074"/>
          </a:xfrm>
          <a:prstGeom prst="rect">
            <a:avLst/>
          </a:prstGeom>
        </p:spPr>
      </p:pic>
      <p:sp>
        <p:nvSpPr>
          <p:cNvPr id="6" name="CaixaDeTexto 5">
            <a:extLst>
              <a:ext uri="{FF2B5EF4-FFF2-40B4-BE49-F238E27FC236}">
                <a16:creationId xmlns:a16="http://schemas.microsoft.com/office/drawing/2014/main" id="{91CF08FE-436C-4126-9113-97A49AE5EA6F}"/>
              </a:ext>
            </a:extLst>
          </p:cNvPr>
          <p:cNvSpPr txBox="1"/>
          <p:nvPr/>
        </p:nvSpPr>
        <p:spPr>
          <a:xfrm>
            <a:off x="214281" y="577298"/>
            <a:ext cx="4247106" cy="738664"/>
          </a:xfrm>
          <a:prstGeom prst="rect">
            <a:avLst/>
          </a:prstGeom>
          <a:noFill/>
        </p:spPr>
        <p:txBody>
          <a:bodyPr wrap="square" rtlCol="0">
            <a:spAutoFit/>
          </a:bodyPr>
          <a:lstStyle/>
          <a:p>
            <a:r>
              <a:rPr lang="pt-BR" sz="2200" b="1" dirty="0"/>
              <a:t>CLASSE 1 - EXPLOSIVOS</a:t>
            </a:r>
          </a:p>
          <a:p>
            <a:r>
              <a:rPr lang="pt-BR" sz="2000" dirty="0"/>
              <a:t>Comportamento Preventivo</a:t>
            </a:r>
          </a:p>
        </p:txBody>
      </p:sp>
      <p:sp>
        <p:nvSpPr>
          <p:cNvPr id="7" name="CaixaDeTexto 6">
            <a:extLst>
              <a:ext uri="{FF2B5EF4-FFF2-40B4-BE49-F238E27FC236}">
                <a16:creationId xmlns:a16="http://schemas.microsoft.com/office/drawing/2014/main" id="{540D088B-2DA5-4F08-8175-67D2F18A7FE1}"/>
              </a:ext>
            </a:extLst>
          </p:cNvPr>
          <p:cNvSpPr txBox="1"/>
          <p:nvPr/>
        </p:nvSpPr>
        <p:spPr>
          <a:xfrm>
            <a:off x="294499" y="3771898"/>
            <a:ext cx="8643024" cy="833305"/>
          </a:xfrm>
          <a:prstGeom prst="rect">
            <a:avLst/>
          </a:prstGeom>
          <a:noFill/>
          <a:ln w="19050">
            <a:noFill/>
          </a:ln>
        </p:spPr>
        <p:txBody>
          <a:bodyPr wrap="square" rtlCol="0">
            <a:spAutoFit/>
          </a:bodyPr>
          <a:lstStyle/>
          <a:p>
            <a:pPr>
              <a:lnSpc>
                <a:spcPts val="3000"/>
              </a:lnSpc>
            </a:pPr>
            <a:r>
              <a:rPr lang="pt-BR" sz="2000" dirty="0"/>
              <a:t>Por isso devem ser tomadas </a:t>
            </a:r>
            <a:r>
              <a:rPr lang="pt-BR" sz="2000" dirty="0">
                <a:solidFill>
                  <a:srgbClr val="FD6E35"/>
                </a:solidFill>
              </a:rPr>
              <a:t>PRECAUÇÕES</a:t>
            </a:r>
            <a:r>
              <a:rPr lang="pt-BR" sz="2000" dirty="0"/>
              <a:t>, para que, no caso de explosão acidental, esses fragmentos NÃO venham a </a:t>
            </a:r>
            <a:r>
              <a:rPr lang="pt-BR" sz="2000" dirty="0">
                <a:solidFill>
                  <a:srgbClr val="00B050"/>
                </a:solidFill>
              </a:rPr>
              <a:t>atingir pessoas, animais entre outros</a:t>
            </a:r>
            <a:r>
              <a:rPr lang="pt-BR" sz="2000" dirty="0"/>
              <a:t>.</a:t>
            </a:r>
          </a:p>
        </p:txBody>
      </p:sp>
      <p:pic>
        <p:nvPicPr>
          <p:cNvPr id="9" name="Picture 7" descr="Rótulo 1">
            <a:extLst>
              <a:ext uri="{FF2B5EF4-FFF2-40B4-BE49-F238E27FC236}">
                <a16:creationId xmlns:a16="http://schemas.microsoft.com/office/drawing/2014/main" id="{7BD54D5B-0245-4AF3-9CC8-9BACA2BDAB38}"/>
              </a:ext>
            </a:extLst>
          </p:cNvPr>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622428" y="781299"/>
            <a:ext cx="2887391" cy="288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67177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214279" y="1439671"/>
            <a:ext cx="8804359" cy="3211777"/>
          </a:xfrm>
          <a:prstGeom prst="rect">
            <a:avLst/>
          </a:prstGeom>
          <a:solidFill>
            <a:schemeClr val="bg1"/>
          </a:solidFill>
        </p:spPr>
        <p:txBody>
          <a:bodyPr wrap="square">
            <a:spAutoFit/>
          </a:bodyPr>
          <a:lstStyle/>
          <a:p>
            <a:pPr algn="just">
              <a:lnSpc>
                <a:spcPts val="3000"/>
              </a:lnSpc>
              <a:spcAft>
                <a:spcPts val="1800"/>
              </a:spcAft>
            </a:pPr>
            <a:r>
              <a:rPr lang="pt-BR" b="1" dirty="0">
                <a:solidFill>
                  <a:schemeClr val="accent4">
                    <a:lumMod val="75000"/>
                  </a:schemeClr>
                </a:solidFill>
                <a:highlight>
                  <a:srgbClr val="FFFF00"/>
                </a:highlight>
              </a:rPr>
              <a:t>Resolução 5232/16 </a:t>
            </a:r>
          </a:p>
          <a:p>
            <a:pPr algn="just">
              <a:lnSpc>
                <a:spcPts val="3000"/>
              </a:lnSpc>
              <a:spcAft>
                <a:spcPts val="1800"/>
              </a:spcAft>
            </a:pPr>
            <a:r>
              <a:rPr lang="pt-BR" b="1" dirty="0">
                <a:solidFill>
                  <a:schemeClr val="accent4">
                    <a:lumMod val="75000"/>
                  </a:schemeClr>
                </a:solidFill>
              </a:rPr>
              <a:t>1.1.4 Informações e esclarecimentos em caso de emergência ou acidente no transporte rodoviário de produtos perigosos</a:t>
            </a:r>
          </a:p>
          <a:p>
            <a:pPr algn="just">
              <a:lnSpc>
                <a:spcPts val="3000"/>
              </a:lnSpc>
              <a:spcAft>
                <a:spcPts val="1800"/>
              </a:spcAft>
            </a:pPr>
            <a:r>
              <a:rPr lang="pt-BR" b="1" dirty="0">
                <a:solidFill>
                  <a:schemeClr val="accent4">
                    <a:lumMod val="75000"/>
                  </a:schemeClr>
                </a:solidFill>
              </a:rPr>
              <a:t>1.1.4.1</a:t>
            </a:r>
            <a:r>
              <a:rPr lang="pt-BR" dirty="0">
                <a:solidFill>
                  <a:schemeClr val="accent4">
                    <a:lumMod val="75000"/>
                  </a:schemeClr>
                </a:solidFill>
              </a:rPr>
              <a:t> O transportador rodoviário de produtos perigosos deve comunicar, por meio do Sistema Nacional de Emergências Ambientais - SIEMA, instituído pelo Instituto Brasileiro do Meio Ambiente e dos Recursos Naturais Renováveis - IBAMA e disponibilizado em seu endereço eletrônico, os casos de acidentes ou emergências que:</a:t>
            </a:r>
          </a:p>
        </p:txBody>
      </p:sp>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599" y="577298"/>
            <a:ext cx="1611297" cy="1315345"/>
          </a:xfrm>
          <a:prstGeom prst="rect">
            <a:avLst/>
          </a:prstGeom>
        </p:spPr>
      </p:pic>
      <p:pic>
        <p:nvPicPr>
          <p:cNvPr id="12" name="Imagem 11">
            <a:extLst>
              <a:ext uri="{FF2B5EF4-FFF2-40B4-BE49-F238E27FC236}">
                <a16:creationId xmlns:a16="http://schemas.microsoft.com/office/drawing/2014/main" id="{89578A73-CEFA-4661-AFA7-DF1B34FA4EAF}"/>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5" y="555527"/>
            <a:ext cx="4944565" cy="816074"/>
          </a:xfrm>
          <a:prstGeom prst="rect">
            <a:avLst/>
          </a:prstGeom>
        </p:spPr>
      </p:pic>
      <p:sp>
        <p:nvSpPr>
          <p:cNvPr id="13" name="CaixaDeTexto 12">
            <a:extLst>
              <a:ext uri="{FF2B5EF4-FFF2-40B4-BE49-F238E27FC236}">
                <a16:creationId xmlns:a16="http://schemas.microsoft.com/office/drawing/2014/main" id="{CAEC6C2B-2B34-4CF0-B111-931036A79A82}"/>
              </a:ext>
            </a:extLst>
          </p:cNvPr>
          <p:cNvSpPr txBox="1"/>
          <p:nvPr/>
        </p:nvSpPr>
        <p:spPr>
          <a:xfrm>
            <a:off x="214280" y="577298"/>
            <a:ext cx="4575855" cy="738664"/>
          </a:xfrm>
          <a:prstGeom prst="rect">
            <a:avLst/>
          </a:prstGeom>
          <a:noFill/>
        </p:spPr>
        <p:txBody>
          <a:bodyPr wrap="square" rtlCol="0">
            <a:spAutoFit/>
          </a:bodyPr>
          <a:lstStyle/>
          <a:p>
            <a:r>
              <a:rPr lang="pt-BR" sz="2200" b="1"/>
              <a:t>CLASSE 1 - EXPLOSIVOS</a:t>
            </a:r>
          </a:p>
          <a:p>
            <a:r>
              <a:rPr lang="pt-BR" sz="2000"/>
              <a:t>Procedimento em Situação de Emergência</a:t>
            </a:r>
            <a:endParaRPr lang="pt-BR" sz="2000" dirty="0"/>
          </a:p>
        </p:txBody>
      </p:sp>
      <p:pic>
        <p:nvPicPr>
          <p:cNvPr id="14" name="Imagem 13">
            <a:extLst>
              <a:ext uri="{FF2B5EF4-FFF2-40B4-BE49-F238E27FC236}">
                <a16:creationId xmlns:a16="http://schemas.microsoft.com/office/drawing/2014/main" id="{F49DACCF-2031-48D5-A160-516CB466E479}"/>
              </a:ext>
            </a:extLst>
          </p:cNvPr>
          <p:cNvPicPr>
            <a:picLocks noChangeAspect="1"/>
          </p:cNvPicPr>
          <p:nvPr/>
        </p:nvPicPr>
        <p:blipFill>
          <a:blip r:embed="rId5"/>
          <a:stretch>
            <a:fillRect/>
          </a:stretch>
        </p:blipFill>
        <p:spPr>
          <a:xfrm>
            <a:off x="8417950" y="4339594"/>
            <a:ext cx="629388" cy="568084"/>
          </a:xfrm>
          <a:prstGeom prst="rect">
            <a:avLst/>
          </a:prstGeom>
        </p:spPr>
      </p:pic>
    </p:spTree>
    <p:extLst>
      <p:ext uri="{BB962C8B-B14F-4D97-AF65-F5344CB8AC3E}">
        <p14:creationId xmlns:p14="http://schemas.microsoft.com/office/powerpoint/2010/main" val="314028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9A87F36C-D1F3-4AD6-BA4A-B3869F72F163}"/>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944565" cy="816074"/>
          </a:xfrm>
          <a:prstGeom prst="rect">
            <a:avLst/>
          </a:prstGeom>
        </p:spPr>
      </p:pic>
      <p:sp>
        <p:nvSpPr>
          <p:cNvPr id="13" name="CaixaDeTexto 12">
            <a:extLst>
              <a:ext uri="{FF2B5EF4-FFF2-40B4-BE49-F238E27FC236}">
                <a16:creationId xmlns:a16="http://schemas.microsoft.com/office/drawing/2014/main" id="{5A3CF94C-CE69-4227-B520-FC13F90FFC0E}"/>
              </a:ext>
            </a:extLst>
          </p:cNvPr>
          <p:cNvSpPr txBox="1"/>
          <p:nvPr/>
        </p:nvSpPr>
        <p:spPr>
          <a:xfrm>
            <a:off x="214280" y="577298"/>
            <a:ext cx="4575855" cy="738664"/>
          </a:xfrm>
          <a:prstGeom prst="rect">
            <a:avLst/>
          </a:prstGeom>
          <a:noFill/>
        </p:spPr>
        <p:txBody>
          <a:bodyPr wrap="square" rtlCol="0">
            <a:spAutoFit/>
          </a:bodyPr>
          <a:lstStyle/>
          <a:p>
            <a:r>
              <a:rPr lang="pt-BR" sz="2200" b="1" dirty="0"/>
              <a:t>CLASSE 1 - EXPLOSIVOS</a:t>
            </a:r>
          </a:p>
          <a:p>
            <a:r>
              <a:rPr lang="pt-BR" sz="2000" dirty="0"/>
              <a:t>Procedimento em Situação de Emergência</a:t>
            </a:r>
          </a:p>
        </p:txBody>
      </p:sp>
      <p:sp>
        <p:nvSpPr>
          <p:cNvPr id="3" name="Retângulo 2">
            <a:extLst>
              <a:ext uri="{FF2B5EF4-FFF2-40B4-BE49-F238E27FC236}">
                <a16:creationId xmlns:a16="http://schemas.microsoft.com/office/drawing/2014/main" id="{9A98D5E9-5FD2-48D2-95E7-944E9D234D2B}"/>
              </a:ext>
            </a:extLst>
          </p:cNvPr>
          <p:cNvSpPr/>
          <p:nvPr/>
        </p:nvSpPr>
        <p:spPr>
          <a:xfrm>
            <a:off x="272845" y="1393372"/>
            <a:ext cx="8598309" cy="3477875"/>
          </a:xfrm>
          <a:prstGeom prst="rect">
            <a:avLst/>
          </a:prstGeom>
        </p:spPr>
        <p:txBody>
          <a:bodyPr wrap="square">
            <a:spAutoFit/>
          </a:bodyPr>
          <a:lstStyle/>
          <a:p>
            <a:pPr>
              <a:lnSpc>
                <a:spcPts val="2100"/>
              </a:lnSpc>
              <a:spcAft>
                <a:spcPts val="2400"/>
              </a:spcAft>
            </a:pPr>
            <a:r>
              <a:rPr lang="pt-BR" dirty="0"/>
              <a:t>► Impliquem na interrupção do trânsito na via ou na evacuação de pessoas por mais de três horas;</a:t>
            </a:r>
          </a:p>
          <a:p>
            <a:pPr>
              <a:lnSpc>
                <a:spcPts val="2100"/>
              </a:lnSpc>
              <a:spcAft>
                <a:spcPts val="2400"/>
              </a:spcAft>
            </a:pPr>
            <a:r>
              <a:rPr lang="pt-BR" dirty="0"/>
              <a:t>► Ocasionem espalhamento, perda ou derramamento de produto perigoso;</a:t>
            </a:r>
          </a:p>
          <a:p>
            <a:pPr>
              <a:lnSpc>
                <a:spcPts val="2100"/>
              </a:lnSpc>
              <a:spcAft>
                <a:spcPts val="2400"/>
              </a:spcAft>
            </a:pPr>
            <a:r>
              <a:rPr lang="pt-BR" dirty="0"/>
              <a:t>► Ocasionem vazamentos ou danos às embalagens, embalagens grandes ou </a:t>
            </a:r>
            <a:r>
              <a:rPr lang="pt-BR" dirty="0" err="1"/>
              <a:t>IBCs</a:t>
            </a:r>
            <a:r>
              <a:rPr lang="pt-BR" dirty="0"/>
              <a:t>;</a:t>
            </a:r>
          </a:p>
          <a:p>
            <a:pPr>
              <a:lnSpc>
                <a:spcPts val="2100"/>
              </a:lnSpc>
              <a:spcAft>
                <a:spcPts val="2400"/>
              </a:spcAft>
            </a:pPr>
            <a:r>
              <a:rPr lang="pt-BR" dirty="0"/>
              <a:t>► Ocasionem dano ou tombamento aos equipamentos de transporte, como caminhão tanque, container tanque e tanques portáteis;</a:t>
            </a:r>
          </a:p>
          <a:p>
            <a:pPr>
              <a:lnSpc>
                <a:spcPts val="2100"/>
              </a:lnSpc>
              <a:spcAft>
                <a:spcPts val="2400"/>
              </a:spcAft>
            </a:pPr>
            <a:r>
              <a:rPr lang="pt-BR" dirty="0"/>
              <a:t>►Necessitem de atendimento emergencial pelo Corpo de Bombeiros, Defesa Civil, órgãos policiais, empresas especializados, outros.</a:t>
            </a:r>
          </a:p>
        </p:txBody>
      </p:sp>
    </p:spTree>
    <p:extLst>
      <p:ext uri="{BB962C8B-B14F-4D97-AF65-F5344CB8AC3E}">
        <p14:creationId xmlns:p14="http://schemas.microsoft.com/office/powerpoint/2010/main" val="138259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D2316CE9-80B7-450B-A2B9-44EEE0DC9222}"/>
              </a:ext>
            </a:extLst>
          </p:cNvPr>
          <p:cNvPicPr>
            <a:picLocks noChangeAspect="1"/>
          </p:cNvPicPr>
          <p:nvPr/>
        </p:nvPicPr>
        <p:blipFill rotWithShape="1">
          <a:blip r:embed="rId3"/>
          <a:srcRect l="10741" t="24086" r="21694" b="15018"/>
          <a:stretch/>
        </p:blipFill>
        <p:spPr>
          <a:xfrm>
            <a:off x="665521" y="959104"/>
            <a:ext cx="7812958" cy="3960904"/>
          </a:xfrm>
          <a:prstGeom prst="rect">
            <a:avLst/>
          </a:prstGeom>
        </p:spPr>
      </p:pic>
      <p:pic>
        <p:nvPicPr>
          <p:cNvPr id="45" name="Imagem 44">
            <a:extLst>
              <a:ext uri="{FF2B5EF4-FFF2-40B4-BE49-F238E27FC236}">
                <a16:creationId xmlns:a16="http://schemas.microsoft.com/office/drawing/2014/main" id="{F9A1908D-EDF1-4341-ACB1-53F4B1911F19}"/>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5" y="555527"/>
            <a:ext cx="4944565" cy="344936"/>
          </a:xfrm>
          <a:prstGeom prst="rect">
            <a:avLst/>
          </a:prstGeom>
        </p:spPr>
      </p:pic>
      <p:sp>
        <p:nvSpPr>
          <p:cNvPr id="46" name="CaixaDeTexto 45">
            <a:extLst>
              <a:ext uri="{FF2B5EF4-FFF2-40B4-BE49-F238E27FC236}">
                <a16:creationId xmlns:a16="http://schemas.microsoft.com/office/drawing/2014/main" id="{E7CE64BD-A202-4823-B8B2-AC5C81C4B8E9}"/>
              </a:ext>
            </a:extLst>
          </p:cNvPr>
          <p:cNvSpPr txBox="1"/>
          <p:nvPr/>
        </p:nvSpPr>
        <p:spPr>
          <a:xfrm>
            <a:off x="214280" y="577298"/>
            <a:ext cx="4575855" cy="323165"/>
          </a:xfrm>
          <a:prstGeom prst="rect">
            <a:avLst/>
          </a:prstGeom>
          <a:noFill/>
        </p:spPr>
        <p:txBody>
          <a:bodyPr wrap="square" rtlCol="0">
            <a:spAutoFit/>
          </a:bodyPr>
          <a:lstStyle/>
          <a:p>
            <a:r>
              <a:rPr lang="pt-BR" sz="1500" b="1" dirty="0"/>
              <a:t>TABELA 4 DE 04 – PORTARIA COLOG 147/2019</a:t>
            </a:r>
          </a:p>
        </p:txBody>
      </p:sp>
      <p:sp>
        <p:nvSpPr>
          <p:cNvPr id="19" name="CaixaDeTexto 18">
            <a:extLst>
              <a:ext uri="{FF2B5EF4-FFF2-40B4-BE49-F238E27FC236}">
                <a16:creationId xmlns:a16="http://schemas.microsoft.com/office/drawing/2014/main" id="{702E9B4E-162A-47C7-B101-346C7E49F94A}"/>
              </a:ext>
            </a:extLst>
          </p:cNvPr>
          <p:cNvSpPr txBox="1"/>
          <p:nvPr/>
        </p:nvSpPr>
        <p:spPr>
          <a:xfrm>
            <a:off x="4940710" y="577298"/>
            <a:ext cx="4122174" cy="32316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pt-BR" sz="1500" dirty="0">
                <a:solidFill>
                  <a:schemeClr val="accent1">
                    <a:lumMod val="50000"/>
                  </a:schemeClr>
                </a:solidFill>
              </a:rPr>
              <a:t>Máx. Permitido no mesmo local: 113.370 kg  </a:t>
            </a:r>
          </a:p>
        </p:txBody>
      </p:sp>
    </p:spTree>
    <p:extLst>
      <p:ext uri="{BB962C8B-B14F-4D97-AF65-F5344CB8AC3E}">
        <p14:creationId xmlns:p14="http://schemas.microsoft.com/office/powerpoint/2010/main" val="28163024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3092786" y="1458672"/>
            <a:ext cx="5836933" cy="3477875"/>
          </a:xfrm>
          <a:prstGeom prst="rect">
            <a:avLst/>
          </a:prstGeom>
          <a:noFill/>
          <a:ln w="19050">
            <a:noFill/>
          </a:ln>
        </p:spPr>
        <p:txBody>
          <a:bodyPr wrap="square" rtlCol="0">
            <a:spAutoFit/>
          </a:bodyPr>
          <a:lstStyle/>
          <a:p>
            <a:pPr algn="just">
              <a:spcAft>
                <a:spcPts val="1800"/>
              </a:spcAft>
            </a:pPr>
            <a:r>
              <a:rPr lang="pt-BR" sz="1600" dirty="0"/>
              <a:t>►</a:t>
            </a:r>
            <a:r>
              <a:rPr lang="pt-BR" sz="1600" b="1" dirty="0">
                <a:highlight>
                  <a:srgbClr val="FFFF00"/>
                </a:highlight>
              </a:rPr>
              <a:t>NÃO</a:t>
            </a:r>
            <a:r>
              <a:rPr lang="pt-BR" sz="1600" dirty="0"/>
              <a:t> combater o fogo na carga;</a:t>
            </a:r>
          </a:p>
          <a:p>
            <a:pPr algn="just">
              <a:spcAft>
                <a:spcPts val="1800"/>
              </a:spcAft>
            </a:pPr>
            <a:r>
              <a:rPr lang="pt-BR" sz="1600" dirty="0"/>
              <a:t>►Promover a interrupção do tráfego e evacuar a área em todas as direções, num raio de </a:t>
            </a:r>
            <a:r>
              <a:rPr lang="pt-BR" sz="1600" b="1" dirty="0">
                <a:highlight>
                  <a:srgbClr val="FFFF00"/>
                </a:highlight>
              </a:rPr>
              <a:t>1600 m</a:t>
            </a:r>
            <a:r>
              <a:rPr lang="pt-BR" sz="1600" dirty="0"/>
              <a:t>;</a:t>
            </a:r>
          </a:p>
          <a:p>
            <a:pPr algn="just">
              <a:spcAft>
                <a:spcPts val="1800"/>
              </a:spcAft>
            </a:pPr>
            <a:r>
              <a:rPr lang="pt-BR" sz="1600" dirty="0"/>
              <a:t>►Em caso de incêndio próximo à área, TENTAR </a:t>
            </a:r>
            <a:r>
              <a:rPr lang="pt-BR" sz="1600" b="1" dirty="0">
                <a:highlight>
                  <a:srgbClr val="FFFF00"/>
                </a:highlight>
              </a:rPr>
              <a:t>impedir que o fogo chegue até o compartimento com carga explosiva</a:t>
            </a:r>
            <a:r>
              <a:rPr lang="pt-BR" sz="1600" dirty="0"/>
              <a:t>;</a:t>
            </a:r>
          </a:p>
          <a:p>
            <a:pPr algn="just">
              <a:spcAft>
                <a:spcPts val="1800"/>
              </a:spcAft>
            </a:pPr>
            <a:r>
              <a:rPr lang="pt-BR" sz="1600" dirty="0"/>
              <a:t>►</a:t>
            </a:r>
            <a:r>
              <a:rPr lang="pt-BR" sz="1600" b="1" dirty="0">
                <a:highlight>
                  <a:srgbClr val="FFFF00"/>
                </a:highlight>
              </a:rPr>
              <a:t>Utilizar equipamentos</a:t>
            </a:r>
            <a:r>
              <a:rPr lang="pt-BR" sz="1600" dirty="0"/>
              <a:t> de respiração e vestimentas de combate ao fogo de acordo com as condições especificadas pelo fabricante;</a:t>
            </a:r>
          </a:p>
          <a:p>
            <a:pPr algn="just">
              <a:spcAft>
                <a:spcPts val="1800"/>
              </a:spcAft>
            </a:pPr>
            <a:r>
              <a:rPr lang="pt-BR" sz="1600" dirty="0"/>
              <a:t>►</a:t>
            </a:r>
            <a:r>
              <a:rPr lang="pt-BR" sz="1600" b="1" dirty="0">
                <a:highlight>
                  <a:srgbClr val="FFFF00"/>
                </a:highlight>
              </a:rPr>
              <a:t>Contatar</a:t>
            </a:r>
            <a:r>
              <a:rPr lang="pt-BR" sz="1600" dirty="0"/>
              <a:t> a equipe de </a:t>
            </a:r>
            <a:r>
              <a:rPr lang="pt-BR" sz="1600" dirty="0">
                <a:solidFill>
                  <a:srgbClr val="FD6E35"/>
                </a:solidFill>
              </a:rPr>
              <a:t>atendimento</a:t>
            </a:r>
            <a:r>
              <a:rPr lang="pt-BR" sz="1600" dirty="0"/>
              <a:t>, a </a:t>
            </a:r>
            <a:r>
              <a:rPr lang="pt-BR" sz="1600" dirty="0">
                <a:solidFill>
                  <a:srgbClr val="FD6E35"/>
                </a:solidFill>
              </a:rPr>
              <a:t>emergência</a:t>
            </a:r>
            <a:r>
              <a:rPr lang="pt-BR" sz="1600" dirty="0"/>
              <a:t>, a </a:t>
            </a:r>
            <a:r>
              <a:rPr lang="pt-BR" sz="1600" dirty="0">
                <a:solidFill>
                  <a:srgbClr val="FD6E35"/>
                </a:solidFill>
              </a:rPr>
              <a:t>Polícia</a:t>
            </a:r>
            <a:r>
              <a:rPr lang="pt-BR" sz="1600" dirty="0"/>
              <a:t> Rodoviária Federal, o </a:t>
            </a:r>
            <a:r>
              <a:rPr lang="pt-BR" sz="1600" dirty="0">
                <a:solidFill>
                  <a:srgbClr val="FD6E35"/>
                </a:solidFill>
              </a:rPr>
              <a:t>transportador</a:t>
            </a:r>
            <a:r>
              <a:rPr lang="pt-BR" sz="1600" dirty="0"/>
              <a:t> e o </a:t>
            </a:r>
            <a:r>
              <a:rPr lang="pt-BR" sz="1600" dirty="0">
                <a:solidFill>
                  <a:srgbClr val="FD6E35"/>
                </a:solidFill>
              </a:rPr>
              <a:t>embarcador</a:t>
            </a:r>
            <a:r>
              <a:rPr lang="pt-BR" sz="1600" dirty="0"/>
              <a:t> </a:t>
            </a:r>
            <a:r>
              <a:rPr lang="pt-BR" sz="1600" dirty="0">
                <a:highlight>
                  <a:srgbClr val="00FFFF"/>
                </a:highlight>
              </a:rPr>
              <a:t>o mais rápido possível</a:t>
            </a:r>
            <a:r>
              <a:rPr lang="pt-BR" sz="1600" dirty="0"/>
              <a:t>.</a:t>
            </a:r>
          </a:p>
        </p:txBody>
      </p:sp>
      <p:sp>
        <p:nvSpPr>
          <p:cNvPr id="3" name="CaixaDeTexto 2"/>
          <p:cNvSpPr txBox="1"/>
          <p:nvPr/>
        </p:nvSpPr>
        <p:spPr>
          <a:xfrm>
            <a:off x="214280" y="1464628"/>
            <a:ext cx="2669030" cy="1021556"/>
          </a:xfrm>
          <a:prstGeom prst="roundRect">
            <a:avLst>
              <a:gd name="adj" fmla="val 5839"/>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pt-BR" b="1" dirty="0">
                <a:solidFill>
                  <a:schemeClr val="tx2"/>
                </a:solidFill>
              </a:rPr>
              <a:t>Considerando a área de risco mostrada na tabela, em caso de fogo, faça:</a:t>
            </a:r>
          </a:p>
        </p:txBody>
      </p:sp>
      <p:pic>
        <p:nvPicPr>
          <p:cNvPr id="9" name="Imagem 8"/>
          <p:cNvPicPr>
            <a:picLocks noChangeAspect="1"/>
          </p:cNvPicPr>
          <p:nvPr/>
        </p:nvPicPr>
        <p:blipFill>
          <a:blip r:embed="rId3"/>
          <a:stretch>
            <a:fillRect/>
          </a:stretch>
        </p:blipFill>
        <p:spPr>
          <a:xfrm>
            <a:off x="214280" y="2710776"/>
            <a:ext cx="2808312" cy="2122248"/>
          </a:xfrm>
          <a:prstGeom prst="rect">
            <a:avLst/>
          </a:prstGeom>
          <a:ln>
            <a:noFill/>
          </a:ln>
          <a:effectLst>
            <a:softEdge rad="112500"/>
          </a:effectLst>
        </p:spPr>
      </p:pic>
      <p:pic>
        <p:nvPicPr>
          <p:cNvPr id="10" name="Imagem 9">
            <a:extLst>
              <a:ext uri="{FF2B5EF4-FFF2-40B4-BE49-F238E27FC236}">
                <a16:creationId xmlns:a16="http://schemas.microsoft.com/office/drawing/2014/main" id="{5CF74E51-F042-47D8-944B-2AE5D1628E9C}"/>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5" y="555527"/>
            <a:ext cx="4944565" cy="816074"/>
          </a:xfrm>
          <a:prstGeom prst="rect">
            <a:avLst/>
          </a:prstGeom>
        </p:spPr>
      </p:pic>
      <p:sp>
        <p:nvSpPr>
          <p:cNvPr id="11" name="CaixaDeTexto 10">
            <a:extLst>
              <a:ext uri="{FF2B5EF4-FFF2-40B4-BE49-F238E27FC236}">
                <a16:creationId xmlns:a16="http://schemas.microsoft.com/office/drawing/2014/main" id="{3C0FA6E9-E7C9-44B9-9A44-BEC89E1BC81C}"/>
              </a:ext>
            </a:extLst>
          </p:cNvPr>
          <p:cNvSpPr txBox="1"/>
          <p:nvPr/>
        </p:nvSpPr>
        <p:spPr>
          <a:xfrm>
            <a:off x="214280" y="577298"/>
            <a:ext cx="4575855" cy="738664"/>
          </a:xfrm>
          <a:prstGeom prst="rect">
            <a:avLst/>
          </a:prstGeom>
          <a:noFill/>
        </p:spPr>
        <p:txBody>
          <a:bodyPr wrap="square" rtlCol="0">
            <a:spAutoFit/>
          </a:bodyPr>
          <a:lstStyle/>
          <a:p>
            <a:r>
              <a:rPr lang="pt-BR" sz="2200" b="1" dirty="0"/>
              <a:t>CLASSE 1 - EXPLOSIVOS</a:t>
            </a:r>
          </a:p>
          <a:p>
            <a:r>
              <a:rPr lang="pt-BR" sz="2000" dirty="0"/>
              <a:t>Procedimento em Situação de Emergência</a:t>
            </a:r>
          </a:p>
        </p:txBody>
      </p:sp>
    </p:spTree>
    <p:extLst>
      <p:ext uri="{BB962C8B-B14F-4D97-AF65-F5344CB8AC3E}">
        <p14:creationId xmlns:p14="http://schemas.microsoft.com/office/powerpoint/2010/main" val="77485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637868" y="2100764"/>
            <a:ext cx="7200800" cy="687368"/>
          </a:xfrm>
          <a:prstGeom prst="rect">
            <a:avLst/>
          </a:prstGeom>
          <a:noFill/>
          <a:ln w="19050">
            <a:noFill/>
          </a:ln>
        </p:spPr>
        <p:txBody>
          <a:bodyPr wrap="square" rtlCol="0">
            <a:spAutoFit/>
          </a:bodyPr>
          <a:lstStyle/>
          <a:p>
            <a:pPr algn="just">
              <a:spcAft>
                <a:spcPts val="800"/>
              </a:spcAft>
            </a:pPr>
            <a:r>
              <a:rPr lang="pt-BR" sz="1600" dirty="0"/>
              <a:t>►Não mover a carga ou veículo, se a carga tiver sido exposta ao calor;</a:t>
            </a:r>
          </a:p>
          <a:p>
            <a:pPr algn="just">
              <a:spcAft>
                <a:spcPts val="800"/>
              </a:spcAft>
            </a:pPr>
            <a:r>
              <a:rPr lang="pt-BR" sz="1600" dirty="0"/>
              <a:t>►Não combater o fogo se este atingir a carga. Abandonar a área e deixar queimar.</a:t>
            </a:r>
          </a:p>
        </p:txBody>
      </p:sp>
      <p:sp>
        <p:nvSpPr>
          <p:cNvPr id="3" name="CaixaDeTexto 2"/>
          <p:cNvSpPr txBox="1"/>
          <p:nvPr/>
        </p:nvSpPr>
        <p:spPr>
          <a:xfrm>
            <a:off x="251520" y="1554532"/>
            <a:ext cx="4896544" cy="369332"/>
          </a:xfrm>
          <a:prstGeom prst="rect">
            <a:avLst/>
          </a:prstGeom>
          <a:noFill/>
          <a:ln w="19050">
            <a:noFill/>
          </a:ln>
        </p:spPr>
        <p:txBody>
          <a:bodyPr wrap="square" rtlCol="0">
            <a:spAutoFit/>
          </a:bodyPr>
          <a:lstStyle/>
          <a:p>
            <a:pPr algn="just"/>
            <a:r>
              <a:rPr lang="pt-BR" b="1" dirty="0">
                <a:solidFill>
                  <a:srgbClr val="7030A0"/>
                </a:solidFill>
                <a:highlight>
                  <a:srgbClr val="FFFF00"/>
                </a:highlight>
              </a:rPr>
              <a:t>No caso de início de incêndio na carga, faça:</a:t>
            </a:r>
          </a:p>
        </p:txBody>
      </p:sp>
      <p:sp>
        <p:nvSpPr>
          <p:cNvPr id="5" name="Retângulo de cantos arredondados 4"/>
          <p:cNvSpPr/>
          <p:nvPr/>
        </p:nvSpPr>
        <p:spPr>
          <a:xfrm>
            <a:off x="251520" y="3124484"/>
            <a:ext cx="8496944" cy="1463489"/>
          </a:xfrm>
          <a:prstGeom prst="roundRect">
            <a:avLst>
              <a:gd name="adj" fmla="val 7433"/>
            </a:avLst>
          </a:prstGeom>
          <a:solidFill>
            <a:srgbClr val="FFFF00">
              <a:alpha val="2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45720" rIns="288000" bIns="45720" numCol="1" spcCol="0" rtlCol="0" fromWordArt="0" anchor="ctr" anchorCtr="0" forceAA="0" compatLnSpc="1">
            <a:prstTxWarp prst="textNoShape">
              <a:avLst/>
            </a:prstTxWarp>
            <a:noAutofit/>
          </a:bodyPr>
          <a:lstStyle/>
          <a:p>
            <a:pPr algn="just">
              <a:lnSpc>
                <a:spcPts val="2500"/>
              </a:lnSpc>
              <a:spcAft>
                <a:spcPts val="1200"/>
              </a:spcAft>
            </a:pPr>
            <a:r>
              <a:rPr lang="pt-BR" sz="1600" dirty="0">
                <a:solidFill>
                  <a:schemeClr val="tx1"/>
                </a:solidFill>
              </a:rPr>
              <a:t>Se o incêndio aumentar, isolar imediatamente a área em um raio de 1600m (no mínimo em todas as direções, removendo todas as pessoas. Primeiramente remover as pessoas fora da linha de visão da cena do acidente e afastá-las das janelas. </a:t>
            </a:r>
          </a:p>
        </p:txBody>
      </p:sp>
      <p:sp>
        <p:nvSpPr>
          <p:cNvPr id="4" name="Seta: Dobrada 3">
            <a:extLst>
              <a:ext uri="{FF2B5EF4-FFF2-40B4-BE49-F238E27FC236}">
                <a16:creationId xmlns:a16="http://schemas.microsoft.com/office/drawing/2014/main" id="{744CF834-5F17-4936-A222-9D1FC827D8A7}"/>
              </a:ext>
            </a:extLst>
          </p:cNvPr>
          <p:cNvSpPr/>
          <p:nvPr/>
        </p:nvSpPr>
        <p:spPr>
          <a:xfrm flipV="1">
            <a:off x="893075" y="1974601"/>
            <a:ext cx="596512" cy="620857"/>
          </a:xfrm>
          <a:prstGeom prst="bentArrow">
            <a:avLst/>
          </a:prstGeom>
          <a:solidFill>
            <a:srgbClr val="FFFF00">
              <a:alpha val="2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45720" rIns="288000" bIns="45720" numCol="1" spcCol="0" rtlCol="0" fromWordArt="0" anchor="ctr" anchorCtr="0" forceAA="0" compatLnSpc="1">
            <a:prstTxWarp prst="textNoShape">
              <a:avLst/>
            </a:prstTxWarp>
            <a:noAutofit/>
          </a:bodyPr>
          <a:lstStyle/>
          <a:p>
            <a:pPr algn="just">
              <a:lnSpc>
                <a:spcPts val="2500"/>
              </a:lnSpc>
              <a:spcAft>
                <a:spcPts val="1200"/>
              </a:spcAft>
            </a:pPr>
            <a:endParaRPr lang="pt-BR" sz="1600" dirty="0">
              <a:solidFill>
                <a:schemeClr val="tx1"/>
              </a:solidFill>
            </a:endParaRPr>
          </a:p>
        </p:txBody>
      </p:sp>
      <p:pic>
        <p:nvPicPr>
          <p:cNvPr id="10" name="Imagem 9">
            <a:extLst>
              <a:ext uri="{FF2B5EF4-FFF2-40B4-BE49-F238E27FC236}">
                <a16:creationId xmlns:a16="http://schemas.microsoft.com/office/drawing/2014/main" id="{240615BA-B6C6-4DB8-9822-2176DEE51481}"/>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944565" cy="816074"/>
          </a:xfrm>
          <a:prstGeom prst="rect">
            <a:avLst/>
          </a:prstGeom>
        </p:spPr>
      </p:pic>
      <p:sp>
        <p:nvSpPr>
          <p:cNvPr id="11" name="CaixaDeTexto 10">
            <a:extLst>
              <a:ext uri="{FF2B5EF4-FFF2-40B4-BE49-F238E27FC236}">
                <a16:creationId xmlns:a16="http://schemas.microsoft.com/office/drawing/2014/main" id="{5808A756-A174-4E20-984B-7652713CE5BC}"/>
              </a:ext>
            </a:extLst>
          </p:cNvPr>
          <p:cNvSpPr txBox="1"/>
          <p:nvPr/>
        </p:nvSpPr>
        <p:spPr>
          <a:xfrm>
            <a:off x="214280" y="577298"/>
            <a:ext cx="4575855" cy="738664"/>
          </a:xfrm>
          <a:prstGeom prst="rect">
            <a:avLst/>
          </a:prstGeom>
          <a:noFill/>
        </p:spPr>
        <p:txBody>
          <a:bodyPr wrap="square" rtlCol="0">
            <a:spAutoFit/>
          </a:bodyPr>
          <a:lstStyle/>
          <a:p>
            <a:r>
              <a:rPr lang="pt-BR" sz="2200" b="1" dirty="0"/>
              <a:t>CLASSE 1 - EXPLOSIVOS</a:t>
            </a:r>
          </a:p>
          <a:p>
            <a:r>
              <a:rPr lang="pt-BR" sz="2000" dirty="0"/>
              <a:t>Procedimento em Situação de Emergência</a:t>
            </a:r>
          </a:p>
        </p:txBody>
      </p:sp>
    </p:spTree>
    <p:extLst>
      <p:ext uri="{BB962C8B-B14F-4D97-AF65-F5344CB8AC3E}">
        <p14:creationId xmlns:p14="http://schemas.microsoft.com/office/powerpoint/2010/main" val="77025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de cantos arredondados 3"/>
          <p:cNvSpPr/>
          <p:nvPr/>
        </p:nvSpPr>
        <p:spPr>
          <a:xfrm>
            <a:off x="423299" y="1496961"/>
            <a:ext cx="8307746" cy="3333136"/>
          </a:xfrm>
          <a:prstGeom prst="roundRect">
            <a:avLst>
              <a:gd name="adj" fmla="val 4564"/>
            </a:avLst>
          </a:prstGeom>
          <a:solidFill>
            <a:srgbClr val="FFFF00">
              <a:alpha val="2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45720" rIns="288000" bIns="45720" numCol="1" spcCol="0" rtlCol="0" fromWordArt="0" anchor="ctr" anchorCtr="0" forceAA="0" compatLnSpc="1">
            <a:prstTxWarp prst="textNoShape">
              <a:avLst/>
            </a:prstTxWarp>
            <a:noAutofit/>
          </a:bodyPr>
          <a:lstStyle/>
          <a:p>
            <a:pPr algn="just">
              <a:lnSpc>
                <a:spcPts val="2500"/>
              </a:lnSpc>
              <a:spcAft>
                <a:spcPts val="1200"/>
              </a:spcAft>
            </a:pPr>
            <a:r>
              <a:rPr lang="pt-BR" sz="1600" dirty="0">
                <a:solidFill>
                  <a:schemeClr val="tx1"/>
                </a:solidFill>
              </a:rPr>
              <a:t>Em caso de </a:t>
            </a:r>
            <a:r>
              <a:rPr lang="pt-BR" sz="1600" b="1" dirty="0">
                <a:solidFill>
                  <a:schemeClr val="tx1"/>
                </a:solidFill>
              </a:rPr>
              <a:t>derramamento</a:t>
            </a:r>
            <a:r>
              <a:rPr lang="pt-BR" sz="1600" dirty="0">
                <a:solidFill>
                  <a:schemeClr val="tx1"/>
                </a:solidFill>
              </a:rPr>
              <a:t> ou </a:t>
            </a:r>
            <a:r>
              <a:rPr lang="pt-BR" sz="1600" b="1" dirty="0">
                <a:solidFill>
                  <a:schemeClr val="tx1"/>
                </a:solidFill>
              </a:rPr>
              <a:t>vazamento de produtos explosivos</a:t>
            </a:r>
            <a:r>
              <a:rPr lang="pt-BR" sz="1600" dirty="0">
                <a:solidFill>
                  <a:schemeClr val="tx1"/>
                </a:solidFill>
              </a:rPr>
              <a:t>, </a:t>
            </a:r>
            <a:r>
              <a:rPr lang="pt-BR" sz="1600" b="1" dirty="0">
                <a:solidFill>
                  <a:srgbClr val="C00000"/>
                </a:solidFill>
              </a:rPr>
              <a:t>eliminar as fontes de ignição</a:t>
            </a:r>
            <a:r>
              <a:rPr lang="pt-BR" sz="1600" dirty="0">
                <a:solidFill>
                  <a:schemeClr val="tx1"/>
                </a:solidFill>
              </a:rPr>
              <a:t>, impedindo fagulhas e chamas e principalmente impedindo que fumem na área de risco. </a:t>
            </a:r>
          </a:p>
          <a:p>
            <a:pPr algn="just">
              <a:lnSpc>
                <a:spcPts val="2500"/>
              </a:lnSpc>
              <a:spcAft>
                <a:spcPts val="1200"/>
              </a:spcAft>
            </a:pPr>
            <a:r>
              <a:rPr lang="pt-BR" sz="1600" b="1" dirty="0">
                <a:solidFill>
                  <a:schemeClr val="tx1"/>
                </a:solidFill>
              </a:rPr>
              <a:t>JAMAIS</a:t>
            </a:r>
            <a:r>
              <a:rPr lang="pt-BR" sz="1600" dirty="0">
                <a:solidFill>
                  <a:schemeClr val="tx1"/>
                </a:solidFill>
              </a:rPr>
              <a:t> entre em </a:t>
            </a:r>
            <a:r>
              <a:rPr lang="pt-BR" sz="1600" b="1" dirty="0">
                <a:solidFill>
                  <a:srgbClr val="C00000"/>
                </a:solidFill>
              </a:rPr>
              <a:t>contato com o produto</a:t>
            </a:r>
            <a:r>
              <a:rPr lang="pt-BR" sz="1600" dirty="0">
                <a:solidFill>
                  <a:schemeClr val="tx1"/>
                </a:solidFill>
              </a:rPr>
              <a:t> derramado, </a:t>
            </a:r>
            <a:r>
              <a:rPr lang="pt-BR" sz="1600" b="1" dirty="0">
                <a:solidFill>
                  <a:schemeClr val="tx1"/>
                </a:solidFill>
              </a:rPr>
              <a:t>NÃO</a:t>
            </a:r>
            <a:r>
              <a:rPr lang="pt-BR" sz="1600" dirty="0">
                <a:solidFill>
                  <a:schemeClr val="tx1"/>
                </a:solidFill>
              </a:rPr>
              <a:t> toque nem caminhe sobre o produto derramado. </a:t>
            </a:r>
            <a:r>
              <a:rPr lang="pt-BR" sz="1600" b="1" dirty="0">
                <a:solidFill>
                  <a:schemeClr val="tx1"/>
                </a:solidFill>
              </a:rPr>
              <a:t>NÃO</a:t>
            </a:r>
            <a:r>
              <a:rPr lang="pt-BR" sz="1600" dirty="0">
                <a:solidFill>
                  <a:schemeClr val="tx1"/>
                </a:solidFill>
              </a:rPr>
              <a:t> use rádios transmissores num </a:t>
            </a:r>
            <a:r>
              <a:rPr lang="pt-BR" sz="1600" b="1" dirty="0">
                <a:solidFill>
                  <a:srgbClr val="C00000"/>
                </a:solidFill>
              </a:rPr>
              <a:t>raio de 100 metros</a:t>
            </a:r>
            <a:r>
              <a:rPr lang="pt-BR" sz="1600" dirty="0">
                <a:solidFill>
                  <a:schemeClr val="tx1"/>
                </a:solidFill>
              </a:rPr>
              <a:t> perto de detonadores elétricos. </a:t>
            </a:r>
          </a:p>
          <a:p>
            <a:pPr algn="just">
              <a:lnSpc>
                <a:spcPts val="2500"/>
              </a:lnSpc>
              <a:spcAft>
                <a:spcPts val="1200"/>
              </a:spcAft>
            </a:pPr>
            <a:r>
              <a:rPr lang="pt-BR" sz="1600" dirty="0">
                <a:solidFill>
                  <a:schemeClr val="tx1"/>
                </a:solidFill>
              </a:rPr>
              <a:t>Entre as fontes de ignição que </a:t>
            </a:r>
            <a:r>
              <a:rPr lang="pt-BR" sz="1600" b="1" dirty="0">
                <a:solidFill>
                  <a:schemeClr val="tx1"/>
                </a:solidFill>
              </a:rPr>
              <a:t>DEVEM SER REMOVIDAS</a:t>
            </a:r>
            <a:r>
              <a:rPr lang="pt-BR" sz="1600" dirty="0">
                <a:solidFill>
                  <a:schemeClr val="tx1"/>
                </a:solidFill>
              </a:rPr>
              <a:t> para evitar explosões, merecem destaque: chamas, cigarros, faíscas por atrito e eletricidade estática (de difícil percepção).</a:t>
            </a:r>
          </a:p>
        </p:txBody>
      </p:sp>
      <p:sp>
        <p:nvSpPr>
          <p:cNvPr id="6" name="Retângulo 5"/>
          <p:cNvSpPr/>
          <p:nvPr/>
        </p:nvSpPr>
        <p:spPr>
          <a:xfrm>
            <a:off x="6110971" y="963564"/>
            <a:ext cx="2880320" cy="708720"/>
          </a:xfrm>
          <a:prstGeom prst="rect">
            <a:avLst/>
          </a:prstGeom>
          <a:solidFill>
            <a:srgbClr val="C0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4000" b="1" dirty="0">
                <a:solidFill>
                  <a:schemeClr val="bg1"/>
                </a:solidFill>
              </a:rPr>
              <a:t>ATENÇÃO</a:t>
            </a:r>
          </a:p>
        </p:txBody>
      </p:sp>
      <p:pic>
        <p:nvPicPr>
          <p:cNvPr id="10" name="Imagem 9">
            <a:extLst>
              <a:ext uri="{FF2B5EF4-FFF2-40B4-BE49-F238E27FC236}">
                <a16:creationId xmlns:a16="http://schemas.microsoft.com/office/drawing/2014/main" id="{382A01E2-C3A1-4F75-83A3-2288EBACE2A1}"/>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944565" cy="816074"/>
          </a:xfrm>
          <a:prstGeom prst="rect">
            <a:avLst/>
          </a:prstGeom>
        </p:spPr>
      </p:pic>
      <p:sp>
        <p:nvSpPr>
          <p:cNvPr id="11" name="CaixaDeTexto 10">
            <a:extLst>
              <a:ext uri="{FF2B5EF4-FFF2-40B4-BE49-F238E27FC236}">
                <a16:creationId xmlns:a16="http://schemas.microsoft.com/office/drawing/2014/main" id="{6A55DFB2-93D7-4C0D-AE05-8A32D6C9FF2D}"/>
              </a:ext>
            </a:extLst>
          </p:cNvPr>
          <p:cNvSpPr txBox="1"/>
          <p:nvPr/>
        </p:nvSpPr>
        <p:spPr>
          <a:xfrm>
            <a:off x="214280" y="577298"/>
            <a:ext cx="4575855" cy="738664"/>
          </a:xfrm>
          <a:prstGeom prst="rect">
            <a:avLst/>
          </a:prstGeom>
          <a:noFill/>
        </p:spPr>
        <p:txBody>
          <a:bodyPr wrap="square" rtlCol="0">
            <a:spAutoFit/>
          </a:bodyPr>
          <a:lstStyle/>
          <a:p>
            <a:r>
              <a:rPr lang="pt-BR" sz="2200" b="1" dirty="0"/>
              <a:t>CLASSE 1 - EXPLOSIVOS</a:t>
            </a:r>
          </a:p>
          <a:p>
            <a:r>
              <a:rPr lang="pt-BR" sz="2000" dirty="0"/>
              <a:t>Procedimento em Situação de Emergência</a:t>
            </a:r>
          </a:p>
        </p:txBody>
      </p:sp>
    </p:spTree>
    <p:extLst>
      <p:ext uri="{BB962C8B-B14F-4D97-AF65-F5344CB8AC3E}">
        <p14:creationId xmlns:p14="http://schemas.microsoft.com/office/powerpoint/2010/main" val="4922206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4168" y="1268209"/>
            <a:ext cx="2525266" cy="1752535"/>
          </a:xfrm>
          <a:prstGeom prst="rect">
            <a:avLst/>
          </a:prstGeom>
          <a:ln>
            <a:noFill/>
          </a:ln>
          <a:effectLst>
            <a:softEdge rad="63500"/>
          </a:effectLst>
        </p:spPr>
      </p:pic>
      <p:sp>
        <p:nvSpPr>
          <p:cNvPr id="4" name="CaixaDeTexto 3"/>
          <p:cNvSpPr txBox="1"/>
          <p:nvPr/>
        </p:nvSpPr>
        <p:spPr>
          <a:xfrm>
            <a:off x="159472" y="1491630"/>
            <a:ext cx="5564665" cy="1631216"/>
          </a:xfrm>
          <a:prstGeom prst="rect">
            <a:avLst/>
          </a:prstGeom>
          <a:noFill/>
          <a:ln w="19050">
            <a:noFill/>
          </a:ln>
        </p:spPr>
        <p:txBody>
          <a:bodyPr wrap="square" rtlCol="0">
            <a:spAutoFit/>
          </a:bodyPr>
          <a:lstStyle/>
          <a:p>
            <a:pPr algn="just">
              <a:lnSpc>
                <a:spcPts val="3000"/>
              </a:lnSpc>
            </a:pPr>
            <a:r>
              <a:rPr lang="pt-BR" dirty="0"/>
              <a:t>Um GÁS é uma </a:t>
            </a:r>
            <a:r>
              <a:rPr lang="pt-BR" b="1" dirty="0"/>
              <a:t>substância em estado gasoso</a:t>
            </a:r>
            <a:r>
              <a:rPr lang="pt-BR" dirty="0"/>
              <a:t>, constituído por </a:t>
            </a:r>
            <a:r>
              <a:rPr lang="pt-BR" dirty="0">
                <a:solidFill>
                  <a:srgbClr val="FD6E35"/>
                </a:solidFill>
              </a:rPr>
              <a:t>moléculas isoladas</a:t>
            </a:r>
            <a:r>
              <a:rPr lang="pt-BR" dirty="0"/>
              <a:t>, separadas umas das outras por espaços vazios em relação ao seu tamanho e em contínuo movimento, apresentando as seguintes </a:t>
            </a:r>
            <a:r>
              <a:rPr lang="pt-BR" b="1" dirty="0"/>
              <a:t>características:</a:t>
            </a:r>
          </a:p>
        </p:txBody>
      </p:sp>
      <p:sp>
        <p:nvSpPr>
          <p:cNvPr id="6" name="Retângulo 5"/>
          <p:cNvSpPr/>
          <p:nvPr/>
        </p:nvSpPr>
        <p:spPr>
          <a:xfrm>
            <a:off x="0" y="3202412"/>
            <a:ext cx="9144000" cy="1673599"/>
          </a:xfrm>
          <a:prstGeom prst="rect">
            <a:avLst/>
          </a:prstGeom>
          <a:solidFill>
            <a:schemeClr val="tx2">
              <a:alpha val="1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0" tIns="45720" rIns="91440" bIns="45720" numCol="1" spcCol="0" rtlCol="0" fromWordArt="0" anchor="ctr" anchorCtr="0" forceAA="0" compatLnSpc="1">
            <a:prstTxWarp prst="textNoShape">
              <a:avLst/>
            </a:prstTxWarp>
            <a:noAutofit/>
          </a:bodyPr>
          <a:lstStyle/>
          <a:p>
            <a:pPr>
              <a:spcAft>
                <a:spcPts val="1200"/>
              </a:spcAft>
            </a:pPr>
            <a:r>
              <a:rPr lang="pt-BR" dirty="0">
                <a:solidFill>
                  <a:schemeClr val="tx2"/>
                </a:solidFill>
              </a:rPr>
              <a:t>►Não tem forma e volume próprios;</a:t>
            </a:r>
          </a:p>
          <a:p>
            <a:pPr>
              <a:spcAft>
                <a:spcPts val="1200"/>
              </a:spcAft>
            </a:pPr>
            <a:r>
              <a:rPr lang="pt-BR" dirty="0">
                <a:solidFill>
                  <a:schemeClr val="tx2"/>
                </a:solidFill>
              </a:rPr>
              <a:t>►Toma a forma do recipiente onde está contido e ocupa todo o espaço limitado pelas paredes do recipiente;</a:t>
            </a:r>
          </a:p>
          <a:p>
            <a:pPr>
              <a:spcAft>
                <a:spcPts val="1200"/>
              </a:spcAft>
            </a:pPr>
            <a:r>
              <a:rPr lang="pt-BR" dirty="0">
                <a:solidFill>
                  <a:schemeClr val="tx2"/>
                </a:solidFill>
              </a:rPr>
              <a:t>►Apresenta volume igual ao volume do recipiente onde está contido.</a:t>
            </a:r>
          </a:p>
        </p:txBody>
      </p:sp>
      <p:pic>
        <p:nvPicPr>
          <p:cNvPr id="11" name="Imagem 10">
            <a:extLst>
              <a:ext uri="{FF2B5EF4-FFF2-40B4-BE49-F238E27FC236}">
                <a16:creationId xmlns:a16="http://schemas.microsoft.com/office/drawing/2014/main" id="{10DCD753-AE8C-46E6-A77F-92D57ACA517F}"/>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5" y="555526"/>
            <a:ext cx="4650917" cy="845569"/>
          </a:xfrm>
          <a:prstGeom prst="rect">
            <a:avLst/>
          </a:prstGeom>
        </p:spPr>
      </p:pic>
      <p:sp>
        <p:nvSpPr>
          <p:cNvPr id="12" name="CaixaDeTexto 11">
            <a:extLst>
              <a:ext uri="{FF2B5EF4-FFF2-40B4-BE49-F238E27FC236}">
                <a16:creationId xmlns:a16="http://schemas.microsoft.com/office/drawing/2014/main" id="{921E7626-3EB5-4EA5-ACE3-A52B0873F952}"/>
              </a:ext>
            </a:extLst>
          </p:cNvPr>
          <p:cNvSpPr txBox="1"/>
          <p:nvPr/>
        </p:nvSpPr>
        <p:spPr>
          <a:xfrm>
            <a:off x="214281" y="577298"/>
            <a:ext cx="4357719" cy="769441"/>
          </a:xfrm>
          <a:prstGeom prst="rect">
            <a:avLst/>
          </a:prstGeom>
          <a:noFill/>
        </p:spPr>
        <p:txBody>
          <a:bodyPr wrap="square" rtlCol="0">
            <a:spAutoFit/>
          </a:bodyPr>
          <a:lstStyle/>
          <a:p>
            <a:r>
              <a:rPr lang="pt-BR" sz="2200" b="1" dirty="0"/>
              <a:t>CONCEITUAÇÃO</a:t>
            </a:r>
          </a:p>
          <a:p>
            <a:r>
              <a:rPr lang="pt-BR" sz="2200" dirty="0"/>
              <a:t>Classe 2 - Gases</a:t>
            </a:r>
          </a:p>
        </p:txBody>
      </p:sp>
    </p:spTree>
    <p:extLst>
      <p:ext uri="{BB962C8B-B14F-4D97-AF65-F5344CB8AC3E}">
        <p14:creationId xmlns:p14="http://schemas.microsoft.com/office/powerpoint/2010/main" val="133441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ela 23"/>
          <p:cNvGraphicFramePr>
            <a:graphicFrameLocks noGrp="1"/>
          </p:cNvGraphicFramePr>
          <p:nvPr>
            <p:extLst>
              <p:ext uri="{D42A27DB-BD31-4B8C-83A1-F6EECF244321}">
                <p14:modId xmlns:p14="http://schemas.microsoft.com/office/powerpoint/2010/main" val="2716319283"/>
              </p:ext>
            </p:extLst>
          </p:nvPr>
        </p:nvGraphicFramePr>
        <p:xfrm>
          <a:off x="179512" y="699543"/>
          <a:ext cx="8784976" cy="3755086"/>
        </p:xfrm>
        <a:graphic>
          <a:graphicData uri="http://schemas.openxmlformats.org/drawingml/2006/table">
            <a:tbl>
              <a:tblPr firstRow="1" bandRow="1">
                <a:tableStyleId>{5C22544A-7EE6-4342-B048-85BDC9FD1C3A}</a:tableStyleId>
              </a:tblPr>
              <a:tblGrid>
                <a:gridCol w="1152128">
                  <a:extLst>
                    <a:ext uri="{9D8B030D-6E8A-4147-A177-3AD203B41FA5}">
                      <a16:colId xmlns:a16="http://schemas.microsoft.com/office/drawing/2014/main" val="20000"/>
                    </a:ext>
                  </a:extLst>
                </a:gridCol>
                <a:gridCol w="1113687">
                  <a:extLst>
                    <a:ext uri="{9D8B030D-6E8A-4147-A177-3AD203B41FA5}">
                      <a16:colId xmlns:a16="http://schemas.microsoft.com/office/drawing/2014/main" val="20001"/>
                    </a:ext>
                  </a:extLst>
                </a:gridCol>
                <a:gridCol w="6519161">
                  <a:extLst>
                    <a:ext uri="{9D8B030D-6E8A-4147-A177-3AD203B41FA5}">
                      <a16:colId xmlns:a16="http://schemas.microsoft.com/office/drawing/2014/main" val="20002"/>
                    </a:ext>
                  </a:extLst>
                </a:gridCol>
              </a:tblGrid>
              <a:tr h="548640">
                <a:tc>
                  <a:txBody>
                    <a:bodyPr/>
                    <a:lstStyle/>
                    <a:p>
                      <a:pPr algn="ctr"/>
                      <a:r>
                        <a:rPr lang="pt-BR" sz="1500" dirty="0"/>
                        <a:t>CLASSE</a:t>
                      </a:r>
                    </a:p>
                  </a:txBody>
                  <a:tcPr anchor="ctr"/>
                </a:tc>
                <a:tc>
                  <a:txBody>
                    <a:bodyPr/>
                    <a:lstStyle/>
                    <a:p>
                      <a:pPr algn="ctr"/>
                      <a:r>
                        <a:rPr lang="pt-BR" sz="1500" dirty="0"/>
                        <a:t>SUBCLASSE</a:t>
                      </a:r>
                    </a:p>
                  </a:txBody>
                  <a:tcPr anchor="ctr"/>
                </a:tc>
                <a:tc>
                  <a:txBody>
                    <a:bodyPr/>
                    <a:lstStyle/>
                    <a:p>
                      <a:pPr algn="ctr"/>
                      <a:r>
                        <a:rPr lang="pt-BR" sz="1500" dirty="0"/>
                        <a:t>DEFINIÇÕES</a:t>
                      </a:r>
                    </a:p>
                  </a:txBody>
                  <a:tcPr anchor="ctr"/>
                </a:tc>
                <a:extLst>
                  <a:ext uri="{0D108BD9-81ED-4DB2-BD59-A6C34878D82A}">
                    <a16:rowId xmlns:a16="http://schemas.microsoft.com/office/drawing/2014/main" val="10000"/>
                  </a:ext>
                </a:extLst>
              </a:tr>
              <a:tr h="1194766">
                <a:tc rowSpan="3">
                  <a:txBody>
                    <a:bodyPr/>
                    <a:lstStyle/>
                    <a:p>
                      <a:pPr algn="ctr"/>
                      <a:r>
                        <a:rPr lang="pt-BR" sz="1500" dirty="0"/>
                        <a:t>4 </a:t>
                      </a:r>
                    </a:p>
                    <a:p>
                      <a:pPr algn="ctr"/>
                      <a:r>
                        <a:rPr lang="pt-BR" sz="1500" dirty="0"/>
                        <a:t>Sólidos</a:t>
                      </a:r>
                    </a:p>
                    <a:p>
                      <a:pPr algn="ctr"/>
                      <a:r>
                        <a:rPr lang="pt-BR" sz="1500" dirty="0"/>
                        <a:t>Inflamáveis</a:t>
                      </a:r>
                    </a:p>
                  </a:txBody>
                  <a:tcPr anchor="ctr"/>
                </a:tc>
                <a:tc>
                  <a:txBody>
                    <a:bodyPr/>
                    <a:lstStyle/>
                    <a:p>
                      <a:pPr algn="ctr"/>
                      <a:r>
                        <a:rPr lang="pt-BR" sz="1500" dirty="0"/>
                        <a:t>4.1</a:t>
                      </a:r>
                    </a:p>
                  </a:txBody>
                  <a:tcPr anchor="ctr"/>
                </a:tc>
                <a:tc>
                  <a:txBody>
                    <a:bodyPr/>
                    <a:lstStyle/>
                    <a:p>
                      <a:r>
                        <a:rPr lang="pt-BR" sz="1500" b="0" i="0" u="none" strike="noStrike" kern="1200" baseline="0" dirty="0">
                          <a:solidFill>
                            <a:schemeClr val="tx1"/>
                          </a:solidFill>
                          <a:latin typeface="+mn-lt"/>
                          <a:ea typeface="+mn-ea"/>
                          <a:cs typeface="+mn-cs"/>
                        </a:rPr>
                        <a:t>Substâncias autorreagentes que possam sofrer reação fortemente exotérmica; explosivos sólidos insensibilizados que possam explodir se não estiverem suficientemente diluídos. </a:t>
                      </a:r>
                      <a:endParaRPr lang="pt-BR" sz="1500" dirty="0">
                        <a:solidFill>
                          <a:schemeClr val="tx1"/>
                        </a:solidFill>
                      </a:endParaRPr>
                    </a:p>
                  </a:txBody>
                  <a:tcPr anchor="ctr"/>
                </a:tc>
                <a:extLst>
                  <a:ext uri="{0D108BD9-81ED-4DB2-BD59-A6C34878D82A}">
                    <a16:rowId xmlns:a16="http://schemas.microsoft.com/office/drawing/2014/main" val="10001"/>
                  </a:ext>
                </a:extLst>
              </a:tr>
              <a:tr h="1005840">
                <a:tc vMerge="1">
                  <a:txBody>
                    <a:bodyPr/>
                    <a:lstStyle/>
                    <a:p>
                      <a:endParaRPr lang="pt-BR" sz="1500"/>
                    </a:p>
                  </a:txBody>
                  <a:tcPr/>
                </a:tc>
                <a:tc>
                  <a:txBody>
                    <a:bodyPr/>
                    <a:lstStyle/>
                    <a:p>
                      <a:pPr algn="ctr"/>
                      <a:r>
                        <a:rPr lang="pt-BR" sz="1500" dirty="0"/>
                        <a:t>4.2</a:t>
                      </a:r>
                    </a:p>
                  </a:txBody>
                  <a:tcPr anchor="ctr"/>
                </a:tc>
                <a:tc>
                  <a:txBody>
                    <a:bodyPr/>
                    <a:lstStyle/>
                    <a:p>
                      <a:pPr algn="just"/>
                      <a:r>
                        <a:rPr lang="pt-BR" sz="1500" dirty="0"/>
                        <a:t>Substâncias sujeitas à combustão espontânea: substâncias sujeitas a aquecimento espontâneo em condições normais de transporte, ou a aquecimento em contato com o ar, podendo inflamar-se. </a:t>
                      </a:r>
                    </a:p>
                  </a:txBody>
                  <a:tcPr anchor="ctr"/>
                </a:tc>
                <a:extLst>
                  <a:ext uri="{0D108BD9-81ED-4DB2-BD59-A6C34878D82A}">
                    <a16:rowId xmlns:a16="http://schemas.microsoft.com/office/drawing/2014/main" val="10002"/>
                  </a:ext>
                </a:extLst>
              </a:tr>
              <a:tr h="1005840">
                <a:tc vMerge="1">
                  <a:txBody>
                    <a:bodyPr/>
                    <a:lstStyle/>
                    <a:p>
                      <a:endParaRPr lang="pt-BR" sz="1500"/>
                    </a:p>
                  </a:txBody>
                  <a:tcPr/>
                </a:tc>
                <a:tc>
                  <a:txBody>
                    <a:bodyPr/>
                    <a:lstStyle/>
                    <a:p>
                      <a:pPr algn="ctr"/>
                      <a:r>
                        <a:rPr lang="pt-BR" sz="1500" dirty="0"/>
                        <a:t>4.3</a:t>
                      </a:r>
                    </a:p>
                  </a:txBody>
                  <a:tcPr anchor="ctr"/>
                </a:tc>
                <a:tc>
                  <a:txBody>
                    <a:bodyPr/>
                    <a:lstStyle/>
                    <a:p>
                      <a:pPr algn="just"/>
                      <a:r>
                        <a:rPr lang="pt-BR" sz="1500" dirty="0"/>
                        <a:t>Substâncias que</a:t>
                      </a:r>
                      <a:r>
                        <a:rPr lang="pt-BR" sz="1500" dirty="0">
                          <a:solidFill>
                            <a:schemeClr val="tx1"/>
                          </a:solidFill>
                        </a:rPr>
                        <a:t>, por interação com água, podem tornar-se espontaneamente inflamáveis, ou liberar gases inflamáveis em quantidades perigosas. </a:t>
                      </a:r>
                      <a:br>
                        <a:rPr lang="pt-BR" sz="1500" dirty="0">
                          <a:solidFill>
                            <a:schemeClr val="tx1"/>
                          </a:solidFill>
                        </a:rPr>
                      </a:br>
                      <a:r>
                        <a:rPr lang="pt-BR" sz="1000" dirty="0">
                          <a:solidFill>
                            <a:schemeClr val="tx1"/>
                          </a:solidFill>
                        </a:rPr>
                        <a:t>(Res.</a:t>
                      </a:r>
                      <a:r>
                        <a:rPr lang="pt-BR" sz="1000" baseline="0" dirty="0">
                          <a:solidFill>
                            <a:schemeClr val="tx1"/>
                          </a:solidFill>
                        </a:rPr>
                        <a:t> 5232/16 – item </a:t>
                      </a:r>
                      <a:r>
                        <a:rPr lang="pt-BR" sz="1000" dirty="0">
                          <a:solidFill>
                            <a:schemeClr val="tx1"/>
                          </a:solidFill>
                        </a:rPr>
                        <a:t>2.4.1.1)</a:t>
                      </a:r>
                      <a:endParaRPr lang="pt-BR" sz="1500" dirty="0"/>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9103936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rotWithShape="1">
          <a:blip r:embed="rId3">
            <a:alphaModFix/>
            <a:extLst>
              <a:ext uri="{28A0092B-C50C-407E-A947-70E740481C1C}">
                <a14:useLocalDpi xmlns:a14="http://schemas.microsoft.com/office/drawing/2010/main" val="0"/>
              </a:ext>
            </a:extLst>
          </a:blip>
          <a:srcRect/>
          <a:stretch/>
        </p:blipFill>
        <p:spPr>
          <a:xfrm>
            <a:off x="5481218" y="1705407"/>
            <a:ext cx="3143040" cy="2338422"/>
          </a:xfrm>
          <a:prstGeom prst="rect">
            <a:avLst/>
          </a:prstGeom>
          <a:ln>
            <a:noFill/>
          </a:ln>
          <a:effectLst>
            <a:softEdge rad="63500"/>
          </a:effectLst>
        </p:spPr>
      </p:pic>
      <p:sp>
        <p:nvSpPr>
          <p:cNvPr id="4" name="Retângulo 3">
            <a:extLst>
              <a:ext uri="{FF2B5EF4-FFF2-40B4-BE49-F238E27FC236}">
                <a16:creationId xmlns:a16="http://schemas.microsoft.com/office/drawing/2014/main" id="{65DE73A2-0866-47D6-A01E-EFCB9171E035}"/>
              </a:ext>
            </a:extLst>
          </p:cNvPr>
          <p:cNvSpPr/>
          <p:nvPr/>
        </p:nvSpPr>
        <p:spPr>
          <a:xfrm>
            <a:off x="300759" y="1880884"/>
            <a:ext cx="4420045" cy="1987467"/>
          </a:xfrm>
          <a:prstGeom prst="rect">
            <a:avLst/>
          </a:prstGeom>
        </p:spPr>
        <p:txBody>
          <a:bodyPr wrap="square">
            <a:spAutoFit/>
          </a:bodyPr>
          <a:lstStyle/>
          <a:p>
            <a:pPr>
              <a:lnSpc>
                <a:spcPts val="3000"/>
              </a:lnSpc>
            </a:pPr>
            <a:r>
              <a:rPr lang="pt-BR" sz="2000" dirty="0">
                <a:latin typeface="+mj-lt"/>
              </a:rPr>
              <a:t>Esta </a:t>
            </a:r>
            <a:r>
              <a:rPr lang="pt-BR" sz="2000" b="1" dirty="0">
                <a:latin typeface="+mj-lt"/>
              </a:rPr>
              <a:t>classe de risco</a:t>
            </a:r>
            <a:r>
              <a:rPr lang="pt-BR" sz="2000" dirty="0">
                <a:latin typeface="+mj-lt"/>
              </a:rPr>
              <a:t> é uma das mais </a:t>
            </a:r>
            <a:r>
              <a:rPr lang="pt-BR" sz="2000" dirty="0">
                <a:solidFill>
                  <a:srgbClr val="FD6E35"/>
                </a:solidFill>
                <a:latin typeface="+mj-lt"/>
              </a:rPr>
              <a:t>envolvidas nas emergências</a:t>
            </a:r>
            <a:r>
              <a:rPr lang="pt-BR" sz="2000" dirty="0">
                <a:latin typeface="+mj-lt"/>
              </a:rPr>
              <a:t>, já que o volume movimentado é muito grande, pois tais produtos </a:t>
            </a:r>
            <a:r>
              <a:rPr lang="pt-BR" sz="2000" b="1" dirty="0">
                <a:latin typeface="+mj-lt"/>
              </a:rPr>
              <a:t>são utilizados </a:t>
            </a:r>
            <a:r>
              <a:rPr lang="pt-BR" sz="2000" dirty="0">
                <a:latin typeface="+mj-lt"/>
              </a:rPr>
              <a:t>na </a:t>
            </a:r>
            <a:r>
              <a:rPr lang="pt-BR" sz="2000" dirty="0">
                <a:solidFill>
                  <a:srgbClr val="00B0F0"/>
                </a:solidFill>
                <a:latin typeface="+mj-lt"/>
              </a:rPr>
              <a:t>indústria</a:t>
            </a:r>
            <a:r>
              <a:rPr lang="pt-BR" sz="2000" dirty="0">
                <a:latin typeface="+mj-lt"/>
              </a:rPr>
              <a:t>, </a:t>
            </a:r>
            <a:r>
              <a:rPr lang="pt-BR" sz="2000" dirty="0">
                <a:solidFill>
                  <a:srgbClr val="00B0F0"/>
                </a:solidFill>
                <a:latin typeface="+mj-lt"/>
              </a:rPr>
              <a:t>comércio</a:t>
            </a:r>
            <a:r>
              <a:rPr lang="pt-BR" sz="2000" dirty="0">
                <a:latin typeface="+mj-lt"/>
              </a:rPr>
              <a:t> e </a:t>
            </a:r>
            <a:r>
              <a:rPr lang="pt-BR" sz="2000" dirty="0">
                <a:solidFill>
                  <a:srgbClr val="00B0F0"/>
                </a:solidFill>
                <a:latin typeface="+mj-lt"/>
              </a:rPr>
              <a:t>residências</a:t>
            </a:r>
            <a:r>
              <a:rPr lang="pt-BR" sz="2000" dirty="0">
                <a:latin typeface="+mj-lt"/>
              </a:rPr>
              <a:t>.</a:t>
            </a:r>
          </a:p>
        </p:txBody>
      </p:sp>
      <p:pic>
        <p:nvPicPr>
          <p:cNvPr id="9" name="Imagem 8">
            <a:extLst>
              <a:ext uri="{FF2B5EF4-FFF2-40B4-BE49-F238E27FC236}">
                <a16:creationId xmlns:a16="http://schemas.microsoft.com/office/drawing/2014/main" id="{7B17270C-C60D-47E0-9BD0-2442F592DB9F}"/>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5" y="555526"/>
            <a:ext cx="4650917" cy="845569"/>
          </a:xfrm>
          <a:prstGeom prst="rect">
            <a:avLst/>
          </a:prstGeom>
        </p:spPr>
      </p:pic>
      <p:sp>
        <p:nvSpPr>
          <p:cNvPr id="10" name="CaixaDeTexto 9">
            <a:extLst>
              <a:ext uri="{FF2B5EF4-FFF2-40B4-BE49-F238E27FC236}">
                <a16:creationId xmlns:a16="http://schemas.microsoft.com/office/drawing/2014/main" id="{C560361D-2C3C-40D5-8AAF-3C7ED080A95C}"/>
              </a:ext>
            </a:extLst>
          </p:cNvPr>
          <p:cNvSpPr txBox="1"/>
          <p:nvPr/>
        </p:nvSpPr>
        <p:spPr>
          <a:xfrm>
            <a:off x="214281" y="577298"/>
            <a:ext cx="4357719" cy="769441"/>
          </a:xfrm>
          <a:prstGeom prst="rect">
            <a:avLst/>
          </a:prstGeom>
          <a:noFill/>
        </p:spPr>
        <p:txBody>
          <a:bodyPr wrap="square" rtlCol="0">
            <a:spAutoFit/>
          </a:bodyPr>
          <a:lstStyle/>
          <a:p>
            <a:r>
              <a:rPr lang="pt-BR" sz="2200" b="1" dirty="0"/>
              <a:t>CONCEITUAÇÃO</a:t>
            </a:r>
          </a:p>
          <a:p>
            <a:r>
              <a:rPr lang="pt-BR" sz="2200" dirty="0"/>
              <a:t>Classe 2 - Gases</a:t>
            </a:r>
          </a:p>
        </p:txBody>
      </p:sp>
    </p:spTree>
    <p:extLst>
      <p:ext uri="{BB962C8B-B14F-4D97-AF65-F5344CB8AC3E}">
        <p14:creationId xmlns:p14="http://schemas.microsoft.com/office/powerpoint/2010/main" val="5579465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323528" y="1422865"/>
            <a:ext cx="8496944" cy="1595950"/>
          </a:xfrm>
          <a:prstGeom prst="rect">
            <a:avLst/>
          </a:prstGeom>
          <a:noFill/>
          <a:ln w="19050">
            <a:noFill/>
          </a:ln>
        </p:spPr>
        <p:txBody>
          <a:bodyPr wrap="square" rtlCol="0">
            <a:spAutoFit/>
          </a:bodyPr>
          <a:lstStyle/>
          <a:p>
            <a:pPr algn="just">
              <a:lnSpc>
                <a:spcPts val="3000"/>
              </a:lnSpc>
            </a:pPr>
            <a:r>
              <a:rPr lang="pt-BR" dirty="0"/>
              <a:t>Esta Classe </a:t>
            </a:r>
            <a:r>
              <a:rPr lang="pt-BR" b="1" dirty="0"/>
              <a:t>abrange os gases</a:t>
            </a:r>
            <a:r>
              <a:rPr lang="pt-BR" dirty="0"/>
              <a:t> </a:t>
            </a:r>
            <a:r>
              <a:rPr lang="pt-BR" dirty="0">
                <a:solidFill>
                  <a:srgbClr val="00B0F0"/>
                </a:solidFill>
              </a:rPr>
              <a:t>comprimidos</a:t>
            </a:r>
            <a:r>
              <a:rPr lang="pt-BR" dirty="0"/>
              <a:t>, </a:t>
            </a:r>
            <a:r>
              <a:rPr lang="pt-BR" dirty="0">
                <a:solidFill>
                  <a:srgbClr val="00B0F0"/>
                </a:solidFill>
              </a:rPr>
              <a:t>liquefeitos</a:t>
            </a:r>
            <a:r>
              <a:rPr lang="pt-BR" dirty="0"/>
              <a:t>, </a:t>
            </a:r>
            <a:r>
              <a:rPr lang="pt-BR" dirty="0">
                <a:solidFill>
                  <a:srgbClr val="00B0F0"/>
                </a:solidFill>
              </a:rPr>
              <a:t>liquefeitos refrigerado</a:t>
            </a:r>
            <a:r>
              <a:rPr lang="pt-BR" dirty="0"/>
              <a:t>s ou em </a:t>
            </a:r>
            <a:r>
              <a:rPr lang="pt-BR" dirty="0">
                <a:solidFill>
                  <a:srgbClr val="00B0F0"/>
                </a:solidFill>
              </a:rPr>
              <a:t>solução</a:t>
            </a:r>
            <a:r>
              <a:rPr lang="pt-BR" dirty="0"/>
              <a:t>, as </a:t>
            </a:r>
            <a:r>
              <a:rPr lang="pt-BR" dirty="0">
                <a:solidFill>
                  <a:srgbClr val="00B0F0"/>
                </a:solidFill>
              </a:rPr>
              <a:t>misturas de gases</a:t>
            </a:r>
            <a:r>
              <a:rPr lang="pt-BR" dirty="0"/>
              <a:t> ou de um ou mais gases com um ou mais vapores de substâncias de outras classes, </a:t>
            </a:r>
            <a:r>
              <a:rPr lang="pt-BR" dirty="0">
                <a:solidFill>
                  <a:srgbClr val="00B050"/>
                </a:solidFill>
              </a:rPr>
              <a:t>artigos carregados com um gás</a:t>
            </a:r>
            <a:r>
              <a:rPr lang="pt-BR" dirty="0"/>
              <a:t>, </a:t>
            </a:r>
            <a:r>
              <a:rPr lang="pt-BR" dirty="0">
                <a:solidFill>
                  <a:srgbClr val="00B050"/>
                </a:solidFill>
              </a:rPr>
              <a:t>hexafluoreto de telúrio</a:t>
            </a:r>
            <a:r>
              <a:rPr lang="pt-BR" dirty="0"/>
              <a:t> e </a:t>
            </a:r>
            <a:r>
              <a:rPr lang="pt-BR" dirty="0">
                <a:solidFill>
                  <a:srgbClr val="00B050"/>
                </a:solidFill>
              </a:rPr>
              <a:t>aerossóis</a:t>
            </a:r>
            <a:r>
              <a:rPr lang="pt-BR" dirty="0"/>
              <a:t>;</a:t>
            </a:r>
          </a:p>
        </p:txBody>
      </p:sp>
      <p:sp>
        <p:nvSpPr>
          <p:cNvPr id="2" name="CaixaDeTexto 1"/>
          <p:cNvSpPr txBox="1"/>
          <p:nvPr/>
        </p:nvSpPr>
        <p:spPr>
          <a:xfrm>
            <a:off x="323528" y="3188148"/>
            <a:ext cx="8496944" cy="369332"/>
          </a:xfrm>
          <a:prstGeom prst="rect">
            <a:avLst/>
          </a:prstGeom>
          <a:solidFill>
            <a:schemeClr val="tx2"/>
          </a:solidFill>
          <a:ln w="19050">
            <a:solidFill>
              <a:schemeClr val="tx2"/>
            </a:solidFill>
          </a:ln>
        </p:spPr>
        <p:txBody>
          <a:bodyPr wrap="square" rtlCol="0">
            <a:spAutoFit/>
          </a:bodyPr>
          <a:lstStyle/>
          <a:p>
            <a:pPr algn="ctr"/>
            <a:r>
              <a:rPr lang="pt-BR" b="1" dirty="0">
                <a:solidFill>
                  <a:schemeClr val="bg1"/>
                </a:solidFill>
              </a:rPr>
              <a:t>Existem 3 Subclasses, definidas com base no risco principal</a:t>
            </a:r>
          </a:p>
        </p:txBody>
      </p:sp>
      <p:sp>
        <p:nvSpPr>
          <p:cNvPr id="4" name="CaixaDeTexto 3"/>
          <p:cNvSpPr txBox="1"/>
          <p:nvPr/>
        </p:nvSpPr>
        <p:spPr>
          <a:xfrm>
            <a:off x="323528" y="3646228"/>
            <a:ext cx="8496944" cy="1231106"/>
          </a:xfrm>
          <a:prstGeom prst="rect">
            <a:avLst/>
          </a:prstGeom>
          <a:noFill/>
          <a:ln w="19050">
            <a:noFill/>
          </a:ln>
        </p:spPr>
        <p:txBody>
          <a:bodyPr wrap="square" rtlCol="0">
            <a:spAutoFit/>
          </a:bodyPr>
          <a:lstStyle/>
          <a:p>
            <a:pPr algn="just">
              <a:spcAft>
                <a:spcPts val="1200"/>
              </a:spcAft>
            </a:pPr>
            <a:r>
              <a:rPr lang="pt-BR" b="1" dirty="0"/>
              <a:t>►Subclasse 2.1 - Gases inflamáveis</a:t>
            </a:r>
          </a:p>
          <a:p>
            <a:pPr algn="just">
              <a:spcAft>
                <a:spcPts val="1200"/>
              </a:spcAft>
            </a:pPr>
            <a:r>
              <a:rPr lang="pt-BR" b="1" dirty="0"/>
              <a:t>►Subclasse 2.2 - Gases não-inflamáveis, não-tóxicos</a:t>
            </a:r>
          </a:p>
          <a:p>
            <a:pPr algn="just">
              <a:spcAft>
                <a:spcPts val="1200"/>
              </a:spcAft>
            </a:pPr>
            <a:r>
              <a:rPr lang="pt-BR" b="1" dirty="0"/>
              <a:t>►Subclasse 2.3 - Gases tóxicos</a:t>
            </a:r>
            <a:endParaRPr lang="pt-BR" dirty="0"/>
          </a:p>
        </p:txBody>
      </p:sp>
      <p:pic>
        <p:nvPicPr>
          <p:cNvPr id="7" name="Imagem 6">
            <a:extLst>
              <a:ext uri="{FF2B5EF4-FFF2-40B4-BE49-F238E27FC236}">
                <a16:creationId xmlns:a16="http://schemas.microsoft.com/office/drawing/2014/main" id="{97CE4D29-3F90-4AD1-8711-F4E4FC6CB86E}"/>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6"/>
            <a:ext cx="4650917" cy="845569"/>
          </a:xfrm>
          <a:prstGeom prst="rect">
            <a:avLst/>
          </a:prstGeom>
        </p:spPr>
      </p:pic>
      <p:sp>
        <p:nvSpPr>
          <p:cNvPr id="9" name="CaixaDeTexto 8">
            <a:extLst>
              <a:ext uri="{FF2B5EF4-FFF2-40B4-BE49-F238E27FC236}">
                <a16:creationId xmlns:a16="http://schemas.microsoft.com/office/drawing/2014/main" id="{1F90D8B0-FFB4-4E70-93BA-D776A309BD6D}"/>
              </a:ext>
            </a:extLst>
          </p:cNvPr>
          <p:cNvSpPr txBox="1"/>
          <p:nvPr/>
        </p:nvSpPr>
        <p:spPr>
          <a:xfrm>
            <a:off x="214281" y="577298"/>
            <a:ext cx="4357719" cy="769441"/>
          </a:xfrm>
          <a:prstGeom prst="rect">
            <a:avLst/>
          </a:prstGeom>
          <a:noFill/>
        </p:spPr>
        <p:txBody>
          <a:bodyPr wrap="square" rtlCol="0">
            <a:spAutoFit/>
          </a:bodyPr>
          <a:lstStyle/>
          <a:p>
            <a:r>
              <a:rPr lang="pt-BR" sz="2200" b="1" dirty="0"/>
              <a:t>CONCEITUAÇÃO</a:t>
            </a:r>
          </a:p>
          <a:p>
            <a:r>
              <a:rPr lang="pt-BR" sz="2200" dirty="0"/>
              <a:t>Classe 2 - Gases</a:t>
            </a:r>
          </a:p>
        </p:txBody>
      </p:sp>
    </p:spTree>
    <p:extLst>
      <p:ext uri="{BB962C8B-B14F-4D97-AF65-F5344CB8AC3E}">
        <p14:creationId xmlns:p14="http://schemas.microsoft.com/office/powerpoint/2010/main" val="291365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acom.s8.com.br/produtos/01/00/item/6974/1/6974165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573" y="2195120"/>
            <a:ext cx="2304256" cy="2304256"/>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186217" y="1516345"/>
            <a:ext cx="3606670" cy="408623"/>
          </a:xfrm>
          <a:prstGeom prst="round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pt-BR" dirty="0"/>
              <a:t>Exemplo: GLP, butano, propano.</a:t>
            </a:r>
          </a:p>
        </p:txBody>
      </p:sp>
      <p:pic>
        <p:nvPicPr>
          <p:cNvPr id="12" name="Imagem 11">
            <a:extLst>
              <a:ext uri="{FF2B5EF4-FFF2-40B4-BE49-F238E27FC236}">
                <a16:creationId xmlns:a16="http://schemas.microsoft.com/office/drawing/2014/main" id="{216D90BD-D0A1-4775-A38E-4353B2FB1D17}"/>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5" y="555527"/>
            <a:ext cx="4944565" cy="816074"/>
          </a:xfrm>
          <a:prstGeom prst="rect">
            <a:avLst/>
          </a:prstGeom>
        </p:spPr>
      </p:pic>
      <p:sp>
        <p:nvSpPr>
          <p:cNvPr id="13" name="CaixaDeTexto 12">
            <a:extLst>
              <a:ext uri="{FF2B5EF4-FFF2-40B4-BE49-F238E27FC236}">
                <a16:creationId xmlns:a16="http://schemas.microsoft.com/office/drawing/2014/main" id="{95B435F2-0292-4B65-8819-29A3BE56C5E4}"/>
              </a:ext>
            </a:extLst>
          </p:cNvPr>
          <p:cNvSpPr txBox="1"/>
          <p:nvPr/>
        </p:nvSpPr>
        <p:spPr>
          <a:xfrm>
            <a:off x="214280" y="577298"/>
            <a:ext cx="4575855" cy="738664"/>
          </a:xfrm>
          <a:prstGeom prst="rect">
            <a:avLst/>
          </a:prstGeom>
          <a:noFill/>
        </p:spPr>
        <p:txBody>
          <a:bodyPr wrap="square" rtlCol="0">
            <a:spAutoFit/>
          </a:bodyPr>
          <a:lstStyle/>
          <a:p>
            <a:r>
              <a:rPr lang="pt-BR" sz="2200" b="1" dirty="0"/>
              <a:t>CLASSE 2 - GASES</a:t>
            </a:r>
          </a:p>
          <a:p>
            <a:r>
              <a:rPr lang="pt-BR" sz="2000" dirty="0"/>
              <a:t>Inflamáveis</a:t>
            </a:r>
          </a:p>
        </p:txBody>
      </p:sp>
      <p:grpSp>
        <p:nvGrpSpPr>
          <p:cNvPr id="5" name="Agrupar 4">
            <a:extLst>
              <a:ext uri="{FF2B5EF4-FFF2-40B4-BE49-F238E27FC236}">
                <a16:creationId xmlns:a16="http://schemas.microsoft.com/office/drawing/2014/main" id="{1F531836-017D-4F4F-953E-EA0FF7E29683}"/>
              </a:ext>
            </a:extLst>
          </p:cNvPr>
          <p:cNvGrpSpPr/>
          <p:nvPr/>
        </p:nvGrpSpPr>
        <p:grpSpPr>
          <a:xfrm>
            <a:off x="4790135" y="1458964"/>
            <a:ext cx="3989009" cy="3275301"/>
            <a:chOff x="4790135" y="1451589"/>
            <a:chExt cx="3989009" cy="3275301"/>
          </a:xfrm>
        </p:grpSpPr>
        <p:sp>
          <p:nvSpPr>
            <p:cNvPr id="4" name="Retângulo 3"/>
            <p:cNvSpPr/>
            <p:nvPr/>
          </p:nvSpPr>
          <p:spPr>
            <a:xfrm>
              <a:off x="6427574" y="1508970"/>
              <a:ext cx="2351570" cy="1595950"/>
            </a:xfrm>
            <a:prstGeom prst="rect">
              <a:avLst/>
            </a:prstGeom>
          </p:spPr>
          <p:txBody>
            <a:bodyPr wrap="square">
              <a:spAutoFit/>
            </a:bodyPr>
            <a:lstStyle/>
            <a:p>
              <a:pPr algn="just">
                <a:lnSpc>
                  <a:spcPts val="3000"/>
                </a:lnSpc>
              </a:pPr>
              <a:r>
                <a:rPr lang="pt-BR" dirty="0">
                  <a:solidFill>
                    <a:schemeClr val="tx2"/>
                  </a:solidFill>
                </a:rPr>
                <a:t>O </a:t>
              </a:r>
              <a:r>
                <a:rPr lang="pt-BR" b="1" dirty="0">
                  <a:solidFill>
                    <a:schemeClr val="tx2"/>
                  </a:solidFill>
                </a:rPr>
                <a:t>propano</a:t>
              </a:r>
              <a:r>
                <a:rPr lang="pt-BR" dirty="0">
                  <a:solidFill>
                    <a:schemeClr val="tx2"/>
                  </a:solidFill>
                </a:rPr>
                <a:t> é </a:t>
              </a:r>
              <a:r>
                <a:rPr lang="pt-BR" dirty="0">
                  <a:solidFill>
                    <a:srgbClr val="00B050"/>
                  </a:solidFill>
                </a:rPr>
                <a:t>usado</a:t>
              </a:r>
              <a:r>
                <a:rPr lang="pt-BR" dirty="0">
                  <a:solidFill>
                    <a:schemeClr val="tx2"/>
                  </a:solidFill>
                </a:rPr>
                <a:t> como combustível para </a:t>
              </a:r>
              <a:r>
                <a:rPr lang="pt-BR" dirty="0">
                  <a:solidFill>
                    <a:srgbClr val="FD6E35"/>
                  </a:solidFill>
                </a:rPr>
                <a:t>fogões</a:t>
              </a:r>
              <a:r>
                <a:rPr lang="pt-BR" dirty="0">
                  <a:solidFill>
                    <a:schemeClr val="tx2"/>
                  </a:solidFill>
                </a:rPr>
                <a:t> e em motores de </a:t>
              </a:r>
              <a:r>
                <a:rPr lang="pt-BR" dirty="0">
                  <a:solidFill>
                    <a:srgbClr val="FD6E35"/>
                  </a:solidFill>
                </a:rPr>
                <a:t>automóveis</a:t>
              </a:r>
            </a:p>
          </p:txBody>
        </p:sp>
        <p:pic>
          <p:nvPicPr>
            <p:cNvPr id="14" name="Imagem 13">
              <a:extLst>
                <a:ext uri="{FF2B5EF4-FFF2-40B4-BE49-F238E27FC236}">
                  <a16:creationId xmlns:a16="http://schemas.microsoft.com/office/drawing/2014/main" id="{25C8AE86-98E8-4567-8B23-23928E6F5E4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0158" t="11947" r="14361" b="9906"/>
            <a:stretch/>
          </p:blipFill>
          <p:spPr>
            <a:xfrm>
              <a:off x="4946245" y="1451589"/>
              <a:ext cx="1401097" cy="1672098"/>
            </a:xfrm>
            <a:prstGeom prst="rect">
              <a:avLst/>
            </a:prstGeom>
          </p:spPr>
        </p:pic>
        <p:sp>
          <p:nvSpPr>
            <p:cNvPr id="16" name="Retângulo 15">
              <a:extLst>
                <a:ext uri="{FF2B5EF4-FFF2-40B4-BE49-F238E27FC236}">
                  <a16:creationId xmlns:a16="http://schemas.microsoft.com/office/drawing/2014/main" id="{638E662B-6673-466F-8369-0D4A17E8B68F}"/>
                </a:ext>
              </a:extLst>
            </p:cNvPr>
            <p:cNvSpPr/>
            <p:nvPr/>
          </p:nvSpPr>
          <p:spPr>
            <a:xfrm>
              <a:off x="4790135" y="3130940"/>
              <a:ext cx="3989009" cy="1595950"/>
            </a:xfrm>
            <a:prstGeom prst="rect">
              <a:avLst/>
            </a:prstGeom>
          </p:spPr>
          <p:txBody>
            <a:bodyPr wrap="square">
              <a:spAutoFit/>
            </a:bodyPr>
            <a:lstStyle/>
            <a:p>
              <a:pPr algn="just">
                <a:lnSpc>
                  <a:spcPts val="3000"/>
                </a:lnSpc>
              </a:pPr>
              <a:r>
                <a:rPr lang="pt-BR" dirty="0">
                  <a:solidFill>
                    <a:schemeClr val="tx2"/>
                  </a:solidFill>
                </a:rPr>
                <a:t>Outro uso do </a:t>
              </a:r>
              <a:r>
                <a:rPr lang="pt-BR" b="1" dirty="0">
                  <a:solidFill>
                    <a:schemeClr val="tx2"/>
                  </a:solidFill>
                </a:rPr>
                <a:t>propano</a:t>
              </a:r>
              <a:r>
                <a:rPr lang="pt-BR" dirty="0">
                  <a:solidFill>
                    <a:schemeClr val="tx2"/>
                  </a:solidFill>
                </a:rPr>
                <a:t> é como propulsor para </a:t>
              </a:r>
              <a:r>
                <a:rPr lang="pt-BR" dirty="0">
                  <a:solidFill>
                    <a:srgbClr val="FD6E35"/>
                  </a:solidFill>
                </a:rPr>
                <a:t>sprays</a:t>
              </a:r>
              <a:r>
                <a:rPr lang="pt-BR" dirty="0">
                  <a:solidFill>
                    <a:schemeClr val="tx2"/>
                  </a:solidFill>
                </a:rPr>
                <a:t> aerossóis, especialmente após o banimento do CFC – Gás Clorofluorcarbono</a:t>
              </a:r>
            </a:p>
          </p:txBody>
        </p:sp>
      </p:grpSp>
    </p:spTree>
    <p:extLst>
      <p:ext uri="{BB962C8B-B14F-4D97-AF65-F5344CB8AC3E}">
        <p14:creationId xmlns:p14="http://schemas.microsoft.com/office/powerpoint/2010/main" val="32648692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ixaDeTexto 10"/>
          <p:cNvSpPr txBox="1"/>
          <p:nvPr/>
        </p:nvSpPr>
        <p:spPr>
          <a:xfrm>
            <a:off x="6488014" y="3362428"/>
            <a:ext cx="2376264" cy="1082348"/>
          </a:xfrm>
          <a:prstGeom prst="rect">
            <a:avLst/>
          </a:prstGeom>
          <a:solidFill>
            <a:schemeClr val="tx2">
              <a:alpha val="10000"/>
            </a:schemeClr>
          </a:solidFill>
          <a:ln w="19050">
            <a:noFill/>
          </a:ln>
        </p:spPr>
        <p:txBody>
          <a:bodyPr wrap="square" rtlCol="0">
            <a:spAutoFit/>
          </a:bodyPr>
          <a:lstStyle/>
          <a:p>
            <a:pPr algn="ctr">
              <a:spcAft>
                <a:spcPts val="800"/>
              </a:spcAft>
            </a:pPr>
            <a:r>
              <a:rPr lang="pt-BR" sz="1700" b="1" u="sng" dirty="0"/>
              <a:t>Exemplos</a:t>
            </a:r>
          </a:p>
          <a:p>
            <a:pPr algn="just">
              <a:spcAft>
                <a:spcPts val="800"/>
              </a:spcAft>
            </a:pPr>
            <a:r>
              <a:rPr lang="pt-BR" sz="1700" b="1" dirty="0"/>
              <a:t>►</a:t>
            </a:r>
            <a:r>
              <a:rPr lang="pt-BR" sz="1700" dirty="0"/>
              <a:t>Oxigênio Líquido</a:t>
            </a:r>
          </a:p>
          <a:p>
            <a:pPr algn="just">
              <a:spcAft>
                <a:spcPts val="800"/>
              </a:spcAft>
            </a:pPr>
            <a:r>
              <a:rPr lang="pt-BR" sz="1700" dirty="0"/>
              <a:t>►Nitrogênio Líquido</a:t>
            </a:r>
          </a:p>
        </p:txBody>
      </p:sp>
      <p:pic>
        <p:nvPicPr>
          <p:cNvPr id="4098" name="Picture 2" descr="https://encrypted-tbn1.gstatic.com/images?q=tbn:ANd9GcQF14-Jh_no0cW3wEpbKRKZg_P1qpGv22f28hoCmYjjuORmNk-dQ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0313" y="1035121"/>
            <a:ext cx="2091665" cy="2091665"/>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214280" y="1491347"/>
            <a:ext cx="5825185" cy="646331"/>
          </a:xfrm>
          <a:prstGeom prst="rect">
            <a:avLst/>
          </a:prstGeom>
          <a:noFill/>
          <a:ln w="19050">
            <a:noFill/>
          </a:ln>
        </p:spPr>
        <p:txBody>
          <a:bodyPr wrap="square" rtlCol="0">
            <a:spAutoFit/>
          </a:bodyPr>
          <a:lstStyle/>
          <a:p>
            <a:pPr algn="just">
              <a:spcAft>
                <a:spcPts val="1200"/>
              </a:spcAft>
            </a:pPr>
            <a:r>
              <a:rPr lang="pt-BR" dirty="0"/>
              <a:t>São gases que transportados a uma pressão NÃO INFERIOR a 280 kPa, a 20 </a:t>
            </a:r>
            <a:r>
              <a:rPr lang="pt-BR" baseline="30000" dirty="0"/>
              <a:t>O</a:t>
            </a:r>
            <a:r>
              <a:rPr lang="pt-BR" dirty="0"/>
              <a:t>C, ou como líquidos refrigerados e que:</a:t>
            </a:r>
            <a:endParaRPr lang="pt-BR" dirty="0">
              <a:solidFill>
                <a:srgbClr val="7030A0"/>
              </a:solidFill>
            </a:endParaRPr>
          </a:p>
        </p:txBody>
      </p:sp>
      <p:pic>
        <p:nvPicPr>
          <p:cNvPr id="7" name="Imagem 6">
            <a:extLst>
              <a:ext uri="{FF2B5EF4-FFF2-40B4-BE49-F238E27FC236}">
                <a16:creationId xmlns:a16="http://schemas.microsoft.com/office/drawing/2014/main" id="{6F4C9E33-2EF0-4931-824D-A88989FE628B}"/>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5" y="555527"/>
            <a:ext cx="4944565" cy="816074"/>
          </a:xfrm>
          <a:prstGeom prst="rect">
            <a:avLst/>
          </a:prstGeom>
        </p:spPr>
      </p:pic>
      <p:sp>
        <p:nvSpPr>
          <p:cNvPr id="9" name="CaixaDeTexto 8">
            <a:extLst>
              <a:ext uri="{FF2B5EF4-FFF2-40B4-BE49-F238E27FC236}">
                <a16:creationId xmlns:a16="http://schemas.microsoft.com/office/drawing/2014/main" id="{ED73AF3B-E769-4EC4-93D4-ED19D88CBB0D}"/>
              </a:ext>
            </a:extLst>
          </p:cNvPr>
          <p:cNvSpPr txBox="1"/>
          <p:nvPr/>
        </p:nvSpPr>
        <p:spPr>
          <a:xfrm>
            <a:off x="214280" y="577298"/>
            <a:ext cx="4575855" cy="738664"/>
          </a:xfrm>
          <a:prstGeom prst="rect">
            <a:avLst/>
          </a:prstGeom>
          <a:noFill/>
        </p:spPr>
        <p:txBody>
          <a:bodyPr wrap="square" rtlCol="0">
            <a:spAutoFit/>
          </a:bodyPr>
          <a:lstStyle/>
          <a:p>
            <a:r>
              <a:rPr lang="pt-BR" sz="2200" b="1" dirty="0"/>
              <a:t>CLASSE 2 - GASES</a:t>
            </a:r>
          </a:p>
          <a:p>
            <a:r>
              <a:rPr lang="pt-BR" sz="2000" dirty="0"/>
              <a:t>Não Inflamáveis, Não Tóxicos</a:t>
            </a:r>
          </a:p>
        </p:txBody>
      </p:sp>
      <p:sp>
        <p:nvSpPr>
          <p:cNvPr id="10" name="CaixaDeTexto 9">
            <a:extLst>
              <a:ext uri="{FF2B5EF4-FFF2-40B4-BE49-F238E27FC236}">
                <a16:creationId xmlns:a16="http://schemas.microsoft.com/office/drawing/2014/main" id="{8BF3F96E-2D0E-4310-ACF6-2F7F823694FF}"/>
              </a:ext>
            </a:extLst>
          </p:cNvPr>
          <p:cNvSpPr txBox="1"/>
          <p:nvPr/>
        </p:nvSpPr>
        <p:spPr>
          <a:xfrm>
            <a:off x="214280" y="2495887"/>
            <a:ext cx="5876804" cy="2062103"/>
          </a:xfrm>
          <a:prstGeom prst="rect">
            <a:avLst/>
          </a:prstGeom>
          <a:noFill/>
          <a:ln w="19050">
            <a:noFill/>
          </a:ln>
        </p:spPr>
        <p:txBody>
          <a:bodyPr wrap="square" rtlCol="0">
            <a:spAutoFit/>
          </a:bodyPr>
          <a:lstStyle/>
          <a:p>
            <a:pPr algn="just">
              <a:spcAft>
                <a:spcPts val="1200"/>
              </a:spcAft>
            </a:pPr>
            <a:r>
              <a:rPr lang="pt-BR" dirty="0">
                <a:solidFill>
                  <a:schemeClr val="tx2"/>
                </a:solidFill>
              </a:rPr>
              <a:t>►são asfixiantes: gases que diluem ou substituem o oxigênio normalmente existente na atmosfera;</a:t>
            </a:r>
          </a:p>
          <a:p>
            <a:pPr algn="just">
              <a:spcAft>
                <a:spcPts val="1200"/>
              </a:spcAft>
            </a:pPr>
            <a:r>
              <a:rPr lang="pt-BR" dirty="0">
                <a:solidFill>
                  <a:schemeClr val="tx2"/>
                </a:solidFill>
              </a:rPr>
              <a:t>►são oxidantes: gases que, em geral, por fornecerem oxigênio, podem causar ou contribuir para a combustão de outro material mais do que o ar contribui;</a:t>
            </a:r>
          </a:p>
          <a:p>
            <a:pPr algn="just">
              <a:spcAft>
                <a:spcPts val="1200"/>
              </a:spcAft>
            </a:pPr>
            <a:r>
              <a:rPr lang="pt-BR" dirty="0">
                <a:solidFill>
                  <a:schemeClr val="tx2"/>
                </a:solidFill>
              </a:rPr>
              <a:t>►não se enquadram em outra subclasse.  </a:t>
            </a:r>
          </a:p>
        </p:txBody>
      </p:sp>
    </p:spTree>
    <p:extLst>
      <p:ext uri="{BB962C8B-B14F-4D97-AF65-F5344CB8AC3E}">
        <p14:creationId xmlns:p14="http://schemas.microsoft.com/office/powerpoint/2010/main" val="235532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acom.s8.com.br/produtos/01/00/item/6973/6/6973697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931790"/>
            <a:ext cx="2016224" cy="2016224"/>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138356" y="2248584"/>
            <a:ext cx="2962632" cy="646331"/>
          </a:xfrm>
          <a:prstGeom prst="rect">
            <a:avLst/>
          </a:prstGeom>
          <a:noFill/>
          <a:ln w="19050">
            <a:noFill/>
          </a:ln>
        </p:spPr>
        <p:txBody>
          <a:bodyPr wrap="square" rtlCol="0">
            <a:spAutoFit/>
          </a:bodyPr>
          <a:lstStyle/>
          <a:p>
            <a:r>
              <a:rPr lang="pt-BR" b="1" dirty="0">
                <a:highlight>
                  <a:srgbClr val="FFFF00"/>
                </a:highlight>
              </a:rPr>
              <a:t>Exemplo:</a:t>
            </a:r>
            <a:r>
              <a:rPr lang="pt-BR" b="1" dirty="0"/>
              <a:t> </a:t>
            </a:r>
            <a:r>
              <a:rPr lang="pt-BR" baseline="30000" dirty="0"/>
              <a:t>1</a:t>
            </a:r>
            <a:r>
              <a:rPr lang="pt-BR" dirty="0"/>
              <a:t>cloro, </a:t>
            </a:r>
            <a:r>
              <a:rPr lang="pt-BR" baseline="30000" dirty="0"/>
              <a:t>2</a:t>
            </a:r>
            <a:r>
              <a:rPr lang="pt-BR" dirty="0"/>
              <a:t>amônia, </a:t>
            </a:r>
            <a:r>
              <a:rPr lang="pt-BR" baseline="30000" dirty="0"/>
              <a:t>3</a:t>
            </a:r>
            <a:r>
              <a:rPr lang="pt-BR" dirty="0"/>
              <a:t>sulfeto de hidrogênio.</a:t>
            </a:r>
          </a:p>
        </p:txBody>
      </p:sp>
      <p:sp>
        <p:nvSpPr>
          <p:cNvPr id="7" name="CaixaDeTexto 6"/>
          <p:cNvSpPr txBox="1"/>
          <p:nvPr/>
        </p:nvSpPr>
        <p:spPr>
          <a:xfrm>
            <a:off x="3889618" y="2246829"/>
            <a:ext cx="5116026" cy="1477328"/>
          </a:xfrm>
          <a:prstGeom prst="rect">
            <a:avLst/>
          </a:prstGeom>
          <a:noFill/>
          <a:ln w="19050">
            <a:noFill/>
          </a:ln>
        </p:spPr>
        <p:txBody>
          <a:bodyPr wrap="square" rtlCol="0">
            <a:spAutoFit/>
          </a:bodyPr>
          <a:lstStyle/>
          <a:p>
            <a:pPr algn="ctr"/>
            <a:r>
              <a:rPr lang="pt-BR" b="1" u="sng" dirty="0">
                <a:solidFill>
                  <a:schemeClr val="tx2"/>
                </a:solidFill>
              </a:rPr>
              <a:t>Os gases podem ser agrupados em 4 categorias:</a:t>
            </a:r>
          </a:p>
          <a:p>
            <a:r>
              <a:rPr lang="pt-BR" dirty="0">
                <a:solidFill>
                  <a:schemeClr val="tx2"/>
                </a:solidFill>
              </a:rPr>
              <a:t>►Comprimidos</a:t>
            </a:r>
          </a:p>
          <a:p>
            <a:r>
              <a:rPr lang="pt-BR" dirty="0">
                <a:solidFill>
                  <a:schemeClr val="tx2"/>
                </a:solidFill>
              </a:rPr>
              <a:t>►Liquefeitos</a:t>
            </a:r>
          </a:p>
          <a:p>
            <a:r>
              <a:rPr lang="pt-BR" dirty="0">
                <a:solidFill>
                  <a:schemeClr val="tx2"/>
                </a:solidFill>
              </a:rPr>
              <a:t>►Dissolvidos</a:t>
            </a:r>
          </a:p>
          <a:p>
            <a:r>
              <a:rPr lang="pt-BR" dirty="0">
                <a:solidFill>
                  <a:schemeClr val="tx2"/>
                </a:solidFill>
              </a:rPr>
              <a:t>►Criogênicos</a:t>
            </a:r>
          </a:p>
        </p:txBody>
      </p:sp>
      <p:sp>
        <p:nvSpPr>
          <p:cNvPr id="10" name="Retângulo de cantos arredondados 9"/>
          <p:cNvSpPr/>
          <p:nvPr/>
        </p:nvSpPr>
        <p:spPr>
          <a:xfrm>
            <a:off x="3819832" y="3939902"/>
            <a:ext cx="5116026" cy="906957"/>
          </a:xfrm>
          <a:prstGeom prst="roundRect">
            <a:avLst>
              <a:gd name="adj" fmla="val 8536"/>
            </a:avLst>
          </a:prstGeom>
          <a:solidFill>
            <a:srgbClr val="FFFF00">
              <a:alpha val="2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45720" rIns="288000" bIns="45720" numCol="1" spcCol="0" rtlCol="0" fromWordArt="0" anchor="ctr" anchorCtr="0" forceAA="0" compatLnSpc="1">
            <a:prstTxWarp prst="textNoShape">
              <a:avLst/>
            </a:prstTxWarp>
            <a:noAutofit/>
          </a:bodyPr>
          <a:lstStyle/>
          <a:p>
            <a:pPr algn="just">
              <a:lnSpc>
                <a:spcPts val="2500"/>
              </a:lnSpc>
              <a:spcAft>
                <a:spcPts val="1200"/>
              </a:spcAft>
            </a:pPr>
            <a:r>
              <a:rPr lang="pt-BR" sz="1600" dirty="0">
                <a:solidFill>
                  <a:schemeClr val="tx1"/>
                </a:solidFill>
              </a:rPr>
              <a:t>Estas categorias são bem </a:t>
            </a:r>
            <a:r>
              <a:rPr lang="pt-BR" sz="1600" b="1" dirty="0">
                <a:solidFill>
                  <a:schemeClr val="tx1"/>
                </a:solidFill>
              </a:rPr>
              <a:t>diferentes entre si</a:t>
            </a:r>
            <a:r>
              <a:rPr lang="pt-BR" sz="1600" dirty="0">
                <a:solidFill>
                  <a:schemeClr val="tx1"/>
                </a:solidFill>
              </a:rPr>
              <a:t> e </a:t>
            </a:r>
            <a:r>
              <a:rPr lang="pt-BR" sz="1600" b="1" dirty="0">
                <a:solidFill>
                  <a:schemeClr val="tx1"/>
                </a:solidFill>
              </a:rPr>
              <a:t>necessitam</a:t>
            </a:r>
            <a:r>
              <a:rPr lang="pt-BR" sz="1600" dirty="0">
                <a:solidFill>
                  <a:schemeClr val="tx1"/>
                </a:solidFill>
              </a:rPr>
              <a:t> de </a:t>
            </a:r>
            <a:r>
              <a:rPr lang="pt-BR" sz="1600" dirty="0">
                <a:solidFill>
                  <a:srgbClr val="C00000"/>
                </a:solidFill>
              </a:rPr>
              <a:t>ações distintas</a:t>
            </a:r>
            <a:r>
              <a:rPr lang="pt-BR" sz="1600" dirty="0">
                <a:solidFill>
                  <a:schemeClr val="tx1"/>
                </a:solidFill>
              </a:rPr>
              <a:t> nas emergências.</a:t>
            </a:r>
          </a:p>
        </p:txBody>
      </p:sp>
      <p:sp>
        <p:nvSpPr>
          <p:cNvPr id="12" name="Seta para baixo 11"/>
          <p:cNvSpPr/>
          <p:nvPr/>
        </p:nvSpPr>
        <p:spPr>
          <a:xfrm>
            <a:off x="7289688" y="3538049"/>
            <a:ext cx="322596" cy="288032"/>
          </a:xfrm>
          <a:prstGeom prst="downArrow">
            <a:avLst/>
          </a:prstGeom>
          <a:solidFill>
            <a:srgbClr val="FFFF00">
              <a:alpha val="2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45720" rIns="288000" bIns="45720" numCol="1" spcCol="0" rtlCol="0" fromWordArt="0" anchor="ctr" anchorCtr="0" forceAA="0" compatLnSpc="1">
            <a:prstTxWarp prst="textNoShape">
              <a:avLst/>
            </a:prstTxWarp>
            <a:noAutofit/>
          </a:bodyPr>
          <a:lstStyle/>
          <a:p>
            <a:pPr algn="just">
              <a:lnSpc>
                <a:spcPts val="2500"/>
              </a:lnSpc>
              <a:spcAft>
                <a:spcPts val="1200"/>
              </a:spcAft>
            </a:pPr>
            <a:endParaRPr lang="pt-BR" sz="1600" dirty="0">
              <a:solidFill>
                <a:schemeClr val="tx1"/>
              </a:solidFill>
            </a:endParaRPr>
          </a:p>
        </p:txBody>
      </p:sp>
      <p:sp>
        <p:nvSpPr>
          <p:cNvPr id="17" name="Seta para baixo 16"/>
          <p:cNvSpPr/>
          <p:nvPr/>
        </p:nvSpPr>
        <p:spPr>
          <a:xfrm>
            <a:off x="6798627" y="3538049"/>
            <a:ext cx="322596" cy="288032"/>
          </a:xfrm>
          <a:prstGeom prst="downArrow">
            <a:avLst/>
          </a:prstGeom>
          <a:solidFill>
            <a:srgbClr val="FFFF00">
              <a:alpha val="2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45720" rIns="288000" bIns="45720" numCol="1" spcCol="0" rtlCol="0" fromWordArt="0" anchor="ctr" anchorCtr="0" forceAA="0" compatLnSpc="1">
            <a:prstTxWarp prst="textNoShape">
              <a:avLst/>
            </a:prstTxWarp>
            <a:noAutofit/>
          </a:bodyPr>
          <a:lstStyle/>
          <a:p>
            <a:pPr algn="just">
              <a:lnSpc>
                <a:spcPts val="2500"/>
              </a:lnSpc>
              <a:spcAft>
                <a:spcPts val="1200"/>
              </a:spcAft>
            </a:pPr>
            <a:endParaRPr lang="pt-BR" sz="1600" dirty="0">
              <a:solidFill>
                <a:schemeClr val="tx1"/>
              </a:solidFill>
            </a:endParaRPr>
          </a:p>
        </p:txBody>
      </p:sp>
      <p:sp>
        <p:nvSpPr>
          <p:cNvPr id="2" name="CaixaDeTexto 1"/>
          <p:cNvSpPr txBox="1"/>
          <p:nvPr/>
        </p:nvSpPr>
        <p:spPr>
          <a:xfrm>
            <a:off x="97200" y="1455423"/>
            <a:ext cx="8908444" cy="677585"/>
          </a:xfrm>
          <a:prstGeom prst="roundRect">
            <a:avLst>
              <a:gd name="adj" fmla="val 9448"/>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pt-BR" dirty="0">
                <a:solidFill>
                  <a:schemeClr val="tx1"/>
                </a:solidFill>
              </a:rPr>
              <a:t>Gases que reconhecidamente sejam TÃO </a:t>
            </a:r>
            <a:r>
              <a:rPr lang="pt-BR" b="1" dirty="0">
                <a:solidFill>
                  <a:schemeClr val="tx1"/>
                </a:solidFill>
              </a:rPr>
              <a:t>tóxicos ou corrosivos para pessoas</a:t>
            </a:r>
            <a:r>
              <a:rPr lang="pt-BR" dirty="0">
                <a:solidFill>
                  <a:schemeClr val="tx1"/>
                </a:solidFill>
              </a:rPr>
              <a:t>, que constituam risco à saúde ou por apresentarem </a:t>
            </a:r>
            <a:r>
              <a:rPr lang="pt-BR" dirty="0">
                <a:solidFill>
                  <a:srgbClr val="C00000"/>
                </a:solidFill>
              </a:rPr>
              <a:t>valor de CL igual ou inferior a 5.000 ml/m³ (</a:t>
            </a:r>
            <a:r>
              <a:rPr lang="pt-BR" dirty="0" err="1">
                <a:solidFill>
                  <a:srgbClr val="C00000"/>
                </a:solidFill>
              </a:rPr>
              <a:t>ppm</a:t>
            </a:r>
            <a:r>
              <a:rPr lang="pt-BR" dirty="0">
                <a:solidFill>
                  <a:srgbClr val="C00000"/>
                </a:solidFill>
              </a:rPr>
              <a:t>)</a:t>
            </a:r>
            <a:r>
              <a:rPr lang="pt-BR" dirty="0">
                <a:solidFill>
                  <a:schemeClr val="tx1"/>
                </a:solidFill>
              </a:rPr>
              <a:t>.</a:t>
            </a:r>
          </a:p>
        </p:txBody>
      </p:sp>
      <p:pic>
        <p:nvPicPr>
          <p:cNvPr id="14" name="Imagem 13">
            <a:extLst>
              <a:ext uri="{FF2B5EF4-FFF2-40B4-BE49-F238E27FC236}">
                <a16:creationId xmlns:a16="http://schemas.microsoft.com/office/drawing/2014/main" id="{1F74B11B-B84B-4089-91E1-82AE62E115A4}"/>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5" y="555527"/>
            <a:ext cx="4944565" cy="816074"/>
          </a:xfrm>
          <a:prstGeom prst="rect">
            <a:avLst/>
          </a:prstGeom>
        </p:spPr>
      </p:pic>
      <p:sp>
        <p:nvSpPr>
          <p:cNvPr id="15" name="CaixaDeTexto 14">
            <a:extLst>
              <a:ext uri="{FF2B5EF4-FFF2-40B4-BE49-F238E27FC236}">
                <a16:creationId xmlns:a16="http://schemas.microsoft.com/office/drawing/2014/main" id="{A58917EB-A890-44C0-A4EB-FFB7C62F95CF}"/>
              </a:ext>
            </a:extLst>
          </p:cNvPr>
          <p:cNvSpPr txBox="1"/>
          <p:nvPr/>
        </p:nvSpPr>
        <p:spPr>
          <a:xfrm>
            <a:off x="214280" y="577298"/>
            <a:ext cx="4575855" cy="738664"/>
          </a:xfrm>
          <a:prstGeom prst="rect">
            <a:avLst/>
          </a:prstGeom>
          <a:noFill/>
        </p:spPr>
        <p:txBody>
          <a:bodyPr wrap="square" rtlCol="0">
            <a:spAutoFit/>
          </a:bodyPr>
          <a:lstStyle/>
          <a:p>
            <a:r>
              <a:rPr lang="pt-BR" sz="2200" b="1" dirty="0"/>
              <a:t>CLASSE 2 - GASES</a:t>
            </a:r>
          </a:p>
          <a:p>
            <a:r>
              <a:rPr lang="pt-BR" sz="2000" dirty="0"/>
              <a:t>Tóxicos</a:t>
            </a:r>
          </a:p>
        </p:txBody>
      </p:sp>
    </p:spTree>
    <p:extLst>
      <p:ext uri="{BB962C8B-B14F-4D97-AF65-F5344CB8AC3E}">
        <p14:creationId xmlns:p14="http://schemas.microsoft.com/office/powerpoint/2010/main" val="61357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randombar(horizontal)">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randombar(horizontal)">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2" grpId="0" animBg="1"/>
      <p:bldP spid="1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214280" y="1471685"/>
            <a:ext cx="5736694" cy="707886"/>
          </a:xfrm>
          <a:prstGeom prst="rect">
            <a:avLst/>
          </a:prstGeom>
          <a:noFill/>
          <a:ln w="19050">
            <a:noFill/>
          </a:ln>
        </p:spPr>
        <p:txBody>
          <a:bodyPr wrap="square" rtlCol="0">
            <a:spAutoFit/>
          </a:bodyPr>
          <a:lstStyle/>
          <a:p>
            <a:pPr algn="just"/>
            <a:r>
              <a:rPr lang="pt-BR" sz="2000" dirty="0">
                <a:solidFill>
                  <a:schemeClr val="tx2"/>
                </a:solidFill>
              </a:rPr>
              <a:t>Os gases podem estar em </a:t>
            </a:r>
            <a:r>
              <a:rPr lang="pt-BR" sz="2000" b="1" dirty="0">
                <a:solidFill>
                  <a:schemeClr val="tx2"/>
                </a:solidFill>
              </a:rPr>
              <a:t>diferentes estados físicos</a:t>
            </a:r>
            <a:r>
              <a:rPr lang="pt-BR" sz="2000" dirty="0">
                <a:solidFill>
                  <a:schemeClr val="tx2"/>
                </a:solidFill>
              </a:rPr>
              <a:t> para o transporte, conforme a </a:t>
            </a:r>
            <a:r>
              <a:rPr lang="pt-BR" sz="2000" b="1" dirty="0">
                <a:solidFill>
                  <a:srgbClr val="FD6E35"/>
                </a:solidFill>
              </a:rPr>
              <a:t>classificação a seguir</a:t>
            </a:r>
            <a:r>
              <a:rPr lang="pt-BR" sz="2000" dirty="0">
                <a:solidFill>
                  <a:schemeClr val="tx2"/>
                </a:solidFill>
              </a:rPr>
              <a:t>:</a:t>
            </a:r>
          </a:p>
        </p:txBody>
      </p:sp>
      <p:pic>
        <p:nvPicPr>
          <p:cNvPr id="7" name="Picture 2" descr="http://tiendavirtualdeavisos.com/1082-thickbox_default/imo-22-gas-comprimido.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991" b="91489" l="6991" r="91489">
                        <a14:foregroundMark x1="44073" y1="36778" x2="44073" y2="36778"/>
                        <a14:foregroundMark x1="53191" y1="35866" x2="53191" y2="35866"/>
                        <a14:foregroundMark x1="58359" y1="36778" x2="58359" y2="36778"/>
                        <a14:foregroundMark x1="56231" y1="39210" x2="54103" y2="39210"/>
                        <a14:foregroundMark x1="42249" y1="39210" x2="38298" y2="39210"/>
                        <a14:foregroundMark x1="49240" y1="92401" x2="49240" y2="92401"/>
                        <a14:foregroundMark x1="92097" y1="49848" x2="92097" y2="49848"/>
                        <a14:foregroundMark x1="49848" y1="6991" x2="49848" y2="6991"/>
                        <a14:foregroundMark x1="6991" y1="48936" x2="6991" y2="48936"/>
                        <a14:foregroundMark x1="45289" y1="37386" x2="45289" y2="37386"/>
                      </a14:backgroundRemoval>
                    </a14:imgEffect>
                  </a14:imgLayer>
                </a14:imgProps>
              </a:ext>
              <a:ext uri="{28A0092B-C50C-407E-A947-70E740481C1C}">
                <a14:useLocalDpi xmlns:a14="http://schemas.microsoft.com/office/drawing/2010/main" val="0"/>
              </a:ext>
            </a:extLst>
          </a:blip>
          <a:srcRect/>
          <a:stretch>
            <a:fillRect/>
          </a:stretch>
        </p:blipFill>
        <p:spPr bwMode="auto">
          <a:xfrm>
            <a:off x="6158597" y="634696"/>
            <a:ext cx="1865046" cy="1865046"/>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234493" y="2597982"/>
            <a:ext cx="6517131" cy="1015663"/>
          </a:xfrm>
          <a:prstGeom prst="rect">
            <a:avLst/>
          </a:prstGeom>
          <a:noFill/>
          <a:ln w="19050">
            <a:noFill/>
          </a:ln>
        </p:spPr>
        <p:txBody>
          <a:bodyPr wrap="square" rtlCol="0">
            <a:spAutoFit/>
          </a:bodyPr>
          <a:lstStyle/>
          <a:p>
            <a:pPr algn="just">
              <a:spcAft>
                <a:spcPts val="1800"/>
              </a:spcAft>
            </a:pPr>
            <a:r>
              <a:rPr lang="pt-BR" sz="2000" dirty="0"/>
              <a:t>►</a:t>
            </a:r>
            <a:r>
              <a:rPr lang="pt-BR" sz="2000" b="1" dirty="0"/>
              <a:t>Gás comprimido:</a:t>
            </a:r>
            <a:r>
              <a:rPr lang="pt-BR" sz="2000" dirty="0"/>
              <a:t> é um gás que (exceto em solução), quando acondicionado sob pressão para transporte, é completamente gasoso à temperatura de 20º C;</a:t>
            </a:r>
          </a:p>
        </p:txBody>
      </p:sp>
      <p:pic>
        <p:nvPicPr>
          <p:cNvPr id="10" name="Picture 2" descr="http://iacom.s8.com.br/produtos/01/00/item/6974/1/6974165g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7200" b="95200" l="5200" r="93200">
                        <a14:foregroundMark x1="5600" y1="48800" x2="5600" y2="48800"/>
                        <a14:foregroundMark x1="50000" y1="7200" x2="50000" y2="7200"/>
                        <a14:foregroundMark x1="93200" y1="50000" x2="93200" y2="50000"/>
                        <a14:foregroundMark x1="48000" y1="95200" x2="48000" y2="95200"/>
                      </a14:backgroundRemoval>
                    </a14:imgEffect>
                  </a14:imgLayer>
                </a14:imgProps>
              </a:ext>
              <a:ext uri="{28A0092B-C50C-407E-A947-70E740481C1C}">
                <a14:useLocalDpi xmlns:a14="http://schemas.microsoft.com/office/drawing/2010/main" val="0"/>
              </a:ext>
            </a:extLst>
          </a:blip>
          <a:srcRect/>
          <a:stretch>
            <a:fillRect/>
          </a:stretch>
        </p:blipFill>
        <p:spPr bwMode="auto">
          <a:xfrm>
            <a:off x="7223920" y="1688307"/>
            <a:ext cx="1766886" cy="1766886"/>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m 12">
            <a:extLst>
              <a:ext uri="{FF2B5EF4-FFF2-40B4-BE49-F238E27FC236}">
                <a16:creationId xmlns:a16="http://schemas.microsoft.com/office/drawing/2014/main" id="{DF7C9242-3BFB-42EA-963F-E8CFAAB10BF8}"/>
              </a:ext>
            </a:extLst>
          </p:cNvPr>
          <p:cNvPicPr>
            <a:picLocks noChangeAspect="1"/>
          </p:cNvPicPr>
          <p:nvPr/>
        </p:nvPicPr>
        <p:blipFill rotWithShape="1">
          <a:blip r:embed="rId7">
            <a:extLst>
              <a:ext uri="{28A0092B-C50C-407E-A947-70E740481C1C}">
                <a14:useLocalDpi xmlns:a14="http://schemas.microsoft.com/office/drawing/2010/main" val="0"/>
              </a:ext>
            </a:extLst>
          </a:blip>
          <a:srcRect l="1044"/>
          <a:stretch/>
        </p:blipFill>
        <p:spPr>
          <a:xfrm>
            <a:off x="-3855" y="555527"/>
            <a:ext cx="4944565" cy="816074"/>
          </a:xfrm>
          <a:prstGeom prst="rect">
            <a:avLst/>
          </a:prstGeom>
        </p:spPr>
      </p:pic>
      <p:sp>
        <p:nvSpPr>
          <p:cNvPr id="14" name="CaixaDeTexto 13">
            <a:extLst>
              <a:ext uri="{FF2B5EF4-FFF2-40B4-BE49-F238E27FC236}">
                <a16:creationId xmlns:a16="http://schemas.microsoft.com/office/drawing/2014/main" id="{8637EBA6-1C21-435A-BD68-E313810A5F86}"/>
              </a:ext>
            </a:extLst>
          </p:cNvPr>
          <p:cNvSpPr txBox="1"/>
          <p:nvPr/>
        </p:nvSpPr>
        <p:spPr>
          <a:xfrm>
            <a:off x="214280" y="577298"/>
            <a:ext cx="4575855" cy="738664"/>
          </a:xfrm>
          <a:prstGeom prst="rect">
            <a:avLst/>
          </a:prstGeom>
          <a:noFill/>
        </p:spPr>
        <p:txBody>
          <a:bodyPr wrap="square" rtlCol="0">
            <a:spAutoFit/>
          </a:bodyPr>
          <a:lstStyle/>
          <a:p>
            <a:r>
              <a:rPr lang="pt-BR" sz="2200" b="1" dirty="0"/>
              <a:t>CLASSE 2 - GASES</a:t>
            </a:r>
          </a:p>
          <a:p>
            <a:r>
              <a:rPr lang="pt-BR" sz="2000" dirty="0"/>
              <a:t>Estados Físicos para o transporte</a:t>
            </a:r>
          </a:p>
        </p:txBody>
      </p:sp>
      <p:pic>
        <p:nvPicPr>
          <p:cNvPr id="16" name="Imagem 15">
            <a:extLst>
              <a:ext uri="{FF2B5EF4-FFF2-40B4-BE49-F238E27FC236}">
                <a16:creationId xmlns:a16="http://schemas.microsoft.com/office/drawing/2014/main" id="{F40E0B61-9314-46AD-99A3-B3D2A4555FB3}"/>
              </a:ext>
            </a:extLst>
          </p:cNvPr>
          <p:cNvPicPr>
            <a:picLocks noChangeAspect="1"/>
          </p:cNvPicPr>
          <p:nvPr/>
        </p:nvPicPr>
        <p:blipFill>
          <a:blip r:embed="rId8"/>
          <a:stretch>
            <a:fillRect/>
          </a:stretch>
        </p:blipFill>
        <p:spPr>
          <a:xfrm>
            <a:off x="8417950" y="4339594"/>
            <a:ext cx="629388" cy="568084"/>
          </a:xfrm>
          <a:prstGeom prst="rect">
            <a:avLst/>
          </a:prstGeom>
        </p:spPr>
      </p:pic>
      <p:sp>
        <p:nvSpPr>
          <p:cNvPr id="17" name="CaixaDeTexto 16">
            <a:extLst>
              <a:ext uri="{FF2B5EF4-FFF2-40B4-BE49-F238E27FC236}">
                <a16:creationId xmlns:a16="http://schemas.microsoft.com/office/drawing/2014/main" id="{3EFC02A0-0B11-4AE9-9C51-70A20E5CE188}"/>
              </a:ext>
            </a:extLst>
          </p:cNvPr>
          <p:cNvSpPr txBox="1"/>
          <p:nvPr/>
        </p:nvSpPr>
        <p:spPr>
          <a:xfrm>
            <a:off x="250284" y="4099155"/>
            <a:ext cx="7773359" cy="707886"/>
          </a:xfrm>
          <a:prstGeom prst="rect">
            <a:avLst/>
          </a:prstGeom>
          <a:noFill/>
          <a:ln w="19050">
            <a:noFill/>
          </a:ln>
        </p:spPr>
        <p:txBody>
          <a:bodyPr wrap="square" rtlCol="0">
            <a:spAutoFit/>
          </a:bodyPr>
          <a:lstStyle/>
          <a:p>
            <a:pPr algn="just">
              <a:spcAft>
                <a:spcPts val="1800"/>
              </a:spcAft>
            </a:pPr>
            <a:r>
              <a:rPr lang="pt-BR" sz="2000" dirty="0"/>
              <a:t>►</a:t>
            </a:r>
            <a:r>
              <a:rPr lang="pt-BR" sz="2000" b="1" dirty="0"/>
              <a:t>Gás liquefeito:</a:t>
            </a:r>
            <a:r>
              <a:rPr lang="pt-BR" sz="2000" dirty="0"/>
              <a:t> é um gás que, quando acondicionado para transporte, é parcialmente líquido à temperatura de -20º C;</a:t>
            </a:r>
          </a:p>
        </p:txBody>
      </p:sp>
    </p:spTree>
    <p:extLst>
      <p:ext uri="{BB962C8B-B14F-4D97-AF65-F5344CB8AC3E}">
        <p14:creationId xmlns:p14="http://schemas.microsoft.com/office/powerpoint/2010/main" val="343184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51525" y="1941119"/>
            <a:ext cx="5817435" cy="1015663"/>
          </a:xfrm>
          <a:prstGeom prst="rect">
            <a:avLst/>
          </a:prstGeom>
          <a:noFill/>
          <a:ln w="19050">
            <a:noFill/>
          </a:ln>
        </p:spPr>
        <p:txBody>
          <a:bodyPr wrap="square" rtlCol="0">
            <a:spAutoFit/>
          </a:bodyPr>
          <a:lstStyle/>
          <a:p>
            <a:pPr algn="just">
              <a:spcAft>
                <a:spcPts val="1800"/>
              </a:spcAft>
            </a:pPr>
            <a:r>
              <a:rPr lang="pt-BR" sz="2000" dirty="0"/>
              <a:t>►</a:t>
            </a:r>
            <a:r>
              <a:rPr lang="pt-BR" sz="2000" b="1" dirty="0"/>
              <a:t>Gás liquefeito refrigerado:</a:t>
            </a:r>
            <a:r>
              <a:rPr lang="pt-BR" sz="2000" dirty="0"/>
              <a:t> é um gás que, quando acondicionado para transporte, torna-se parcialmente líquido, por causa da baixa temperatura;</a:t>
            </a:r>
          </a:p>
        </p:txBody>
      </p:sp>
      <p:pic>
        <p:nvPicPr>
          <p:cNvPr id="12" name="Imagem 11">
            <a:extLst>
              <a:ext uri="{FF2B5EF4-FFF2-40B4-BE49-F238E27FC236}">
                <a16:creationId xmlns:a16="http://schemas.microsoft.com/office/drawing/2014/main" id="{8EB6EA7C-BD25-4FBA-AB2B-6111AE0D27FC}"/>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944565" cy="816074"/>
          </a:xfrm>
          <a:prstGeom prst="rect">
            <a:avLst/>
          </a:prstGeom>
        </p:spPr>
      </p:pic>
      <p:sp>
        <p:nvSpPr>
          <p:cNvPr id="13" name="CaixaDeTexto 12">
            <a:extLst>
              <a:ext uri="{FF2B5EF4-FFF2-40B4-BE49-F238E27FC236}">
                <a16:creationId xmlns:a16="http://schemas.microsoft.com/office/drawing/2014/main" id="{8E09110A-04EA-41C4-9C82-14745F9F80B9}"/>
              </a:ext>
            </a:extLst>
          </p:cNvPr>
          <p:cNvSpPr txBox="1"/>
          <p:nvPr/>
        </p:nvSpPr>
        <p:spPr>
          <a:xfrm>
            <a:off x="214280" y="577298"/>
            <a:ext cx="4575855" cy="738664"/>
          </a:xfrm>
          <a:prstGeom prst="rect">
            <a:avLst/>
          </a:prstGeom>
          <a:noFill/>
        </p:spPr>
        <p:txBody>
          <a:bodyPr wrap="square" rtlCol="0">
            <a:spAutoFit/>
          </a:bodyPr>
          <a:lstStyle/>
          <a:p>
            <a:r>
              <a:rPr lang="pt-BR" sz="2200" b="1" dirty="0"/>
              <a:t>CLASSE 2 - GASES</a:t>
            </a:r>
          </a:p>
          <a:p>
            <a:r>
              <a:rPr lang="pt-BR" sz="2000" dirty="0"/>
              <a:t>Estados Físicos para o transporte</a:t>
            </a:r>
          </a:p>
        </p:txBody>
      </p:sp>
      <p:sp>
        <p:nvSpPr>
          <p:cNvPr id="14" name="CaixaDeTexto 13">
            <a:extLst>
              <a:ext uri="{FF2B5EF4-FFF2-40B4-BE49-F238E27FC236}">
                <a16:creationId xmlns:a16="http://schemas.microsoft.com/office/drawing/2014/main" id="{C5660531-5BFD-4E30-BACC-60181C1F7440}"/>
              </a:ext>
            </a:extLst>
          </p:cNvPr>
          <p:cNvSpPr txBox="1"/>
          <p:nvPr/>
        </p:nvSpPr>
        <p:spPr>
          <a:xfrm>
            <a:off x="251525" y="3632731"/>
            <a:ext cx="6886693" cy="707886"/>
          </a:xfrm>
          <a:prstGeom prst="rect">
            <a:avLst/>
          </a:prstGeom>
          <a:noFill/>
          <a:ln w="19050">
            <a:noFill/>
          </a:ln>
        </p:spPr>
        <p:txBody>
          <a:bodyPr wrap="square" rtlCol="0">
            <a:spAutoFit/>
          </a:bodyPr>
          <a:lstStyle/>
          <a:p>
            <a:pPr algn="just">
              <a:spcAft>
                <a:spcPts val="1800"/>
              </a:spcAft>
            </a:pPr>
            <a:r>
              <a:rPr lang="pt-BR" sz="2000" dirty="0"/>
              <a:t>►</a:t>
            </a:r>
            <a:r>
              <a:rPr lang="pt-BR" sz="2000" b="1" dirty="0"/>
              <a:t>Gás em solução:</a:t>
            </a:r>
            <a:r>
              <a:rPr lang="pt-BR" sz="2000" dirty="0"/>
              <a:t> é um gás comprimido que, quando acondicionado para transporte, é dissolvido num solvente.</a:t>
            </a:r>
          </a:p>
        </p:txBody>
      </p:sp>
      <p:pic>
        <p:nvPicPr>
          <p:cNvPr id="16" name="Picture 2" descr="http://tiendavirtualdeavisos.com/1082-thickbox_default/imo-22-gas-comprimido.jpg">
            <a:extLst>
              <a:ext uri="{FF2B5EF4-FFF2-40B4-BE49-F238E27FC236}">
                <a16:creationId xmlns:a16="http://schemas.microsoft.com/office/drawing/2014/main" id="{868315B2-A9C1-4512-A199-80762D63B69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991" b="91489" l="6991" r="91489">
                        <a14:foregroundMark x1="44073" y1="36778" x2="44073" y2="36778"/>
                        <a14:foregroundMark x1="53191" y1="35866" x2="53191" y2="35866"/>
                        <a14:foregroundMark x1="58359" y1="36778" x2="58359" y2="36778"/>
                        <a14:foregroundMark x1="56231" y1="39210" x2="54103" y2="39210"/>
                        <a14:foregroundMark x1="42249" y1="39210" x2="38298" y2="39210"/>
                        <a14:foregroundMark x1="49240" y1="92401" x2="49240" y2="92401"/>
                        <a14:foregroundMark x1="92097" y1="49848" x2="92097" y2="49848"/>
                        <a14:foregroundMark x1="49848" y1="6991" x2="49848" y2="6991"/>
                        <a14:foregroundMark x1="6991" y1="48936" x2="6991" y2="48936"/>
                        <a14:foregroundMark x1="45289" y1="37386" x2="45289" y2="37386"/>
                      </a14:backgroundRemoval>
                    </a14:imgEffect>
                  </a14:imgLayer>
                </a14:imgProps>
              </a:ext>
              <a:ext uri="{28A0092B-C50C-407E-A947-70E740481C1C}">
                <a14:useLocalDpi xmlns:a14="http://schemas.microsoft.com/office/drawing/2010/main" val="0"/>
              </a:ext>
            </a:extLst>
          </a:blip>
          <a:srcRect/>
          <a:stretch>
            <a:fillRect/>
          </a:stretch>
        </p:blipFill>
        <p:spPr bwMode="auto">
          <a:xfrm>
            <a:off x="6158597" y="634696"/>
            <a:ext cx="1865046" cy="186504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iacom.s8.com.br/produtos/01/00/item/6974/1/6974165g1.jpg">
            <a:extLst>
              <a:ext uri="{FF2B5EF4-FFF2-40B4-BE49-F238E27FC236}">
                <a16:creationId xmlns:a16="http://schemas.microsoft.com/office/drawing/2014/main" id="{FD14BD0F-3844-4485-9478-931C4BE4CE7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7200" b="95200" l="5200" r="93200">
                        <a14:foregroundMark x1="5600" y1="48800" x2="5600" y2="48800"/>
                        <a14:foregroundMark x1="50000" y1="7200" x2="50000" y2="7200"/>
                        <a14:foregroundMark x1="93200" y1="50000" x2="93200" y2="50000"/>
                        <a14:foregroundMark x1="48000" y1="95200" x2="48000" y2="95200"/>
                      </a14:backgroundRemoval>
                    </a14:imgEffect>
                  </a14:imgLayer>
                </a14:imgProps>
              </a:ext>
              <a:ext uri="{28A0092B-C50C-407E-A947-70E740481C1C}">
                <a14:useLocalDpi xmlns:a14="http://schemas.microsoft.com/office/drawing/2010/main" val="0"/>
              </a:ext>
            </a:extLst>
          </a:blip>
          <a:srcRect/>
          <a:stretch>
            <a:fillRect/>
          </a:stretch>
        </p:blipFill>
        <p:spPr bwMode="auto">
          <a:xfrm>
            <a:off x="7223920" y="1688307"/>
            <a:ext cx="1766886" cy="1766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83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323528" y="1706125"/>
            <a:ext cx="5040560" cy="400110"/>
          </a:xfrm>
          <a:prstGeom prst="rect">
            <a:avLst/>
          </a:prstGeom>
          <a:noFill/>
          <a:ln w="19050">
            <a:noFill/>
          </a:ln>
        </p:spPr>
        <p:txBody>
          <a:bodyPr wrap="square" rtlCol="0">
            <a:spAutoFit/>
          </a:bodyPr>
          <a:lstStyle/>
          <a:p>
            <a:pPr algn="just"/>
            <a:r>
              <a:rPr lang="pt-BR" sz="2000" dirty="0">
                <a:solidFill>
                  <a:srgbClr val="006600"/>
                </a:solidFill>
              </a:rPr>
              <a:t>Vejamos alguns </a:t>
            </a:r>
            <a:r>
              <a:rPr lang="pt-BR" sz="2000" b="1" dirty="0">
                <a:solidFill>
                  <a:srgbClr val="006600"/>
                </a:solidFill>
                <a:highlight>
                  <a:srgbClr val="FFFF00"/>
                </a:highlight>
              </a:rPr>
              <a:t>exemplos</a:t>
            </a:r>
            <a:r>
              <a:rPr lang="pt-BR" sz="2000" dirty="0">
                <a:solidFill>
                  <a:srgbClr val="006600"/>
                </a:solidFill>
              </a:rPr>
              <a:t> de gases, a seguir:</a:t>
            </a:r>
          </a:p>
        </p:txBody>
      </p:sp>
      <p:sp>
        <p:nvSpPr>
          <p:cNvPr id="4" name="CaixaDeTexto 3"/>
          <p:cNvSpPr txBox="1"/>
          <p:nvPr/>
        </p:nvSpPr>
        <p:spPr>
          <a:xfrm>
            <a:off x="323528" y="2661985"/>
            <a:ext cx="6552728" cy="1892826"/>
          </a:xfrm>
          <a:prstGeom prst="rect">
            <a:avLst/>
          </a:prstGeom>
          <a:noFill/>
          <a:ln w="19050">
            <a:noFill/>
          </a:ln>
        </p:spPr>
        <p:txBody>
          <a:bodyPr wrap="square" rtlCol="0">
            <a:spAutoFit/>
          </a:bodyPr>
          <a:lstStyle/>
          <a:p>
            <a:pPr>
              <a:spcAft>
                <a:spcPts val="1800"/>
              </a:spcAft>
            </a:pPr>
            <a:r>
              <a:rPr lang="pt-BR" dirty="0"/>
              <a:t>►Ar, oxigênio, hélio (gases permanentes);</a:t>
            </a:r>
          </a:p>
          <a:p>
            <a:pPr>
              <a:spcAft>
                <a:spcPts val="1800"/>
              </a:spcAft>
            </a:pPr>
            <a:r>
              <a:rPr lang="pt-BR" dirty="0"/>
              <a:t>►Butano, propano (gases liquefeitos sob pressão);</a:t>
            </a:r>
          </a:p>
          <a:p>
            <a:pPr>
              <a:spcAft>
                <a:spcPts val="1800"/>
              </a:spcAft>
            </a:pPr>
            <a:r>
              <a:rPr lang="pt-BR" dirty="0"/>
              <a:t>►Acetileno (gás dissolvido sob pressão);</a:t>
            </a:r>
          </a:p>
          <a:p>
            <a:pPr>
              <a:spcAft>
                <a:spcPts val="1800"/>
              </a:spcAft>
            </a:pPr>
            <a:r>
              <a:rPr lang="pt-BR" dirty="0"/>
              <a:t>►Oxigênio líquido, nitrogênio líquido (altamente refrigerado).</a:t>
            </a:r>
          </a:p>
        </p:txBody>
      </p:sp>
      <p:pic>
        <p:nvPicPr>
          <p:cNvPr id="6" name="Imagem 5">
            <a:extLst>
              <a:ext uri="{FF2B5EF4-FFF2-40B4-BE49-F238E27FC236}">
                <a16:creationId xmlns:a16="http://schemas.microsoft.com/office/drawing/2014/main" id="{EAC5B920-6F4B-4942-ABF3-0F65327C0CC4}"/>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944565" cy="816074"/>
          </a:xfrm>
          <a:prstGeom prst="rect">
            <a:avLst/>
          </a:prstGeom>
        </p:spPr>
      </p:pic>
      <p:sp>
        <p:nvSpPr>
          <p:cNvPr id="7" name="CaixaDeTexto 6">
            <a:extLst>
              <a:ext uri="{FF2B5EF4-FFF2-40B4-BE49-F238E27FC236}">
                <a16:creationId xmlns:a16="http://schemas.microsoft.com/office/drawing/2014/main" id="{030BC5F7-3C63-4565-8D10-E31AE0989458}"/>
              </a:ext>
            </a:extLst>
          </p:cNvPr>
          <p:cNvSpPr txBox="1"/>
          <p:nvPr/>
        </p:nvSpPr>
        <p:spPr>
          <a:xfrm>
            <a:off x="214280" y="577298"/>
            <a:ext cx="4575855" cy="738664"/>
          </a:xfrm>
          <a:prstGeom prst="rect">
            <a:avLst/>
          </a:prstGeom>
          <a:noFill/>
        </p:spPr>
        <p:txBody>
          <a:bodyPr wrap="square" rtlCol="0">
            <a:spAutoFit/>
          </a:bodyPr>
          <a:lstStyle/>
          <a:p>
            <a:r>
              <a:rPr lang="pt-BR" sz="2200" b="1" dirty="0"/>
              <a:t>CLASSE 2 - GASES</a:t>
            </a:r>
          </a:p>
          <a:p>
            <a:r>
              <a:rPr lang="pt-BR" sz="2000" dirty="0"/>
              <a:t>Estados Físicos para o transporte</a:t>
            </a:r>
          </a:p>
        </p:txBody>
      </p:sp>
    </p:spTree>
    <p:extLst>
      <p:ext uri="{BB962C8B-B14F-4D97-AF65-F5344CB8AC3E}">
        <p14:creationId xmlns:p14="http://schemas.microsoft.com/office/powerpoint/2010/main" val="255239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79512" y="1635646"/>
            <a:ext cx="5256584" cy="923330"/>
          </a:xfrm>
          <a:prstGeom prst="rect">
            <a:avLst/>
          </a:prstGeom>
          <a:noFill/>
          <a:ln w="19050">
            <a:noFill/>
          </a:ln>
        </p:spPr>
        <p:txBody>
          <a:bodyPr wrap="square" rtlCol="0">
            <a:spAutoFit/>
          </a:bodyPr>
          <a:lstStyle/>
          <a:p>
            <a:pPr algn="just"/>
            <a:r>
              <a:rPr lang="pt-BR" dirty="0">
                <a:solidFill>
                  <a:srgbClr val="7030A0"/>
                </a:solidFill>
              </a:rPr>
              <a:t>Para a inclusão de uma mistura de gases em uma das três subclasses (inclusive vapores de substâncias de outras classes), podem ser utilizados:</a:t>
            </a:r>
          </a:p>
        </p:txBody>
      </p:sp>
      <p:sp>
        <p:nvSpPr>
          <p:cNvPr id="4" name="CaixaDeTexto 3"/>
          <p:cNvSpPr txBox="1"/>
          <p:nvPr/>
        </p:nvSpPr>
        <p:spPr>
          <a:xfrm>
            <a:off x="251520" y="2813066"/>
            <a:ext cx="8712968" cy="1200329"/>
          </a:xfrm>
          <a:prstGeom prst="rect">
            <a:avLst/>
          </a:prstGeom>
          <a:noFill/>
          <a:ln w="19050">
            <a:noFill/>
          </a:ln>
        </p:spPr>
        <p:txBody>
          <a:bodyPr wrap="square" rtlCol="0">
            <a:spAutoFit/>
          </a:bodyPr>
          <a:lstStyle/>
          <a:p>
            <a:pPr algn="just"/>
            <a:r>
              <a:rPr lang="pt-BR" dirty="0"/>
              <a:t>►A </a:t>
            </a:r>
            <a:r>
              <a:rPr lang="pt-BR" dirty="0">
                <a:solidFill>
                  <a:srgbClr val="FF0000"/>
                </a:solidFill>
              </a:rPr>
              <a:t>inflamabilidade</a:t>
            </a:r>
            <a:r>
              <a:rPr lang="pt-BR" dirty="0"/>
              <a:t> pode ser </a:t>
            </a:r>
            <a:r>
              <a:rPr lang="pt-BR" b="1" dirty="0"/>
              <a:t>determinada por ensaios ou cálculos</a:t>
            </a:r>
            <a:r>
              <a:rPr lang="pt-BR" dirty="0"/>
              <a:t> efetuados de acordo com métodos adotados pela ISO (ver Norma ISO 10156-2010) ou, quando as informações disponíveis forem insuficientes para aplicar tais métodos, por métodos comparáveis, reconhecido por um organismo competente.</a:t>
            </a:r>
          </a:p>
        </p:txBody>
      </p:sp>
      <p:sp>
        <p:nvSpPr>
          <p:cNvPr id="5" name="CaixaDeTexto 4"/>
          <p:cNvSpPr txBox="1"/>
          <p:nvPr/>
        </p:nvSpPr>
        <p:spPr>
          <a:xfrm>
            <a:off x="251520" y="4339594"/>
            <a:ext cx="8784976" cy="369332"/>
          </a:xfrm>
          <a:prstGeom prst="rect">
            <a:avLst/>
          </a:prstGeom>
          <a:noFill/>
          <a:ln w="19050">
            <a:noFill/>
          </a:ln>
        </p:spPr>
        <p:txBody>
          <a:bodyPr wrap="square" rtlCol="0">
            <a:spAutoFit/>
          </a:bodyPr>
          <a:lstStyle/>
          <a:p>
            <a:pPr algn="just"/>
            <a:r>
              <a:rPr lang="pt-BR" dirty="0"/>
              <a:t>►O nível de toxicidade pode ser determinado por ensaios de medição da CL50</a:t>
            </a:r>
          </a:p>
        </p:txBody>
      </p:sp>
      <p:pic>
        <p:nvPicPr>
          <p:cNvPr id="14" name="Imagem 13">
            <a:extLst>
              <a:ext uri="{FF2B5EF4-FFF2-40B4-BE49-F238E27FC236}">
                <a16:creationId xmlns:a16="http://schemas.microsoft.com/office/drawing/2014/main" id="{D827EBA7-B165-4E98-86AA-AC34FCD53BAD}"/>
              </a:ext>
            </a:extLst>
          </p:cNvPr>
          <p:cNvPicPr>
            <a:picLocks noChangeAspect="1"/>
          </p:cNvPicPr>
          <p:nvPr/>
        </p:nvPicPr>
        <p:blipFill>
          <a:blip r:embed="rId3"/>
          <a:stretch>
            <a:fillRect/>
          </a:stretch>
        </p:blipFill>
        <p:spPr>
          <a:xfrm>
            <a:off x="8417950" y="4339594"/>
            <a:ext cx="629388" cy="568084"/>
          </a:xfrm>
          <a:prstGeom prst="rect">
            <a:avLst/>
          </a:prstGeom>
        </p:spPr>
      </p:pic>
      <p:pic>
        <p:nvPicPr>
          <p:cNvPr id="16" name="Imagem 15">
            <a:extLst>
              <a:ext uri="{FF2B5EF4-FFF2-40B4-BE49-F238E27FC236}">
                <a16:creationId xmlns:a16="http://schemas.microsoft.com/office/drawing/2014/main" id="{50018741-D1C3-4117-8196-27C94A316C96}"/>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5" y="555527"/>
            <a:ext cx="4944565" cy="816074"/>
          </a:xfrm>
          <a:prstGeom prst="rect">
            <a:avLst/>
          </a:prstGeom>
        </p:spPr>
      </p:pic>
      <p:sp>
        <p:nvSpPr>
          <p:cNvPr id="17" name="CaixaDeTexto 16">
            <a:extLst>
              <a:ext uri="{FF2B5EF4-FFF2-40B4-BE49-F238E27FC236}">
                <a16:creationId xmlns:a16="http://schemas.microsoft.com/office/drawing/2014/main" id="{1810B7C3-1A67-42B9-AA3C-1E9B3493558C}"/>
              </a:ext>
            </a:extLst>
          </p:cNvPr>
          <p:cNvSpPr txBox="1"/>
          <p:nvPr/>
        </p:nvSpPr>
        <p:spPr>
          <a:xfrm>
            <a:off x="214280" y="577298"/>
            <a:ext cx="4575855" cy="738664"/>
          </a:xfrm>
          <a:prstGeom prst="rect">
            <a:avLst/>
          </a:prstGeom>
          <a:noFill/>
        </p:spPr>
        <p:txBody>
          <a:bodyPr wrap="square" rtlCol="0">
            <a:spAutoFit/>
          </a:bodyPr>
          <a:lstStyle/>
          <a:p>
            <a:r>
              <a:rPr lang="pt-BR" sz="2200" b="1" dirty="0"/>
              <a:t>CLASSE 2 - GASES</a:t>
            </a:r>
          </a:p>
          <a:p>
            <a:r>
              <a:rPr lang="pt-BR" sz="2000" dirty="0"/>
              <a:t>Mistura de Gases</a:t>
            </a:r>
          </a:p>
        </p:txBody>
      </p:sp>
    </p:spTree>
    <p:extLst>
      <p:ext uri="{BB962C8B-B14F-4D97-AF65-F5344CB8AC3E}">
        <p14:creationId xmlns:p14="http://schemas.microsoft.com/office/powerpoint/2010/main" val="204521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326710" y="1715028"/>
            <a:ext cx="8490580" cy="1602746"/>
          </a:xfrm>
          <a:prstGeom prst="rect">
            <a:avLst/>
          </a:prstGeom>
          <a:noFill/>
          <a:ln w="19050">
            <a:noFill/>
          </a:ln>
        </p:spPr>
        <p:txBody>
          <a:bodyPr wrap="square" rtlCol="0">
            <a:spAutoFit/>
          </a:bodyPr>
          <a:lstStyle/>
          <a:p>
            <a:pPr algn="just">
              <a:lnSpc>
                <a:spcPts val="3000"/>
              </a:lnSpc>
            </a:pPr>
            <a:r>
              <a:rPr lang="pt-BR" sz="2000" dirty="0"/>
              <a:t>►A mistura gasosa apresenta um </a:t>
            </a:r>
            <a:r>
              <a:rPr lang="pt-BR" sz="2000" b="1" dirty="0"/>
              <a:t>risco subsidiário</a:t>
            </a:r>
            <a:r>
              <a:rPr lang="pt-BR" sz="2000" dirty="0"/>
              <a:t> de </a:t>
            </a:r>
            <a:r>
              <a:rPr lang="pt-BR" sz="2000" dirty="0">
                <a:solidFill>
                  <a:srgbClr val="FD6E35"/>
                </a:solidFill>
              </a:rPr>
              <a:t>corrosividade</a:t>
            </a:r>
            <a:r>
              <a:rPr lang="pt-BR" sz="2000" dirty="0"/>
              <a:t> quando tiver sido demonstrado pela experiência que é </a:t>
            </a:r>
            <a:r>
              <a:rPr lang="pt-BR" sz="2000" dirty="0">
                <a:solidFill>
                  <a:srgbClr val="00B050"/>
                </a:solidFill>
              </a:rPr>
              <a:t>destrutiva da pele, olhos ou mucosas</a:t>
            </a:r>
            <a:r>
              <a:rPr lang="pt-BR" sz="2000" dirty="0"/>
              <a:t>, ou quando a CL50 dos componentes corrosivos da </a:t>
            </a:r>
            <a:r>
              <a:rPr lang="pt-BR" sz="2000" dirty="0">
                <a:solidFill>
                  <a:srgbClr val="0070C0"/>
                </a:solidFill>
              </a:rPr>
              <a:t>mistura for igual ou inferior a 5.000 ml/m.</a:t>
            </a:r>
          </a:p>
        </p:txBody>
      </p:sp>
      <p:sp>
        <p:nvSpPr>
          <p:cNvPr id="5" name="CaixaDeTexto 4"/>
          <p:cNvSpPr txBox="1"/>
          <p:nvPr/>
        </p:nvSpPr>
        <p:spPr>
          <a:xfrm>
            <a:off x="326710" y="3723604"/>
            <a:ext cx="8490580" cy="833305"/>
          </a:xfrm>
          <a:prstGeom prst="rect">
            <a:avLst/>
          </a:prstGeom>
          <a:noFill/>
          <a:ln w="19050">
            <a:noFill/>
          </a:ln>
        </p:spPr>
        <p:txBody>
          <a:bodyPr wrap="square" rtlCol="0">
            <a:spAutoFit/>
          </a:bodyPr>
          <a:lstStyle/>
          <a:p>
            <a:pPr algn="just">
              <a:lnSpc>
                <a:spcPts val="3000"/>
              </a:lnSpc>
            </a:pPr>
            <a:r>
              <a:rPr lang="pt-BR" sz="2000" dirty="0"/>
              <a:t>►A </a:t>
            </a:r>
            <a:r>
              <a:rPr lang="pt-BR" sz="2000" b="1" dirty="0"/>
              <a:t>capacidade de oxidação</a:t>
            </a:r>
            <a:r>
              <a:rPr lang="pt-BR" sz="2000" dirty="0"/>
              <a:t> pode ser determinada por </a:t>
            </a:r>
            <a:r>
              <a:rPr lang="pt-BR" sz="2000" dirty="0">
                <a:solidFill>
                  <a:srgbClr val="FD6E35"/>
                </a:solidFill>
              </a:rPr>
              <a:t>ensaios</a:t>
            </a:r>
            <a:r>
              <a:rPr lang="pt-BR" sz="2000" dirty="0"/>
              <a:t> ou ser calculada segundo métodos adotados pela ISSO 10156:2010.</a:t>
            </a:r>
          </a:p>
        </p:txBody>
      </p:sp>
      <p:pic>
        <p:nvPicPr>
          <p:cNvPr id="10" name="Imagem 9" descr="Uma imagem contendo flor, desenho&#10;&#10;Descrição gerada automaticamente">
            <a:extLst>
              <a:ext uri="{FF2B5EF4-FFF2-40B4-BE49-F238E27FC236}">
                <a16:creationId xmlns:a16="http://schemas.microsoft.com/office/drawing/2014/main" id="{FEAEDD0B-60CF-4E63-90A6-BDA0E917248C}"/>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944565" cy="816074"/>
          </a:xfrm>
          <a:prstGeom prst="rect">
            <a:avLst/>
          </a:prstGeom>
        </p:spPr>
      </p:pic>
      <p:sp>
        <p:nvSpPr>
          <p:cNvPr id="11" name="CaixaDeTexto 10">
            <a:extLst>
              <a:ext uri="{FF2B5EF4-FFF2-40B4-BE49-F238E27FC236}">
                <a16:creationId xmlns:a16="http://schemas.microsoft.com/office/drawing/2014/main" id="{E204C67A-7F04-4946-A1DC-CFA8A788B093}"/>
              </a:ext>
            </a:extLst>
          </p:cNvPr>
          <p:cNvSpPr txBox="1"/>
          <p:nvPr/>
        </p:nvSpPr>
        <p:spPr>
          <a:xfrm>
            <a:off x="214280" y="577298"/>
            <a:ext cx="4575855" cy="738664"/>
          </a:xfrm>
          <a:prstGeom prst="rect">
            <a:avLst/>
          </a:prstGeom>
          <a:noFill/>
        </p:spPr>
        <p:txBody>
          <a:bodyPr wrap="square" rtlCol="0">
            <a:spAutoFit/>
          </a:bodyPr>
          <a:lstStyle/>
          <a:p>
            <a:r>
              <a:rPr lang="pt-BR" sz="2200" b="1"/>
              <a:t>CLASSE 2 - GASES</a:t>
            </a:r>
          </a:p>
          <a:p>
            <a:r>
              <a:rPr lang="pt-BR" sz="2000"/>
              <a:t>Mistura de Gases</a:t>
            </a:r>
            <a:endParaRPr lang="pt-BR" sz="2000" dirty="0"/>
          </a:p>
        </p:txBody>
      </p:sp>
    </p:spTree>
    <p:extLst>
      <p:ext uri="{BB962C8B-B14F-4D97-AF65-F5344CB8AC3E}">
        <p14:creationId xmlns:p14="http://schemas.microsoft.com/office/powerpoint/2010/main" val="80537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ela 23"/>
          <p:cNvGraphicFramePr>
            <a:graphicFrameLocks noGrp="1"/>
          </p:cNvGraphicFramePr>
          <p:nvPr>
            <p:extLst>
              <p:ext uri="{D42A27DB-BD31-4B8C-83A1-F6EECF244321}">
                <p14:modId xmlns:p14="http://schemas.microsoft.com/office/powerpoint/2010/main" val="3902405808"/>
              </p:ext>
            </p:extLst>
          </p:nvPr>
        </p:nvGraphicFramePr>
        <p:xfrm>
          <a:off x="179512" y="610942"/>
          <a:ext cx="8784976" cy="2831220"/>
        </p:xfrm>
        <a:graphic>
          <a:graphicData uri="http://schemas.openxmlformats.org/drawingml/2006/table">
            <a:tbl>
              <a:tblPr firstRow="1" bandRow="1">
                <a:tableStyleId>{5C22544A-7EE6-4342-B048-85BDC9FD1C3A}</a:tableStyleId>
              </a:tblPr>
              <a:tblGrid>
                <a:gridCol w="1152128">
                  <a:extLst>
                    <a:ext uri="{9D8B030D-6E8A-4147-A177-3AD203B41FA5}">
                      <a16:colId xmlns:a16="http://schemas.microsoft.com/office/drawing/2014/main" val="20000"/>
                    </a:ext>
                  </a:extLst>
                </a:gridCol>
                <a:gridCol w="1182960">
                  <a:extLst>
                    <a:ext uri="{9D8B030D-6E8A-4147-A177-3AD203B41FA5}">
                      <a16:colId xmlns:a16="http://schemas.microsoft.com/office/drawing/2014/main" val="20001"/>
                    </a:ext>
                  </a:extLst>
                </a:gridCol>
                <a:gridCol w="6449888">
                  <a:extLst>
                    <a:ext uri="{9D8B030D-6E8A-4147-A177-3AD203B41FA5}">
                      <a16:colId xmlns:a16="http://schemas.microsoft.com/office/drawing/2014/main" val="20002"/>
                    </a:ext>
                  </a:extLst>
                </a:gridCol>
              </a:tblGrid>
              <a:tr h="404626">
                <a:tc>
                  <a:txBody>
                    <a:bodyPr/>
                    <a:lstStyle/>
                    <a:p>
                      <a:pPr algn="ctr"/>
                      <a:r>
                        <a:rPr lang="pt-BR" sz="1500" dirty="0"/>
                        <a:t>CLASSE</a:t>
                      </a:r>
                    </a:p>
                  </a:txBody>
                  <a:tcPr anchor="ctr"/>
                </a:tc>
                <a:tc>
                  <a:txBody>
                    <a:bodyPr/>
                    <a:lstStyle/>
                    <a:p>
                      <a:pPr algn="ctr"/>
                      <a:r>
                        <a:rPr lang="pt-BR" sz="1500" dirty="0"/>
                        <a:t>SUBCLASSE</a:t>
                      </a:r>
                    </a:p>
                  </a:txBody>
                  <a:tcPr anchor="ctr"/>
                </a:tc>
                <a:tc>
                  <a:txBody>
                    <a:bodyPr/>
                    <a:lstStyle/>
                    <a:p>
                      <a:pPr algn="ctr"/>
                      <a:r>
                        <a:rPr lang="pt-BR" sz="1500" dirty="0"/>
                        <a:t>DEFINIÇÕES</a:t>
                      </a:r>
                    </a:p>
                  </a:txBody>
                  <a:tcPr anchor="ctr"/>
                </a:tc>
                <a:extLst>
                  <a:ext uri="{0D108BD9-81ED-4DB2-BD59-A6C34878D82A}">
                    <a16:rowId xmlns:a16="http://schemas.microsoft.com/office/drawing/2014/main" val="10000"/>
                  </a:ext>
                </a:extLst>
              </a:tr>
              <a:tr h="1215014">
                <a:tc rowSpan="2">
                  <a:txBody>
                    <a:bodyPr/>
                    <a:lstStyle/>
                    <a:p>
                      <a:pPr algn="ctr"/>
                      <a:r>
                        <a:rPr lang="pt-BR" sz="1500" dirty="0"/>
                        <a:t>5 </a:t>
                      </a:r>
                    </a:p>
                    <a:p>
                      <a:pPr algn="ctr"/>
                      <a:r>
                        <a:rPr lang="pt-BR" sz="1500" dirty="0"/>
                        <a:t>Substâncias</a:t>
                      </a:r>
                    </a:p>
                    <a:p>
                      <a:pPr algn="ctr"/>
                      <a:r>
                        <a:rPr lang="pt-BR" sz="1500" dirty="0"/>
                        <a:t>Oxidantes</a:t>
                      </a:r>
                      <a:r>
                        <a:rPr lang="pt-BR" sz="1500" baseline="0" dirty="0"/>
                        <a:t> e Peróxidos</a:t>
                      </a:r>
                    </a:p>
                    <a:p>
                      <a:pPr algn="ctr"/>
                      <a:r>
                        <a:rPr lang="pt-BR" sz="1500" baseline="0" dirty="0"/>
                        <a:t>Orgânicos</a:t>
                      </a:r>
                      <a:endParaRPr lang="pt-BR" sz="1500" dirty="0"/>
                    </a:p>
                  </a:txBody>
                  <a:tcPr anchor="ctr"/>
                </a:tc>
                <a:tc>
                  <a:txBody>
                    <a:bodyPr/>
                    <a:lstStyle/>
                    <a:p>
                      <a:pPr algn="ctr"/>
                      <a:r>
                        <a:rPr lang="pt-BR" sz="1500" dirty="0"/>
                        <a:t>5.1</a:t>
                      </a:r>
                    </a:p>
                  </a:txBody>
                  <a:tcPr anchor="ctr"/>
                </a:tc>
                <a:tc>
                  <a:txBody>
                    <a:bodyPr/>
                    <a:lstStyle/>
                    <a:p>
                      <a:r>
                        <a:rPr lang="pt-BR" sz="1500" b="1" dirty="0"/>
                        <a:t>Oxidantes: </a:t>
                      </a:r>
                      <a:r>
                        <a:rPr lang="pt-BR" sz="1500" b="0" i="0" u="none" strike="noStrike" kern="1200" baseline="0" dirty="0">
                          <a:solidFill>
                            <a:schemeClr val="tx1"/>
                          </a:solidFill>
                          <a:latin typeface="+mn-lt"/>
                          <a:ea typeface="+mn-ea"/>
                          <a:cs typeface="+mn-cs"/>
                        </a:rPr>
                        <a:t>Substâncias que, embora não sendo necessariamente combustíveis, podem, em geral por liberação de oxigênio, causar a combustão de outros materiais ou contribuir para isso</a:t>
                      </a:r>
                      <a:r>
                        <a:rPr lang="pt-BR" sz="1500" dirty="0">
                          <a:solidFill>
                            <a:schemeClr val="tx1"/>
                          </a:solidFill>
                        </a:rPr>
                        <a:t>.</a:t>
                      </a:r>
                      <a:endParaRPr lang="pt-BR" sz="1100" dirty="0">
                        <a:solidFill>
                          <a:srgbClr val="FF0000"/>
                        </a:solidFill>
                      </a:endParaRPr>
                    </a:p>
                  </a:txBody>
                  <a:tcPr anchor="ctr"/>
                </a:tc>
                <a:extLst>
                  <a:ext uri="{0D108BD9-81ED-4DB2-BD59-A6C34878D82A}">
                    <a16:rowId xmlns:a16="http://schemas.microsoft.com/office/drawing/2014/main" val="10001"/>
                  </a:ext>
                </a:extLst>
              </a:tr>
              <a:tr h="1211580">
                <a:tc vMerge="1">
                  <a:txBody>
                    <a:bodyPr/>
                    <a:lstStyle/>
                    <a:p>
                      <a:endParaRPr lang="pt-BR" sz="1500"/>
                    </a:p>
                  </a:txBody>
                  <a:tcPr/>
                </a:tc>
                <a:tc>
                  <a:txBody>
                    <a:bodyPr/>
                    <a:lstStyle/>
                    <a:p>
                      <a:pPr algn="ctr"/>
                      <a:r>
                        <a:rPr lang="pt-BR" sz="1500" dirty="0"/>
                        <a:t>5.2</a:t>
                      </a:r>
                    </a:p>
                  </a:txBody>
                  <a:tcPr anchor="ctr"/>
                </a:tc>
                <a:tc>
                  <a:txBody>
                    <a:bodyPr/>
                    <a:lstStyle/>
                    <a:p>
                      <a:r>
                        <a:rPr lang="pt-BR" sz="1500" b="1" dirty="0"/>
                        <a:t>Peróxidos orgânicos</a:t>
                      </a:r>
                      <a:r>
                        <a:rPr lang="pt-BR" sz="1500" b="1" dirty="0">
                          <a:solidFill>
                            <a:schemeClr val="tx1"/>
                          </a:solidFill>
                        </a:rPr>
                        <a:t>: </a:t>
                      </a:r>
                      <a:r>
                        <a:rPr lang="pt-BR" sz="1600" b="0" i="0" u="none" strike="noStrike" kern="1200" baseline="0" dirty="0">
                          <a:solidFill>
                            <a:schemeClr val="tx1"/>
                          </a:solidFill>
                          <a:latin typeface="+mn-lt"/>
                          <a:ea typeface="+mn-ea"/>
                          <a:cs typeface="+mn-cs"/>
                        </a:rPr>
                        <a:t>são substâncias termicamente instáveis que podem sofrer decomposição exotérmica autoacelerável. </a:t>
                      </a:r>
                      <a:r>
                        <a:rPr lang="pt-BR" sz="1500" b="0" i="0" u="none" strike="noStrike" kern="1200" baseline="0" dirty="0">
                          <a:solidFill>
                            <a:schemeClr val="tx1"/>
                          </a:solidFill>
                          <a:latin typeface="+mn-lt"/>
                          <a:ea typeface="+mn-ea"/>
                          <a:cs typeface="+mn-cs"/>
                        </a:rPr>
                        <a:t>Os peróxidos orgânicos são classificados em sete tipos, de acordo com o grau de risco que apresentam.</a:t>
                      </a:r>
                      <a:endParaRPr lang="pt-BR" sz="1100" dirty="0"/>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1411291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79512" y="1635651"/>
            <a:ext cx="5099070" cy="1015663"/>
          </a:xfrm>
          <a:prstGeom prst="rect">
            <a:avLst/>
          </a:prstGeom>
          <a:noFill/>
          <a:ln w="19050">
            <a:noFill/>
          </a:ln>
        </p:spPr>
        <p:txBody>
          <a:bodyPr wrap="square" rtlCol="0">
            <a:spAutoFit/>
          </a:bodyPr>
          <a:lstStyle/>
          <a:p>
            <a:pPr algn="just">
              <a:spcAft>
                <a:spcPts val="600"/>
              </a:spcAft>
            </a:pPr>
            <a:r>
              <a:rPr lang="pt-BR" sz="2000" dirty="0">
                <a:solidFill>
                  <a:srgbClr val="006600"/>
                </a:solidFill>
              </a:rPr>
              <a:t>Gases e misturas gasosas, que apresentam riscos associados a mais de uma subclasse, obedecem à seguinte regra de precedência:</a:t>
            </a:r>
          </a:p>
        </p:txBody>
      </p:sp>
      <p:sp>
        <p:nvSpPr>
          <p:cNvPr id="3" name="CaixaDeTexto 2"/>
          <p:cNvSpPr txBox="1"/>
          <p:nvPr/>
        </p:nvSpPr>
        <p:spPr>
          <a:xfrm>
            <a:off x="214280" y="3031579"/>
            <a:ext cx="6552728" cy="938719"/>
          </a:xfrm>
          <a:prstGeom prst="rect">
            <a:avLst/>
          </a:prstGeom>
          <a:noFill/>
          <a:ln w="19050">
            <a:noFill/>
          </a:ln>
        </p:spPr>
        <p:txBody>
          <a:bodyPr wrap="square" rtlCol="0">
            <a:spAutoFit/>
          </a:bodyPr>
          <a:lstStyle/>
          <a:p>
            <a:pPr algn="just">
              <a:spcAft>
                <a:spcPts val="1800"/>
              </a:spcAft>
            </a:pPr>
            <a:r>
              <a:rPr lang="pt-BR" sz="2000" dirty="0"/>
              <a:t>►Subclasse 2.3 tem precedência sobre as outras subclasses;</a:t>
            </a:r>
          </a:p>
          <a:p>
            <a:pPr algn="just">
              <a:spcAft>
                <a:spcPts val="1800"/>
              </a:spcAft>
            </a:pPr>
            <a:r>
              <a:rPr lang="pt-BR" sz="2000" dirty="0"/>
              <a:t>►Subclasse 2.1 tem precedência sobre a Subclasse 2.2.</a:t>
            </a:r>
          </a:p>
        </p:txBody>
      </p:sp>
      <p:pic>
        <p:nvPicPr>
          <p:cNvPr id="6" name="Imagem 5" descr="Uma imagem contendo flor, desenho&#10;&#10;Descrição gerada automaticamente">
            <a:extLst>
              <a:ext uri="{FF2B5EF4-FFF2-40B4-BE49-F238E27FC236}">
                <a16:creationId xmlns:a16="http://schemas.microsoft.com/office/drawing/2014/main" id="{4C28D3FF-413E-4BA2-A4E0-AC91778A6FC4}"/>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944565" cy="816074"/>
          </a:xfrm>
          <a:prstGeom prst="rect">
            <a:avLst/>
          </a:prstGeom>
        </p:spPr>
      </p:pic>
      <p:sp>
        <p:nvSpPr>
          <p:cNvPr id="7" name="CaixaDeTexto 6">
            <a:extLst>
              <a:ext uri="{FF2B5EF4-FFF2-40B4-BE49-F238E27FC236}">
                <a16:creationId xmlns:a16="http://schemas.microsoft.com/office/drawing/2014/main" id="{0017A085-CF99-443F-9FC5-4CD90FC65E75}"/>
              </a:ext>
            </a:extLst>
          </p:cNvPr>
          <p:cNvSpPr txBox="1"/>
          <p:nvPr/>
        </p:nvSpPr>
        <p:spPr>
          <a:xfrm>
            <a:off x="214280" y="577298"/>
            <a:ext cx="4575855" cy="738664"/>
          </a:xfrm>
          <a:prstGeom prst="rect">
            <a:avLst/>
          </a:prstGeom>
          <a:noFill/>
        </p:spPr>
        <p:txBody>
          <a:bodyPr wrap="square" rtlCol="0">
            <a:spAutoFit/>
          </a:bodyPr>
          <a:lstStyle/>
          <a:p>
            <a:r>
              <a:rPr lang="pt-BR" sz="2200" b="1"/>
              <a:t>CLASSE 2 - GASES</a:t>
            </a:r>
          </a:p>
          <a:p>
            <a:r>
              <a:rPr lang="pt-BR" sz="2000"/>
              <a:t>Mistura de Gases</a:t>
            </a:r>
            <a:endParaRPr lang="pt-BR" sz="2000" dirty="0"/>
          </a:p>
        </p:txBody>
      </p:sp>
    </p:spTree>
    <p:extLst>
      <p:ext uri="{BB962C8B-B14F-4D97-AF65-F5344CB8AC3E}">
        <p14:creationId xmlns:p14="http://schemas.microsoft.com/office/powerpoint/2010/main" val="138996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32" y="1466044"/>
            <a:ext cx="9144032" cy="699404"/>
          </a:xfrm>
          <a:prstGeom prst="rect">
            <a:avLst/>
          </a:prstGeom>
          <a:solidFill>
            <a:schemeClr val="accent1">
              <a:lumMod val="20000"/>
              <a:lumOff val="80000"/>
            </a:schemeClr>
          </a:solidFill>
          <a:ln w="19050">
            <a:noFill/>
          </a:ln>
        </p:spPr>
        <p:txBody>
          <a:bodyPr wrap="square" lIns="360000" tIns="72000" rIns="360000" bIns="72000" rtlCol="0">
            <a:spAutoFit/>
          </a:bodyPr>
          <a:lstStyle/>
          <a:p>
            <a:pPr algn="just"/>
            <a:r>
              <a:rPr lang="pt-BR" dirty="0">
                <a:solidFill>
                  <a:schemeClr val="tx2"/>
                </a:solidFill>
              </a:rPr>
              <a:t>Em geral, o transporte de gases exige diversos procedimentos de segurança por parte do condutor, dentre os quais:</a:t>
            </a:r>
          </a:p>
        </p:txBody>
      </p:sp>
      <p:sp>
        <p:nvSpPr>
          <p:cNvPr id="2" name="CaixaDeTexto 1"/>
          <p:cNvSpPr txBox="1"/>
          <p:nvPr/>
        </p:nvSpPr>
        <p:spPr>
          <a:xfrm>
            <a:off x="179512" y="2355726"/>
            <a:ext cx="5184576" cy="2339102"/>
          </a:xfrm>
          <a:prstGeom prst="rect">
            <a:avLst/>
          </a:prstGeom>
          <a:noFill/>
          <a:ln w="19050">
            <a:noFill/>
          </a:ln>
        </p:spPr>
        <p:txBody>
          <a:bodyPr wrap="square" rtlCol="0">
            <a:spAutoFit/>
          </a:bodyPr>
          <a:lstStyle/>
          <a:p>
            <a:pPr algn="just">
              <a:spcAft>
                <a:spcPts val="1200"/>
              </a:spcAft>
            </a:pPr>
            <a:r>
              <a:rPr lang="pt-BR" dirty="0"/>
              <a:t>►No manuseio de cilindros é conveniente o uso de carrinhos ou similares;</a:t>
            </a:r>
          </a:p>
          <a:p>
            <a:pPr algn="just">
              <a:spcAft>
                <a:spcPts val="1200"/>
              </a:spcAft>
            </a:pPr>
            <a:r>
              <a:rPr lang="pt-BR" dirty="0"/>
              <a:t>►Mantenha o capacete de proteção da válvula, mesmo em cilindros vazios;</a:t>
            </a:r>
          </a:p>
          <a:p>
            <a:pPr algn="just">
              <a:spcAft>
                <a:spcPts val="1200"/>
              </a:spcAft>
            </a:pPr>
            <a:r>
              <a:rPr lang="pt-BR" dirty="0"/>
              <a:t>►Durante o transporte de gases a granel, fazer paradas periódicas para verificar a pressão através do manômetro;</a:t>
            </a:r>
          </a:p>
        </p:txBody>
      </p:sp>
      <p:pic>
        <p:nvPicPr>
          <p:cNvPr id="3" name="Imagem 2"/>
          <p:cNvPicPr>
            <a:picLocks noChangeAspect="1"/>
          </p:cNvPicPr>
          <p:nvPr/>
        </p:nvPicPr>
        <p:blipFill>
          <a:blip r:embed="rId3">
            <a:extLst>
              <a:ext uri="{BEBA8EAE-BF5A-486C-A8C5-ECC9F3942E4B}">
                <a14:imgProps xmlns:a14="http://schemas.microsoft.com/office/drawing/2010/main">
                  <a14:imgLayer r:embed="rId4">
                    <a14:imgEffect>
                      <a14:backgroundRemoval t="7299" b="95620" l="9783" r="89674">
                        <a14:foregroundMark x1="17391" y1="8029" x2="17391" y2="8029"/>
                        <a14:foregroundMark x1="34239" y1="78102" x2="34239" y2="78102"/>
                        <a14:foregroundMark x1="25000" y1="94526" x2="25000" y2="94526"/>
                        <a14:foregroundMark x1="70109" y1="95620" x2="70109" y2="95620"/>
                      </a14:backgroundRemoval>
                    </a14:imgEffect>
                  </a14:imgLayer>
                </a14:imgProps>
              </a:ext>
              <a:ext uri="{28A0092B-C50C-407E-A947-70E740481C1C}">
                <a14:useLocalDpi xmlns:a14="http://schemas.microsoft.com/office/drawing/2010/main" val="0"/>
              </a:ext>
            </a:extLst>
          </a:blip>
          <a:stretch>
            <a:fillRect/>
          </a:stretch>
        </p:blipFill>
        <p:spPr>
          <a:xfrm>
            <a:off x="5964009" y="2497849"/>
            <a:ext cx="1236792" cy="1841745"/>
          </a:xfrm>
          <a:prstGeom prst="rect">
            <a:avLst/>
          </a:prstGeom>
        </p:spPr>
      </p:pic>
      <p:pic>
        <p:nvPicPr>
          <p:cNvPr id="4" name="Imagem 3"/>
          <p:cNvPicPr>
            <a:picLocks noChangeAspect="1"/>
          </p:cNvPicPr>
          <p:nvPr/>
        </p:nvPicPr>
        <p:blipFill rotWithShape="1">
          <a:blip r:embed="rId5">
            <a:extLst>
              <a:ext uri="{28A0092B-C50C-407E-A947-70E740481C1C}">
                <a14:useLocalDpi xmlns:a14="http://schemas.microsoft.com/office/drawing/2010/main" val="0"/>
              </a:ext>
            </a:extLst>
          </a:blip>
          <a:srcRect l="15814" r="17033"/>
          <a:stretch/>
        </p:blipFill>
        <p:spPr>
          <a:xfrm>
            <a:off x="7354144" y="2499742"/>
            <a:ext cx="1236792" cy="1841745"/>
          </a:xfrm>
          <a:prstGeom prst="rect">
            <a:avLst/>
          </a:prstGeom>
        </p:spPr>
      </p:pic>
      <p:pic>
        <p:nvPicPr>
          <p:cNvPr id="12" name="Imagem 11">
            <a:extLst>
              <a:ext uri="{FF2B5EF4-FFF2-40B4-BE49-F238E27FC236}">
                <a16:creationId xmlns:a16="http://schemas.microsoft.com/office/drawing/2014/main" id="{CF169DBD-6932-4CC5-9D80-48752CA2D09B}"/>
              </a:ext>
            </a:extLst>
          </p:cNvPr>
          <p:cNvPicPr>
            <a:picLocks noChangeAspect="1"/>
          </p:cNvPicPr>
          <p:nvPr/>
        </p:nvPicPr>
        <p:blipFill rotWithShape="1">
          <a:blip r:embed="rId6">
            <a:extLst>
              <a:ext uri="{28A0092B-C50C-407E-A947-70E740481C1C}">
                <a14:useLocalDpi xmlns:a14="http://schemas.microsoft.com/office/drawing/2010/main" val="0"/>
              </a:ext>
            </a:extLst>
          </a:blip>
          <a:srcRect l="1044"/>
          <a:stretch/>
        </p:blipFill>
        <p:spPr>
          <a:xfrm>
            <a:off x="-3855" y="555527"/>
            <a:ext cx="4575855" cy="816074"/>
          </a:xfrm>
          <a:prstGeom prst="rect">
            <a:avLst/>
          </a:prstGeom>
        </p:spPr>
      </p:pic>
      <p:sp>
        <p:nvSpPr>
          <p:cNvPr id="13" name="CaixaDeTexto 12">
            <a:extLst>
              <a:ext uri="{FF2B5EF4-FFF2-40B4-BE49-F238E27FC236}">
                <a16:creationId xmlns:a16="http://schemas.microsoft.com/office/drawing/2014/main" id="{FF5006AA-2CF6-4396-9021-6D4D1A7B84DA}"/>
              </a:ext>
            </a:extLst>
          </p:cNvPr>
          <p:cNvSpPr txBox="1"/>
          <p:nvPr/>
        </p:nvSpPr>
        <p:spPr>
          <a:xfrm>
            <a:off x="214281" y="577298"/>
            <a:ext cx="4247106" cy="738664"/>
          </a:xfrm>
          <a:prstGeom prst="rect">
            <a:avLst/>
          </a:prstGeom>
          <a:noFill/>
        </p:spPr>
        <p:txBody>
          <a:bodyPr wrap="square" rtlCol="0">
            <a:spAutoFit/>
          </a:bodyPr>
          <a:lstStyle/>
          <a:p>
            <a:r>
              <a:rPr lang="pt-BR" sz="2200" b="1" dirty="0"/>
              <a:t>CLASSE 2 - GASES</a:t>
            </a:r>
          </a:p>
          <a:p>
            <a:r>
              <a:rPr lang="pt-BR" sz="2000" dirty="0"/>
              <a:t>Comportamento Preventivo</a:t>
            </a:r>
          </a:p>
        </p:txBody>
      </p:sp>
      <p:pic>
        <p:nvPicPr>
          <p:cNvPr id="16" name="Imagem 15">
            <a:extLst>
              <a:ext uri="{FF2B5EF4-FFF2-40B4-BE49-F238E27FC236}">
                <a16:creationId xmlns:a16="http://schemas.microsoft.com/office/drawing/2014/main" id="{6FC8C14A-B6B0-430A-8D4D-71633B5CA633}"/>
              </a:ext>
            </a:extLst>
          </p:cNvPr>
          <p:cNvPicPr>
            <a:picLocks noChangeAspect="1"/>
          </p:cNvPicPr>
          <p:nvPr/>
        </p:nvPicPr>
        <p:blipFill>
          <a:blip r:embed="rId7"/>
          <a:stretch>
            <a:fillRect/>
          </a:stretch>
        </p:blipFill>
        <p:spPr>
          <a:xfrm>
            <a:off x="8417950" y="4339594"/>
            <a:ext cx="629388" cy="568084"/>
          </a:xfrm>
          <a:prstGeom prst="rect">
            <a:avLst/>
          </a:prstGeom>
        </p:spPr>
      </p:pic>
    </p:spTree>
    <p:extLst>
      <p:ext uri="{BB962C8B-B14F-4D97-AF65-F5344CB8AC3E}">
        <p14:creationId xmlns:p14="http://schemas.microsoft.com/office/powerpoint/2010/main" val="84212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28941" y="1490174"/>
            <a:ext cx="5328592" cy="3277820"/>
          </a:xfrm>
          <a:prstGeom prst="rect">
            <a:avLst/>
          </a:prstGeom>
          <a:noFill/>
          <a:ln w="19050">
            <a:noFill/>
          </a:ln>
        </p:spPr>
        <p:txBody>
          <a:bodyPr wrap="square" rtlCol="0">
            <a:spAutoFit/>
          </a:bodyPr>
          <a:lstStyle/>
          <a:p>
            <a:pPr algn="just">
              <a:spcAft>
                <a:spcPts val="1800"/>
              </a:spcAft>
            </a:pPr>
            <a:r>
              <a:rPr lang="pt-BR" dirty="0"/>
              <a:t>►Os motores e os canos de escapamentos dos veículos que transportam gases deverão ser isolados para não transmitir calor;</a:t>
            </a:r>
          </a:p>
          <a:p>
            <a:pPr algn="just">
              <a:spcAft>
                <a:spcPts val="1800"/>
              </a:spcAft>
            </a:pPr>
            <a:r>
              <a:rPr lang="pt-BR" dirty="0"/>
              <a:t>►Os equipamentos elétricos dos veículos devem ser protegidos para evitar centelhas;</a:t>
            </a:r>
          </a:p>
          <a:p>
            <a:pPr algn="just">
              <a:spcAft>
                <a:spcPts val="1800"/>
              </a:spcAft>
            </a:pPr>
            <a:r>
              <a:rPr lang="pt-BR" dirty="0"/>
              <a:t>►Utilizar máscaras apropriadas, em função do tipo de gás que está sendo transportado;</a:t>
            </a:r>
          </a:p>
          <a:p>
            <a:pPr algn="just">
              <a:spcAft>
                <a:spcPts val="1800"/>
              </a:spcAft>
            </a:pPr>
            <a:r>
              <a:rPr lang="pt-BR" dirty="0"/>
              <a:t>►Quando se tratar de veículo tipo baú, verificar se há dispositivo de ventilação;</a:t>
            </a:r>
          </a:p>
        </p:txBody>
      </p:sp>
      <p:pic>
        <p:nvPicPr>
          <p:cNvPr id="7" name="Imagem 6"/>
          <p:cNvPicPr>
            <a:picLocks noChangeAspect="1"/>
          </p:cNvPicPr>
          <p:nvPr/>
        </p:nvPicPr>
        <p:blipFill>
          <a:blip r:embed="rId3"/>
          <a:stretch>
            <a:fillRect/>
          </a:stretch>
        </p:blipFill>
        <p:spPr>
          <a:xfrm>
            <a:off x="6056404" y="774118"/>
            <a:ext cx="2740586" cy="2594291"/>
          </a:xfrm>
          <a:prstGeom prst="rect">
            <a:avLst/>
          </a:prstGeom>
          <a:ln>
            <a:noFill/>
          </a:ln>
          <a:effectLst>
            <a:outerShdw blurRad="292100" dist="139700" dir="2700000" algn="tl" rotWithShape="0">
              <a:srgbClr val="333333">
                <a:alpha val="65000"/>
              </a:srgbClr>
            </a:outerShdw>
          </a:effectLst>
        </p:spPr>
      </p:pic>
      <p:pic>
        <p:nvPicPr>
          <p:cNvPr id="9" name="Imagem 8">
            <a:extLst>
              <a:ext uri="{FF2B5EF4-FFF2-40B4-BE49-F238E27FC236}">
                <a16:creationId xmlns:a16="http://schemas.microsoft.com/office/drawing/2014/main" id="{460AB340-A011-4EA8-8156-E4F8B87202A7}"/>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5" y="555527"/>
            <a:ext cx="4575855" cy="816074"/>
          </a:xfrm>
          <a:prstGeom prst="rect">
            <a:avLst/>
          </a:prstGeom>
        </p:spPr>
      </p:pic>
      <p:sp>
        <p:nvSpPr>
          <p:cNvPr id="10" name="CaixaDeTexto 9">
            <a:extLst>
              <a:ext uri="{FF2B5EF4-FFF2-40B4-BE49-F238E27FC236}">
                <a16:creationId xmlns:a16="http://schemas.microsoft.com/office/drawing/2014/main" id="{C6A6C478-5932-4938-ABF6-1C62FCA31C63}"/>
              </a:ext>
            </a:extLst>
          </p:cNvPr>
          <p:cNvSpPr txBox="1"/>
          <p:nvPr/>
        </p:nvSpPr>
        <p:spPr>
          <a:xfrm>
            <a:off x="214281" y="577298"/>
            <a:ext cx="4247106" cy="738664"/>
          </a:xfrm>
          <a:prstGeom prst="rect">
            <a:avLst/>
          </a:prstGeom>
          <a:noFill/>
        </p:spPr>
        <p:txBody>
          <a:bodyPr wrap="square" rtlCol="0">
            <a:spAutoFit/>
          </a:bodyPr>
          <a:lstStyle/>
          <a:p>
            <a:r>
              <a:rPr lang="pt-BR" sz="2200" b="1" dirty="0"/>
              <a:t>CLASSE 2 - GASES</a:t>
            </a:r>
          </a:p>
          <a:p>
            <a:r>
              <a:rPr lang="pt-BR" sz="2000" dirty="0"/>
              <a:t>Comportamento Preventivo</a:t>
            </a:r>
          </a:p>
        </p:txBody>
      </p:sp>
      <p:pic>
        <p:nvPicPr>
          <p:cNvPr id="11" name="Imagem 10">
            <a:extLst>
              <a:ext uri="{FF2B5EF4-FFF2-40B4-BE49-F238E27FC236}">
                <a16:creationId xmlns:a16="http://schemas.microsoft.com/office/drawing/2014/main" id="{A0A62575-3245-446E-814A-29FF5FB27A0F}"/>
              </a:ext>
            </a:extLst>
          </p:cNvPr>
          <p:cNvPicPr>
            <a:picLocks noChangeAspect="1"/>
          </p:cNvPicPr>
          <p:nvPr/>
        </p:nvPicPr>
        <p:blipFill>
          <a:blip r:embed="rId5"/>
          <a:stretch>
            <a:fillRect/>
          </a:stretch>
        </p:blipFill>
        <p:spPr>
          <a:xfrm>
            <a:off x="8417950" y="4339594"/>
            <a:ext cx="629388" cy="568084"/>
          </a:xfrm>
          <a:prstGeom prst="rect">
            <a:avLst/>
          </a:prstGeom>
        </p:spPr>
      </p:pic>
    </p:spTree>
    <p:extLst>
      <p:ext uri="{BB962C8B-B14F-4D97-AF65-F5344CB8AC3E}">
        <p14:creationId xmlns:p14="http://schemas.microsoft.com/office/powerpoint/2010/main" val="402679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79512" y="1487270"/>
            <a:ext cx="5328592" cy="646331"/>
          </a:xfrm>
          <a:prstGeom prst="rect">
            <a:avLst/>
          </a:prstGeom>
          <a:noFill/>
          <a:ln w="19050">
            <a:noFill/>
          </a:ln>
        </p:spPr>
        <p:txBody>
          <a:bodyPr wrap="square" rtlCol="0">
            <a:spAutoFit/>
          </a:bodyPr>
          <a:lstStyle/>
          <a:p>
            <a:pPr algn="just">
              <a:spcAft>
                <a:spcPts val="1800"/>
              </a:spcAft>
            </a:pPr>
            <a:r>
              <a:rPr lang="pt-BR" dirty="0"/>
              <a:t>►Carregamento e descarregamento de veículo tipo baú, verificar se há dispositivo de ventilação;</a:t>
            </a:r>
          </a:p>
        </p:txBody>
      </p:sp>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3511" y="1322990"/>
            <a:ext cx="2920978" cy="1943778"/>
          </a:xfrm>
          <a:prstGeom prst="rect">
            <a:avLst/>
          </a:prstGeom>
          <a:ln>
            <a:noFill/>
          </a:ln>
          <a:effectLst>
            <a:softEdge rad="63500"/>
          </a:effectLst>
        </p:spPr>
      </p:pic>
      <p:pic>
        <p:nvPicPr>
          <p:cNvPr id="10" name="Imagem 9">
            <a:extLst>
              <a:ext uri="{FF2B5EF4-FFF2-40B4-BE49-F238E27FC236}">
                <a16:creationId xmlns:a16="http://schemas.microsoft.com/office/drawing/2014/main" id="{8C712C88-9E14-4F23-8B7F-37AEB788149F}"/>
              </a:ext>
            </a:extLst>
          </p:cNvPr>
          <p:cNvPicPr>
            <a:picLocks noChangeAspect="1"/>
          </p:cNvPicPr>
          <p:nvPr/>
        </p:nvPicPr>
        <p:blipFill>
          <a:blip r:embed="rId4"/>
          <a:stretch>
            <a:fillRect/>
          </a:stretch>
        </p:blipFill>
        <p:spPr>
          <a:xfrm>
            <a:off x="8417950" y="4339594"/>
            <a:ext cx="629388" cy="568084"/>
          </a:xfrm>
          <a:prstGeom prst="rect">
            <a:avLst/>
          </a:prstGeom>
        </p:spPr>
      </p:pic>
      <p:pic>
        <p:nvPicPr>
          <p:cNvPr id="11" name="Imagem 10">
            <a:extLst>
              <a:ext uri="{FF2B5EF4-FFF2-40B4-BE49-F238E27FC236}">
                <a16:creationId xmlns:a16="http://schemas.microsoft.com/office/drawing/2014/main" id="{4EA271C9-7699-4F59-89FB-2C93085B4274}"/>
              </a:ext>
            </a:extLst>
          </p:cNvPr>
          <p:cNvPicPr>
            <a:picLocks noChangeAspect="1"/>
          </p:cNvPicPr>
          <p:nvPr/>
        </p:nvPicPr>
        <p:blipFill rotWithShape="1">
          <a:blip r:embed="rId5">
            <a:extLst>
              <a:ext uri="{28A0092B-C50C-407E-A947-70E740481C1C}">
                <a14:useLocalDpi xmlns:a14="http://schemas.microsoft.com/office/drawing/2010/main" val="0"/>
              </a:ext>
            </a:extLst>
          </a:blip>
          <a:srcRect l="1044"/>
          <a:stretch/>
        </p:blipFill>
        <p:spPr>
          <a:xfrm>
            <a:off x="-3855" y="555527"/>
            <a:ext cx="4575855" cy="816074"/>
          </a:xfrm>
          <a:prstGeom prst="rect">
            <a:avLst/>
          </a:prstGeom>
        </p:spPr>
      </p:pic>
      <p:sp>
        <p:nvSpPr>
          <p:cNvPr id="12" name="CaixaDeTexto 11">
            <a:extLst>
              <a:ext uri="{FF2B5EF4-FFF2-40B4-BE49-F238E27FC236}">
                <a16:creationId xmlns:a16="http://schemas.microsoft.com/office/drawing/2014/main" id="{3D8773FC-D709-4209-B090-697882FE4FBE}"/>
              </a:ext>
            </a:extLst>
          </p:cNvPr>
          <p:cNvSpPr txBox="1"/>
          <p:nvPr/>
        </p:nvSpPr>
        <p:spPr>
          <a:xfrm>
            <a:off x="214281" y="577298"/>
            <a:ext cx="4247106" cy="738664"/>
          </a:xfrm>
          <a:prstGeom prst="rect">
            <a:avLst/>
          </a:prstGeom>
          <a:noFill/>
        </p:spPr>
        <p:txBody>
          <a:bodyPr wrap="square" rtlCol="0">
            <a:spAutoFit/>
          </a:bodyPr>
          <a:lstStyle/>
          <a:p>
            <a:r>
              <a:rPr lang="pt-BR" sz="2200" b="1" dirty="0"/>
              <a:t>CLASSE 2 - GASES</a:t>
            </a:r>
          </a:p>
          <a:p>
            <a:r>
              <a:rPr lang="pt-BR" sz="2000" dirty="0"/>
              <a:t>Comportamento Preventivo</a:t>
            </a:r>
          </a:p>
        </p:txBody>
      </p:sp>
      <p:sp>
        <p:nvSpPr>
          <p:cNvPr id="13" name="CaixaDeTexto 12">
            <a:extLst>
              <a:ext uri="{FF2B5EF4-FFF2-40B4-BE49-F238E27FC236}">
                <a16:creationId xmlns:a16="http://schemas.microsoft.com/office/drawing/2014/main" id="{B5758E20-B502-4F3B-A3B3-D286AA864C1A}"/>
              </a:ext>
            </a:extLst>
          </p:cNvPr>
          <p:cNvSpPr txBox="1"/>
          <p:nvPr/>
        </p:nvSpPr>
        <p:spPr>
          <a:xfrm>
            <a:off x="179512" y="2561129"/>
            <a:ext cx="5328592" cy="1200329"/>
          </a:xfrm>
          <a:prstGeom prst="rect">
            <a:avLst/>
          </a:prstGeom>
          <a:noFill/>
          <a:ln w="19050">
            <a:noFill/>
          </a:ln>
        </p:spPr>
        <p:txBody>
          <a:bodyPr wrap="square" rtlCol="0">
            <a:spAutoFit/>
          </a:bodyPr>
          <a:lstStyle/>
          <a:p>
            <a:pPr algn="just">
              <a:spcAft>
                <a:spcPts val="1800"/>
              </a:spcAft>
            </a:pPr>
            <a:r>
              <a:rPr lang="pt-BR" dirty="0"/>
              <a:t>►Carregamento ou descarregamento de gases tóxicos e paradas do veículo transportando esses produtos devem ser feitos longe de habitações ou locais com muito movimento de pessoas;</a:t>
            </a:r>
          </a:p>
        </p:txBody>
      </p:sp>
      <p:sp>
        <p:nvSpPr>
          <p:cNvPr id="14" name="CaixaDeTexto 13">
            <a:extLst>
              <a:ext uri="{FF2B5EF4-FFF2-40B4-BE49-F238E27FC236}">
                <a16:creationId xmlns:a16="http://schemas.microsoft.com/office/drawing/2014/main" id="{58C522DB-673F-433C-BCA3-FD463379BA50}"/>
              </a:ext>
            </a:extLst>
          </p:cNvPr>
          <p:cNvSpPr txBox="1"/>
          <p:nvPr/>
        </p:nvSpPr>
        <p:spPr>
          <a:xfrm>
            <a:off x="179512" y="4084407"/>
            <a:ext cx="8005843" cy="646331"/>
          </a:xfrm>
          <a:prstGeom prst="rect">
            <a:avLst/>
          </a:prstGeom>
          <a:noFill/>
          <a:ln w="19050">
            <a:noFill/>
          </a:ln>
        </p:spPr>
        <p:txBody>
          <a:bodyPr wrap="square" rtlCol="0">
            <a:spAutoFit/>
          </a:bodyPr>
          <a:lstStyle/>
          <a:p>
            <a:pPr algn="just">
              <a:spcAft>
                <a:spcPts val="1800"/>
              </a:spcAft>
            </a:pPr>
            <a:r>
              <a:rPr lang="pt-BR" dirty="0"/>
              <a:t>►Para o transporte vertical dos cilindros, fazer a amarração de carga, utilizando os cintos de segurança existentes nas cestas;</a:t>
            </a:r>
          </a:p>
        </p:txBody>
      </p:sp>
    </p:spTree>
    <p:extLst>
      <p:ext uri="{BB962C8B-B14F-4D97-AF65-F5344CB8AC3E}">
        <p14:creationId xmlns:p14="http://schemas.microsoft.com/office/powerpoint/2010/main" val="188907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79511" y="1648383"/>
            <a:ext cx="5587107" cy="2603020"/>
          </a:xfrm>
          <a:prstGeom prst="rect">
            <a:avLst/>
          </a:prstGeom>
          <a:noFill/>
          <a:ln w="19050">
            <a:noFill/>
          </a:ln>
        </p:spPr>
        <p:txBody>
          <a:bodyPr wrap="square" rtlCol="0">
            <a:spAutoFit/>
          </a:bodyPr>
          <a:lstStyle/>
          <a:p>
            <a:pPr algn="just">
              <a:lnSpc>
                <a:spcPts val="3000"/>
              </a:lnSpc>
              <a:spcAft>
                <a:spcPts val="1800"/>
              </a:spcAft>
            </a:pPr>
            <a:r>
              <a:rPr lang="pt-BR" sz="2000" dirty="0"/>
              <a:t>►Jamais dirigir com todos os vidros fechados para neutralizar possíveis efeitos de gases no compartimento do motorista. </a:t>
            </a:r>
          </a:p>
          <a:p>
            <a:pPr algn="just">
              <a:lnSpc>
                <a:spcPts val="3000"/>
              </a:lnSpc>
              <a:spcAft>
                <a:spcPts val="1800"/>
              </a:spcAft>
            </a:pPr>
            <a:r>
              <a:rPr lang="pt-BR" sz="2000" i="1" dirty="0">
                <a:solidFill>
                  <a:schemeClr val="accent1">
                    <a:lumMod val="75000"/>
                  </a:schemeClr>
                </a:solidFill>
              </a:rPr>
              <a:t>Caso ocorra algum vazamento de gases do veículo, se os vidros estiverem fechados, o condutor irá inalá-los, podendo sofrer intoxicação.</a:t>
            </a:r>
          </a:p>
        </p:txBody>
      </p:sp>
      <p:pic>
        <p:nvPicPr>
          <p:cNvPr id="5" name="Imagem 4"/>
          <p:cNvPicPr>
            <a:picLocks noChangeAspect="1"/>
          </p:cNvPicPr>
          <p:nvPr/>
        </p:nvPicPr>
        <p:blipFill>
          <a:blip/>
          <a:stretch>
            <a:fillRect/>
          </a:stretch>
        </p:blipFill>
        <p:spPr>
          <a:xfrm>
            <a:off x="6012160" y="1648388"/>
            <a:ext cx="2740586" cy="2594291"/>
          </a:xfrm>
          <a:prstGeom prst="rect">
            <a:avLst/>
          </a:prstGeom>
          <a:ln>
            <a:noFill/>
          </a:ln>
          <a:effectLst>
            <a:softEdge rad="112500"/>
          </a:effectLst>
        </p:spPr>
      </p:pic>
      <p:pic>
        <p:nvPicPr>
          <p:cNvPr id="7" name="Imagem 6">
            <a:extLst>
              <a:ext uri="{FF2B5EF4-FFF2-40B4-BE49-F238E27FC236}">
                <a16:creationId xmlns:a16="http://schemas.microsoft.com/office/drawing/2014/main" id="{C655EFEB-0D0E-4CFD-AFC6-3F4CADA3C8E9}"/>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575855" cy="816074"/>
          </a:xfrm>
          <a:prstGeom prst="rect">
            <a:avLst/>
          </a:prstGeom>
        </p:spPr>
      </p:pic>
      <p:sp>
        <p:nvSpPr>
          <p:cNvPr id="9" name="CaixaDeTexto 8">
            <a:extLst>
              <a:ext uri="{FF2B5EF4-FFF2-40B4-BE49-F238E27FC236}">
                <a16:creationId xmlns:a16="http://schemas.microsoft.com/office/drawing/2014/main" id="{B5332274-F5B0-483E-8D9B-6C908951B87A}"/>
              </a:ext>
            </a:extLst>
          </p:cNvPr>
          <p:cNvSpPr txBox="1"/>
          <p:nvPr/>
        </p:nvSpPr>
        <p:spPr>
          <a:xfrm>
            <a:off x="214281" y="577298"/>
            <a:ext cx="4247106" cy="738664"/>
          </a:xfrm>
          <a:prstGeom prst="rect">
            <a:avLst/>
          </a:prstGeom>
          <a:noFill/>
        </p:spPr>
        <p:txBody>
          <a:bodyPr wrap="square" rtlCol="0">
            <a:spAutoFit/>
          </a:bodyPr>
          <a:lstStyle/>
          <a:p>
            <a:r>
              <a:rPr lang="pt-BR" sz="2200" b="1" dirty="0"/>
              <a:t>CLASSE 2 - GASES</a:t>
            </a:r>
          </a:p>
          <a:p>
            <a:r>
              <a:rPr lang="pt-BR" sz="2000" dirty="0"/>
              <a:t>Comportamento Preventivo</a:t>
            </a:r>
          </a:p>
        </p:txBody>
      </p:sp>
      <p:pic>
        <p:nvPicPr>
          <p:cNvPr id="10" name="Imagem 9">
            <a:extLst>
              <a:ext uri="{FF2B5EF4-FFF2-40B4-BE49-F238E27FC236}">
                <a16:creationId xmlns:a16="http://schemas.microsoft.com/office/drawing/2014/main" id="{1168B0F3-C807-452C-98FA-914C11A4EC88}"/>
              </a:ext>
            </a:extLst>
          </p:cNvPr>
          <p:cNvPicPr>
            <a:picLocks noChangeAspect="1"/>
          </p:cNvPicPr>
          <p:nvPr/>
        </p:nvPicPr>
        <p:blipFill>
          <a:blip r:embed="rId4"/>
          <a:stretch>
            <a:fillRect/>
          </a:stretch>
        </p:blipFill>
        <p:spPr>
          <a:xfrm>
            <a:off x="6012160" y="1648383"/>
            <a:ext cx="2740586" cy="25942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2573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214280" y="2176812"/>
            <a:ext cx="6216016" cy="2446824"/>
          </a:xfrm>
          <a:prstGeom prst="rect">
            <a:avLst/>
          </a:prstGeom>
          <a:noFill/>
          <a:ln w="19050">
            <a:noFill/>
          </a:ln>
        </p:spPr>
        <p:txBody>
          <a:bodyPr wrap="square" rtlCol="0">
            <a:spAutoFit/>
          </a:bodyPr>
          <a:lstStyle/>
          <a:p>
            <a:pPr algn="just">
              <a:spcAft>
                <a:spcPts val="1800"/>
              </a:spcAft>
            </a:pPr>
            <a:r>
              <a:rPr lang="pt-BR" dirty="0"/>
              <a:t>►Tentar </a:t>
            </a:r>
            <a:r>
              <a:rPr lang="pt-BR" b="1" dirty="0"/>
              <a:t>fechar a válvula</a:t>
            </a:r>
            <a:r>
              <a:rPr lang="pt-BR" dirty="0"/>
              <a:t> de onde ocorre o vazamento;</a:t>
            </a:r>
          </a:p>
          <a:p>
            <a:pPr algn="just">
              <a:spcAft>
                <a:spcPts val="1800"/>
              </a:spcAft>
            </a:pPr>
            <a:r>
              <a:rPr lang="pt-BR" dirty="0"/>
              <a:t>►</a:t>
            </a:r>
            <a:r>
              <a:rPr lang="pt-BR" b="1" dirty="0"/>
              <a:t>Afastar as pessoas</a:t>
            </a:r>
            <a:r>
              <a:rPr lang="pt-BR" dirty="0"/>
              <a:t> caso o cilindro esteja solto, protegendo-se dos movimentos rápidos;</a:t>
            </a:r>
          </a:p>
          <a:p>
            <a:pPr algn="just">
              <a:spcAft>
                <a:spcPts val="1800"/>
              </a:spcAft>
            </a:pPr>
            <a:r>
              <a:rPr lang="pt-BR" dirty="0"/>
              <a:t>►</a:t>
            </a:r>
            <a:r>
              <a:rPr lang="pt-BR" b="1" dirty="0"/>
              <a:t>Evitar contato</a:t>
            </a:r>
            <a:r>
              <a:rPr lang="pt-BR" dirty="0"/>
              <a:t> com o jato, quando em grande vazamento;</a:t>
            </a:r>
          </a:p>
          <a:p>
            <a:pPr algn="just">
              <a:spcAft>
                <a:spcPts val="1800"/>
              </a:spcAft>
            </a:pPr>
            <a:r>
              <a:rPr lang="pt-BR" dirty="0"/>
              <a:t>►Na impossibilidade de se fechar a válvula, </a:t>
            </a:r>
            <a:r>
              <a:rPr lang="pt-BR" b="1" dirty="0"/>
              <a:t>levar o cilindro para uma área aberta</a:t>
            </a:r>
            <a:r>
              <a:rPr lang="pt-BR" dirty="0"/>
              <a:t>;</a:t>
            </a:r>
          </a:p>
        </p:txBody>
      </p:sp>
      <p:sp>
        <p:nvSpPr>
          <p:cNvPr id="7" name="Retângulo 6"/>
          <p:cNvSpPr/>
          <p:nvPr/>
        </p:nvSpPr>
        <p:spPr>
          <a:xfrm>
            <a:off x="-3855" y="1469552"/>
            <a:ext cx="9147855" cy="388745"/>
          </a:xfrm>
          <a:prstGeom prst="rect">
            <a:avLst/>
          </a:prstGeom>
          <a:solidFill>
            <a:schemeClr val="tx2">
              <a:alpha val="2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dirty="0">
                <a:solidFill>
                  <a:schemeClr val="tx2"/>
                </a:solidFill>
              </a:rPr>
              <a:t>Ações de emergência com gases ou vapores </a:t>
            </a:r>
            <a:r>
              <a:rPr lang="pt-BR" b="1" dirty="0">
                <a:solidFill>
                  <a:schemeClr val="tx2"/>
                </a:solidFill>
              </a:rPr>
              <a:t>NÃO INFLAMÁVEIS</a:t>
            </a:r>
          </a:p>
        </p:txBody>
      </p:sp>
      <p:pic>
        <p:nvPicPr>
          <p:cNvPr id="9" name="Imagem 8">
            <a:extLst>
              <a:ext uri="{FF2B5EF4-FFF2-40B4-BE49-F238E27FC236}">
                <a16:creationId xmlns:a16="http://schemas.microsoft.com/office/drawing/2014/main" id="{D5C9AA7F-5FAD-4F07-9E7D-ADE632979072}"/>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944565" cy="816074"/>
          </a:xfrm>
          <a:prstGeom prst="rect">
            <a:avLst/>
          </a:prstGeom>
        </p:spPr>
      </p:pic>
      <p:sp>
        <p:nvSpPr>
          <p:cNvPr id="10" name="CaixaDeTexto 9">
            <a:extLst>
              <a:ext uri="{FF2B5EF4-FFF2-40B4-BE49-F238E27FC236}">
                <a16:creationId xmlns:a16="http://schemas.microsoft.com/office/drawing/2014/main" id="{FA681CA2-F575-4839-9482-EC63E73BBCB4}"/>
              </a:ext>
            </a:extLst>
          </p:cNvPr>
          <p:cNvSpPr txBox="1"/>
          <p:nvPr/>
        </p:nvSpPr>
        <p:spPr>
          <a:xfrm>
            <a:off x="214280" y="577298"/>
            <a:ext cx="4575855" cy="738664"/>
          </a:xfrm>
          <a:prstGeom prst="rect">
            <a:avLst/>
          </a:prstGeom>
          <a:noFill/>
        </p:spPr>
        <p:txBody>
          <a:bodyPr wrap="square" rtlCol="0">
            <a:spAutoFit/>
          </a:bodyPr>
          <a:lstStyle/>
          <a:p>
            <a:r>
              <a:rPr lang="pt-BR" sz="2200" b="1" dirty="0"/>
              <a:t>CLASSE 2 - GASES</a:t>
            </a:r>
          </a:p>
          <a:p>
            <a:r>
              <a:rPr lang="pt-BR" sz="2000" dirty="0"/>
              <a:t>Procedimento em Situação de Emergência</a:t>
            </a:r>
          </a:p>
        </p:txBody>
      </p:sp>
      <p:pic>
        <p:nvPicPr>
          <p:cNvPr id="11" name="Imagem 10">
            <a:extLst>
              <a:ext uri="{FF2B5EF4-FFF2-40B4-BE49-F238E27FC236}">
                <a16:creationId xmlns:a16="http://schemas.microsoft.com/office/drawing/2014/main" id="{24E7CDDB-3BF1-41DA-AB57-0E68C0D4BFFF}"/>
              </a:ext>
            </a:extLst>
          </p:cNvPr>
          <p:cNvPicPr>
            <a:picLocks noChangeAspect="1"/>
          </p:cNvPicPr>
          <p:nvPr/>
        </p:nvPicPr>
        <p:blipFill>
          <a:blip r:embed="rId4"/>
          <a:stretch>
            <a:fillRect/>
          </a:stretch>
        </p:blipFill>
        <p:spPr>
          <a:xfrm>
            <a:off x="8417950" y="4339594"/>
            <a:ext cx="629388" cy="568084"/>
          </a:xfrm>
          <a:prstGeom prst="rect">
            <a:avLst/>
          </a:prstGeom>
        </p:spPr>
      </p:pic>
    </p:spTree>
    <p:extLst>
      <p:ext uri="{BB962C8B-B14F-4D97-AF65-F5344CB8AC3E}">
        <p14:creationId xmlns:p14="http://schemas.microsoft.com/office/powerpoint/2010/main" val="148603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305312" y="2173105"/>
            <a:ext cx="8208912" cy="1708160"/>
          </a:xfrm>
          <a:prstGeom prst="rect">
            <a:avLst/>
          </a:prstGeom>
          <a:noFill/>
          <a:ln w="19050">
            <a:noFill/>
          </a:ln>
        </p:spPr>
        <p:txBody>
          <a:bodyPr wrap="square" rtlCol="0">
            <a:spAutoFit/>
          </a:bodyPr>
          <a:lstStyle/>
          <a:p>
            <a:pPr algn="just">
              <a:spcAft>
                <a:spcPts val="1800"/>
              </a:spcAft>
            </a:pPr>
            <a:r>
              <a:rPr lang="pt-BR" dirty="0"/>
              <a:t>►No caso de oxigênio e outros gases oxidantes, não permitir o contato do gás com óleo, graxa, estopa ou qualquer material combustível;</a:t>
            </a:r>
          </a:p>
          <a:p>
            <a:pPr algn="just">
              <a:spcAft>
                <a:spcPts val="1800"/>
              </a:spcAft>
            </a:pPr>
            <a:r>
              <a:rPr lang="pt-BR" dirty="0"/>
              <a:t>►No caso dos gases asfixiantes (nitrogênio, argônio, hélio, entre outros), em ambientes fechados há risco de asfixia quando em concentração maior que 82%, em mistura com o oxigênio.</a:t>
            </a:r>
          </a:p>
        </p:txBody>
      </p:sp>
      <p:pic>
        <p:nvPicPr>
          <p:cNvPr id="6" name="Imagem 5">
            <a:extLst>
              <a:ext uri="{FF2B5EF4-FFF2-40B4-BE49-F238E27FC236}">
                <a16:creationId xmlns:a16="http://schemas.microsoft.com/office/drawing/2014/main" id="{DC917441-04B8-4E02-A2F5-7FA0EC05CB41}"/>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944565" cy="816074"/>
          </a:xfrm>
          <a:prstGeom prst="rect">
            <a:avLst/>
          </a:prstGeom>
        </p:spPr>
      </p:pic>
      <p:sp>
        <p:nvSpPr>
          <p:cNvPr id="7" name="CaixaDeTexto 6">
            <a:extLst>
              <a:ext uri="{FF2B5EF4-FFF2-40B4-BE49-F238E27FC236}">
                <a16:creationId xmlns:a16="http://schemas.microsoft.com/office/drawing/2014/main" id="{92A34683-1D2A-421B-805E-DE31B2D04D99}"/>
              </a:ext>
            </a:extLst>
          </p:cNvPr>
          <p:cNvSpPr txBox="1"/>
          <p:nvPr/>
        </p:nvSpPr>
        <p:spPr>
          <a:xfrm>
            <a:off x="214280" y="577298"/>
            <a:ext cx="4575855" cy="738664"/>
          </a:xfrm>
          <a:prstGeom prst="rect">
            <a:avLst/>
          </a:prstGeom>
          <a:noFill/>
        </p:spPr>
        <p:txBody>
          <a:bodyPr wrap="square" rtlCol="0">
            <a:spAutoFit/>
          </a:bodyPr>
          <a:lstStyle/>
          <a:p>
            <a:r>
              <a:rPr lang="pt-BR" sz="2200" b="1" dirty="0"/>
              <a:t>CLASSE 2 - GASES</a:t>
            </a:r>
          </a:p>
          <a:p>
            <a:r>
              <a:rPr lang="pt-BR" sz="2000" dirty="0"/>
              <a:t>Procedimento em Situação de Emergência</a:t>
            </a:r>
          </a:p>
        </p:txBody>
      </p:sp>
      <p:sp>
        <p:nvSpPr>
          <p:cNvPr id="10" name="Retângulo 9">
            <a:extLst>
              <a:ext uri="{FF2B5EF4-FFF2-40B4-BE49-F238E27FC236}">
                <a16:creationId xmlns:a16="http://schemas.microsoft.com/office/drawing/2014/main" id="{FF5E6736-DB18-40EE-956E-C448605B1AE2}"/>
              </a:ext>
            </a:extLst>
          </p:cNvPr>
          <p:cNvSpPr/>
          <p:nvPr/>
        </p:nvSpPr>
        <p:spPr>
          <a:xfrm>
            <a:off x="-3855" y="1469552"/>
            <a:ext cx="9147855" cy="388745"/>
          </a:xfrm>
          <a:prstGeom prst="rect">
            <a:avLst/>
          </a:prstGeom>
          <a:solidFill>
            <a:schemeClr val="tx2">
              <a:alpha val="2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dirty="0">
                <a:solidFill>
                  <a:schemeClr val="tx2"/>
                </a:solidFill>
              </a:rPr>
              <a:t>Ações de emergência com gases ou vapores </a:t>
            </a:r>
            <a:r>
              <a:rPr lang="pt-BR" b="1" dirty="0">
                <a:solidFill>
                  <a:schemeClr val="tx2"/>
                </a:solidFill>
              </a:rPr>
              <a:t>NÃO INFLAMÁVEIS</a:t>
            </a:r>
          </a:p>
        </p:txBody>
      </p:sp>
    </p:spTree>
    <p:extLst>
      <p:ext uri="{BB962C8B-B14F-4D97-AF65-F5344CB8AC3E}">
        <p14:creationId xmlns:p14="http://schemas.microsoft.com/office/powerpoint/2010/main" val="351426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32" y="1486428"/>
            <a:ext cx="9144032" cy="401366"/>
          </a:xfrm>
          <a:prstGeom prst="rect">
            <a:avLst/>
          </a:prstGeom>
          <a:solidFill>
            <a:schemeClr val="tx2">
              <a:alpha val="2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dirty="0">
                <a:solidFill>
                  <a:schemeClr val="tx2"/>
                </a:solidFill>
              </a:rPr>
              <a:t>Ações de emergência específicas com gases ou vapores </a:t>
            </a:r>
            <a:r>
              <a:rPr lang="pt-BR" b="1" dirty="0">
                <a:solidFill>
                  <a:schemeClr val="tx2"/>
                </a:solidFill>
              </a:rPr>
              <a:t>INFLAMÁVEIS</a:t>
            </a:r>
          </a:p>
        </p:txBody>
      </p:sp>
      <p:sp>
        <p:nvSpPr>
          <p:cNvPr id="4" name="CaixaDeTexto 3"/>
          <p:cNvSpPr txBox="1"/>
          <p:nvPr/>
        </p:nvSpPr>
        <p:spPr>
          <a:xfrm>
            <a:off x="343917" y="1914131"/>
            <a:ext cx="8280920" cy="3077766"/>
          </a:xfrm>
          <a:prstGeom prst="rect">
            <a:avLst/>
          </a:prstGeom>
          <a:noFill/>
          <a:ln w="19050">
            <a:noFill/>
          </a:ln>
        </p:spPr>
        <p:txBody>
          <a:bodyPr wrap="square" rtlCol="0">
            <a:spAutoFit/>
          </a:bodyPr>
          <a:lstStyle/>
          <a:p>
            <a:pPr algn="just">
              <a:spcAft>
                <a:spcPts val="1200"/>
              </a:spcAft>
            </a:pPr>
            <a:r>
              <a:rPr lang="pt-BR" dirty="0"/>
              <a:t>►Afastar o cilindro de qualquer fonte de ignição e material oxidante;</a:t>
            </a:r>
          </a:p>
          <a:p>
            <a:pPr algn="just">
              <a:spcAft>
                <a:spcPts val="1200"/>
              </a:spcAft>
            </a:pPr>
            <a:r>
              <a:rPr lang="pt-BR" dirty="0"/>
              <a:t>►Sempre que possível, fechar imediatamente a válvula;</a:t>
            </a:r>
          </a:p>
          <a:p>
            <a:pPr algn="just">
              <a:spcAft>
                <a:spcPts val="1200"/>
              </a:spcAft>
            </a:pPr>
            <a:r>
              <a:rPr lang="pt-BR" dirty="0"/>
              <a:t>►Se o vazamento for em conexões sob pressão, não usar ferramentas que possam causar atrito;</a:t>
            </a:r>
          </a:p>
          <a:p>
            <a:pPr algn="just">
              <a:spcAft>
                <a:spcPts val="1200"/>
              </a:spcAft>
            </a:pPr>
            <a:r>
              <a:rPr lang="pt-BR" dirty="0"/>
              <a:t>►Evitar o contato com o gás com qualquer objeto aquecido ou chama;</a:t>
            </a:r>
          </a:p>
          <a:p>
            <a:pPr algn="just">
              <a:spcAft>
                <a:spcPts val="1200"/>
              </a:spcAft>
            </a:pPr>
            <a:r>
              <a:rPr lang="pt-BR" dirty="0"/>
              <a:t>►Se não for possível fechar a válvula, deixar o gás queimar e resfriar o cilindro com água em local protegido;</a:t>
            </a:r>
          </a:p>
          <a:p>
            <a:pPr algn="just">
              <a:spcAft>
                <a:spcPts val="1200"/>
              </a:spcAft>
            </a:pPr>
            <a:r>
              <a:rPr lang="pt-BR" dirty="0"/>
              <a:t>►Tentar desviar as chamas de outros cilindros ou materiais inflamáveis.</a:t>
            </a:r>
          </a:p>
        </p:txBody>
      </p:sp>
      <p:pic>
        <p:nvPicPr>
          <p:cNvPr id="7" name="Imagem 6">
            <a:extLst>
              <a:ext uri="{FF2B5EF4-FFF2-40B4-BE49-F238E27FC236}">
                <a16:creationId xmlns:a16="http://schemas.microsoft.com/office/drawing/2014/main" id="{916B9027-C411-4328-99AA-369C693CF6A1}"/>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944565" cy="816074"/>
          </a:xfrm>
          <a:prstGeom prst="rect">
            <a:avLst/>
          </a:prstGeom>
        </p:spPr>
      </p:pic>
      <p:sp>
        <p:nvSpPr>
          <p:cNvPr id="9" name="CaixaDeTexto 8">
            <a:extLst>
              <a:ext uri="{FF2B5EF4-FFF2-40B4-BE49-F238E27FC236}">
                <a16:creationId xmlns:a16="http://schemas.microsoft.com/office/drawing/2014/main" id="{E7082B33-AE53-45F4-8DCA-15DF0486D3D0}"/>
              </a:ext>
            </a:extLst>
          </p:cNvPr>
          <p:cNvSpPr txBox="1"/>
          <p:nvPr/>
        </p:nvSpPr>
        <p:spPr>
          <a:xfrm>
            <a:off x="214280" y="577298"/>
            <a:ext cx="4575855" cy="738664"/>
          </a:xfrm>
          <a:prstGeom prst="rect">
            <a:avLst/>
          </a:prstGeom>
          <a:noFill/>
        </p:spPr>
        <p:txBody>
          <a:bodyPr wrap="square" rtlCol="0">
            <a:spAutoFit/>
          </a:bodyPr>
          <a:lstStyle/>
          <a:p>
            <a:r>
              <a:rPr lang="pt-BR" sz="2200" b="1" dirty="0"/>
              <a:t>CLASSE 2 - GASES</a:t>
            </a:r>
          </a:p>
          <a:p>
            <a:r>
              <a:rPr lang="pt-BR" sz="2000" dirty="0"/>
              <a:t>Procedimento em Situação de Emergência</a:t>
            </a:r>
          </a:p>
        </p:txBody>
      </p:sp>
    </p:spTree>
    <p:extLst>
      <p:ext uri="{BB962C8B-B14F-4D97-AF65-F5344CB8AC3E}">
        <p14:creationId xmlns:p14="http://schemas.microsoft.com/office/powerpoint/2010/main" val="198366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32" y="1431617"/>
            <a:ext cx="9144032" cy="360040"/>
          </a:xfrm>
          <a:prstGeom prst="rect">
            <a:avLst/>
          </a:prstGeom>
          <a:solidFill>
            <a:schemeClr val="tx2">
              <a:alpha val="2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dirty="0">
                <a:solidFill>
                  <a:schemeClr val="tx2"/>
                </a:solidFill>
              </a:rPr>
              <a:t>Ações de emergência com vazamento de gases ou vapores </a:t>
            </a:r>
            <a:r>
              <a:rPr lang="pt-BR" b="1" dirty="0">
                <a:solidFill>
                  <a:schemeClr val="tx2"/>
                </a:solidFill>
              </a:rPr>
              <a:t>TÓXICOS</a:t>
            </a:r>
          </a:p>
        </p:txBody>
      </p:sp>
      <p:sp>
        <p:nvSpPr>
          <p:cNvPr id="4" name="CaixaDeTexto 3"/>
          <p:cNvSpPr txBox="1"/>
          <p:nvPr/>
        </p:nvSpPr>
        <p:spPr>
          <a:xfrm>
            <a:off x="351291" y="1817984"/>
            <a:ext cx="8280920" cy="3077766"/>
          </a:xfrm>
          <a:prstGeom prst="rect">
            <a:avLst/>
          </a:prstGeom>
          <a:noFill/>
          <a:ln w="19050">
            <a:noFill/>
          </a:ln>
        </p:spPr>
        <p:txBody>
          <a:bodyPr wrap="square" rtlCol="0">
            <a:spAutoFit/>
          </a:bodyPr>
          <a:lstStyle/>
          <a:p>
            <a:pPr algn="just">
              <a:spcAft>
                <a:spcPts val="1000"/>
              </a:spcAft>
            </a:pPr>
            <a:r>
              <a:rPr lang="pt-BR" dirty="0"/>
              <a:t>►Procurar um local seguro que possa parar o veículo e isolar a área;</a:t>
            </a:r>
          </a:p>
          <a:p>
            <a:pPr algn="just">
              <a:spcAft>
                <a:spcPts val="1000"/>
              </a:spcAft>
            </a:pPr>
            <a:r>
              <a:rPr lang="pt-BR" dirty="0"/>
              <a:t>►Colocar a proteção respiratória;</a:t>
            </a:r>
          </a:p>
          <a:p>
            <a:pPr algn="just">
              <a:spcAft>
                <a:spcPts val="1000"/>
              </a:spcAft>
            </a:pPr>
            <a:r>
              <a:rPr lang="pt-BR" dirty="0"/>
              <a:t>►Identificar as consequências;</a:t>
            </a:r>
          </a:p>
          <a:p>
            <a:pPr algn="just">
              <a:spcAft>
                <a:spcPts val="1000"/>
              </a:spcAft>
            </a:pPr>
            <a:r>
              <a:rPr lang="pt-BR" dirty="0"/>
              <a:t>►Utilizar um dispositivo para confinamento e contenção de vazamento </a:t>
            </a:r>
            <a:br>
              <a:rPr lang="pt-BR" dirty="0"/>
            </a:br>
            <a:r>
              <a:rPr lang="pt-BR" dirty="0"/>
              <a:t>(</a:t>
            </a:r>
            <a:r>
              <a:rPr lang="pt-BR" dirty="0" err="1"/>
              <a:t>ex</a:t>
            </a:r>
            <a:r>
              <a:rPr lang="pt-BR" dirty="0"/>
              <a:t>: conjunto de emergência para cloro);</a:t>
            </a:r>
          </a:p>
          <a:p>
            <a:pPr algn="just">
              <a:spcAft>
                <a:spcPts val="1000"/>
              </a:spcAft>
            </a:pPr>
            <a:r>
              <a:rPr lang="pt-BR" dirty="0"/>
              <a:t>►Se a válvula do cilindro não estiver danificada, fechar o fluxo de gás;</a:t>
            </a:r>
          </a:p>
          <a:p>
            <a:pPr algn="just">
              <a:spcAft>
                <a:spcPts val="1000"/>
              </a:spcAft>
            </a:pPr>
            <a:r>
              <a:rPr lang="pt-BR" dirty="0"/>
              <a:t>►Em caso de fogo, usar extintor de pó químico para combate a incêndio;</a:t>
            </a:r>
          </a:p>
          <a:p>
            <a:pPr algn="just">
              <a:spcAft>
                <a:spcPts val="1000"/>
              </a:spcAft>
            </a:pPr>
            <a:r>
              <a:rPr lang="pt-BR" dirty="0"/>
              <a:t>►Caso o fogo persista, isolar o cilindro dos demais e deixar queimar.</a:t>
            </a:r>
          </a:p>
        </p:txBody>
      </p:sp>
      <p:pic>
        <p:nvPicPr>
          <p:cNvPr id="7" name="Imagem 6">
            <a:extLst>
              <a:ext uri="{FF2B5EF4-FFF2-40B4-BE49-F238E27FC236}">
                <a16:creationId xmlns:a16="http://schemas.microsoft.com/office/drawing/2014/main" id="{D10FE69F-1DCC-43EA-80B7-F4116D57BC80}"/>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944565" cy="816074"/>
          </a:xfrm>
          <a:prstGeom prst="rect">
            <a:avLst/>
          </a:prstGeom>
        </p:spPr>
      </p:pic>
      <p:sp>
        <p:nvSpPr>
          <p:cNvPr id="9" name="CaixaDeTexto 8">
            <a:extLst>
              <a:ext uri="{FF2B5EF4-FFF2-40B4-BE49-F238E27FC236}">
                <a16:creationId xmlns:a16="http://schemas.microsoft.com/office/drawing/2014/main" id="{6960E99F-5EA6-46A5-BF0D-BD451EB869B7}"/>
              </a:ext>
            </a:extLst>
          </p:cNvPr>
          <p:cNvSpPr txBox="1"/>
          <p:nvPr/>
        </p:nvSpPr>
        <p:spPr>
          <a:xfrm>
            <a:off x="214280" y="577298"/>
            <a:ext cx="4575855" cy="738664"/>
          </a:xfrm>
          <a:prstGeom prst="rect">
            <a:avLst/>
          </a:prstGeom>
          <a:noFill/>
        </p:spPr>
        <p:txBody>
          <a:bodyPr wrap="square" rtlCol="0">
            <a:spAutoFit/>
          </a:bodyPr>
          <a:lstStyle/>
          <a:p>
            <a:r>
              <a:rPr lang="pt-BR" sz="2200" b="1" dirty="0"/>
              <a:t>CLASSE 2 - GASES</a:t>
            </a:r>
          </a:p>
          <a:p>
            <a:r>
              <a:rPr lang="pt-BR" sz="2000" dirty="0"/>
              <a:t>Procedimento em Situação de Emergência</a:t>
            </a:r>
          </a:p>
        </p:txBody>
      </p:sp>
    </p:spTree>
    <p:extLst>
      <p:ext uri="{BB962C8B-B14F-4D97-AF65-F5344CB8AC3E}">
        <p14:creationId xmlns:p14="http://schemas.microsoft.com/office/powerpoint/2010/main" val="112399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randombar(horizontal)">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1431618"/>
            <a:ext cx="9144000" cy="360040"/>
          </a:xfrm>
          <a:prstGeom prst="rect">
            <a:avLst/>
          </a:prstGeom>
          <a:solidFill>
            <a:schemeClr val="tx2">
              <a:alpha val="2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dirty="0">
                <a:solidFill>
                  <a:schemeClr val="tx2"/>
                </a:solidFill>
              </a:rPr>
              <a:t>Ações de emergência com cilindro de gases </a:t>
            </a:r>
            <a:r>
              <a:rPr lang="pt-BR" b="1" dirty="0">
                <a:solidFill>
                  <a:schemeClr val="tx2"/>
                </a:solidFill>
              </a:rPr>
              <a:t>EXPOSTOS AO FOGO</a:t>
            </a:r>
          </a:p>
        </p:txBody>
      </p:sp>
      <p:sp>
        <p:nvSpPr>
          <p:cNvPr id="4" name="CaixaDeTexto 3"/>
          <p:cNvSpPr txBox="1"/>
          <p:nvPr/>
        </p:nvSpPr>
        <p:spPr>
          <a:xfrm>
            <a:off x="395536" y="2211715"/>
            <a:ext cx="8280920" cy="1661993"/>
          </a:xfrm>
          <a:prstGeom prst="rect">
            <a:avLst/>
          </a:prstGeom>
          <a:noFill/>
          <a:ln w="19050">
            <a:noFill/>
          </a:ln>
        </p:spPr>
        <p:txBody>
          <a:bodyPr wrap="square" rtlCol="0">
            <a:spAutoFit/>
          </a:bodyPr>
          <a:lstStyle/>
          <a:p>
            <a:pPr algn="just">
              <a:spcAft>
                <a:spcPts val="1800"/>
              </a:spcAft>
            </a:pPr>
            <a:r>
              <a:rPr lang="pt-BR" dirty="0"/>
              <a:t>►Avisar aos funcionários para abandonarem o local;</a:t>
            </a:r>
          </a:p>
          <a:p>
            <a:pPr algn="just">
              <a:spcAft>
                <a:spcPts val="1800"/>
              </a:spcAft>
            </a:pPr>
            <a:r>
              <a:rPr lang="pt-BR" dirty="0"/>
              <a:t>►Chamar os bombeiros e fornecer as informações sobre os riscos, conteúdo, quantidades e localização dos cilindros;</a:t>
            </a:r>
          </a:p>
          <a:p>
            <a:pPr algn="just">
              <a:spcAft>
                <a:spcPts val="1800"/>
              </a:spcAft>
            </a:pPr>
            <a:r>
              <a:rPr lang="pt-BR" dirty="0"/>
              <a:t>►</a:t>
            </a:r>
            <a:r>
              <a:rPr lang="pt-BR" dirty="0">
                <a:highlight>
                  <a:srgbClr val="FFFF00"/>
                </a:highlight>
              </a:rPr>
              <a:t>Se possível</a:t>
            </a:r>
            <a:r>
              <a:rPr lang="pt-BR" dirty="0"/>
              <a:t>, retirar todos os cilindros que ainda não foram expostos às chamas.</a:t>
            </a:r>
          </a:p>
        </p:txBody>
      </p:sp>
      <p:pic>
        <p:nvPicPr>
          <p:cNvPr id="7" name="Imagem 6">
            <a:extLst>
              <a:ext uri="{FF2B5EF4-FFF2-40B4-BE49-F238E27FC236}">
                <a16:creationId xmlns:a16="http://schemas.microsoft.com/office/drawing/2014/main" id="{408E44E2-615A-4954-BAEC-C8B076B75FB8}"/>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944565" cy="816074"/>
          </a:xfrm>
          <a:prstGeom prst="rect">
            <a:avLst/>
          </a:prstGeom>
        </p:spPr>
      </p:pic>
      <p:sp>
        <p:nvSpPr>
          <p:cNvPr id="9" name="CaixaDeTexto 8">
            <a:extLst>
              <a:ext uri="{FF2B5EF4-FFF2-40B4-BE49-F238E27FC236}">
                <a16:creationId xmlns:a16="http://schemas.microsoft.com/office/drawing/2014/main" id="{15406C47-CC26-4E88-B381-A2EAEB96D4C2}"/>
              </a:ext>
            </a:extLst>
          </p:cNvPr>
          <p:cNvSpPr txBox="1"/>
          <p:nvPr/>
        </p:nvSpPr>
        <p:spPr>
          <a:xfrm>
            <a:off x="214280" y="577298"/>
            <a:ext cx="4575855" cy="738664"/>
          </a:xfrm>
          <a:prstGeom prst="rect">
            <a:avLst/>
          </a:prstGeom>
          <a:noFill/>
        </p:spPr>
        <p:txBody>
          <a:bodyPr wrap="square" rtlCol="0">
            <a:spAutoFit/>
          </a:bodyPr>
          <a:lstStyle/>
          <a:p>
            <a:r>
              <a:rPr lang="pt-BR" sz="2200" b="1" dirty="0"/>
              <a:t>CLASSE 2 - GASES</a:t>
            </a:r>
          </a:p>
          <a:p>
            <a:r>
              <a:rPr lang="pt-BR" sz="2000" dirty="0"/>
              <a:t>Procedimento em Situação de Emergência</a:t>
            </a:r>
          </a:p>
        </p:txBody>
      </p:sp>
    </p:spTree>
    <p:extLst>
      <p:ext uri="{BB962C8B-B14F-4D97-AF65-F5344CB8AC3E}">
        <p14:creationId xmlns:p14="http://schemas.microsoft.com/office/powerpoint/2010/main" val="323526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1643573990"/>
              </p:ext>
            </p:extLst>
          </p:nvPr>
        </p:nvGraphicFramePr>
        <p:xfrm>
          <a:off x="179512" y="647171"/>
          <a:ext cx="8784976" cy="2601721"/>
        </p:xfrm>
        <a:graphic>
          <a:graphicData uri="http://schemas.openxmlformats.org/drawingml/2006/table">
            <a:tbl>
              <a:tblPr firstRow="1" bandRow="1">
                <a:tableStyleId>{5C22544A-7EE6-4342-B048-85BDC9FD1C3A}</a:tableStyleId>
              </a:tblPr>
              <a:tblGrid>
                <a:gridCol w="1152128">
                  <a:extLst>
                    <a:ext uri="{9D8B030D-6E8A-4147-A177-3AD203B41FA5}">
                      <a16:colId xmlns:a16="http://schemas.microsoft.com/office/drawing/2014/main" val="20000"/>
                    </a:ext>
                  </a:extLst>
                </a:gridCol>
                <a:gridCol w="1231451">
                  <a:extLst>
                    <a:ext uri="{9D8B030D-6E8A-4147-A177-3AD203B41FA5}">
                      <a16:colId xmlns:a16="http://schemas.microsoft.com/office/drawing/2014/main" val="20001"/>
                    </a:ext>
                  </a:extLst>
                </a:gridCol>
                <a:gridCol w="6401397">
                  <a:extLst>
                    <a:ext uri="{9D8B030D-6E8A-4147-A177-3AD203B41FA5}">
                      <a16:colId xmlns:a16="http://schemas.microsoft.com/office/drawing/2014/main" val="20002"/>
                    </a:ext>
                  </a:extLst>
                </a:gridCol>
              </a:tblGrid>
              <a:tr h="404047">
                <a:tc>
                  <a:txBody>
                    <a:bodyPr/>
                    <a:lstStyle/>
                    <a:p>
                      <a:pPr algn="ctr"/>
                      <a:r>
                        <a:rPr lang="pt-BR" sz="1500" dirty="0"/>
                        <a:t>CLASSE</a:t>
                      </a:r>
                    </a:p>
                  </a:txBody>
                  <a:tcPr anchor="ctr"/>
                </a:tc>
                <a:tc>
                  <a:txBody>
                    <a:bodyPr/>
                    <a:lstStyle/>
                    <a:p>
                      <a:pPr algn="ctr"/>
                      <a:r>
                        <a:rPr lang="pt-BR" sz="1500" dirty="0"/>
                        <a:t>SUBCLASSE</a:t>
                      </a:r>
                    </a:p>
                  </a:txBody>
                  <a:tcPr anchor="ctr"/>
                </a:tc>
                <a:tc>
                  <a:txBody>
                    <a:bodyPr/>
                    <a:lstStyle/>
                    <a:p>
                      <a:pPr algn="ctr"/>
                      <a:r>
                        <a:rPr lang="pt-BR" sz="1500" dirty="0"/>
                        <a:t>DEFINIÇÕES</a:t>
                      </a:r>
                    </a:p>
                  </a:txBody>
                  <a:tcPr anchor="ctr"/>
                </a:tc>
                <a:extLst>
                  <a:ext uri="{0D108BD9-81ED-4DB2-BD59-A6C34878D82A}">
                    <a16:rowId xmlns:a16="http://schemas.microsoft.com/office/drawing/2014/main" val="10000"/>
                  </a:ext>
                </a:extLst>
              </a:tr>
              <a:tr h="1087991">
                <a:tc rowSpan="2">
                  <a:txBody>
                    <a:bodyPr/>
                    <a:lstStyle/>
                    <a:p>
                      <a:pPr algn="ctr"/>
                      <a:r>
                        <a:rPr lang="pt-BR" sz="1500" dirty="0"/>
                        <a:t>6</a:t>
                      </a:r>
                    </a:p>
                    <a:p>
                      <a:pPr algn="ctr"/>
                      <a:r>
                        <a:rPr lang="pt-BR" sz="1500" dirty="0"/>
                        <a:t>Substâncias</a:t>
                      </a:r>
                    </a:p>
                    <a:p>
                      <a:pPr algn="ctr"/>
                      <a:r>
                        <a:rPr lang="pt-BR" sz="1500" dirty="0"/>
                        <a:t>Tóxicas</a:t>
                      </a:r>
                      <a:r>
                        <a:rPr lang="pt-BR" sz="1500" baseline="0" dirty="0"/>
                        <a:t> e Substâncias</a:t>
                      </a:r>
                    </a:p>
                    <a:p>
                      <a:pPr algn="ctr"/>
                      <a:r>
                        <a:rPr lang="pt-BR" sz="1500" baseline="0" dirty="0"/>
                        <a:t>Infectantes</a:t>
                      </a:r>
                      <a:endParaRPr lang="pt-BR" sz="1500" dirty="0"/>
                    </a:p>
                  </a:txBody>
                  <a:tcPr anchor="ctr"/>
                </a:tc>
                <a:tc>
                  <a:txBody>
                    <a:bodyPr/>
                    <a:lstStyle/>
                    <a:p>
                      <a:pPr algn="ctr"/>
                      <a:r>
                        <a:rPr lang="pt-BR" sz="1500" dirty="0"/>
                        <a:t>6.1</a:t>
                      </a:r>
                    </a:p>
                  </a:txBody>
                  <a:tcPr anchor="ctr"/>
                </a:tc>
                <a:tc>
                  <a:txBody>
                    <a:bodyPr/>
                    <a:lstStyle/>
                    <a:p>
                      <a:pPr algn="just"/>
                      <a:r>
                        <a:rPr lang="pt-BR" sz="1500" dirty="0"/>
                        <a:t>Substâncias tóxicas: são substâncias capazes de provocar morte, lesões graves ou danos à saúde humana, se ingeridas ou inaladas, ou se entrarem em contato com a pele.  </a:t>
                      </a:r>
                    </a:p>
                  </a:txBody>
                  <a:tcPr anchor="ctr"/>
                </a:tc>
                <a:extLst>
                  <a:ext uri="{0D108BD9-81ED-4DB2-BD59-A6C34878D82A}">
                    <a16:rowId xmlns:a16="http://schemas.microsoft.com/office/drawing/2014/main" val="10001"/>
                  </a:ext>
                </a:extLst>
              </a:tr>
              <a:tr h="1109683">
                <a:tc vMerge="1">
                  <a:txBody>
                    <a:bodyPr/>
                    <a:lstStyle/>
                    <a:p>
                      <a:endParaRPr lang="pt-BR" sz="1500"/>
                    </a:p>
                  </a:txBody>
                  <a:tcPr/>
                </a:tc>
                <a:tc>
                  <a:txBody>
                    <a:bodyPr/>
                    <a:lstStyle/>
                    <a:p>
                      <a:pPr algn="ctr"/>
                      <a:r>
                        <a:rPr lang="pt-BR" sz="1500" dirty="0"/>
                        <a:t>6.2</a:t>
                      </a:r>
                    </a:p>
                  </a:txBody>
                  <a:tcPr anchor="ctr"/>
                </a:tc>
                <a:tc>
                  <a:txBody>
                    <a:bodyPr/>
                    <a:lstStyle/>
                    <a:p>
                      <a:pPr algn="just"/>
                      <a:r>
                        <a:rPr lang="pt-BR" sz="1500" dirty="0">
                          <a:solidFill>
                            <a:schemeClr val="tx1"/>
                          </a:solidFill>
                          <a:latin typeface="+mj-lt"/>
                        </a:rPr>
                        <a:t>Substâncias infectantes: </a:t>
                      </a:r>
                      <a:r>
                        <a:rPr lang="pt-BR" sz="1500" dirty="0">
                          <a:solidFill>
                            <a:schemeClr val="tx1"/>
                          </a:solidFill>
                          <a:latin typeface="+mj-lt"/>
                          <a:ea typeface="Tahoma" panose="020B0604030504040204" pitchFamily="34" charset="0"/>
                          <a:cs typeface="Tahoma" panose="020B0604030504040204" pitchFamily="34" charset="0"/>
                        </a:rPr>
                        <a:t>contém patógeno (incluindo bactérias, vírus, parasitas, fungos) ou microrganismo recombinante que possa provocar doenças infecciosas em seres humanos ou em animais.</a:t>
                      </a:r>
                    </a:p>
                    <a:p>
                      <a:pPr algn="just"/>
                      <a:endParaRPr lang="pt-BR" sz="1100" dirty="0">
                        <a:solidFill>
                          <a:srgbClr val="FF0000"/>
                        </a:solidFill>
                        <a:latin typeface="+mj-lt"/>
                      </a:endParaRPr>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940400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32" y="1448979"/>
            <a:ext cx="9144032" cy="360040"/>
          </a:xfrm>
          <a:prstGeom prst="rect">
            <a:avLst/>
          </a:prstGeom>
          <a:solidFill>
            <a:schemeClr val="tx2">
              <a:alpha val="2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dirty="0">
                <a:solidFill>
                  <a:schemeClr val="tx2"/>
                </a:solidFill>
              </a:rPr>
              <a:t>Ações em caso de </a:t>
            </a:r>
            <a:r>
              <a:rPr lang="pt-BR" b="1" dirty="0">
                <a:solidFill>
                  <a:schemeClr val="tx2"/>
                </a:solidFill>
              </a:rPr>
              <a:t>VAZAMENTO</a:t>
            </a:r>
            <a:r>
              <a:rPr lang="pt-BR" dirty="0">
                <a:solidFill>
                  <a:schemeClr val="tx2"/>
                </a:solidFill>
              </a:rPr>
              <a:t> ou </a:t>
            </a:r>
            <a:r>
              <a:rPr lang="pt-BR" b="1" dirty="0">
                <a:solidFill>
                  <a:schemeClr val="tx2"/>
                </a:solidFill>
              </a:rPr>
              <a:t>DERRAMAMENTO</a:t>
            </a:r>
          </a:p>
        </p:txBody>
      </p:sp>
      <p:sp>
        <p:nvSpPr>
          <p:cNvPr id="4" name="CaixaDeTexto 3"/>
          <p:cNvSpPr txBox="1"/>
          <p:nvPr/>
        </p:nvSpPr>
        <p:spPr>
          <a:xfrm>
            <a:off x="321794" y="1892770"/>
            <a:ext cx="8280920" cy="2446824"/>
          </a:xfrm>
          <a:prstGeom prst="rect">
            <a:avLst/>
          </a:prstGeom>
          <a:noFill/>
          <a:ln w="19050">
            <a:noFill/>
          </a:ln>
        </p:spPr>
        <p:txBody>
          <a:bodyPr wrap="square" rtlCol="0">
            <a:spAutoFit/>
          </a:bodyPr>
          <a:lstStyle/>
          <a:p>
            <a:pPr algn="just">
              <a:spcAft>
                <a:spcPts val="1800"/>
              </a:spcAft>
            </a:pPr>
            <a:r>
              <a:rPr lang="pt-BR" dirty="0"/>
              <a:t>►Não tocar nem caminhar sobre o produto derramado;</a:t>
            </a:r>
          </a:p>
          <a:p>
            <a:pPr algn="just">
              <a:spcAft>
                <a:spcPts val="1800"/>
              </a:spcAft>
            </a:pPr>
            <a:r>
              <a:rPr lang="pt-BR" dirty="0"/>
              <a:t>►Isolar a área até que o gás tenha sido dispersado. Parar o vazamento, </a:t>
            </a:r>
            <a:r>
              <a:rPr lang="pt-BR" dirty="0">
                <a:solidFill>
                  <a:srgbClr val="FD6E35"/>
                </a:solidFill>
              </a:rPr>
              <a:t>se isto puder ser feito sem risco;</a:t>
            </a:r>
          </a:p>
          <a:p>
            <a:pPr algn="just">
              <a:spcAft>
                <a:spcPts val="1800"/>
              </a:spcAft>
            </a:pPr>
            <a:r>
              <a:rPr lang="pt-BR" dirty="0"/>
              <a:t>►Todo o equipamento utilizado no manuseio do produto deve estar aterrado;</a:t>
            </a:r>
          </a:p>
          <a:p>
            <a:pPr algn="just">
              <a:spcAft>
                <a:spcPts val="1800"/>
              </a:spcAft>
            </a:pPr>
            <a:r>
              <a:rPr lang="pt-BR" dirty="0"/>
              <a:t>►Eliminar todas as fontes de ignição. Não fumar na área de risco e impedir que ocorram fagulhas e chamas;</a:t>
            </a:r>
          </a:p>
        </p:txBody>
      </p:sp>
      <p:pic>
        <p:nvPicPr>
          <p:cNvPr id="10" name="Imagem 9">
            <a:extLst>
              <a:ext uri="{FF2B5EF4-FFF2-40B4-BE49-F238E27FC236}">
                <a16:creationId xmlns:a16="http://schemas.microsoft.com/office/drawing/2014/main" id="{AB5D0527-3FB4-4F99-832D-D4C2373DE7E6}"/>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944565" cy="816074"/>
          </a:xfrm>
          <a:prstGeom prst="rect">
            <a:avLst/>
          </a:prstGeom>
        </p:spPr>
      </p:pic>
      <p:sp>
        <p:nvSpPr>
          <p:cNvPr id="11" name="CaixaDeTexto 10">
            <a:extLst>
              <a:ext uri="{FF2B5EF4-FFF2-40B4-BE49-F238E27FC236}">
                <a16:creationId xmlns:a16="http://schemas.microsoft.com/office/drawing/2014/main" id="{E2E5829C-DE89-4FFA-A292-4C7484A1B6AE}"/>
              </a:ext>
            </a:extLst>
          </p:cNvPr>
          <p:cNvSpPr txBox="1"/>
          <p:nvPr/>
        </p:nvSpPr>
        <p:spPr>
          <a:xfrm>
            <a:off x="214280" y="577298"/>
            <a:ext cx="4575855" cy="738664"/>
          </a:xfrm>
          <a:prstGeom prst="rect">
            <a:avLst/>
          </a:prstGeom>
          <a:noFill/>
        </p:spPr>
        <p:txBody>
          <a:bodyPr wrap="square" rtlCol="0">
            <a:spAutoFit/>
          </a:bodyPr>
          <a:lstStyle/>
          <a:p>
            <a:r>
              <a:rPr lang="pt-BR" sz="2200" b="1" dirty="0"/>
              <a:t>CLASSE 2 - GASES</a:t>
            </a:r>
          </a:p>
          <a:p>
            <a:r>
              <a:rPr lang="pt-BR" sz="2000" dirty="0"/>
              <a:t>Procedimento em Situação de Emergência</a:t>
            </a:r>
          </a:p>
        </p:txBody>
      </p:sp>
      <p:pic>
        <p:nvPicPr>
          <p:cNvPr id="12" name="Imagem 11">
            <a:extLst>
              <a:ext uri="{FF2B5EF4-FFF2-40B4-BE49-F238E27FC236}">
                <a16:creationId xmlns:a16="http://schemas.microsoft.com/office/drawing/2014/main" id="{2FDFD485-3924-406C-B653-A7A0A1E5817A}"/>
              </a:ext>
            </a:extLst>
          </p:cNvPr>
          <p:cNvPicPr>
            <a:picLocks noChangeAspect="1"/>
          </p:cNvPicPr>
          <p:nvPr/>
        </p:nvPicPr>
        <p:blipFill>
          <a:blip r:embed="rId4"/>
          <a:stretch>
            <a:fillRect/>
          </a:stretch>
        </p:blipFill>
        <p:spPr>
          <a:xfrm>
            <a:off x="8417950" y="4339594"/>
            <a:ext cx="629388" cy="568084"/>
          </a:xfrm>
          <a:prstGeom prst="rect">
            <a:avLst/>
          </a:prstGeom>
        </p:spPr>
      </p:pic>
    </p:spTree>
    <p:extLst>
      <p:ext uri="{BB962C8B-B14F-4D97-AF65-F5344CB8AC3E}">
        <p14:creationId xmlns:p14="http://schemas.microsoft.com/office/powerpoint/2010/main" val="237946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32" y="1431615"/>
            <a:ext cx="9144032" cy="360040"/>
          </a:xfrm>
          <a:prstGeom prst="rect">
            <a:avLst/>
          </a:prstGeom>
          <a:solidFill>
            <a:schemeClr val="tx2">
              <a:alpha val="2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dirty="0">
                <a:solidFill>
                  <a:schemeClr val="tx2"/>
                </a:solidFill>
              </a:rPr>
              <a:t>Ações em caso de </a:t>
            </a:r>
            <a:r>
              <a:rPr lang="pt-BR" b="1" dirty="0">
                <a:solidFill>
                  <a:schemeClr val="tx2"/>
                </a:solidFill>
              </a:rPr>
              <a:t>VAZAMENTO</a:t>
            </a:r>
            <a:r>
              <a:rPr lang="pt-BR" dirty="0">
                <a:solidFill>
                  <a:schemeClr val="tx2"/>
                </a:solidFill>
              </a:rPr>
              <a:t> ou </a:t>
            </a:r>
            <a:r>
              <a:rPr lang="pt-BR" b="1" dirty="0">
                <a:solidFill>
                  <a:schemeClr val="tx2"/>
                </a:solidFill>
              </a:rPr>
              <a:t>DERRAMAMENTO</a:t>
            </a:r>
          </a:p>
        </p:txBody>
      </p:sp>
      <p:sp>
        <p:nvSpPr>
          <p:cNvPr id="4" name="CaixaDeTexto 3"/>
          <p:cNvSpPr txBox="1"/>
          <p:nvPr/>
        </p:nvSpPr>
        <p:spPr>
          <a:xfrm>
            <a:off x="395536" y="1990484"/>
            <a:ext cx="7900432" cy="2446824"/>
          </a:xfrm>
          <a:prstGeom prst="rect">
            <a:avLst/>
          </a:prstGeom>
          <a:noFill/>
          <a:ln w="19050">
            <a:noFill/>
          </a:ln>
        </p:spPr>
        <p:txBody>
          <a:bodyPr wrap="square" rtlCol="0">
            <a:spAutoFit/>
          </a:bodyPr>
          <a:lstStyle/>
          <a:p>
            <a:pPr algn="just">
              <a:spcAft>
                <a:spcPts val="1800"/>
              </a:spcAft>
            </a:pPr>
            <a:r>
              <a:rPr lang="pt-BR" dirty="0"/>
              <a:t>►Não jogar água diretamente no ponto de vazamento;</a:t>
            </a:r>
          </a:p>
          <a:p>
            <a:pPr algn="just">
              <a:spcAft>
                <a:spcPts val="1800"/>
              </a:spcAft>
            </a:pPr>
            <a:r>
              <a:rPr lang="pt-BR" dirty="0"/>
              <a:t>►Se possível, virar o recipiente com vazamento de modo a permitir apenas a saída do gás;</a:t>
            </a:r>
          </a:p>
          <a:p>
            <a:pPr algn="just">
              <a:spcAft>
                <a:spcPts val="1800"/>
              </a:spcAft>
            </a:pPr>
            <a:r>
              <a:rPr lang="pt-BR" dirty="0"/>
              <a:t>►Usar neblina de água para reduzir ou desviar a nuvem de vapor;</a:t>
            </a:r>
          </a:p>
          <a:p>
            <a:pPr algn="just">
              <a:spcAft>
                <a:spcPts val="1800"/>
              </a:spcAft>
            </a:pPr>
            <a:r>
              <a:rPr lang="pt-BR" dirty="0"/>
              <a:t>►Evitar a penetração do gás em redes de esgotos, sistemas de ventilação ou áreas confinadas.</a:t>
            </a:r>
          </a:p>
        </p:txBody>
      </p:sp>
      <p:pic>
        <p:nvPicPr>
          <p:cNvPr id="9" name="Imagem 8">
            <a:extLst>
              <a:ext uri="{FF2B5EF4-FFF2-40B4-BE49-F238E27FC236}">
                <a16:creationId xmlns:a16="http://schemas.microsoft.com/office/drawing/2014/main" id="{83EEF7C3-9917-4B9D-8AAD-CC461BA3676F}"/>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944565" cy="816074"/>
          </a:xfrm>
          <a:prstGeom prst="rect">
            <a:avLst/>
          </a:prstGeom>
        </p:spPr>
      </p:pic>
      <p:sp>
        <p:nvSpPr>
          <p:cNvPr id="10" name="CaixaDeTexto 9">
            <a:extLst>
              <a:ext uri="{FF2B5EF4-FFF2-40B4-BE49-F238E27FC236}">
                <a16:creationId xmlns:a16="http://schemas.microsoft.com/office/drawing/2014/main" id="{4A62085D-3E6F-474E-BFFC-F7270323A665}"/>
              </a:ext>
            </a:extLst>
          </p:cNvPr>
          <p:cNvSpPr txBox="1"/>
          <p:nvPr/>
        </p:nvSpPr>
        <p:spPr>
          <a:xfrm>
            <a:off x="214280" y="577298"/>
            <a:ext cx="4575855" cy="738664"/>
          </a:xfrm>
          <a:prstGeom prst="rect">
            <a:avLst/>
          </a:prstGeom>
          <a:noFill/>
        </p:spPr>
        <p:txBody>
          <a:bodyPr wrap="square" rtlCol="0">
            <a:spAutoFit/>
          </a:bodyPr>
          <a:lstStyle/>
          <a:p>
            <a:r>
              <a:rPr lang="pt-BR" sz="2200" b="1" dirty="0"/>
              <a:t>CLASSE 2 - GASES</a:t>
            </a:r>
          </a:p>
          <a:p>
            <a:r>
              <a:rPr lang="pt-BR" sz="2000" dirty="0"/>
              <a:t>Procedimento em Situação de Emergência</a:t>
            </a:r>
          </a:p>
        </p:txBody>
      </p:sp>
    </p:spTree>
    <p:extLst>
      <p:ext uri="{BB962C8B-B14F-4D97-AF65-F5344CB8AC3E}">
        <p14:creationId xmlns:p14="http://schemas.microsoft.com/office/powerpoint/2010/main" val="328062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07503" y="1422867"/>
            <a:ext cx="6241937" cy="1207895"/>
          </a:xfrm>
          <a:prstGeom prst="rect">
            <a:avLst/>
          </a:prstGeom>
          <a:noFill/>
          <a:ln w="19050">
            <a:noFill/>
          </a:ln>
        </p:spPr>
        <p:txBody>
          <a:bodyPr wrap="square" rtlCol="0">
            <a:spAutoFit/>
          </a:bodyPr>
          <a:lstStyle/>
          <a:p>
            <a:pPr>
              <a:lnSpc>
                <a:spcPts val="3000"/>
              </a:lnSpc>
            </a:pPr>
            <a:r>
              <a:rPr lang="pt-BR" sz="1700" b="1" dirty="0"/>
              <a:t>Líquidos inflamáveis</a:t>
            </a:r>
            <a:r>
              <a:rPr lang="pt-BR" sz="1700" dirty="0"/>
              <a:t> são </a:t>
            </a:r>
            <a:r>
              <a:rPr lang="pt-BR" sz="1700" baseline="30000" dirty="0"/>
              <a:t>1 </a:t>
            </a:r>
            <a:r>
              <a:rPr lang="pt-BR" sz="1700" dirty="0">
                <a:solidFill>
                  <a:srgbClr val="00B050"/>
                </a:solidFill>
              </a:rPr>
              <a:t>líquidos</a:t>
            </a:r>
            <a:r>
              <a:rPr lang="pt-BR" sz="1700" dirty="0"/>
              <a:t>, </a:t>
            </a:r>
            <a:r>
              <a:rPr lang="pt-BR" sz="1700" baseline="30000" dirty="0"/>
              <a:t>2</a:t>
            </a:r>
            <a:r>
              <a:rPr lang="pt-BR" sz="1700" dirty="0"/>
              <a:t> </a:t>
            </a:r>
            <a:r>
              <a:rPr lang="pt-BR" sz="1700" dirty="0">
                <a:solidFill>
                  <a:srgbClr val="00B050"/>
                </a:solidFill>
              </a:rPr>
              <a:t>misturas de líquidos</a:t>
            </a:r>
            <a:r>
              <a:rPr lang="pt-BR" sz="1700" dirty="0"/>
              <a:t>, ou </a:t>
            </a:r>
            <a:r>
              <a:rPr lang="pt-BR" sz="1700" baseline="30000" dirty="0"/>
              <a:t>3</a:t>
            </a:r>
            <a:r>
              <a:rPr lang="pt-BR" sz="1700" dirty="0"/>
              <a:t> </a:t>
            </a:r>
            <a:r>
              <a:rPr lang="pt-BR" sz="1700" dirty="0">
                <a:solidFill>
                  <a:srgbClr val="00B050"/>
                </a:solidFill>
              </a:rPr>
              <a:t>líquidos contendo sólidos</a:t>
            </a:r>
            <a:r>
              <a:rPr lang="pt-BR" sz="1700" dirty="0"/>
              <a:t> em solução ou em suspensão, </a:t>
            </a:r>
            <a:r>
              <a:rPr lang="pt-BR" sz="1700" b="1" dirty="0"/>
              <a:t>como</a:t>
            </a:r>
            <a:r>
              <a:rPr lang="pt-BR" sz="1700" dirty="0"/>
              <a:t> </a:t>
            </a:r>
            <a:r>
              <a:rPr lang="pt-BR" sz="1700" dirty="0">
                <a:solidFill>
                  <a:srgbClr val="00B0F0"/>
                </a:solidFill>
              </a:rPr>
              <a:t>tintas</a:t>
            </a:r>
            <a:r>
              <a:rPr lang="pt-BR" sz="1700" dirty="0"/>
              <a:t>, </a:t>
            </a:r>
            <a:r>
              <a:rPr lang="pt-BR" sz="1700" dirty="0">
                <a:solidFill>
                  <a:srgbClr val="00B0F0"/>
                </a:solidFill>
              </a:rPr>
              <a:t>vernizes</a:t>
            </a:r>
            <a:r>
              <a:rPr lang="pt-BR" sz="1700" dirty="0"/>
              <a:t>, </a:t>
            </a:r>
            <a:r>
              <a:rPr lang="pt-BR" sz="1700" dirty="0">
                <a:solidFill>
                  <a:srgbClr val="00B0F0"/>
                </a:solidFill>
              </a:rPr>
              <a:t>lacas</a:t>
            </a:r>
            <a:r>
              <a:rPr lang="pt-BR" sz="1700" dirty="0"/>
              <a:t> e outros... </a:t>
            </a:r>
          </a:p>
        </p:txBody>
      </p:sp>
      <p:sp>
        <p:nvSpPr>
          <p:cNvPr id="3" name="Retângulo de cantos arredondados 2"/>
          <p:cNvSpPr/>
          <p:nvPr/>
        </p:nvSpPr>
        <p:spPr>
          <a:xfrm>
            <a:off x="6522196" y="1255983"/>
            <a:ext cx="2462941" cy="3462951"/>
          </a:xfrm>
          <a:prstGeom prst="roundRect">
            <a:avLst>
              <a:gd name="adj" fmla="val 3667"/>
            </a:avLst>
          </a:prstGeom>
          <a:solidFill>
            <a:srgbClr val="FFFF00">
              <a:alpha val="20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90000" rIns="288000" bIns="45720" numCol="1" spcCol="0" rtlCol="0" fromWordArt="0" anchor="b" anchorCtr="0" forceAA="0" compatLnSpc="1">
            <a:prstTxWarp prst="textNoShape">
              <a:avLst/>
            </a:prstTxWarp>
            <a:noAutofit/>
          </a:bodyPr>
          <a:lstStyle/>
          <a:p>
            <a:pPr>
              <a:lnSpc>
                <a:spcPts val="2500"/>
              </a:lnSpc>
              <a:spcAft>
                <a:spcPts val="1200"/>
              </a:spcAft>
            </a:pPr>
            <a:r>
              <a:rPr lang="pt-BR" sz="1600" dirty="0">
                <a:solidFill>
                  <a:srgbClr val="C00000"/>
                </a:solidFill>
              </a:rPr>
              <a:t>          A </a:t>
            </a:r>
            <a:r>
              <a:rPr lang="pt-BR" sz="1600" b="1" dirty="0">
                <a:solidFill>
                  <a:srgbClr val="C00000"/>
                </a:solidFill>
              </a:rPr>
              <a:t>maioria</a:t>
            </a:r>
            <a:r>
              <a:rPr lang="pt-BR" sz="1600" dirty="0">
                <a:solidFill>
                  <a:srgbClr val="C00000"/>
                </a:solidFill>
              </a:rPr>
              <a:t> dos acidentes rodoviários com produtos perigosos </a:t>
            </a:r>
            <a:r>
              <a:rPr lang="pt-BR" sz="1600" b="1" dirty="0">
                <a:solidFill>
                  <a:srgbClr val="C00000"/>
                </a:solidFill>
              </a:rPr>
              <a:t>envolve líquidos inflamáveis</a:t>
            </a:r>
            <a:r>
              <a:rPr lang="pt-BR" sz="1600" dirty="0">
                <a:solidFill>
                  <a:srgbClr val="C00000"/>
                </a:solidFill>
              </a:rPr>
              <a:t>, principalmente combustíveis como gasolina, álcool e óleo diesel.</a:t>
            </a:r>
          </a:p>
        </p:txBody>
      </p:sp>
      <p:pic>
        <p:nvPicPr>
          <p:cNvPr id="9" name="Imagem 8">
            <a:extLst>
              <a:ext uri="{FF2B5EF4-FFF2-40B4-BE49-F238E27FC236}">
                <a16:creationId xmlns:a16="http://schemas.microsoft.com/office/drawing/2014/main" id="{12299008-7F2D-4E9D-AFC6-42885A79EE7B}"/>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6"/>
            <a:ext cx="4650917" cy="845569"/>
          </a:xfrm>
          <a:prstGeom prst="rect">
            <a:avLst/>
          </a:prstGeom>
        </p:spPr>
      </p:pic>
      <p:sp>
        <p:nvSpPr>
          <p:cNvPr id="10" name="CaixaDeTexto 9">
            <a:extLst>
              <a:ext uri="{FF2B5EF4-FFF2-40B4-BE49-F238E27FC236}">
                <a16:creationId xmlns:a16="http://schemas.microsoft.com/office/drawing/2014/main" id="{17D85D98-31DA-4B00-B9E1-F1193157E973}"/>
              </a:ext>
            </a:extLst>
          </p:cNvPr>
          <p:cNvSpPr txBox="1"/>
          <p:nvPr/>
        </p:nvSpPr>
        <p:spPr>
          <a:xfrm>
            <a:off x="214281" y="577298"/>
            <a:ext cx="4357719" cy="769441"/>
          </a:xfrm>
          <a:prstGeom prst="rect">
            <a:avLst/>
          </a:prstGeom>
          <a:noFill/>
        </p:spPr>
        <p:txBody>
          <a:bodyPr wrap="square" rtlCol="0">
            <a:spAutoFit/>
          </a:bodyPr>
          <a:lstStyle/>
          <a:p>
            <a:r>
              <a:rPr lang="pt-BR" sz="2200" b="1" dirty="0"/>
              <a:t>CONCEITUAÇÃO</a:t>
            </a:r>
          </a:p>
          <a:p>
            <a:r>
              <a:rPr lang="pt-BR" sz="2200" dirty="0"/>
              <a:t>Classe 3 – Líquidos Inflamáveis</a:t>
            </a:r>
          </a:p>
        </p:txBody>
      </p:sp>
      <p:pic>
        <p:nvPicPr>
          <p:cNvPr id="11" name="Picture 8">
            <a:extLst>
              <a:ext uri="{FF2B5EF4-FFF2-40B4-BE49-F238E27FC236}">
                <a16:creationId xmlns:a16="http://schemas.microsoft.com/office/drawing/2014/main" id="{193CE69E-8242-4F95-83A6-86FC474246AC}"/>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6069500" y="853452"/>
            <a:ext cx="1209103" cy="1209103"/>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03A38CD2-5FAF-4AFA-BDF2-E4C204B9CD07}"/>
              </a:ext>
            </a:extLst>
          </p:cNvPr>
          <p:cNvSpPr txBox="1"/>
          <p:nvPr/>
        </p:nvSpPr>
        <p:spPr>
          <a:xfrm>
            <a:off x="158863" y="2803944"/>
            <a:ext cx="6241937" cy="1977336"/>
          </a:xfrm>
          <a:prstGeom prst="rect">
            <a:avLst/>
          </a:prstGeom>
          <a:noFill/>
          <a:ln w="19050">
            <a:noFill/>
          </a:ln>
        </p:spPr>
        <p:txBody>
          <a:bodyPr wrap="square" rtlCol="0">
            <a:spAutoFit/>
          </a:bodyPr>
          <a:lstStyle/>
          <a:p>
            <a:pPr>
              <a:lnSpc>
                <a:spcPts val="3000"/>
              </a:lnSpc>
            </a:pPr>
            <a:r>
              <a:rPr lang="pt-BR" sz="1700" dirty="0"/>
              <a:t>...</a:t>
            </a:r>
            <a:r>
              <a:rPr lang="pt-BR" sz="1700" dirty="0">
                <a:solidFill>
                  <a:srgbClr val="7030A0"/>
                </a:solidFill>
              </a:rPr>
              <a:t>excluídas as substâncias que tenham sido classificadas de forma diferente</a:t>
            </a:r>
            <a:r>
              <a:rPr lang="pt-BR" sz="1700" dirty="0"/>
              <a:t>, em função de suas </a:t>
            </a:r>
            <a:r>
              <a:rPr lang="pt-BR" sz="1700" b="1" dirty="0"/>
              <a:t>características perigosas</a:t>
            </a:r>
            <a:r>
              <a:rPr lang="pt-BR" sz="1700" dirty="0"/>
              <a:t>, que </a:t>
            </a:r>
            <a:r>
              <a:rPr lang="pt-BR" sz="1700" dirty="0">
                <a:solidFill>
                  <a:srgbClr val="FD6E35"/>
                </a:solidFill>
              </a:rPr>
              <a:t>produzem vapores inflamáveis</a:t>
            </a:r>
            <a:r>
              <a:rPr lang="pt-BR" sz="1700" dirty="0"/>
              <a:t> </a:t>
            </a:r>
            <a:r>
              <a:rPr lang="pt-BR" sz="1700" u="sng" dirty="0"/>
              <a:t>a temperaturas de até</a:t>
            </a:r>
            <a:r>
              <a:rPr lang="pt-BR" sz="1700" dirty="0"/>
              <a:t> </a:t>
            </a:r>
            <a:r>
              <a:rPr lang="pt-BR" sz="1700" dirty="0">
                <a:highlight>
                  <a:srgbClr val="FFFF00"/>
                </a:highlight>
              </a:rPr>
              <a:t>60,5ºC, em teste de vaso fechado</a:t>
            </a:r>
            <a:r>
              <a:rPr lang="pt-BR" sz="1700" dirty="0"/>
              <a:t>, ou </a:t>
            </a:r>
            <a:r>
              <a:rPr lang="pt-BR" sz="1700" dirty="0">
                <a:highlight>
                  <a:srgbClr val="00FFFF"/>
                </a:highlight>
              </a:rPr>
              <a:t>até 65,6ºC, em teste de vaso aberto</a:t>
            </a:r>
            <a:r>
              <a:rPr lang="pt-BR" sz="1700" dirty="0"/>
              <a:t>, conforme normas brasileiras ou normas internacionalmente aceitas.</a:t>
            </a:r>
          </a:p>
        </p:txBody>
      </p:sp>
    </p:spTree>
    <p:extLst>
      <p:ext uri="{BB962C8B-B14F-4D97-AF65-F5344CB8AC3E}">
        <p14:creationId xmlns:p14="http://schemas.microsoft.com/office/powerpoint/2010/main" val="381293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79512" y="1573303"/>
            <a:ext cx="8712968" cy="646331"/>
          </a:xfrm>
          <a:prstGeom prst="rect">
            <a:avLst/>
          </a:prstGeom>
          <a:noFill/>
          <a:ln w="19050">
            <a:noFill/>
          </a:ln>
        </p:spPr>
        <p:txBody>
          <a:bodyPr wrap="square" rtlCol="0">
            <a:spAutoFit/>
          </a:bodyPr>
          <a:lstStyle/>
          <a:p>
            <a:r>
              <a:rPr lang="pt-BR" dirty="0"/>
              <a:t>Em geral as </a:t>
            </a:r>
            <a:r>
              <a:rPr lang="pt-BR" b="1" dirty="0">
                <a:solidFill>
                  <a:srgbClr val="FD6E35"/>
                </a:solidFill>
              </a:rPr>
              <a:t>substâncias inflamáveis</a:t>
            </a:r>
            <a:r>
              <a:rPr lang="pt-BR" dirty="0"/>
              <a:t> são de </a:t>
            </a:r>
            <a:r>
              <a:rPr lang="pt-BR" dirty="0">
                <a:solidFill>
                  <a:srgbClr val="00B0F0"/>
                </a:solidFill>
              </a:rPr>
              <a:t>origem orgânica</a:t>
            </a:r>
            <a:r>
              <a:rPr lang="pt-BR" dirty="0"/>
              <a:t>, como por exemplo: </a:t>
            </a:r>
            <a:r>
              <a:rPr lang="pt-BR" dirty="0">
                <a:solidFill>
                  <a:srgbClr val="00B050"/>
                </a:solidFill>
              </a:rPr>
              <a:t>hidrocarbonetos</a:t>
            </a:r>
            <a:r>
              <a:rPr lang="pt-BR" dirty="0"/>
              <a:t>, </a:t>
            </a:r>
            <a:r>
              <a:rPr lang="pt-BR" dirty="0">
                <a:solidFill>
                  <a:srgbClr val="00B050"/>
                </a:solidFill>
              </a:rPr>
              <a:t>álcoois</a:t>
            </a:r>
            <a:r>
              <a:rPr lang="pt-BR" dirty="0"/>
              <a:t>, </a:t>
            </a:r>
            <a:r>
              <a:rPr lang="pt-BR" dirty="0">
                <a:solidFill>
                  <a:srgbClr val="00B050"/>
                </a:solidFill>
              </a:rPr>
              <a:t>aldeídos</a:t>
            </a:r>
            <a:r>
              <a:rPr lang="pt-BR" dirty="0"/>
              <a:t> e </a:t>
            </a:r>
            <a:r>
              <a:rPr lang="pt-BR" dirty="0">
                <a:solidFill>
                  <a:srgbClr val="00B050"/>
                </a:solidFill>
              </a:rPr>
              <a:t>cetonas</a:t>
            </a:r>
            <a:r>
              <a:rPr lang="pt-BR" dirty="0"/>
              <a:t>, entre outros. </a:t>
            </a:r>
          </a:p>
        </p:txBody>
      </p:sp>
      <p:sp>
        <p:nvSpPr>
          <p:cNvPr id="5" name="CaixaDeTexto 4"/>
          <p:cNvSpPr txBox="1"/>
          <p:nvPr/>
        </p:nvSpPr>
        <p:spPr>
          <a:xfrm>
            <a:off x="0" y="2689439"/>
            <a:ext cx="9144000" cy="1682512"/>
          </a:xfrm>
          <a:prstGeom prst="rect">
            <a:avLst/>
          </a:prstGeom>
          <a:solidFill>
            <a:schemeClr val="accent1">
              <a:lumMod val="20000"/>
              <a:lumOff val="80000"/>
            </a:schemeClr>
          </a:solidFill>
          <a:ln w="19050">
            <a:noFill/>
          </a:ln>
        </p:spPr>
        <p:txBody>
          <a:bodyPr wrap="square" lIns="324000" rtlCol="0">
            <a:spAutoFit/>
          </a:bodyPr>
          <a:lstStyle/>
          <a:p>
            <a:pPr algn="just">
              <a:lnSpc>
                <a:spcPts val="2500"/>
              </a:lnSpc>
              <a:spcAft>
                <a:spcPts val="800"/>
              </a:spcAft>
            </a:pPr>
            <a:r>
              <a:rPr lang="pt-BR" dirty="0"/>
              <a:t>►1090 – </a:t>
            </a:r>
            <a:r>
              <a:rPr lang="pt-BR" b="1" dirty="0"/>
              <a:t>Acetona</a:t>
            </a:r>
          </a:p>
          <a:p>
            <a:pPr algn="just">
              <a:lnSpc>
                <a:spcPts val="2500"/>
              </a:lnSpc>
              <a:spcAft>
                <a:spcPts val="800"/>
              </a:spcAft>
            </a:pPr>
            <a:r>
              <a:rPr lang="pt-BR" dirty="0"/>
              <a:t>►1170 - </a:t>
            </a:r>
            <a:r>
              <a:rPr lang="pt-BR" b="1" dirty="0"/>
              <a:t>Etanol</a:t>
            </a:r>
            <a:r>
              <a:rPr lang="pt-BR" dirty="0"/>
              <a:t> (álcool etílico) ou </a:t>
            </a:r>
            <a:r>
              <a:rPr lang="pt-BR" b="1" dirty="0"/>
              <a:t>Solução de Etanol</a:t>
            </a:r>
            <a:r>
              <a:rPr lang="pt-BR" dirty="0"/>
              <a:t> (Solução de Álcool Etílico)</a:t>
            </a:r>
          </a:p>
          <a:p>
            <a:pPr algn="just">
              <a:lnSpc>
                <a:spcPts val="2500"/>
              </a:lnSpc>
              <a:spcAft>
                <a:spcPts val="800"/>
              </a:spcAft>
            </a:pPr>
            <a:r>
              <a:rPr lang="pt-BR" dirty="0"/>
              <a:t>►1202 - </a:t>
            </a:r>
            <a:r>
              <a:rPr lang="pt-BR" b="1" dirty="0"/>
              <a:t>Gasóleo</a:t>
            </a:r>
            <a:r>
              <a:rPr lang="pt-BR" dirty="0"/>
              <a:t>, ou </a:t>
            </a:r>
            <a:r>
              <a:rPr lang="pt-BR" b="1" dirty="0"/>
              <a:t>Óleo Diesel</a:t>
            </a:r>
            <a:r>
              <a:rPr lang="pt-BR" dirty="0"/>
              <a:t>, ou </a:t>
            </a:r>
            <a:r>
              <a:rPr lang="pt-BR" b="1" dirty="0"/>
              <a:t>Óleo para aquecimento</a:t>
            </a:r>
            <a:r>
              <a:rPr lang="pt-BR" dirty="0"/>
              <a:t>, LEVE</a:t>
            </a:r>
          </a:p>
          <a:p>
            <a:pPr algn="just">
              <a:lnSpc>
                <a:spcPts val="2500"/>
              </a:lnSpc>
              <a:spcAft>
                <a:spcPts val="800"/>
              </a:spcAft>
            </a:pPr>
            <a:r>
              <a:rPr lang="pt-BR" dirty="0"/>
              <a:t>►1203 – </a:t>
            </a:r>
            <a:r>
              <a:rPr lang="pt-BR" b="1" dirty="0"/>
              <a:t>Combustível para Motores</a:t>
            </a:r>
            <a:r>
              <a:rPr lang="pt-BR" dirty="0"/>
              <a:t> ou </a:t>
            </a:r>
            <a:r>
              <a:rPr lang="pt-BR" b="1" dirty="0"/>
              <a:t>Gasolina de Aviação</a:t>
            </a:r>
            <a:r>
              <a:rPr lang="pt-BR" dirty="0"/>
              <a:t> (GAV-100LL ou AVGAS-100LL)</a:t>
            </a:r>
          </a:p>
        </p:txBody>
      </p:sp>
      <p:pic>
        <p:nvPicPr>
          <p:cNvPr id="12" name="Imagem 11">
            <a:extLst>
              <a:ext uri="{FF2B5EF4-FFF2-40B4-BE49-F238E27FC236}">
                <a16:creationId xmlns:a16="http://schemas.microsoft.com/office/drawing/2014/main" id="{135C2928-88CF-478A-862C-2D6C27115AC5}"/>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6"/>
            <a:ext cx="4650917" cy="845569"/>
          </a:xfrm>
          <a:prstGeom prst="rect">
            <a:avLst/>
          </a:prstGeom>
        </p:spPr>
      </p:pic>
      <p:sp>
        <p:nvSpPr>
          <p:cNvPr id="13" name="CaixaDeTexto 12">
            <a:extLst>
              <a:ext uri="{FF2B5EF4-FFF2-40B4-BE49-F238E27FC236}">
                <a16:creationId xmlns:a16="http://schemas.microsoft.com/office/drawing/2014/main" id="{65BFF073-0692-41B2-9A6F-1701DEAEB5A8}"/>
              </a:ext>
            </a:extLst>
          </p:cNvPr>
          <p:cNvSpPr txBox="1"/>
          <p:nvPr/>
        </p:nvSpPr>
        <p:spPr>
          <a:xfrm>
            <a:off x="214281" y="577298"/>
            <a:ext cx="4357719" cy="769441"/>
          </a:xfrm>
          <a:prstGeom prst="rect">
            <a:avLst/>
          </a:prstGeom>
          <a:noFill/>
        </p:spPr>
        <p:txBody>
          <a:bodyPr wrap="square" rtlCol="0">
            <a:spAutoFit/>
          </a:bodyPr>
          <a:lstStyle/>
          <a:p>
            <a:r>
              <a:rPr lang="pt-BR" sz="2200" b="1" dirty="0"/>
              <a:t>CONCEITUAÇÃO</a:t>
            </a:r>
          </a:p>
          <a:p>
            <a:r>
              <a:rPr lang="pt-BR" sz="2200" dirty="0"/>
              <a:t>Classe 3 – Líquidos Inflamáveis</a:t>
            </a:r>
          </a:p>
        </p:txBody>
      </p:sp>
      <p:pic>
        <p:nvPicPr>
          <p:cNvPr id="14" name="Imagem 13">
            <a:extLst>
              <a:ext uri="{FF2B5EF4-FFF2-40B4-BE49-F238E27FC236}">
                <a16:creationId xmlns:a16="http://schemas.microsoft.com/office/drawing/2014/main" id="{FD841033-05AA-46C8-96BA-E746C1CFD8D9}"/>
              </a:ext>
            </a:extLst>
          </p:cNvPr>
          <p:cNvPicPr>
            <a:picLocks noChangeAspect="1"/>
          </p:cNvPicPr>
          <p:nvPr/>
        </p:nvPicPr>
        <p:blipFill>
          <a:blip r:embed="rId4"/>
          <a:stretch>
            <a:fillRect/>
          </a:stretch>
        </p:blipFill>
        <p:spPr>
          <a:xfrm>
            <a:off x="8417950" y="4381156"/>
            <a:ext cx="629388" cy="568084"/>
          </a:xfrm>
          <a:prstGeom prst="rect">
            <a:avLst/>
          </a:prstGeom>
        </p:spPr>
      </p:pic>
      <p:sp>
        <p:nvSpPr>
          <p:cNvPr id="3" name="Retângulo 2">
            <a:extLst>
              <a:ext uri="{FF2B5EF4-FFF2-40B4-BE49-F238E27FC236}">
                <a16:creationId xmlns:a16="http://schemas.microsoft.com/office/drawing/2014/main" id="{4CFA7946-6EBE-4E48-877D-713EBFEE49C8}"/>
              </a:ext>
            </a:extLst>
          </p:cNvPr>
          <p:cNvSpPr/>
          <p:nvPr/>
        </p:nvSpPr>
        <p:spPr>
          <a:xfrm>
            <a:off x="2567560" y="2571750"/>
            <a:ext cx="6574302" cy="369332"/>
          </a:xfrm>
          <a:prstGeom prst="rect">
            <a:avLst/>
          </a:prstGeom>
          <a:solidFill>
            <a:schemeClr val="tx2"/>
          </a:solidFill>
        </p:spPr>
        <p:txBody>
          <a:bodyPr wrap="square" rtlCol="0" anchor="ctr">
            <a:spAutoFit/>
          </a:bodyPr>
          <a:lstStyle/>
          <a:p>
            <a:pPr algn="l"/>
            <a:r>
              <a:rPr lang="pt-BR" b="1" dirty="0">
                <a:solidFill>
                  <a:schemeClr val="bg1"/>
                </a:solidFill>
                <a:latin typeface="+mj-lt"/>
              </a:rPr>
              <a:t>Líquidos Inflamáveis mais transportados nas estradas brasileiras</a:t>
            </a:r>
          </a:p>
        </p:txBody>
      </p:sp>
    </p:spTree>
    <p:extLst>
      <p:ext uri="{BB962C8B-B14F-4D97-AF65-F5344CB8AC3E}">
        <p14:creationId xmlns:p14="http://schemas.microsoft.com/office/powerpoint/2010/main" val="496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0" y="1562186"/>
            <a:ext cx="9144000" cy="3150863"/>
          </a:xfrm>
          <a:prstGeom prst="rect">
            <a:avLst/>
          </a:prstGeom>
          <a:solidFill>
            <a:schemeClr val="accent1">
              <a:lumMod val="20000"/>
              <a:lumOff val="80000"/>
            </a:schemeClr>
          </a:solidFill>
          <a:ln w="19050">
            <a:noFill/>
          </a:ln>
        </p:spPr>
        <p:txBody>
          <a:bodyPr wrap="square" lIns="180000" rtlCol="0">
            <a:spAutoFit/>
          </a:bodyPr>
          <a:lstStyle/>
          <a:p>
            <a:pPr algn="just">
              <a:lnSpc>
                <a:spcPts val="2500"/>
              </a:lnSpc>
              <a:spcAft>
                <a:spcPts val="800"/>
              </a:spcAft>
            </a:pPr>
            <a:r>
              <a:rPr lang="pt-BR" dirty="0"/>
              <a:t>►1223 – </a:t>
            </a:r>
            <a:r>
              <a:rPr lang="pt-BR" b="1" dirty="0"/>
              <a:t>Querosene</a:t>
            </a:r>
          </a:p>
          <a:p>
            <a:pPr algn="just">
              <a:lnSpc>
                <a:spcPts val="2500"/>
              </a:lnSpc>
              <a:spcAft>
                <a:spcPts val="800"/>
              </a:spcAft>
            </a:pPr>
            <a:r>
              <a:rPr lang="pt-BR" b="1" dirty="0"/>
              <a:t>►</a:t>
            </a:r>
            <a:r>
              <a:rPr lang="pt-BR" dirty="0"/>
              <a:t>1230 – </a:t>
            </a:r>
            <a:r>
              <a:rPr lang="pt-BR" b="1" dirty="0"/>
              <a:t>Metanol</a:t>
            </a:r>
          </a:p>
          <a:p>
            <a:pPr algn="just">
              <a:lnSpc>
                <a:spcPts val="2500"/>
              </a:lnSpc>
              <a:spcAft>
                <a:spcPts val="800"/>
              </a:spcAft>
            </a:pPr>
            <a:r>
              <a:rPr lang="pt-BR" dirty="0"/>
              <a:t>►1263 - </a:t>
            </a:r>
            <a:r>
              <a:rPr lang="pt-BR" b="1" dirty="0"/>
              <a:t>Tintas</a:t>
            </a:r>
            <a:r>
              <a:rPr lang="pt-BR" dirty="0"/>
              <a:t> (incluindo </a:t>
            </a:r>
            <a:r>
              <a:rPr lang="pt-BR" u="sng" dirty="0"/>
              <a:t>tintas</a:t>
            </a:r>
            <a:r>
              <a:rPr lang="pt-BR" dirty="0"/>
              <a:t>, </a:t>
            </a:r>
            <a:r>
              <a:rPr lang="pt-BR" u="sng" dirty="0"/>
              <a:t>lacas</a:t>
            </a:r>
            <a:r>
              <a:rPr lang="pt-BR" dirty="0"/>
              <a:t>, </a:t>
            </a:r>
            <a:r>
              <a:rPr lang="pt-BR" u="sng" dirty="0"/>
              <a:t>esmaltes</a:t>
            </a:r>
            <a:r>
              <a:rPr lang="pt-BR" dirty="0"/>
              <a:t>, </a:t>
            </a:r>
            <a:r>
              <a:rPr lang="pt-BR" u="sng" dirty="0"/>
              <a:t>tinturas</a:t>
            </a:r>
            <a:r>
              <a:rPr lang="pt-BR" dirty="0"/>
              <a:t>, </a:t>
            </a:r>
            <a:r>
              <a:rPr lang="pt-BR" u="sng" dirty="0"/>
              <a:t>goma lacas</a:t>
            </a:r>
            <a:r>
              <a:rPr lang="pt-BR" dirty="0"/>
              <a:t>, </a:t>
            </a:r>
            <a:r>
              <a:rPr lang="pt-BR" u="sng" dirty="0"/>
              <a:t>vernizes</a:t>
            </a:r>
            <a:r>
              <a:rPr lang="pt-BR" dirty="0"/>
              <a:t>, </a:t>
            </a:r>
            <a:r>
              <a:rPr lang="pt-BR" u="sng" dirty="0"/>
              <a:t>polidores</a:t>
            </a:r>
            <a:r>
              <a:rPr lang="pt-BR" dirty="0"/>
              <a:t>, </a:t>
            </a:r>
            <a:r>
              <a:rPr lang="pt-BR" u="sng" dirty="0"/>
              <a:t>enchimentos líquidos</a:t>
            </a:r>
            <a:r>
              <a:rPr lang="pt-BR" dirty="0"/>
              <a:t> e </a:t>
            </a:r>
            <a:r>
              <a:rPr lang="pt-BR" u="sng" dirty="0"/>
              <a:t>bases líquidas</a:t>
            </a:r>
            <a:r>
              <a:rPr lang="pt-BR" dirty="0"/>
              <a:t> para lacas) ou </a:t>
            </a:r>
            <a:r>
              <a:rPr lang="pt-BR" b="1" dirty="0"/>
              <a:t>Materiais relacionados com tintas</a:t>
            </a:r>
            <a:r>
              <a:rPr lang="pt-BR" dirty="0"/>
              <a:t> (incluindo diluentes ou redutores para tintas)</a:t>
            </a:r>
          </a:p>
          <a:p>
            <a:pPr algn="just">
              <a:lnSpc>
                <a:spcPts val="2500"/>
              </a:lnSpc>
              <a:spcAft>
                <a:spcPts val="800"/>
              </a:spcAft>
            </a:pPr>
            <a:r>
              <a:rPr lang="pt-BR" dirty="0"/>
              <a:t>►1294 – </a:t>
            </a:r>
            <a:r>
              <a:rPr lang="pt-BR" b="1" dirty="0"/>
              <a:t>Tolueno</a:t>
            </a:r>
          </a:p>
          <a:p>
            <a:pPr algn="just">
              <a:lnSpc>
                <a:spcPts val="2500"/>
              </a:lnSpc>
              <a:spcAft>
                <a:spcPts val="800"/>
              </a:spcAft>
            </a:pPr>
            <a:r>
              <a:rPr lang="pt-BR" b="1" dirty="0"/>
              <a:t>►</a:t>
            </a:r>
            <a:r>
              <a:rPr lang="pt-BR" dirty="0"/>
              <a:t>1863 – </a:t>
            </a:r>
            <a:r>
              <a:rPr lang="pt-BR" b="1" dirty="0"/>
              <a:t>Combustível para aviões</a:t>
            </a:r>
            <a:r>
              <a:rPr lang="pt-BR" dirty="0"/>
              <a:t> à turbina ou Querosene de Aviação QAV-1 ou JET A-1 </a:t>
            </a:r>
          </a:p>
          <a:p>
            <a:pPr algn="just">
              <a:lnSpc>
                <a:spcPts val="2500"/>
              </a:lnSpc>
              <a:spcAft>
                <a:spcPts val="800"/>
              </a:spcAft>
            </a:pPr>
            <a:r>
              <a:rPr lang="pt-BR" dirty="0"/>
              <a:t>►1999 – </a:t>
            </a:r>
            <a:r>
              <a:rPr lang="pt-BR" b="1" dirty="0"/>
              <a:t>Alcatrões Líquidos</a:t>
            </a:r>
            <a:r>
              <a:rPr lang="pt-BR" dirty="0"/>
              <a:t>, inclusive asfalto, óleos, betumes e </a:t>
            </a:r>
            <a:r>
              <a:rPr lang="pt-BR" i="1" dirty="0" err="1"/>
              <a:t>cut</a:t>
            </a:r>
            <a:r>
              <a:rPr lang="pt-BR" i="1" dirty="0"/>
              <a:t> </a:t>
            </a:r>
            <a:r>
              <a:rPr lang="pt-BR" i="1" dirty="0" err="1"/>
              <a:t>backs</a:t>
            </a:r>
            <a:r>
              <a:rPr lang="pt-BR" dirty="0"/>
              <a:t> rodoviários</a:t>
            </a:r>
          </a:p>
        </p:txBody>
      </p:sp>
      <p:pic>
        <p:nvPicPr>
          <p:cNvPr id="9" name="Imagem 8">
            <a:extLst>
              <a:ext uri="{FF2B5EF4-FFF2-40B4-BE49-F238E27FC236}">
                <a16:creationId xmlns:a16="http://schemas.microsoft.com/office/drawing/2014/main" id="{52AEB6CF-5319-4357-85DC-6DDA489FA472}"/>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6"/>
            <a:ext cx="4650917" cy="845569"/>
          </a:xfrm>
          <a:prstGeom prst="rect">
            <a:avLst/>
          </a:prstGeom>
        </p:spPr>
      </p:pic>
      <p:sp>
        <p:nvSpPr>
          <p:cNvPr id="10" name="CaixaDeTexto 9">
            <a:extLst>
              <a:ext uri="{FF2B5EF4-FFF2-40B4-BE49-F238E27FC236}">
                <a16:creationId xmlns:a16="http://schemas.microsoft.com/office/drawing/2014/main" id="{3C4BBD3B-9448-4E0D-A275-FE8BDF34FC29}"/>
              </a:ext>
            </a:extLst>
          </p:cNvPr>
          <p:cNvSpPr txBox="1"/>
          <p:nvPr/>
        </p:nvSpPr>
        <p:spPr>
          <a:xfrm>
            <a:off x="214281" y="577298"/>
            <a:ext cx="4357719" cy="769441"/>
          </a:xfrm>
          <a:prstGeom prst="rect">
            <a:avLst/>
          </a:prstGeom>
          <a:noFill/>
        </p:spPr>
        <p:txBody>
          <a:bodyPr wrap="square" rtlCol="0">
            <a:spAutoFit/>
          </a:bodyPr>
          <a:lstStyle/>
          <a:p>
            <a:r>
              <a:rPr lang="pt-BR" sz="2200" b="1" dirty="0"/>
              <a:t>CONCEITUAÇÃO</a:t>
            </a:r>
          </a:p>
          <a:p>
            <a:r>
              <a:rPr lang="pt-BR" sz="2200" dirty="0"/>
              <a:t>Classe 3 – Líquidos Inflamáveis</a:t>
            </a:r>
          </a:p>
        </p:txBody>
      </p:sp>
    </p:spTree>
    <p:extLst>
      <p:ext uri="{BB962C8B-B14F-4D97-AF65-F5344CB8AC3E}">
        <p14:creationId xmlns:p14="http://schemas.microsoft.com/office/powerpoint/2010/main" val="273559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986AA143-AF91-4869-B739-38D824B4D6CF}"/>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944565" cy="816074"/>
          </a:xfrm>
          <a:prstGeom prst="rect">
            <a:avLst/>
          </a:prstGeom>
        </p:spPr>
      </p:pic>
      <p:sp>
        <p:nvSpPr>
          <p:cNvPr id="16" name="CaixaDeTexto 15">
            <a:extLst>
              <a:ext uri="{FF2B5EF4-FFF2-40B4-BE49-F238E27FC236}">
                <a16:creationId xmlns:a16="http://schemas.microsoft.com/office/drawing/2014/main" id="{464EDA4D-43F8-484F-825A-80CC52FBD260}"/>
              </a:ext>
            </a:extLst>
          </p:cNvPr>
          <p:cNvSpPr txBox="1"/>
          <p:nvPr/>
        </p:nvSpPr>
        <p:spPr>
          <a:xfrm>
            <a:off x="214280" y="577298"/>
            <a:ext cx="4575855" cy="738664"/>
          </a:xfrm>
          <a:prstGeom prst="rect">
            <a:avLst/>
          </a:prstGeom>
          <a:noFill/>
        </p:spPr>
        <p:txBody>
          <a:bodyPr wrap="square" rtlCol="0">
            <a:spAutoFit/>
          </a:bodyPr>
          <a:lstStyle/>
          <a:p>
            <a:r>
              <a:rPr lang="pt-BR" sz="2200" b="1"/>
              <a:t>CLASSE 3 – LÍQUIDOS INFLAMÁVEIS</a:t>
            </a:r>
          </a:p>
          <a:p>
            <a:r>
              <a:rPr lang="pt-BR" sz="2000"/>
              <a:t>Pontos de Fulgor</a:t>
            </a:r>
            <a:endParaRPr lang="pt-BR" sz="2000" dirty="0"/>
          </a:p>
        </p:txBody>
      </p:sp>
      <p:sp>
        <p:nvSpPr>
          <p:cNvPr id="17" name="CaixaDeTexto 16">
            <a:extLst>
              <a:ext uri="{FF2B5EF4-FFF2-40B4-BE49-F238E27FC236}">
                <a16:creationId xmlns:a16="http://schemas.microsoft.com/office/drawing/2014/main" id="{D16E2439-4E8E-4F19-84BD-B9050B06D786}"/>
              </a:ext>
            </a:extLst>
          </p:cNvPr>
          <p:cNvSpPr txBox="1"/>
          <p:nvPr/>
        </p:nvSpPr>
        <p:spPr>
          <a:xfrm>
            <a:off x="0" y="1423781"/>
            <a:ext cx="9144000" cy="923330"/>
          </a:xfrm>
          <a:prstGeom prst="rect">
            <a:avLst/>
          </a:prstGeom>
          <a:solidFill>
            <a:schemeClr val="tx2">
              <a:alpha val="15000"/>
            </a:schemeClr>
          </a:solidFill>
          <a:ln w="19050">
            <a:noFill/>
          </a:ln>
        </p:spPr>
        <p:txBody>
          <a:bodyPr wrap="square" lIns="324000" rIns="324000" rtlCol="0">
            <a:spAutoFit/>
          </a:bodyPr>
          <a:lstStyle/>
          <a:p>
            <a:pPr algn="just"/>
            <a:r>
              <a:rPr lang="pt-BR"/>
              <a:t>É a </a:t>
            </a:r>
            <a:r>
              <a:rPr lang="pt-BR">
                <a:solidFill>
                  <a:srgbClr val="00B0F0"/>
                </a:solidFill>
              </a:rPr>
              <a:t>menor temperatura</a:t>
            </a:r>
            <a:r>
              <a:rPr lang="pt-BR"/>
              <a:t> na qual uma substância </a:t>
            </a:r>
            <a:r>
              <a:rPr lang="pt-BR">
                <a:solidFill>
                  <a:srgbClr val="00B050"/>
                </a:solidFill>
              </a:rPr>
              <a:t>libera vapores</a:t>
            </a:r>
            <a:r>
              <a:rPr lang="pt-BR"/>
              <a:t> em quantidades suficientes para que a mistura de vapor e ar logo acima de sua superfície </a:t>
            </a:r>
            <a:r>
              <a:rPr lang="pt-BR">
                <a:solidFill>
                  <a:srgbClr val="FF0000"/>
                </a:solidFill>
              </a:rPr>
              <a:t>propague uma chama</a:t>
            </a:r>
            <a:r>
              <a:rPr lang="pt-BR"/>
              <a:t>, a partir do contato com uma fonte de ignição.</a:t>
            </a:r>
            <a:endParaRPr lang="pt-BR" dirty="0"/>
          </a:p>
        </p:txBody>
      </p:sp>
      <p:graphicFrame>
        <p:nvGraphicFramePr>
          <p:cNvPr id="19" name="Tabela 19">
            <a:extLst>
              <a:ext uri="{FF2B5EF4-FFF2-40B4-BE49-F238E27FC236}">
                <a16:creationId xmlns:a16="http://schemas.microsoft.com/office/drawing/2014/main" id="{C3FDF209-A931-43BE-BE6A-F0C819513E73}"/>
              </a:ext>
            </a:extLst>
          </p:cNvPr>
          <p:cNvGraphicFramePr>
            <a:graphicFrameLocks noGrp="1"/>
          </p:cNvGraphicFramePr>
          <p:nvPr>
            <p:extLst>
              <p:ext uri="{D42A27DB-BD31-4B8C-83A1-F6EECF244321}">
                <p14:modId xmlns:p14="http://schemas.microsoft.com/office/powerpoint/2010/main" val="2648551876"/>
              </p:ext>
            </p:extLst>
          </p:nvPr>
        </p:nvGraphicFramePr>
        <p:xfrm>
          <a:off x="367146" y="2459338"/>
          <a:ext cx="8534400" cy="2123440"/>
        </p:xfrm>
        <a:graphic>
          <a:graphicData uri="http://schemas.openxmlformats.org/drawingml/2006/table">
            <a:tbl>
              <a:tblPr firstRow="1" bandRow="1"/>
              <a:tblGrid>
                <a:gridCol w="2844800">
                  <a:extLst>
                    <a:ext uri="{9D8B030D-6E8A-4147-A177-3AD203B41FA5}">
                      <a16:colId xmlns:a16="http://schemas.microsoft.com/office/drawing/2014/main" val="181217171"/>
                    </a:ext>
                  </a:extLst>
                </a:gridCol>
                <a:gridCol w="2844800">
                  <a:extLst>
                    <a:ext uri="{9D8B030D-6E8A-4147-A177-3AD203B41FA5}">
                      <a16:colId xmlns:a16="http://schemas.microsoft.com/office/drawing/2014/main" val="1175843233"/>
                    </a:ext>
                  </a:extLst>
                </a:gridCol>
                <a:gridCol w="2844800">
                  <a:extLst>
                    <a:ext uri="{9D8B030D-6E8A-4147-A177-3AD203B41FA5}">
                      <a16:colId xmlns:a16="http://schemas.microsoft.com/office/drawing/2014/main" val="3717483351"/>
                    </a:ext>
                  </a:extLst>
                </a:gridCol>
              </a:tblGrid>
              <a:tr h="370840">
                <a:tc gridSpan="3">
                  <a:txBody>
                    <a:bodyPr/>
                    <a:lstStyle/>
                    <a:p>
                      <a:pPr algn="ctr"/>
                      <a:r>
                        <a:rPr lang="pt-BR" b="1" dirty="0"/>
                        <a:t>GRUPO DE RISCO EM FUNÇÃO DA INFLAMABILIDADE</a:t>
                      </a:r>
                    </a:p>
                  </a:txBody>
                  <a:tcPr>
                    <a:solidFill>
                      <a:schemeClr val="bg1">
                        <a:lumMod val="85000"/>
                      </a:schemeClr>
                    </a:solidFill>
                  </a:tcPr>
                </a:tc>
                <a:tc hMerge="1">
                  <a:txBody>
                    <a:bodyPr/>
                    <a:lstStyle/>
                    <a:p>
                      <a:endParaRPr lang="pt-BR" dirty="0"/>
                    </a:p>
                  </a:txBody>
                  <a:tcPr/>
                </a:tc>
                <a:tc hMerge="1">
                  <a:txBody>
                    <a:bodyPr/>
                    <a:lstStyle/>
                    <a:p>
                      <a:endParaRPr lang="pt-BR" dirty="0"/>
                    </a:p>
                  </a:txBody>
                  <a:tcPr/>
                </a:tc>
                <a:extLst>
                  <a:ext uri="{0D108BD9-81ED-4DB2-BD59-A6C34878D82A}">
                    <a16:rowId xmlns:a16="http://schemas.microsoft.com/office/drawing/2014/main" val="3746175067"/>
                  </a:ext>
                </a:extLst>
              </a:tr>
              <a:tr h="370840">
                <a:tc>
                  <a:txBody>
                    <a:bodyPr/>
                    <a:lstStyle/>
                    <a:p>
                      <a:pPr algn="ctr"/>
                      <a:r>
                        <a:rPr lang="pt-BR" b="1" dirty="0"/>
                        <a:t>Grupo de Embalagem</a:t>
                      </a:r>
                    </a:p>
                  </a:txBody>
                  <a:tcPr>
                    <a:solidFill>
                      <a:schemeClr val="bg1">
                        <a:lumMod val="85000"/>
                      </a:schemeClr>
                    </a:solidFill>
                  </a:tcPr>
                </a:tc>
                <a:tc>
                  <a:txBody>
                    <a:bodyPr/>
                    <a:lstStyle/>
                    <a:p>
                      <a:pPr algn="ctr"/>
                      <a:r>
                        <a:rPr lang="pt-BR" b="1" dirty="0"/>
                        <a:t>Ponto de Fulgor</a:t>
                      </a:r>
                      <a:br>
                        <a:rPr lang="pt-BR" b="1" dirty="0"/>
                      </a:br>
                      <a:r>
                        <a:rPr lang="pt-BR" b="1" dirty="0"/>
                        <a:t>(vaso fechado)</a:t>
                      </a:r>
                    </a:p>
                  </a:txBody>
                  <a:tcPr>
                    <a:solidFill>
                      <a:schemeClr val="bg1">
                        <a:lumMod val="85000"/>
                      </a:schemeClr>
                    </a:solidFill>
                  </a:tcPr>
                </a:tc>
                <a:tc>
                  <a:txBody>
                    <a:bodyPr/>
                    <a:lstStyle/>
                    <a:p>
                      <a:pPr algn="ctr"/>
                      <a:r>
                        <a:rPr lang="pt-BR" b="1" dirty="0"/>
                        <a:t>Ponto de Ebulição Inicial</a:t>
                      </a:r>
                    </a:p>
                  </a:txBody>
                  <a:tcPr>
                    <a:solidFill>
                      <a:schemeClr val="bg1">
                        <a:lumMod val="85000"/>
                      </a:schemeClr>
                    </a:solidFill>
                  </a:tcPr>
                </a:tc>
                <a:extLst>
                  <a:ext uri="{0D108BD9-81ED-4DB2-BD59-A6C34878D82A}">
                    <a16:rowId xmlns:a16="http://schemas.microsoft.com/office/drawing/2014/main" val="4107035537"/>
                  </a:ext>
                </a:extLst>
              </a:tr>
              <a:tr h="370840">
                <a:tc>
                  <a:txBody>
                    <a:bodyPr/>
                    <a:lstStyle/>
                    <a:p>
                      <a:pPr algn="ctr"/>
                      <a:r>
                        <a:rPr lang="pt-BR" b="1" dirty="0"/>
                        <a:t>I</a:t>
                      </a:r>
                    </a:p>
                  </a:txBody>
                  <a:tcPr/>
                </a:tc>
                <a:tc>
                  <a:txBody>
                    <a:bodyPr/>
                    <a:lstStyle/>
                    <a:p>
                      <a:pPr algn="ctr"/>
                      <a:r>
                        <a:rPr lang="pt-BR" b="1" dirty="0"/>
                        <a:t>-</a:t>
                      </a:r>
                    </a:p>
                  </a:txBody>
                  <a:tcPr/>
                </a:tc>
                <a:tc>
                  <a:txBody>
                    <a:bodyPr/>
                    <a:lstStyle/>
                    <a:p>
                      <a:pPr algn="ctr"/>
                      <a:r>
                        <a:rPr lang="pt-BR" sz="1800" b="1" i="0" kern="1200" dirty="0">
                          <a:solidFill>
                            <a:schemeClr val="tx1"/>
                          </a:solidFill>
                          <a:effectLst/>
                          <a:latin typeface="+mn-lt"/>
                          <a:ea typeface="+mn-ea"/>
                          <a:cs typeface="+mn-cs"/>
                        </a:rPr>
                        <a:t>≤35</a:t>
                      </a:r>
                      <a:r>
                        <a:rPr lang="pt-BR" b="1" baseline="30000" dirty="0"/>
                        <a:t>o</a:t>
                      </a:r>
                      <a:r>
                        <a:rPr lang="pt-BR" b="1" baseline="0" dirty="0"/>
                        <a:t>C</a:t>
                      </a:r>
                      <a:endParaRPr lang="pt-BR" b="1" dirty="0"/>
                    </a:p>
                  </a:txBody>
                  <a:tcPr/>
                </a:tc>
                <a:extLst>
                  <a:ext uri="{0D108BD9-81ED-4DB2-BD59-A6C34878D82A}">
                    <a16:rowId xmlns:a16="http://schemas.microsoft.com/office/drawing/2014/main" val="95648886"/>
                  </a:ext>
                </a:extLst>
              </a:tr>
              <a:tr h="370840">
                <a:tc>
                  <a:txBody>
                    <a:bodyPr/>
                    <a:lstStyle/>
                    <a:p>
                      <a:pPr algn="ctr"/>
                      <a:r>
                        <a:rPr lang="pt-BR" b="1" dirty="0"/>
                        <a:t>II</a:t>
                      </a:r>
                    </a:p>
                  </a:txBody>
                  <a:tcPr/>
                </a:tc>
                <a:tc>
                  <a:txBody>
                    <a:bodyPr/>
                    <a:lstStyle/>
                    <a:p>
                      <a:pPr algn="ctr"/>
                      <a:r>
                        <a:rPr lang="pt-BR" b="1" dirty="0"/>
                        <a:t>&lt;23</a:t>
                      </a:r>
                      <a:r>
                        <a:rPr lang="pt-BR" b="1" baseline="30000" dirty="0"/>
                        <a:t>o</a:t>
                      </a:r>
                      <a:r>
                        <a:rPr lang="pt-BR" b="1" baseline="0" dirty="0"/>
                        <a:t>C</a:t>
                      </a:r>
                    </a:p>
                  </a:txBody>
                  <a:tcPr/>
                </a:tc>
                <a:tc>
                  <a:txBody>
                    <a:bodyPr/>
                    <a:lstStyle/>
                    <a:p>
                      <a:pPr algn="ctr"/>
                      <a:r>
                        <a:rPr lang="pt-BR" sz="1800" b="1" i="0" kern="1200" dirty="0">
                          <a:solidFill>
                            <a:schemeClr val="tx1"/>
                          </a:solidFill>
                          <a:effectLst/>
                          <a:latin typeface="+mn-lt"/>
                          <a:ea typeface="+mn-ea"/>
                          <a:cs typeface="+mn-cs"/>
                        </a:rPr>
                        <a:t>&gt;35</a:t>
                      </a:r>
                      <a:r>
                        <a:rPr lang="pt-BR" b="1" baseline="30000" dirty="0"/>
                        <a:t>o</a:t>
                      </a:r>
                      <a:r>
                        <a:rPr lang="pt-BR" b="1" baseline="0" dirty="0"/>
                        <a:t>C</a:t>
                      </a:r>
                      <a:endParaRPr lang="pt-BR" b="1" dirty="0"/>
                    </a:p>
                  </a:txBody>
                  <a:tcPr/>
                </a:tc>
                <a:extLst>
                  <a:ext uri="{0D108BD9-81ED-4DB2-BD59-A6C34878D82A}">
                    <a16:rowId xmlns:a16="http://schemas.microsoft.com/office/drawing/2014/main" val="1743329564"/>
                  </a:ext>
                </a:extLst>
              </a:tr>
              <a:tr h="370840">
                <a:tc>
                  <a:txBody>
                    <a:bodyPr/>
                    <a:lstStyle/>
                    <a:p>
                      <a:pPr algn="ctr"/>
                      <a:r>
                        <a:rPr lang="pt-BR" b="1" dirty="0"/>
                        <a:t>III</a:t>
                      </a:r>
                    </a:p>
                  </a:txBody>
                  <a:tcPr/>
                </a:tc>
                <a:tc>
                  <a:txBody>
                    <a:bodyPr/>
                    <a:lstStyle/>
                    <a:p>
                      <a:pPr algn="ctr"/>
                      <a:r>
                        <a:rPr lang="pt-BR" sz="1800" b="1" i="0" kern="1200" dirty="0">
                          <a:solidFill>
                            <a:schemeClr val="tx1"/>
                          </a:solidFill>
                          <a:effectLst/>
                          <a:latin typeface="+mn-lt"/>
                          <a:ea typeface="+mn-ea"/>
                          <a:cs typeface="+mn-cs"/>
                        </a:rPr>
                        <a:t>≤23</a:t>
                      </a:r>
                      <a:r>
                        <a:rPr lang="pt-BR" b="1" baseline="30000" dirty="0"/>
                        <a:t>o</a:t>
                      </a:r>
                      <a:r>
                        <a:rPr lang="pt-BR" b="1" baseline="0" dirty="0"/>
                        <a:t>C   </a:t>
                      </a:r>
                      <a:r>
                        <a:rPr lang="pt-BR" sz="1800" b="1" i="0" kern="1200" dirty="0">
                          <a:solidFill>
                            <a:schemeClr val="tx1"/>
                          </a:solidFill>
                          <a:effectLst/>
                          <a:latin typeface="+mn-lt"/>
                          <a:ea typeface="+mn-ea"/>
                          <a:cs typeface="+mn-cs"/>
                        </a:rPr>
                        <a:t>≤60</a:t>
                      </a:r>
                      <a:r>
                        <a:rPr lang="pt-BR" b="1" baseline="30000" dirty="0"/>
                        <a:t>o</a:t>
                      </a:r>
                      <a:r>
                        <a:rPr lang="pt-BR" b="1" baseline="0" dirty="0"/>
                        <a:t>C </a:t>
                      </a:r>
                      <a:endParaRPr lang="pt-BR" b="1" dirty="0"/>
                    </a:p>
                  </a:txBody>
                  <a:tcPr/>
                </a:tc>
                <a:tc>
                  <a:txBody>
                    <a:bodyPr/>
                    <a:lstStyle/>
                    <a:p>
                      <a:pPr algn="ctr"/>
                      <a:r>
                        <a:rPr lang="pt-BR" sz="1800" b="1" i="0" kern="1200" dirty="0">
                          <a:solidFill>
                            <a:schemeClr val="tx1"/>
                          </a:solidFill>
                          <a:effectLst/>
                          <a:latin typeface="+mn-lt"/>
                          <a:ea typeface="+mn-ea"/>
                          <a:cs typeface="+mn-cs"/>
                        </a:rPr>
                        <a:t>&gt;35</a:t>
                      </a:r>
                      <a:r>
                        <a:rPr lang="pt-BR" b="1" baseline="30000" dirty="0"/>
                        <a:t>o</a:t>
                      </a:r>
                      <a:r>
                        <a:rPr lang="pt-BR" b="1" baseline="0" dirty="0"/>
                        <a:t>C</a:t>
                      </a:r>
                      <a:endParaRPr lang="pt-BR" b="1" dirty="0"/>
                    </a:p>
                  </a:txBody>
                  <a:tcPr/>
                </a:tc>
                <a:extLst>
                  <a:ext uri="{0D108BD9-81ED-4DB2-BD59-A6C34878D82A}">
                    <a16:rowId xmlns:a16="http://schemas.microsoft.com/office/drawing/2014/main" val="2309789047"/>
                  </a:ext>
                </a:extLst>
              </a:tr>
            </a:tbl>
          </a:graphicData>
        </a:graphic>
      </p:graphicFrame>
      <p:sp>
        <p:nvSpPr>
          <p:cNvPr id="21" name="CaixaDeTexto 20">
            <a:extLst>
              <a:ext uri="{FF2B5EF4-FFF2-40B4-BE49-F238E27FC236}">
                <a16:creationId xmlns:a16="http://schemas.microsoft.com/office/drawing/2014/main" id="{DA42780D-CF34-46A8-AF58-41D7E87D85D1}"/>
              </a:ext>
            </a:extLst>
          </p:cNvPr>
          <p:cNvSpPr txBox="1"/>
          <p:nvPr/>
        </p:nvSpPr>
        <p:spPr>
          <a:xfrm>
            <a:off x="367146" y="4582778"/>
            <a:ext cx="8534400" cy="246221"/>
          </a:xfrm>
          <a:prstGeom prst="rect">
            <a:avLst/>
          </a:prstGeom>
          <a:noFill/>
          <a:ln>
            <a:noFill/>
          </a:ln>
          <a:effectLst>
            <a:outerShdw sx="1000" sy="1000" rotWithShape="0">
              <a:srgbClr val="000000">
                <a:alpha val="52000"/>
              </a:srgbClr>
            </a:out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pt-BR" sz="1000" dirty="0">
                <a:solidFill>
                  <a:schemeClr val="tx1"/>
                </a:solidFill>
              </a:rPr>
              <a:t>Determinação do Ponto de Fulgor conforme Res. ANTT 5232-16 e Normas Internacionais ISO 1516; ISO 1523; ISO 2719; ISO 13736; ISO 3679; e ISO 3680 </a:t>
            </a:r>
          </a:p>
        </p:txBody>
      </p:sp>
    </p:spTree>
    <p:extLst>
      <p:ext uri="{BB962C8B-B14F-4D97-AF65-F5344CB8AC3E}">
        <p14:creationId xmlns:p14="http://schemas.microsoft.com/office/powerpoint/2010/main" val="17616290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215516" y="1477964"/>
            <a:ext cx="8712968" cy="3129831"/>
          </a:xfrm>
          <a:prstGeom prst="rect">
            <a:avLst/>
          </a:prstGeom>
          <a:noFill/>
          <a:ln w="19050">
            <a:noFill/>
          </a:ln>
        </p:spPr>
        <p:txBody>
          <a:bodyPr wrap="square" rtlCol="0">
            <a:spAutoFit/>
          </a:bodyPr>
          <a:lstStyle/>
          <a:p>
            <a:pPr>
              <a:lnSpc>
                <a:spcPts val="3000"/>
              </a:lnSpc>
              <a:spcAft>
                <a:spcPts val="1200"/>
              </a:spcAft>
            </a:pPr>
            <a:r>
              <a:rPr lang="pt-BR" sz="1700" b="1" dirty="0">
                <a:solidFill>
                  <a:srgbClr val="0070C0"/>
                </a:solidFill>
              </a:rPr>
              <a:t>►Classe IA:</a:t>
            </a:r>
            <a:r>
              <a:rPr lang="pt-BR" sz="1700" dirty="0">
                <a:solidFill>
                  <a:srgbClr val="0070C0"/>
                </a:solidFill>
              </a:rPr>
              <a:t> Tem Ponto de Fulgor abaixo de 22,7ºC (73 F) e ponto de ebulição abaixo de 37,7ºC.</a:t>
            </a:r>
          </a:p>
          <a:p>
            <a:pPr>
              <a:lnSpc>
                <a:spcPts val="3000"/>
              </a:lnSpc>
              <a:spcAft>
                <a:spcPts val="1200"/>
              </a:spcAft>
            </a:pPr>
            <a:r>
              <a:rPr lang="pt-BR" sz="1700" b="1" dirty="0">
                <a:solidFill>
                  <a:srgbClr val="0070C0"/>
                </a:solidFill>
              </a:rPr>
              <a:t>►Classe IB: Tem Ponto de Fulgor abaixo </a:t>
            </a:r>
            <a:r>
              <a:rPr lang="pt-BR" sz="1700" dirty="0">
                <a:solidFill>
                  <a:srgbClr val="0070C0"/>
                </a:solidFill>
              </a:rPr>
              <a:t>de 22,7ºC e ponto de ebulição acima de 37,7ºC.</a:t>
            </a:r>
          </a:p>
          <a:p>
            <a:pPr>
              <a:lnSpc>
                <a:spcPts val="3000"/>
              </a:lnSpc>
              <a:spcAft>
                <a:spcPts val="1200"/>
              </a:spcAft>
            </a:pPr>
            <a:r>
              <a:rPr lang="pt-BR" sz="1700" b="1" dirty="0">
                <a:solidFill>
                  <a:srgbClr val="0070C0"/>
                </a:solidFill>
              </a:rPr>
              <a:t>►Classe IC: Tem Ponto de Fulgor </a:t>
            </a:r>
            <a:r>
              <a:rPr lang="pt-BR" sz="1700" dirty="0">
                <a:solidFill>
                  <a:srgbClr val="0070C0"/>
                </a:solidFill>
              </a:rPr>
              <a:t>entre 22,7 e 37,7ºC.</a:t>
            </a:r>
          </a:p>
          <a:p>
            <a:pPr>
              <a:lnSpc>
                <a:spcPts val="3000"/>
              </a:lnSpc>
              <a:spcAft>
                <a:spcPts val="1200"/>
              </a:spcAft>
            </a:pPr>
            <a:r>
              <a:rPr lang="pt-BR" sz="1700" dirty="0"/>
              <a:t>►Classe II: Tem Ponto de Fulgor entre 37,7 e 60ºC.</a:t>
            </a:r>
          </a:p>
          <a:p>
            <a:pPr>
              <a:lnSpc>
                <a:spcPts val="3000"/>
              </a:lnSpc>
              <a:spcAft>
                <a:spcPts val="1200"/>
              </a:spcAft>
            </a:pPr>
            <a:r>
              <a:rPr lang="pt-BR" sz="1700" b="1" dirty="0">
                <a:solidFill>
                  <a:srgbClr val="00B050"/>
                </a:solidFill>
              </a:rPr>
              <a:t>►Classe IIIA: Tem Ponto de Fulgor </a:t>
            </a:r>
            <a:r>
              <a:rPr lang="pt-BR" sz="1700" dirty="0">
                <a:solidFill>
                  <a:srgbClr val="00B050"/>
                </a:solidFill>
              </a:rPr>
              <a:t>entre 60 e 93,3ºC.</a:t>
            </a:r>
          </a:p>
          <a:p>
            <a:pPr>
              <a:lnSpc>
                <a:spcPts val="3000"/>
              </a:lnSpc>
              <a:spcAft>
                <a:spcPts val="1200"/>
              </a:spcAft>
            </a:pPr>
            <a:r>
              <a:rPr lang="pt-BR" sz="1700" b="1" dirty="0">
                <a:solidFill>
                  <a:srgbClr val="00B050"/>
                </a:solidFill>
              </a:rPr>
              <a:t>►Classe IIIB: Tem Ponto de Fulgor </a:t>
            </a:r>
            <a:r>
              <a:rPr lang="pt-BR" sz="1700" dirty="0">
                <a:solidFill>
                  <a:srgbClr val="00B050"/>
                </a:solidFill>
              </a:rPr>
              <a:t>acima de 93,3ºC.</a:t>
            </a:r>
          </a:p>
        </p:txBody>
      </p:sp>
      <p:pic>
        <p:nvPicPr>
          <p:cNvPr id="14" name="Imagem 13">
            <a:extLst>
              <a:ext uri="{FF2B5EF4-FFF2-40B4-BE49-F238E27FC236}">
                <a16:creationId xmlns:a16="http://schemas.microsoft.com/office/drawing/2014/main" id="{986AA143-AF91-4869-B739-38D824B4D6CF}"/>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944565" cy="816074"/>
          </a:xfrm>
          <a:prstGeom prst="rect">
            <a:avLst/>
          </a:prstGeom>
        </p:spPr>
      </p:pic>
      <p:sp>
        <p:nvSpPr>
          <p:cNvPr id="16" name="CaixaDeTexto 15">
            <a:extLst>
              <a:ext uri="{FF2B5EF4-FFF2-40B4-BE49-F238E27FC236}">
                <a16:creationId xmlns:a16="http://schemas.microsoft.com/office/drawing/2014/main" id="{464EDA4D-43F8-484F-825A-80CC52FBD260}"/>
              </a:ext>
            </a:extLst>
          </p:cNvPr>
          <p:cNvSpPr txBox="1"/>
          <p:nvPr/>
        </p:nvSpPr>
        <p:spPr>
          <a:xfrm>
            <a:off x="214280" y="577298"/>
            <a:ext cx="4575855" cy="738664"/>
          </a:xfrm>
          <a:prstGeom prst="rect">
            <a:avLst/>
          </a:prstGeom>
          <a:noFill/>
        </p:spPr>
        <p:txBody>
          <a:bodyPr wrap="square" rtlCol="0">
            <a:spAutoFit/>
          </a:bodyPr>
          <a:lstStyle/>
          <a:p>
            <a:r>
              <a:rPr lang="pt-BR" sz="2200" b="1" dirty="0"/>
              <a:t>CLASSE 3 – LÍQUIDOS INFLAMÁVEIS</a:t>
            </a:r>
          </a:p>
          <a:p>
            <a:r>
              <a:rPr lang="pt-BR" sz="2000" dirty="0"/>
              <a:t>Pontos de Fulgor</a:t>
            </a:r>
          </a:p>
        </p:txBody>
      </p:sp>
      <p:pic>
        <p:nvPicPr>
          <p:cNvPr id="1026" name="Picture 2">
            <a:extLst>
              <a:ext uri="{FF2B5EF4-FFF2-40B4-BE49-F238E27FC236}">
                <a16:creationId xmlns:a16="http://schemas.microsoft.com/office/drawing/2014/main" id="{3AA7CF0E-3D0B-46BD-8697-BFA85DCB39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3149" y="2707481"/>
            <a:ext cx="2155031" cy="1974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33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14281" y="1527545"/>
            <a:ext cx="8640960" cy="2862322"/>
          </a:xfrm>
          <a:prstGeom prst="rect">
            <a:avLst/>
          </a:prstGeom>
          <a:noFill/>
          <a:ln w="19050">
            <a:noFill/>
          </a:ln>
        </p:spPr>
        <p:txBody>
          <a:bodyPr wrap="square" rtlCol="0">
            <a:spAutoFit/>
          </a:bodyPr>
          <a:lstStyle/>
          <a:p>
            <a:pPr algn="just">
              <a:spcAft>
                <a:spcPts val="1800"/>
              </a:spcAft>
            </a:pPr>
            <a:r>
              <a:rPr lang="pt-BR" sz="2000" dirty="0"/>
              <a:t>►</a:t>
            </a:r>
            <a:r>
              <a:rPr lang="pt-BR" sz="2000" b="1" dirty="0"/>
              <a:t>Colocar os EPIs </a:t>
            </a:r>
            <a:r>
              <a:rPr lang="pt-BR" sz="2000" dirty="0"/>
              <a:t>até mesmo para avaliar a </a:t>
            </a:r>
            <a:r>
              <a:rPr lang="pt-BR" sz="2000" dirty="0">
                <a:solidFill>
                  <a:srgbClr val="00B0F0"/>
                </a:solidFill>
              </a:rPr>
              <a:t>extensão dos danos</a:t>
            </a:r>
            <a:r>
              <a:rPr lang="pt-BR" sz="2000" dirty="0"/>
              <a:t>;</a:t>
            </a:r>
          </a:p>
          <a:p>
            <a:pPr algn="just">
              <a:spcAft>
                <a:spcPts val="1800"/>
              </a:spcAft>
            </a:pPr>
            <a:r>
              <a:rPr lang="pt-BR" sz="2000" dirty="0"/>
              <a:t>►</a:t>
            </a:r>
            <a:r>
              <a:rPr lang="pt-BR" sz="2000" b="1" dirty="0"/>
              <a:t>Eliminar</a:t>
            </a:r>
            <a:r>
              <a:rPr lang="pt-BR" sz="2000" dirty="0"/>
              <a:t> todas as </a:t>
            </a:r>
            <a:r>
              <a:rPr lang="pt-BR" sz="2000" dirty="0">
                <a:solidFill>
                  <a:srgbClr val="00B0F0"/>
                </a:solidFill>
              </a:rPr>
              <a:t>fontes de ignição</a:t>
            </a:r>
            <a:r>
              <a:rPr lang="pt-BR" sz="2000" dirty="0"/>
              <a:t> e desligar o motor; </a:t>
            </a:r>
          </a:p>
          <a:p>
            <a:pPr algn="just">
              <a:spcAft>
                <a:spcPts val="1800"/>
              </a:spcAft>
            </a:pPr>
            <a:r>
              <a:rPr lang="pt-BR" sz="2000" dirty="0"/>
              <a:t>►</a:t>
            </a:r>
            <a:r>
              <a:rPr lang="pt-BR" sz="2000" b="1" dirty="0"/>
              <a:t>Não abandonar </a:t>
            </a:r>
            <a:r>
              <a:rPr lang="pt-BR" sz="2000" dirty="0"/>
              <a:t>a guarda do veículo; </a:t>
            </a:r>
            <a:r>
              <a:rPr lang="pt-BR" sz="2000" b="1" dirty="0"/>
              <a:t>Isolar</a:t>
            </a:r>
            <a:r>
              <a:rPr lang="pt-BR" sz="2000" dirty="0"/>
              <a:t> a área; </a:t>
            </a:r>
            <a:r>
              <a:rPr lang="pt-BR" sz="2000" b="1" dirty="0"/>
              <a:t>Sinalizar</a:t>
            </a:r>
            <a:r>
              <a:rPr lang="pt-BR" sz="2000" dirty="0"/>
              <a:t> o veículo;</a:t>
            </a:r>
          </a:p>
          <a:p>
            <a:pPr algn="just">
              <a:spcAft>
                <a:spcPts val="1800"/>
              </a:spcAft>
            </a:pPr>
            <a:r>
              <a:rPr lang="pt-BR" sz="2000" dirty="0"/>
              <a:t>►</a:t>
            </a:r>
            <a:r>
              <a:rPr lang="pt-BR" sz="2000" b="1" dirty="0"/>
              <a:t>Entregar a Ficha de Emergência </a:t>
            </a:r>
            <a:r>
              <a:rPr lang="pt-BR" sz="2000" dirty="0"/>
              <a:t>à autoridade que comparecer ao local para prestar socorro;</a:t>
            </a:r>
          </a:p>
          <a:p>
            <a:pPr algn="just">
              <a:spcAft>
                <a:spcPts val="1800"/>
              </a:spcAft>
            </a:pPr>
            <a:r>
              <a:rPr lang="pt-BR" sz="2000" dirty="0"/>
              <a:t>►</a:t>
            </a:r>
            <a:r>
              <a:rPr lang="pt-BR" sz="2000" b="1" dirty="0"/>
              <a:t>Manter distância</a:t>
            </a:r>
          </a:p>
        </p:txBody>
      </p:sp>
      <p:pic>
        <p:nvPicPr>
          <p:cNvPr id="5" name="Imagem 4">
            <a:extLst>
              <a:ext uri="{FF2B5EF4-FFF2-40B4-BE49-F238E27FC236}">
                <a16:creationId xmlns:a16="http://schemas.microsoft.com/office/drawing/2014/main" id="{93EFDD17-A1D7-4A37-BDFF-F4BBDDE3161C}"/>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742110" cy="816074"/>
          </a:xfrm>
          <a:prstGeom prst="rect">
            <a:avLst/>
          </a:prstGeom>
        </p:spPr>
      </p:pic>
      <p:sp>
        <p:nvSpPr>
          <p:cNvPr id="6" name="CaixaDeTexto 5">
            <a:extLst>
              <a:ext uri="{FF2B5EF4-FFF2-40B4-BE49-F238E27FC236}">
                <a16:creationId xmlns:a16="http://schemas.microsoft.com/office/drawing/2014/main" id="{1F368EB9-E555-4E11-88C8-3254A28C9746}"/>
              </a:ext>
            </a:extLst>
          </p:cNvPr>
          <p:cNvSpPr txBox="1"/>
          <p:nvPr/>
        </p:nvSpPr>
        <p:spPr>
          <a:xfrm>
            <a:off x="214281" y="577298"/>
            <a:ext cx="4468555" cy="738664"/>
          </a:xfrm>
          <a:prstGeom prst="rect">
            <a:avLst/>
          </a:prstGeom>
          <a:noFill/>
        </p:spPr>
        <p:txBody>
          <a:bodyPr wrap="square" rtlCol="0">
            <a:spAutoFit/>
          </a:bodyPr>
          <a:lstStyle/>
          <a:p>
            <a:r>
              <a:rPr lang="pt-BR" sz="2200" b="1" dirty="0"/>
              <a:t>CLASSE 3 – LÍQUIDOS INFLAMÁVEIS</a:t>
            </a:r>
          </a:p>
          <a:p>
            <a:r>
              <a:rPr lang="pt-BR" sz="2000" dirty="0"/>
              <a:t>Comportamento Preventivo</a:t>
            </a:r>
          </a:p>
        </p:txBody>
      </p:sp>
    </p:spTree>
    <p:extLst>
      <p:ext uri="{BB962C8B-B14F-4D97-AF65-F5344CB8AC3E}">
        <p14:creationId xmlns:p14="http://schemas.microsoft.com/office/powerpoint/2010/main" val="61458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144352" y="2013905"/>
            <a:ext cx="4808983" cy="1115690"/>
          </a:xfrm>
          <a:prstGeom prst="rect">
            <a:avLst/>
          </a:prstGeom>
          <a:noFill/>
          <a:ln w="19050">
            <a:noFill/>
          </a:ln>
        </p:spPr>
        <p:txBody>
          <a:bodyPr wrap="square" rtlCol="0">
            <a:spAutoFit/>
          </a:bodyPr>
          <a:lstStyle/>
          <a:p>
            <a:pPr algn="just">
              <a:spcAft>
                <a:spcPts val="1500"/>
              </a:spcAft>
            </a:pPr>
            <a:r>
              <a:rPr lang="pt-BR" dirty="0"/>
              <a:t>►Colocar o EPI adequado;</a:t>
            </a:r>
          </a:p>
          <a:p>
            <a:pPr algn="just">
              <a:spcAft>
                <a:spcPts val="1500"/>
              </a:spcAft>
            </a:pPr>
            <a:r>
              <a:rPr lang="pt-BR" dirty="0"/>
              <a:t>►Delimitar a área afetada e sinalizá-la, não permitindo acesso de pessoas não autorizadas;</a:t>
            </a:r>
          </a:p>
        </p:txBody>
      </p:sp>
      <p:sp>
        <p:nvSpPr>
          <p:cNvPr id="6" name="CaixaDeTexto 5"/>
          <p:cNvSpPr txBox="1"/>
          <p:nvPr/>
        </p:nvSpPr>
        <p:spPr>
          <a:xfrm>
            <a:off x="144016" y="3824440"/>
            <a:ext cx="8640960" cy="923330"/>
          </a:xfrm>
          <a:prstGeom prst="rect">
            <a:avLst/>
          </a:prstGeom>
          <a:noFill/>
          <a:ln w="19050">
            <a:noFill/>
          </a:ln>
        </p:spPr>
        <p:txBody>
          <a:bodyPr wrap="square" rtlCol="0">
            <a:spAutoFit/>
          </a:bodyPr>
          <a:lstStyle/>
          <a:p>
            <a:pPr algn="just"/>
            <a:r>
              <a:rPr lang="pt-BR" dirty="0"/>
              <a:t>►Utilizar uma neblina de água para diminuir a presença de vapores que possam ser liberados. Não manter jato d’água direto sobre a substância, pois existe o risco de aumentar a área em que o produto está espalhado;</a:t>
            </a:r>
          </a:p>
        </p:txBody>
      </p:sp>
      <p:sp>
        <p:nvSpPr>
          <p:cNvPr id="9" name="Retângulo 8"/>
          <p:cNvSpPr/>
          <p:nvPr/>
        </p:nvSpPr>
        <p:spPr>
          <a:xfrm>
            <a:off x="0" y="1432394"/>
            <a:ext cx="5105400" cy="360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t-BR" sz="2000" b="1" dirty="0">
                <a:solidFill>
                  <a:schemeClr val="bg1"/>
                </a:solidFill>
              </a:rPr>
              <a:t>Em casos de derramamento ou vazamento...</a:t>
            </a:r>
          </a:p>
        </p:txBody>
      </p:sp>
      <p:pic>
        <p:nvPicPr>
          <p:cNvPr id="11" name="Imagem 10">
            <a:extLst>
              <a:ext uri="{FF2B5EF4-FFF2-40B4-BE49-F238E27FC236}">
                <a16:creationId xmlns:a16="http://schemas.microsoft.com/office/drawing/2014/main" id="{9B3DB640-C58B-4A6C-95AE-DFC767D837C3}"/>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6" y="555527"/>
            <a:ext cx="5105400" cy="816074"/>
          </a:xfrm>
          <a:prstGeom prst="rect">
            <a:avLst/>
          </a:prstGeom>
        </p:spPr>
      </p:pic>
      <p:sp>
        <p:nvSpPr>
          <p:cNvPr id="12" name="CaixaDeTexto 11">
            <a:extLst>
              <a:ext uri="{FF2B5EF4-FFF2-40B4-BE49-F238E27FC236}">
                <a16:creationId xmlns:a16="http://schemas.microsoft.com/office/drawing/2014/main" id="{14961802-4F30-4556-9E5D-8882588CF19B}"/>
              </a:ext>
            </a:extLst>
          </p:cNvPr>
          <p:cNvSpPr txBox="1"/>
          <p:nvPr/>
        </p:nvSpPr>
        <p:spPr>
          <a:xfrm>
            <a:off x="214281" y="577298"/>
            <a:ext cx="4468555" cy="738664"/>
          </a:xfrm>
          <a:prstGeom prst="rect">
            <a:avLst/>
          </a:prstGeom>
          <a:noFill/>
        </p:spPr>
        <p:txBody>
          <a:bodyPr wrap="square" rtlCol="0">
            <a:spAutoFit/>
          </a:bodyPr>
          <a:lstStyle/>
          <a:p>
            <a:r>
              <a:rPr lang="pt-BR" sz="2200" b="1" dirty="0"/>
              <a:t>CLASSE 3 – LÍQUIDOS INFLAMÁVEIS</a:t>
            </a:r>
          </a:p>
          <a:p>
            <a:r>
              <a:rPr lang="pt-BR" sz="2000" dirty="0"/>
              <a:t>Procedimento em caso de Emergência</a:t>
            </a:r>
          </a:p>
        </p:txBody>
      </p:sp>
      <p:sp>
        <p:nvSpPr>
          <p:cNvPr id="2" name="Retângulo: Cantos Arredondados 1">
            <a:extLst>
              <a:ext uri="{FF2B5EF4-FFF2-40B4-BE49-F238E27FC236}">
                <a16:creationId xmlns:a16="http://schemas.microsoft.com/office/drawing/2014/main" id="{1BF88F34-B4E7-4CCE-B1D5-4F36FE352816}"/>
              </a:ext>
            </a:extLst>
          </p:cNvPr>
          <p:cNvSpPr/>
          <p:nvPr/>
        </p:nvSpPr>
        <p:spPr>
          <a:xfrm>
            <a:off x="5234254" y="1418539"/>
            <a:ext cx="3401290" cy="1788259"/>
          </a:xfrm>
          <a:prstGeom prst="roundRect">
            <a:avLst>
              <a:gd name="adj" fmla="val 4646"/>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nchor="ctr">
            <a:spAutoFit/>
          </a:bodyPr>
          <a:lstStyle/>
          <a:p>
            <a:r>
              <a:rPr lang="pt-BR" dirty="0"/>
              <a:t>...o caminhão</a:t>
            </a:r>
          </a:p>
          <a:p>
            <a:r>
              <a:rPr lang="pt-BR" dirty="0"/>
              <a:t> </a:t>
            </a:r>
            <a:r>
              <a:rPr lang="pt-BR" b="1" dirty="0"/>
              <a:t>deverá sair da </a:t>
            </a:r>
          </a:p>
          <a:p>
            <a:r>
              <a:rPr lang="pt-BR" b="1" dirty="0"/>
              <a:t>via principal</a:t>
            </a:r>
            <a:r>
              <a:rPr lang="pt-BR" dirty="0"/>
              <a:t>, de preferência em um local </a:t>
            </a:r>
            <a:r>
              <a:rPr lang="pt-BR" u="sng" dirty="0"/>
              <a:t>onde o produto possa ser contido e recolhido</a:t>
            </a:r>
            <a:r>
              <a:rPr lang="pt-BR" dirty="0"/>
              <a:t>, para </a:t>
            </a:r>
            <a:r>
              <a:rPr lang="pt-BR" dirty="0">
                <a:highlight>
                  <a:srgbClr val="FFFF00"/>
                </a:highlight>
              </a:rPr>
              <a:t>DEPOIS ENTÃO</a:t>
            </a:r>
            <a:r>
              <a:rPr lang="pt-BR" dirty="0"/>
              <a:t>...</a:t>
            </a:r>
            <a:endParaRPr lang="pt-BR" dirty="0">
              <a:latin typeface="+mj-lt"/>
            </a:endParaRPr>
          </a:p>
        </p:txBody>
      </p:sp>
      <p:pic>
        <p:nvPicPr>
          <p:cNvPr id="13" name="Picture 2" descr="Resultado de imagem para caminhão com combustível">
            <a:extLst>
              <a:ext uri="{FF2B5EF4-FFF2-40B4-BE49-F238E27FC236}">
                <a16:creationId xmlns:a16="http://schemas.microsoft.com/office/drawing/2014/main" id="{2E2197F9-19E0-44D4-A20F-257DDDC918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3634" y="555527"/>
            <a:ext cx="2156350" cy="1438751"/>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sp>
        <p:nvSpPr>
          <p:cNvPr id="14" name="CaixaDeTexto 13">
            <a:extLst>
              <a:ext uri="{FF2B5EF4-FFF2-40B4-BE49-F238E27FC236}">
                <a16:creationId xmlns:a16="http://schemas.microsoft.com/office/drawing/2014/main" id="{B5D1DC6C-F8B1-4036-A45A-E7C7A5467B06}"/>
              </a:ext>
            </a:extLst>
          </p:cNvPr>
          <p:cNvSpPr txBox="1"/>
          <p:nvPr/>
        </p:nvSpPr>
        <p:spPr>
          <a:xfrm>
            <a:off x="144016" y="3316979"/>
            <a:ext cx="8695184" cy="369332"/>
          </a:xfrm>
          <a:prstGeom prst="rect">
            <a:avLst/>
          </a:prstGeom>
          <a:noFill/>
          <a:ln w="19050">
            <a:noFill/>
          </a:ln>
        </p:spPr>
        <p:txBody>
          <a:bodyPr wrap="square" rtlCol="0">
            <a:spAutoFit/>
          </a:bodyPr>
          <a:lstStyle/>
          <a:p>
            <a:pPr algn="just">
              <a:spcAft>
                <a:spcPts val="1500"/>
              </a:spcAft>
            </a:pPr>
            <a:r>
              <a:rPr lang="pt-BR" dirty="0"/>
              <a:t>►Avisar imediatamente as autoridades competentes e o embarcador;</a:t>
            </a:r>
          </a:p>
        </p:txBody>
      </p:sp>
      <p:pic>
        <p:nvPicPr>
          <p:cNvPr id="16" name="Imagem 15">
            <a:extLst>
              <a:ext uri="{FF2B5EF4-FFF2-40B4-BE49-F238E27FC236}">
                <a16:creationId xmlns:a16="http://schemas.microsoft.com/office/drawing/2014/main" id="{E0C7F397-C6EB-4AE6-B681-BEAFED0E908C}"/>
              </a:ext>
            </a:extLst>
          </p:cNvPr>
          <p:cNvPicPr>
            <a:picLocks noChangeAspect="1"/>
          </p:cNvPicPr>
          <p:nvPr/>
        </p:nvPicPr>
        <p:blipFill>
          <a:blip r:embed="rId5"/>
          <a:stretch>
            <a:fillRect/>
          </a:stretch>
        </p:blipFill>
        <p:spPr>
          <a:xfrm>
            <a:off x="8417950" y="4381156"/>
            <a:ext cx="629388" cy="568084"/>
          </a:xfrm>
          <a:prstGeom prst="rect">
            <a:avLst/>
          </a:prstGeom>
        </p:spPr>
      </p:pic>
    </p:spTree>
    <p:extLst>
      <p:ext uri="{BB962C8B-B14F-4D97-AF65-F5344CB8AC3E}">
        <p14:creationId xmlns:p14="http://schemas.microsoft.com/office/powerpoint/2010/main" val="203957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251520" y="2067699"/>
            <a:ext cx="4752528" cy="1708160"/>
          </a:xfrm>
          <a:prstGeom prst="rect">
            <a:avLst/>
          </a:prstGeom>
          <a:noFill/>
          <a:ln w="19050">
            <a:noFill/>
          </a:ln>
        </p:spPr>
        <p:txBody>
          <a:bodyPr wrap="square" rtlCol="0">
            <a:spAutoFit/>
          </a:bodyPr>
          <a:lstStyle/>
          <a:p>
            <a:pPr algn="just">
              <a:spcAft>
                <a:spcPts val="1800"/>
              </a:spcAft>
            </a:pPr>
            <a:r>
              <a:rPr lang="pt-BR" dirty="0"/>
              <a:t>►Manter materiais combustíveis (madeira, papel, petróleo etc.) fora do alcance do produto derramado;</a:t>
            </a:r>
          </a:p>
          <a:p>
            <a:pPr algn="just">
              <a:spcAft>
                <a:spcPts val="1800"/>
              </a:spcAft>
            </a:pPr>
            <a:r>
              <a:rPr lang="pt-BR" dirty="0"/>
              <a:t>►Para absorção do combustível, utilizar absorventes minerais e serragem;</a:t>
            </a:r>
          </a:p>
        </p:txBody>
      </p:sp>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787433"/>
            <a:ext cx="3013364" cy="3145820"/>
          </a:xfrm>
          <a:prstGeom prst="rect">
            <a:avLst/>
          </a:prstGeom>
          <a:ln>
            <a:noFill/>
          </a:ln>
          <a:effectLst>
            <a:softEdge rad="112500"/>
          </a:effectLst>
        </p:spPr>
      </p:pic>
      <p:pic>
        <p:nvPicPr>
          <p:cNvPr id="10" name="Imagem 9">
            <a:extLst>
              <a:ext uri="{FF2B5EF4-FFF2-40B4-BE49-F238E27FC236}">
                <a16:creationId xmlns:a16="http://schemas.microsoft.com/office/drawing/2014/main" id="{6FD7284B-0530-4F7D-9AF0-7C29FF9550A8}"/>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6" y="555527"/>
            <a:ext cx="5105400" cy="816074"/>
          </a:xfrm>
          <a:prstGeom prst="rect">
            <a:avLst/>
          </a:prstGeom>
        </p:spPr>
      </p:pic>
      <p:sp>
        <p:nvSpPr>
          <p:cNvPr id="11" name="CaixaDeTexto 10">
            <a:extLst>
              <a:ext uri="{FF2B5EF4-FFF2-40B4-BE49-F238E27FC236}">
                <a16:creationId xmlns:a16="http://schemas.microsoft.com/office/drawing/2014/main" id="{D4E89593-1EF7-4A74-9142-C1737F924906}"/>
              </a:ext>
            </a:extLst>
          </p:cNvPr>
          <p:cNvSpPr txBox="1"/>
          <p:nvPr/>
        </p:nvSpPr>
        <p:spPr>
          <a:xfrm>
            <a:off x="214281" y="577298"/>
            <a:ext cx="4468555" cy="738664"/>
          </a:xfrm>
          <a:prstGeom prst="rect">
            <a:avLst/>
          </a:prstGeom>
          <a:noFill/>
        </p:spPr>
        <p:txBody>
          <a:bodyPr wrap="square" rtlCol="0">
            <a:spAutoFit/>
          </a:bodyPr>
          <a:lstStyle/>
          <a:p>
            <a:r>
              <a:rPr lang="pt-BR" sz="2200" b="1" dirty="0"/>
              <a:t>CLASSE 3 – LÍQUIDOS INFLAMÁVEIS</a:t>
            </a:r>
          </a:p>
          <a:p>
            <a:r>
              <a:rPr lang="pt-BR" sz="2000" dirty="0"/>
              <a:t>Procedimento em caso de Emergência</a:t>
            </a:r>
          </a:p>
        </p:txBody>
      </p:sp>
      <p:sp>
        <p:nvSpPr>
          <p:cNvPr id="12" name="Retângulo 11">
            <a:extLst>
              <a:ext uri="{FF2B5EF4-FFF2-40B4-BE49-F238E27FC236}">
                <a16:creationId xmlns:a16="http://schemas.microsoft.com/office/drawing/2014/main" id="{C8EDE103-A61B-4730-9271-EFB10426225C}"/>
              </a:ext>
            </a:extLst>
          </p:cNvPr>
          <p:cNvSpPr/>
          <p:nvPr/>
        </p:nvSpPr>
        <p:spPr>
          <a:xfrm>
            <a:off x="0" y="1432394"/>
            <a:ext cx="5105400" cy="360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t-BR" sz="2000" b="1" dirty="0">
                <a:solidFill>
                  <a:schemeClr val="bg1"/>
                </a:solidFill>
              </a:rPr>
              <a:t>Em casos de derramamento ou vazamento...</a:t>
            </a:r>
          </a:p>
        </p:txBody>
      </p:sp>
      <p:sp>
        <p:nvSpPr>
          <p:cNvPr id="13" name="CaixaDeTexto 12">
            <a:extLst>
              <a:ext uri="{FF2B5EF4-FFF2-40B4-BE49-F238E27FC236}">
                <a16:creationId xmlns:a16="http://schemas.microsoft.com/office/drawing/2014/main" id="{C82648D4-EE55-4145-A685-FAEB4F814038}"/>
              </a:ext>
            </a:extLst>
          </p:cNvPr>
          <p:cNvSpPr txBox="1"/>
          <p:nvPr/>
        </p:nvSpPr>
        <p:spPr>
          <a:xfrm>
            <a:off x="214281" y="4047862"/>
            <a:ext cx="8604602" cy="646331"/>
          </a:xfrm>
          <a:prstGeom prst="rect">
            <a:avLst/>
          </a:prstGeom>
          <a:noFill/>
          <a:ln w="19050">
            <a:noFill/>
          </a:ln>
        </p:spPr>
        <p:txBody>
          <a:bodyPr wrap="square" rtlCol="0">
            <a:spAutoFit/>
          </a:bodyPr>
          <a:lstStyle/>
          <a:p>
            <a:pPr algn="just">
              <a:spcAft>
                <a:spcPts val="1800"/>
              </a:spcAft>
            </a:pPr>
            <a:r>
              <a:rPr lang="pt-BR" dirty="0"/>
              <a:t>►Evitar que o produto se alastre e contamine o meio ambiente, providenciando uma canaleta de contenção ou levantando um dique.</a:t>
            </a:r>
          </a:p>
        </p:txBody>
      </p:sp>
    </p:spTree>
    <p:extLst>
      <p:ext uri="{BB962C8B-B14F-4D97-AF65-F5344CB8AC3E}">
        <p14:creationId xmlns:p14="http://schemas.microsoft.com/office/powerpoint/2010/main" val="3055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ela 23"/>
          <p:cNvGraphicFramePr>
            <a:graphicFrameLocks noGrp="1"/>
          </p:cNvGraphicFramePr>
          <p:nvPr>
            <p:extLst>
              <p:ext uri="{D42A27DB-BD31-4B8C-83A1-F6EECF244321}">
                <p14:modId xmlns:p14="http://schemas.microsoft.com/office/powerpoint/2010/main" val="2522502038"/>
              </p:ext>
            </p:extLst>
          </p:nvPr>
        </p:nvGraphicFramePr>
        <p:xfrm>
          <a:off x="179512" y="843558"/>
          <a:ext cx="8784976" cy="3721493"/>
        </p:xfrm>
        <a:graphic>
          <a:graphicData uri="http://schemas.openxmlformats.org/drawingml/2006/table">
            <a:tbl>
              <a:tblPr firstRow="1" bandRow="1">
                <a:tableStyleId>{5C22544A-7EE6-4342-B048-85BDC9FD1C3A}</a:tableStyleId>
              </a:tblPr>
              <a:tblGrid>
                <a:gridCol w="1152128">
                  <a:extLst>
                    <a:ext uri="{9D8B030D-6E8A-4147-A177-3AD203B41FA5}">
                      <a16:colId xmlns:a16="http://schemas.microsoft.com/office/drawing/2014/main" val="20000"/>
                    </a:ext>
                  </a:extLst>
                </a:gridCol>
                <a:gridCol w="1203742">
                  <a:extLst>
                    <a:ext uri="{9D8B030D-6E8A-4147-A177-3AD203B41FA5}">
                      <a16:colId xmlns:a16="http://schemas.microsoft.com/office/drawing/2014/main" val="20001"/>
                    </a:ext>
                  </a:extLst>
                </a:gridCol>
                <a:gridCol w="6429106">
                  <a:extLst>
                    <a:ext uri="{9D8B030D-6E8A-4147-A177-3AD203B41FA5}">
                      <a16:colId xmlns:a16="http://schemas.microsoft.com/office/drawing/2014/main" val="20002"/>
                    </a:ext>
                  </a:extLst>
                </a:gridCol>
              </a:tblGrid>
              <a:tr h="548640">
                <a:tc>
                  <a:txBody>
                    <a:bodyPr/>
                    <a:lstStyle/>
                    <a:p>
                      <a:pPr algn="ctr"/>
                      <a:r>
                        <a:rPr lang="pt-BR" sz="1500" dirty="0"/>
                        <a:t>CLASSE</a:t>
                      </a:r>
                    </a:p>
                  </a:txBody>
                  <a:tcPr anchor="ctr"/>
                </a:tc>
                <a:tc>
                  <a:txBody>
                    <a:bodyPr/>
                    <a:lstStyle/>
                    <a:p>
                      <a:pPr algn="ctr"/>
                      <a:r>
                        <a:rPr lang="pt-BR" sz="1500" dirty="0"/>
                        <a:t>SUBCLASSE</a:t>
                      </a:r>
                    </a:p>
                  </a:txBody>
                  <a:tcPr anchor="ctr"/>
                </a:tc>
                <a:tc>
                  <a:txBody>
                    <a:bodyPr/>
                    <a:lstStyle/>
                    <a:p>
                      <a:pPr algn="ctr"/>
                      <a:r>
                        <a:rPr lang="pt-BR" sz="1500" dirty="0"/>
                        <a:t>DEFINIÇÕES</a:t>
                      </a:r>
                    </a:p>
                  </a:txBody>
                  <a:tcPr anchor="ctr"/>
                </a:tc>
                <a:extLst>
                  <a:ext uri="{0D108BD9-81ED-4DB2-BD59-A6C34878D82A}">
                    <a16:rowId xmlns:a16="http://schemas.microsoft.com/office/drawing/2014/main" val="10000"/>
                  </a:ext>
                </a:extLst>
              </a:tr>
              <a:tr h="819511">
                <a:tc>
                  <a:txBody>
                    <a:bodyPr/>
                    <a:lstStyle/>
                    <a:p>
                      <a:pPr algn="ctr"/>
                      <a:r>
                        <a:rPr lang="pt-BR" sz="1500" dirty="0"/>
                        <a:t>7 </a:t>
                      </a:r>
                    </a:p>
                    <a:p>
                      <a:pPr algn="ctr"/>
                      <a:r>
                        <a:rPr lang="pt-BR" sz="1500" dirty="0"/>
                        <a:t>Material</a:t>
                      </a:r>
                    </a:p>
                    <a:p>
                      <a:pPr algn="ctr"/>
                      <a:r>
                        <a:rPr lang="pt-BR" sz="1500" dirty="0"/>
                        <a:t>Radioativo</a:t>
                      </a:r>
                    </a:p>
                  </a:txBody>
                  <a:tcPr anchor="ctr"/>
                </a:tc>
                <a:tc>
                  <a:txBody>
                    <a:bodyPr/>
                    <a:lstStyle/>
                    <a:p>
                      <a:pPr algn="ctr"/>
                      <a:r>
                        <a:rPr lang="pt-BR" sz="1500" dirty="0"/>
                        <a:t>Não tem</a:t>
                      </a:r>
                    </a:p>
                  </a:txBody>
                  <a:tcPr anchor="ctr"/>
                </a:tc>
                <a:tc>
                  <a:txBody>
                    <a:bodyPr/>
                    <a:lstStyle/>
                    <a:p>
                      <a:pPr algn="just"/>
                      <a:r>
                        <a:rPr lang="pt-BR" sz="1500" dirty="0"/>
                        <a:t>Qualquer material ou substância que emite </a:t>
                      </a:r>
                      <a:r>
                        <a:rPr lang="pt-BR" sz="1500" dirty="0">
                          <a:solidFill>
                            <a:schemeClr val="tx1"/>
                          </a:solidFill>
                        </a:rPr>
                        <a:t>radiação</a:t>
                      </a:r>
                      <a:r>
                        <a:rPr lang="pt-BR" sz="1500" baseline="0" dirty="0">
                          <a:solidFill>
                            <a:schemeClr val="tx1"/>
                          </a:solidFill>
                        </a:rPr>
                        <a:t> </a:t>
                      </a:r>
                      <a:r>
                        <a:rPr lang="pt-BR" sz="1500" dirty="0">
                          <a:solidFill>
                            <a:schemeClr val="tx1"/>
                          </a:solidFill>
                        </a:rPr>
                        <a:t>e</a:t>
                      </a:r>
                      <a:r>
                        <a:rPr lang="pt-BR" sz="1500" baseline="0" dirty="0">
                          <a:solidFill>
                            <a:schemeClr val="tx1"/>
                          </a:solidFill>
                        </a:rPr>
                        <a:t> partículas nucleares.</a:t>
                      </a:r>
                    </a:p>
                    <a:p>
                      <a:pPr algn="just"/>
                      <a:endParaRPr lang="pt-BR" sz="1500" dirty="0"/>
                    </a:p>
                  </a:txBody>
                  <a:tcPr anchor="ctr"/>
                </a:tc>
                <a:extLst>
                  <a:ext uri="{0D108BD9-81ED-4DB2-BD59-A6C34878D82A}">
                    <a16:rowId xmlns:a16="http://schemas.microsoft.com/office/drawing/2014/main" val="10001"/>
                  </a:ext>
                </a:extLst>
              </a:tr>
              <a:tr h="965799">
                <a:tc>
                  <a:txBody>
                    <a:bodyPr/>
                    <a:lstStyle/>
                    <a:p>
                      <a:pPr algn="ctr"/>
                      <a:r>
                        <a:rPr lang="pt-BR" sz="1500" dirty="0"/>
                        <a:t>8</a:t>
                      </a:r>
                    </a:p>
                    <a:p>
                      <a:pPr algn="ctr"/>
                      <a:r>
                        <a:rPr lang="pt-BR" sz="1500" dirty="0"/>
                        <a:t>Substâncias</a:t>
                      </a:r>
                    </a:p>
                    <a:p>
                      <a:pPr algn="ctr"/>
                      <a:r>
                        <a:rPr lang="pt-BR" sz="1500" dirty="0"/>
                        <a:t>Corrosivas</a:t>
                      </a:r>
                    </a:p>
                  </a:txBody>
                  <a:tcPr anchor="ctr"/>
                </a:tc>
                <a:tc>
                  <a:txBody>
                    <a:bodyPr/>
                    <a:lstStyle/>
                    <a:p>
                      <a:pPr algn="ctr"/>
                      <a:r>
                        <a:rPr lang="pt-BR" sz="1500" dirty="0"/>
                        <a:t>Não tem</a:t>
                      </a:r>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pt-BR" sz="1500" dirty="0"/>
                        <a:t>São substâncias que, por ação química, causam severos danos quando em contato com tecidos </a:t>
                      </a:r>
                      <a:r>
                        <a:rPr lang="pt-BR" sz="1500" dirty="0">
                          <a:solidFill>
                            <a:schemeClr val="tx1"/>
                          </a:solidFill>
                        </a:rPr>
                        <a:t>vivos </a:t>
                      </a:r>
                      <a:r>
                        <a:rPr lang="pt-BR" altLang="pt-BR" sz="1100" b="0" dirty="0">
                          <a:solidFill>
                            <a:schemeClr val="tx1"/>
                          </a:solidFill>
                          <a:latin typeface="Verdana" pitchFamily="34" charset="0"/>
                        </a:rPr>
                        <a:t>ou, em caso de vazamento, danificam ou destroem outras cargas ou o próprio veículo.</a:t>
                      </a:r>
                    </a:p>
                  </a:txBody>
                  <a:tcPr anchor="ctr"/>
                </a:tc>
                <a:extLst>
                  <a:ext uri="{0D108BD9-81ED-4DB2-BD59-A6C34878D82A}">
                    <a16:rowId xmlns:a16="http://schemas.microsoft.com/office/drawing/2014/main" val="10002"/>
                  </a:ext>
                </a:extLst>
              </a:tr>
              <a:tr h="1387543">
                <a:tc>
                  <a:txBody>
                    <a:bodyPr/>
                    <a:lstStyle/>
                    <a:p>
                      <a:pPr algn="ctr"/>
                      <a:r>
                        <a:rPr lang="pt-BR" sz="1500" dirty="0"/>
                        <a:t>9</a:t>
                      </a:r>
                    </a:p>
                    <a:p>
                      <a:pPr algn="ctr"/>
                      <a:r>
                        <a:rPr lang="pt-BR" sz="1500" dirty="0"/>
                        <a:t>Substâncias</a:t>
                      </a:r>
                    </a:p>
                    <a:p>
                      <a:pPr algn="ctr"/>
                      <a:r>
                        <a:rPr lang="pt-BR" sz="1500" dirty="0"/>
                        <a:t>e</a:t>
                      </a:r>
                      <a:r>
                        <a:rPr lang="pt-BR" sz="1500" baseline="0" dirty="0"/>
                        <a:t> Artigos</a:t>
                      </a:r>
                    </a:p>
                    <a:p>
                      <a:pPr algn="ctr"/>
                      <a:r>
                        <a:rPr lang="pt-BR" sz="1500" baseline="0" dirty="0"/>
                        <a:t>Perigosos</a:t>
                      </a:r>
                    </a:p>
                    <a:p>
                      <a:pPr algn="ctr"/>
                      <a:r>
                        <a:rPr lang="pt-BR" sz="1500" baseline="0" dirty="0"/>
                        <a:t>Diversos</a:t>
                      </a:r>
                      <a:endParaRPr lang="pt-BR" sz="1500" dirty="0"/>
                    </a:p>
                  </a:txBody>
                  <a:tcPr anchor="ctr"/>
                </a:tc>
                <a:tc>
                  <a:txBody>
                    <a:bodyPr/>
                    <a:lstStyle/>
                    <a:p>
                      <a:pPr algn="ctr"/>
                      <a:r>
                        <a:rPr lang="pt-BR" sz="1500" dirty="0"/>
                        <a:t>Não tem</a:t>
                      </a:r>
                    </a:p>
                  </a:txBody>
                  <a:tcPr anchor="ctr"/>
                </a:tc>
                <a:tc>
                  <a:txBody>
                    <a:bodyPr/>
                    <a:lstStyle/>
                    <a:p>
                      <a:pPr algn="just"/>
                      <a:r>
                        <a:rPr lang="pt-BR" sz="1500" dirty="0"/>
                        <a:t>São aqueles que apresentam, durante o transporte, um risco abrangido por nenhuma das outras classes.</a:t>
                      </a: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445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14281" y="2534877"/>
            <a:ext cx="8640960" cy="2031325"/>
          </a:xfrm>
          <a:prstGeom prst="rect">
            <a:avLst/>
          </a:prstGeom>
          <a:noFill/>
          <a:ln w="19050">
            <a:noFill/>
          </a:ln>
        </p:spPr>
        <p:txBody>
          <a:bodyPr wrap="square" rtlCol="0">
            <a:spAutoFit/>
          </a:bodyPr>
          <a:lstStyle/>
          <a:p>
            <a:pPr algn="just"/>
            <a:r>
              <a:rPr lang="pt-BR" dirty="0"/>
              <a:t>No caso de </a:t>
            </a:r>
            <a:r>
              <a:rPr lang="pt-BR" dirty="0">
                <a:solidFill>
                  <a:srgbClr val="00B0F0"/>
                </a:solidFill>
              </a:rPr>
              <a:t>embalagens de pequeno porte</a:t>
            </a:r>
            <a:r>
              <a:rPr lang="pt-BR" dirty="0"/>
              <a:t>, as mesmas </a:t>
            </a:r>
            <a:r>
              <a:rPr lang="pt-BR" dirty="0">
                <a:solidFill>
                  <a:srgbClr val="00B050"/>
                </a:solidFill>
              </a:rPr>
              <a:t>deverão ser colocadas em paletes </a:t>
            </a:r>
            <a:r>
              <a:rPr lang="pt-BR" dirty="0"/>
              <a:t>sobre estrados a serem levantados e movimentados para </a:t>
            </a:r>
            <a:r>
              <a:rPr lang="pt-BR" dirty="0">
                <a:solidFill>
                  <a:srgbClr val="FD6E35"/>
                </a:solidFill>
              </a:rPr>
              <a:t>locais apropriados</a:t>
            </a:r>
            <a:r>
              <a:rPr lang="pt-BR" dirty="0"/>
              <a:t> por empilhadeiras.</a:t>
            </a:r>
          </a:p>
          <a:p>
            <a:pPr algn="just"/>
            <a:endParaRPr lang="pt-BR" dirty="0"/>
          </a:p>
          <a:p>
            <a:pPr algn="just"/>
            <a:r>
              <a:rPr lang="pt-BR" dirty="0">
                <a:solidFill>
                  <a:srgbClr val="00B0F0"/>
                </a:solidFill>
              </a:rPr>
              <a:t>Embalagens de grande porte</a:t>
            </a:r>
            <a:r>
              <a:rPr lang="pt-BR" dirty="0"/>
              <a:t> deverão ser </a:t>
            </a:r>
            <a:r>
              <a:rPr lang="pt-BR" dirty="0">
                <a:solidFill>
                  <a:srgbClr val="00B050"/>
                </a:solidFill>
              </a:rPr>
              <a:t>carregadas ou descarregadas de forma individualizada</a:t>
            </a:r>
            <a:r>
              <a:rPr lang="pt-BR" dirty="0"/>
              <a:t> por empilhadeiras apropriadas para o peso e tamanho da embalagem a ser movimentada.</a:t>
            </a:r>
          </a:p>
        </p:txBody>
      </p:sp>
      <p:sp>
        <p:nvSpPr>
          <p:cNvPr id="2" name="CaixaDeTexto 1"/>
          <p:cNvSpPr txBox="1"/>
          <p:nvPr/>
        </p:nvSpPr>
        <p:spPr>
          <a:xfrm>
            <a:off x="214281" y="1518172"/>
            <a:ext cx="6347008" cy="646331"/>
          </a:xfrm>
          <a:prstGeom prst="rect">
            <a:avLst/>
          </a:prstGeom>
          <a:noFill/>
          <a:ln w="19050">
            <a:noFill/>
          </a:ln>
        </p:spPr>
        <p:txBody>
          <a:bodyPr wrap="square" rtlCol="0">
            <a:spAutoFit/>
          </a:bodyPr>
          <a:lstStyle/>
          <a:p>
            <a:pPr algn="just"/>
            <a:r>
              <a:rPr lang="pt-BR" dirty="0"/>
              <a:t>A </a:t>
            </a:r>
            <a:r>
              <a:rPr lang="pt-BR" b="1" dirty="0"/>
              <a:t>carga e a descarga</a:t>
            </a:r>
            <a:r>
              <a:rPr lang="pt-BR" dirty="0"/>
              <a:t> de </a:t>
            </a:r>
            <a:r>
              <a:rPr lang="pt-BR" dirty="0">
                <a:solidFill>
                  <a:srgbClr val="FD6E35"/>
                </a:solidFill>
              </a:rPr>
              <a:t>sólidos inflamáveis</a:t>
            </a:r>
            <a:r>
              <a:rPr lang="pt-BR" dirty="0"/>
              <a:t> embalados ou a granel deverá sempre ser feita por </a:t>
            </a:r>
            <a:r>
              <a:rPr lang="pt-BR" dirty="0">
                <a:solidFill>
                  <a:srgbClr val="00B050"/>
                </a:solidFill>
              </a:rPr>
              <a:t>pessoal treinado</a:t>
            </a:r>
            <a:r>
              <a:rPr lang="pt-BR" dirty="0"/>
              <a:t> para tal função.</a:t>
            </a:r>
          </a:p>
        </p:txBody>
      </p:sp>
      <p:pic>
        <p:nvPicPr>
          <p:cNvPr id="7" name="Imagem 6">
            <a:extLst>
              <a:ext uri="{FF2B5EF4-FFF2-40B4-BE49-F238E27FC236}">
                <a16:creationId xmlns:a16="http://schemas.microsoft.com/office/drawing/2014/main" id="{8DB9EDDA-F9E1-4870-8C78-D84653DB4977}"/>
              </a:ext>
            </a:extLst>
          </p:cNvPr>
          <p:cNvPicPr>
            <a:picLocks noChangeAspect="1"/>
          </p:cNvPicPr>
          <p:nvPr/>
        </p:nvPicPr>
        <p:blipFill>
          <a:blip r:embed="rId3"/>
          <a:stretch>
            <a:fillRect/>
          </a:stretch>
        </p:blipFill>
        <p:spPr>
          <a:xfrm>
            <a:off x="8417950" y="4381156"/>
            <a:ext cx="629388" cy="568084"/>
          </a:xfrm>
          <a:prstGeom prst="rect">
            <a:avLst/>
          </a:prstGeom>
        </p:spPr>
      </p:pic>
      <p:pic>
        <p:nvPicPr>
          <p:cNvPr id="9" name="Imagem 8">
            <a:extLst>
              <a:ext uri="{FF2B5EF4-FFF2-40B4-BE49-F238E27FC236}">
                <a16:creationId xmlns:a16="http://schemas.microsoft.com/office/drawing/2014/main" id="{8AA6FFE7-4C63-4ED8-8191-499000B4FAA1}"/>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5" y="555527"/>
            <a:ext cx="5102328" cy="816074"/>
          </a:xfrm>
          <a:prstGeom prst="rect">
            <a:avLst/>
          </a:prstGeom>
        </p:spPr>
      </p:pic>
      <p:sp>
        <p:nvSpPr>
          <p:cNvPr id="10" name="CaixaDeTexto 9">
            <a:extLst>
              <a:ext uri="{FF2B5EF4-FFF2-40B4-BE49-F238E27FC236}">
                <a16:creationId xmlns:a16="http://schemas.microsoft.com/office/drawing/2014/main" id="{7D70C156-DA3E-49CD-9D7C-C8DB8A27FC1A}"/>
              </a:ext>
            </a:extLst>
          </p:cNvPr>
          <p:cNvSpPr txBox="1"/>
          <p:nvPr/>
        </p:nvSpPr>
        <p:spPr>
          <a:xfrm>
            <a:off x="214281" y="577298"/>
            <a:ext cx="4766428" cy="738664"/>
          </a:xfrm>
          <a:prstGeom prst="rect">
            <a:avLst/>
          </a:prstGeom>
          <a:noFill/>
        </p:spPr>
        <p:txBody>
          <a:bodyPr wrap="square" rtlCol="0">
            <a:spAutoFit/>
          </a:bodyPr>
          <a:lstStyle/>
          <a:p>
            <a:r>
              <a:rPr lang="pt-BR" sz="2200" b="1" dirty="0"/>
              <a:t>CLASSE 4 – SÓLIDOS INFLAMÁVEIS</a:t>
            </a:r>
          </a:p>
          <a:p>
            <a:r>
              <a:rPr lang="pt-BR" sz="2000" dirty="0"/>
              <a:t>Comportamento Preventivo</a:t>
            </a:r>
          </a:p>
        </p:txBody>
      </p:sp>
    </p:spTree>
    <p:extLst>
      <p:ext uri="{BB962C8B-B14F-4D97-AF65-F5344CB8AC3E}">
        <p14:creationId xmlns:p14="http://schemas.microsoft.com/office/powerpoint/2010/main" val="83546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de cantos arredondados 1"/>
          <p:cNvSpPr/>
          <p:nvPr/>
        </p:nvSpPr>
        <p:spPr>
          <a:xfrm>
            <a:off x="1763688" y="3219822"/>
            <a:ext cx="7056784" cy="1512168"/>
          </a:xfrm>
          <a:prstGeom prst="roundRect">
            <a:avLst>
              <a:gd name="adj" fmla="val 6131"/>
            </a:avLst>
          </a:prstGeom>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lgn="just">
              <a:spcAft>
                <a:spcPts val="1800"/>
              </a:spcAft>
              <a:buFont typeface="Wingdings" panose="05000000000000000000" pitchFamily="2" charset="2"/>
              <a:buChar char="ü"/>
            </a:pPr>
            <a:endParaRPr lang="pt-BR" dirty="0"/>
          </a:p>
          <a:p>
            <a:pPr algn="just">
              <a:spcAft>
                <a:spcPts val="1800"/>
              </a:spcAft>
            </a:pPr>
            <a:r>
              <a:rPr lang="pt-BR" dirty="0">
                <a:solidFill>
                  <a:schemeClr val="tx1"/>
                </a:solidFill>
              </a:rPr>
              <a:t>As operações de </a:t>
            </a:r>
            <a:r>
              <a:rPr lang="pt-BR" b="1" dirty="0">
                <a:solidFill>
                  <a:schemeClr val="tx1"/>
                </a:solidFill>
              </a:rPr>
              <a:t>carregamento, descarregamento e transbordo</a:t>
            </a:r>
            <a:r>
              <a:rPr lang="pt-BR" dirty="0">
                <a:solidFill>
                  <a:schemeClr val="tx1"/>
                </a:solidFill>
              </a:rPr>
              <a:t> de produtos perigosos devem ser realizados atendendo às normas e instruções de segurança e saúde do trabalho, estabelecidas pelo Ministério do Trabalho e Emprego – TEM. </a:t>
            </a:r>
            <a:r>
              <a:rPr lang="pt-BR" sz="1000" dirty="0">
                <a:solidFill>
                  <a:schemeClr val="tx1"/>
                </a:solidFill>
              </a:rPr>
              <a:t>(Alterado pela Resolução nº 3.886, de 6.9.12)</a:t>
            </a:r>
          </a:p>
          <a:p>
            <a:pPr algn="ctr"/>
            <a:endParaRPr lang="pt-BR" dirty="0">
              <a:solidFill>
                <a:srgbClr val="FF0000"/>
              </a:solidFill>
            </a:endParaRPr>
          </a:p>
        </p:txBody>
      </p:sp>
      <p:sp>
        <p:nvSpPr>
          <p:cNvPr id="6" name="Retângulo de cantos arredondados 5"/>
          <p:cNvSpPr/>
          <p:nvPr/>
        </p:nvSpPr>
        <p:spPr>
          <a:xfrm>
            <a:off x="300811" y="1683643"/>
            <a:ext cx="6690474" cy="1224136"/>
          </a:xfrm>
          <a:prstGeom prst="roundRect">
            <a:avLst>
              <a:gd name="adj" fmla="val 7047"/>
            </a:avLst>
          </a:prstGeom>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spcAft>
                <a:spcPts val="1800"/>
              </a:spcAft>
            </a:pPr>
            <a:r>
              <a:rPr lang="pt-BR" dirty="0">
                <a:solidFill>
                  <a:schemeClr val="tx2"/>
                </a:solidFill>
              </a:rPr>
              <a:t>Se o produto for transportado a granel, o mesmo </a:t>
            </a:r>
            <a:r>
              <a:rPr lang="pt-BR" b="1" dirty="0">
                <a:solidFill>
                  <a:schemeClr val="tx2"/>
                </a:solidFill>
              </a:rPr>
              <a:t>deverá estar embalado em contêineres</a:t>
            </a:r>
            <a:r>
              <a:rPr lang="pt-BR" dirty="0">
                <a:solidFill>
                  <a:schemeClr val="tx2"/>
                </a:solidFill>
              </a:rPr>
              <a:t> que serão levantados por guindastes apropriados para o tamanho do contêiner em questão.</a:t>
            </a:r>
          </a:p>
        </p:txBody>
      </p:sp>
      <p:pic>
        <p:nvPicPr>
          <p:cNvPr id="13" name="Imagem 12">
            <a:extLst>
              <a:ext uri="{FF2B5EF4-FFF2-40B4-BE49-F238E27FC236}">
                <a16:creationId xmlns:a16="http://schemas.microsoft.com/office/drawing/2014/main" id="{066B7EA0-7D7A-4E38-8D5B-FBA062522316}"/>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5102328" cy="816074"/>
          </a:xfrm>
          <a:prstGeom prst="rect">
            <a:avLst/>
          </a:prstGeom>
        </p:spPr>
      </p:pic>
      <p:sp>
        <p:nvSpPr>
          <p:cNvPr id="14" name="CaixaDeTexto 13">
            <a:extLst>
              <a:ext uri="{FF2B5EF4-FFF2-40B4-BE49-F238E27FC236}">
                <a16:creationId xmlns:a16="http://schemas.microsoft.com/office/drawing/2014/main" id="{FB11C376-3678-49D7-8760-42EB3EF02099}"/>
              </a:ext>
            </a:extLst>
          </p:cNvPr>
          <p:cNvSpPr txBox="1"/>
          <p:nvPr/>
        </p:nvSpPr>
        <p:spPr>
          <a:xfrm>
            <a:off x="214281" y="577298"/>
            <a:ext cx="4766428" cy="738664"/>
          </a:xfrm>
          <a:prstGeom prst="rect">
            <a:avLst/>
          </a:prstGeom>
          <a:noFill/>
        </p:spPr>
        <p:txBody>
          <a:bodyPr wrap="square" rtlCol="0">
            <a:spAutoFit/>
          </a:bodyPr>
          <a:lstStyle/>
          <a:p>
            <a:r>
              <a:rPr lang="pt-BR" sz="2200" b="1" dirty="0"/>
              <a:t>CLASSE 4 – SÓLIDOS INFLAMÁVEIS</a:t>
            </a:r>
          </a:p>
          <a:p>
            <a:r>
              <a:rPr lang="pt-BR" sz="2000" dirty="0"/>
              <a:t>Comportamento Preventivo</a:t>
            </a:r>
          </a:p>
        </p:txBody>
      </p:sp>
    </p:spTree>
    <p:extLst>
      <p:ext uri="{BB962C8B-B14F-4D97-AF65-F5344CB8AC3E}">
        <p14:creationId xmlns:p14="http://schemas.microsoft.com/office/powerpoint/2010/main" val="65693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470457" y="2218817"/>
            <a:ext cx="4752528" cy="1891287"/>
          </a:xfrm>
          <a:prstGeom prst="rect">
            <a:avLst/>
          </a:prstGeom>
          <a:noFill/>
          <a:ln w="19050">
            <a:noFill/>
          </a:ln>
        </p:spPr>
        <p:txBody>
          <a:bodyPr wrap="square" rtlCol="0">
            <a:spAutoFit/>
          </a:bodyPr>
          <a:lstStyle/>
          <a:p>
            <a:pPr algn="just">
              <a:lnSpc>
                <a:spcPct val="150000"/>
              </a:lnSpc>
            </a:pPr>
            <a:r>
              <a:rPr lang="pt-BR" sz="2000" dirty="0"/>
              <a:t>... cobrir com </a:t>
            </a:r>
            <a:r>
              <a:rPr lang="pt-BR" sz="2000" dirty="0">
                <a:solidFill>
                  <a:srgbClr val="00B050"/>
                </a:solidFill>
              </a:rPr>
              <a:t>areia</a:t>
            </a:r>
            <a:r>
              <a:rPr lang="pt-BR" sz="2000" dirty="0"/>
              <a:t>, </a:t>
            </a:r>
            <a:r>
              <a:rPr lang="pt-BR" sz="2000" dirty="0">
                <a:solidFill>
                  <a:srgbClr val="00B050"/>
                </a:solidFill>
              </a:rPr>
              <a:t>terra</a:t>
            </a:r>
            <a:r>
              <a:rPr lang="pt-BR" sz="2000" dirty="0"/>
              <a:t> ou </a:t>
            </a:r>
            <a:r>
              <a:rPr lang="pt-BR" sz="2000" dirty="0">
                <a:solidFill>
                  <a:srgbClr val="00B050"/>
                </a:solidFill>
              </a:rPr>
              <a:t>neblina de água</a:t>
            </a:r>
            <a:r>
              <a:rPr lang="pt-BR" sz="2000" dirty="0"/>
              <a:t> e manter molhado com água até que chegue ajuda especializada em remoção e limpeza de áreas de acidentes.</a:t>
            </a:r>
            <a:endParaRPr lang="pt-BR" sz="2000" dirty="0">
              <a:solidFill>
                <a:srgbClr val="FF0000"/>
              </a:solidFill>
            </a:endParaRPr>
          </a:p>
        </p:txBody>
      </p:sp>
      <p:pic>
        <p:nvPicPr>
          <p:cNvPr id="11" name="Imagem 10">
            <a:extLst>
              <a:ext uri="{FF2B5EF4-FFF2-40B4-BE49-F238E27FC236}">
                <a16:creationId xmlns:a16="http://schemas.microsoft.com/office/drawing/2014/main" id="{0460FE7A-9865-4717-9DB7-E279885BF7C1}"/>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5102328" cy="816074"/>
          </a:xfrm>
          <a:prstGeom prst="rect">
            <a:avLst/>
          </a:prstGeom>
        </p:spPr>
      </p:pic>
      <p:sp>
        <p:nvSpPr>
          <p:cNvPr id="12" name="CaixaDeTexto 11">
            <a:extLst>
              <a:ext uri="{FF2B5EF4-FFF2-40B4-BE49-F238E27FC236}">
                <a16:creationId xmlns:a16="http://schemas.microsoft.com/office/drawing/2014/main" id="{337E0E09-048D-4304-A747-1A74BE761313}"/>
              </a:ext>
            </a:extLst>
          </p:cNvPr>
          <p:cNvSpPr txBox="1"/>
          <p:nvPr/>
        </p:nvSpPr>
        <p:spPr>
          <a:xfrm>
            <a:off x="214281" y="577298"/>
            <a:ext cx="4766428" cy="738664"/>
          </a:xfrm>
          <a:prstGeom prst="rect">
            <a:avLst/>
          </a:prstGeom>
          <a:noFill/>
        </p:spPr>
        <p:txBody>
          <a:bodyPr wrap="square" rtlCol="0">
            <a:spAutoFit/>
          </a:bodyPr>
          <a:lstStyle/>
          <a:p>
            <a:r>
              <a:rPr lang="pt-BR" sz="2200" b="1" dirty="0"/>
              <a:t>CLASSE 4 – SÓLIDOS INFLAMÁVEIS</a:t>
            </a:r>
          </a:p>
          <a:p>
            <a:r>
              <a:rPr lang="pt-BR" sz="2000" dirty="0"/>
              <a:t>Procedimentos em caso de Emergência</a:t>
            </a:r>
          </a:p>
        </p:txBody>
      </p:sp>
      <p:sp>
        <p:nvSpPr>
          <p:cNvPr id="13" name="Retângulo 12">
            <a:extLst>
              <a:ext uri="{FF2B5EF4-FFF2-40B4-BE49-F238E27FC236}">
                <a16:creationId xmlns:a16="http://schemas.microsoft.com/office/drawing/2014/main" id="{890D7958-F30D-4719-8FA6-62419AD4AE6E}"/>
              </a:ext>
            </a:extLst>
          </p:cNvPr>
          <p:cNvSpPr/>
          <p:nvPr/>
        </p:nvSpPr>
        <p:spPr>
          <a:xfrm>
            <a:off x="0" y="1432394"/>
            <a:ext cx="5105400" cy="360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t-BR" sz="2000" b="1" dirty="0">
                <a:solidFill>
                  <a:schemeClr val="bg1"/>
                </a:solidFill>
              </a:rPr>
              <a:t>Incêndio de GRANDES proporções</a:t>
            </a:r>
          </a:p>
        </p:txBody>
      </p:sp>
      <p:pic>
        <p:nvPicPr>
          <p:cNvPr id="14" name="Imagem 13">
            <a:extLst>
              <a:ext uri="{FF2B5EF4-FFF2-40B4-BE49-F238E27FC236}">
                <a16:creationId xmlns:a16="http://schemas.microsoft.com/office/drawing/2014/main" id="{148605AA-6BBB-4056-ADE7-E9304EC30627}"/>
              </a:ext>
            </a:extLst>
          </p:cNvPr>
          <p:cNvPicPr>
            <a:picLocks noChangeAspect="1"/>
          </p:cNvPicPr>
          <p:nvPr/>
        </p:nvPicPr>
        <p:blipFill>
          <a:blip r:embed="rId4"/>
          <a:stretch>
            <a:fillRect/>
          </a:stretch>
        </p:blipFill>
        <p:spPr>
          <a:xfrm>
            <a:off x="8417950" y="4381156"/>
            <a:ext cx="629388" cy="568084"/>
          </a:xfrm>
          <a:prstGeom prst="rect">
            <a:avLst/>
          </a:prstGeom>
        </p:spPr>
      </p:pic>
      <p:pic>
        <p:nvPicPr>
          <p:cNvPr id="8" name="Picture 14" descr="Resultado de imagem para simbologia de produtos perigosos sólido inflamável">
            <a:extLst>
              <a:ext uri="{FF2B5EF4-FFF2-40B4-BE49-F238E27FC236}">
                <a16:creationId xmlns:a16="http://schemas.microsoft.com/office/drawing/2014/main" id="{D9A3834B-76D1-44D7-B3CF-D499BA0011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3074" y="1137029"/>
            <a:ext cx="2163575" cy="216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1563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171045" y="2027668"/>
            <a:ext cx="4752528" cy="2646878"/>
          </a:xfrm>
          <a:prstGeom prst="rect">
            <a:avLst/>
          </a:prstGeom>
          <a:noFill/>
          <a:ln w="19050">
            <a:noFill/>
          </a:ln>
        </p:spPr>
        <p:txBody>
          <a:bodyPr wrap="square" rtlCol="0">
            <a:spAutoFit/>
          </a:bodyPr>
          <a:lstStyle/>
          <a:p>
            <a:pPr algn="just">
              <a:spcAft>
                <a:spcPts val="2400"/>
              </a:spcAft>
            </a:pPr>
            <a:r>
              <a:rPr lang="pt-BR" dirty="0"/>
              <a:t>►Utilizar-se de </a:t>
            </a:r>
            <a:r>
              <a:rPr lang="pt-BR" b="1" dirty="0"/>
              <a:t>neblina de água</a:t>
            </a:r>
            <a:r>
              <a:rPr lang="pt-BR" dirty="0"/>
              <a:t>;</a:t>
            </a:r>
          </a:p>
          <a:p>
            <a:pPr algn="just">
              <a:spcAft>
                <a:spcPts val="2400"/>
              </a:spcAft>
            </a:pPr>
            <a:r>
              <a:rPr lang="pt-BR" dirty="0"/>
              <a:t>►Não </a:t>
            </a:r>
            <a:r>
              <a:rPr lang="pt-BR" b="1" dirty="0"/>
              <a:t>espalhar o produto derramado</a:t>
            </a:r>
            <a:r>
              <a:rPr lang="pt-BR" dirty="0"/>
              <a:t> com jatos de água de alta pressão, pois pode aumentar a área de derramamento e a área de risco;</a:t>
            </a:r>
          </a:p>
          <a:p>
            <a:pPr algn="just">
              <a:spcAft>
                <a:spcPts val="2400"/>
              </a:spcAft>
            </a:pPr>
            <a:r>
              <a:rPr lang="pt-BR" dirty="0"/>
              <a:t>►</a:t>
            </a:r>
            <a:r>
              <a:rPr lang="pt-BR" b="1" dirty="0"/>
              <a:t>Remover os recipientes da área de fogo</a:t>
            </a:r>
            <a:r>
              <a:rPr lang="pt-BR" dirty="0"/>
              <a:t>, se isso puder ser feito </a:t>
            </a:r>
            <a:r>
              <a:rPr lang="pt-BR" dirty="0">
                <a:solidFill>
                  <a:srgbClr val="FD6E35"/>
                </a:solidFill>
              </a:rPr>
              <a:t>sem risco para a integridade física</a:t>
            </a:r>
            <a:r>
              <a:rPr lang="pt-BR" dirty="0"/>
              <a:t> do motorista;</a:t>
            </a:r>
          </a:p>
        </p:txBody>
      </p:sp>
      <p:pic>
        <p:nvPicPr>
          <p:cNvPr id="10" name="Imagem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0968" y="1982393"/>
            <a:ext cx="3733520" cy="2491159"/>
          </a:xfrm>
          <a:prstGeom prst="rect">
            <a:avLst/>
          </a:prstGeom>
          <a:ln>
            <a:noFill/>
          </a:ln>
          <a:effectLst>
            <a:softEdge rad="112500"/>
          </a:effectLst>
        </p:spPr>
      </p:pic>
      <p:pic>
        <p:nvPicPr>
          <p:cNvPr id="11" name="Imagem 10">
            <a:extLst>
              <a:ext uri="{FF2B5EF4-FFF2-40B4-BE49-F238E27FC236}">
                <a16:creationId xmlns:a16="http://schemas.microsoft.com/office/drawing/2014/main" id="{F42EB203-6FEA-4FE8-A248-218D7C3BC953}"/>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5" y="555527"/>
            <a:ext cx="5102328" cy="816074"/>
          </a:xfrm>
          <a:prstGeom prst="rect">
            <a:avLst/>
          </a:prstGeom>
        </p:spPr>
      </p:pic>
      <p:sp>
        <p:nvSpPr>
          <p:cNvPr id="12" name="CaixaDeTexto 11">
            <a:extLst>
              <a:ext uri="{FF2B5EF4-FFF2-40B4-BE49-F238E27FC236}">
                <a16:creationId xmlns:a16="http://schemas.microsoft.com/office/drawing/2014/main" id="{EDFB4539-8461-4A5C-A57A-F42A9A8EDF2D}"/>
              </a:ext>
            </a:extLst>
          </p:cNvPr>
          <p:cNvSpPr txBox="1"/>
          <p:nvPr/>
        </p:nvSpPr>
        <p:spPr>
          <a:xfrm>
            <a:off x="214281" y="577298"/>
            <a:ext cx="4766428" cy="738664"/>
          </a:xfrm>
          <a:prstGeom prst="rect">
            <a:avLst/>
          </a:prstGeom>
          <a:noFill/>
        </p:spPr>
        <p:txBody>
          <a:bodyPr wrap="square" rtlCol="0">
            <a:spAutoFit/>
          </a:bodyPr>
          <a:lstStyle/>
          <a:p>
            <a:r>
              <a:rPr lang="pt-BR" sz="2200" b="1" dirty="0"/>
              <a:t>CLASSE 4 – SÓLIDOS INFLAMÁVEIS</a:t>
            </a:r>
          </a:p>
          <a:p>
            <a:r>
              <a:rPr lang="pt-BR" sz="2000" dirty="0"/>
              <a:t>Procedimentos em caso de Emergência</a:t>
            </a:r>
          </a:p>
        </p:txBody>
      </p:sp>
      <p:sp>
        <p:nvSpPr>
          <p:cNvPr id="13" name="Retângulo 12">
            <a:extLst>
              <a:ext uri="{FF2B5EF4-FFF2-40B4-BE49-F238E27FC236}">
                <a16:creationId xmlns:a16="http://schemas.microsoft.com/office/drawing/2014/main" id="{934700AC-FA40-438A-A65F-3188AD4267D8}"/>
              </a:ext>
            </a:extLst>
          </p:cNvPr>
          <p:cNvSpPr/>
          <p:nvPr/>
        </p:nvSpPr>
        <p:spPr>
          <a:xfrm>
            <a:off x="0" y="1432394"/>
            <a:ext cx="5105400" cy="360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t-BR" sz="2000" b="1" dirty="0">
                <a:solidFill>
                  <a:schemeClr val="bg1"/>
                </a:solidFill>
              </a:rPr>
              <a:t>Incêndio de GRANDES proporções</a:t>
            </a:r>
          </a:p>
        </p:txBody>
      </p:sp>
      <p:pic>
        <p:nvPicPr>
          <p:cNvPr id="14" name="Imagem 13">
            <a:extLst>
              <a:ext uri="{FF2B5EF4-FFF2-40B4-BE49-F238E27FC236}">
                <a16:creationId xmlns:a16="http://schemas.microsoft.com/office/drawing/2014/main" id="{D2FD5425-6B96-4174-BEB2-914748701533}"/>
              </a:ext>
            </a:extLst>
          </p:cNvPr>
          <p:cNvPicPr>
            <a:picLocks noChangeAspect="1"/>
          </p:cNvPicPr>
          <p:nvPr/>
        </p:nvPicPr>
        <p:blipFill>
          <a:blip r:embed="rId5"/>
          <a:stretch>
            <a:fillRect/>
          </a:stretch>
        </p:blipFill>
        <p:spPr>
          <a:xfrm>
            <a:off x="8417950" y="4381156"/>
            <a:ext cx="629388" cy="568084"/>
          </a:xfrm>
          <a:prstGeom prst="rect">
            <a:avLst/>
          </a:prstGeom>
        </p:spPr>
      </p:pic>
    </p:spTree>
    <p:extLst>
      <p:ext uri="{BB962C8B-B14F-4D97-AF65-F5344CB8AC3E}">
        <p14:creationId xmlns:p14="http://schemas.microsoft.com/office/powerpoint/2010/main" val="223243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214281" y="1889167"/>
            <a:ext cx="4988101" cy="2923877"/>
          </a:xfrm>
          <a:prstGeom prst="rect">
            <a:avLst/>
          </a:prstGeom>
          <a:noFill/>
          <a:ln w="19050">
            <a:noFill/>
          </a:ln>
        </p:spPr>
        <p:txBody>
          <a:bodyPr wrap="square" rtlCol="0">
            <a:spAutoFit/>
          </a:bodyPr>
          <a:lstStyle/>
          <a:p>
            <a:pPr algn="just">
              <a:spcAft>
                <a:spcPts val="2400"/>
              </a:spcAft>
            </a:pPr>
            <a:r>
              <a:rPr lang="pt-BR" dirty="0"/>
              <a:t>►</a:t>
            </a:r>
            <a:r>
              <a:rPr lang="pt-BR" b="1" dirty="0"/>
              <a:t>Resfriar</a:t>
            </a:r>
            <a:r>
              <a:rPr lang="pt-BR" dirty="0"/>
              <a:t> lateralmente, com água, os </a:t>
            </a:r>
            <a:r>
              <a:rPr lang="pt-BR" b="1" dirty="0"/>
              <a:t>recipientes que estiverem expostos</a:t>
            </a:r>
            <a:r>
              <a:rPr lang="pt-BR" dirty="0"/>
              <a:t> às chamas, mesmo após a extinção do fogo;</a:t>
            </a:r>
          </a:p>
          <a:p>
            <a:pPr algn="just">
              <a:spcAft>
                <a:spcPts val="2400"/>
              </a:spcAft>
            </a:pPr>
            <a:r>
              <a:rPr lang="pt-BR" dirty="0"/>
              <a:t>►</a:t>
            </a:r>
            <a:r>
              <a:rPr lang="pt-BR" b="1" dirty="0"/>
              <a:t>Manter-se longe</a:t>
            </a:r>
            <a:r>
              <a:rPr lang="pt-BR" dirty="0"/>
              <a:t> dos tanques;</a:t>
            </a:r>
          </a:p>
          <a:p>
            <a:pPr algn="just">
              <a:spcAft>
                <a:spcPts val="2400"/>
              </a:spcAft>
            </a:pPr>
            <a:r>
              <a:rPr lang="pt-BR" dirty="0"/>
              <a:t>►</a:t>
            </a:r>
            <a:r>
              <a:rPr lang="pt-BR" b="1" dirty="0"/>
              <a:t>Em caso de fogo intenso</a:t>
            </a:r>
            <a:r>
              <a:rPr lang="pt-BR" dirty="0"/>
              <a:t> usar mangueiras com suporte manejadas à distância ou canhão monitor. Se isso não for possível, abandonar a área, deixar queimar e esperar por socorro especializado.</a:t>
            </a:r>
          </a:p>
        </p:txBody>
      </p:sp>
      <p:pic>
        <p:nvPicPr>
          <p:cNvPr id="7" name="Imagem 6">
            <a:extLst>
              <a:ext uri="{FF2B5EF4-FFF2-40B4-BE49-F238E27FC236}">
                <a16:creationId xmlns:a16="http://schemas.microsoft.com/office/drawing/2014/main" id="{AC5FFA35-370F-434B-92C5-FB75992A64DB}"/>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5102328" cy="816074"/>
          </a:xfrm>
          <a:prstGeom prst="rect">
            <a:avLst/>
          </a:prstGeom>
        </p:spPr>
      </p:pic>
      <p:sp>
        <p:nvSpPr>
          <p:cNvPr id="9" name="CaixaDeTexto 8">
            <a:extLst>
              <a:ext uri="{FF2B5EF4-FFF2-40B4-BE49-F238E27FC236}">
                <a16:creationId xmlns:a16="http://schemas.microsoft.com/office/drawing/2014/main" id="{4C5982B7-8898-4A8A-8CCC-1258291FDBB8}"/>
              </a:ext>
            </a:extLst>
          </p:cNvPr>
          <p:cNvSpPr txBox="1"/>
          <p:nvPr/>
        </p:nvSpPr>
        <p:spPr>
          <a:xfrm>
            <a:off x="214281" y="577298"/>
            <a:ext cx="4766428" cy="738664"/>
          </a:xfrm>
          <a:prstGeom prst="rect">
            <a:avLst/>
          </a:prstGeom>
          <a:noFill/>
        </p:spPr>
        <p:txBody>
          <a:bodyPr wrap="square" rtlCol="0">
            <a:spAutoFit/>
          </a:bodyPr>
          <a:lstStyle/>
          <a:p>
            <a:r>
              <a:rPr lang="pt-BR" sz="2200" b="1" dirty="0"/>
              <a:t>CLASSE 4 – SÓLIDOS INFLAMÁVEIS</a:t>
            </a:r>
          </a:p>
          <a:p>
            <a:r>
              <a:rPr lang="pt-BR" sz="2000" dirty="0"/>
              <a:t>Procedimentos em caso de Emergência</a:t>
            </a:r>
          </a:p>
        </p:txBody>
      </p:sp>
      <p:sp>
        <p:nvSpPr>
          <p:cNvPr id="10" name="Retângulo 9">
            <a:extLst>
              <a:ext uri="{FF2B5EF4-FFF2-40B4-BE49-F238E27FC236}">
                <a16:creationId xmlns:a16="http://schemas.microsoft.com/office/drawing/2014/main" id="{5A216740-7CA2-47FC-B21F-6F44DCDD8F21}"/>
              </a:ext>
            </a:extLst>
          </p:cNvPr>
          <p:cNvSpPr/>
          <p:nvPr/>
        </p:nvSpPr>
        <p:spPr>
          <a:xfrm>
            <a:off x="0" y="1432394"/>
            <a:ext cx="5105400" cy="360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t-BR" sz="2000" b="1" dirty="0">
                <a:solidFill>
                  <a:schemeClr val="bg1"/>
                </a:solidFill>
              </a:rPr>
              <a:t>Incêndio de GRANDES proporções</a:t>
            </a:r>
          </a:p>
        </p:txBody>
      </p:sp>
      <p:pic>
        <p:nvPicPr>
          <p:cNvPr id="1026" name="Picture 2" descr="Resultado de imagem para incêndio com produtos perigosos">
            <a:extLst>
              <a:ext uri="{FF2B5EF4-FFF2-40B4-BE49-F238E27FC236}">
                <a16:creationId xmlns:a16="http://schemas.microsoft.com/office/drawing/2014/main" id="{2346FD98-09C9-43B6-ABC0-36D9E60877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227"/>
          <a:stretch/>
        </p:blipFill>
        <p:spPr bwMode="auto">
          <a:xfrm>
            <a:off x="5451763" y="2004584"/>
            <a:ext cx="3391743" cy="26930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13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14281" y="2185403"/>
            <a:ext cx="8666483" cy="2331407"/>
          </a:xfrm>
          <a:prstGeom prst="rect">
            <a:avLst/>
          </a:prstGeom>
          <a:noFill/>
          <a:ln w="19050">
            <a:noFill/>
          </a:ln>
        </p:spPr>
        <p:txBody>
          <a:bodyPr wrap="square" rtlCol="0">
            <a:spAutoFit/>
          </a:bodyPr>
          <a:lstStyle/>
          <a:p>
            <a:pPr algn="just">
              <a:spcAft>
                <a:spcPts val="1500"/>
              </a:spcAft>
            </a:pPr>
            <a:r>
              <a:rPr lang="pt-BR" dirty="0"/>
              <a:t>►Os produtos desta subclasse </a:t>
            </a:r>
            <a:r>
              <a:rPr lang="pt-BR" dirty="0">
                <a:solidFill>
                  <a:srgbClr val="FD6E35"/>
                </a:solidFill>
              </a:rPr>
              <a:t>podem inflamar-se quando expostos ao calor</a:t>
            </a:r>
            <a:r>
              <a:rPr lang="pt-BR" dirty="0"/>
              <a:t>, choque ou atrito além de chamas vivas.</a:t>
            </a:r>
          </a:p>
          <a:p>
            <a:pPr algn="just">
              <a:spcAft>
                <a:spcPts val="1500"/>
              </a:spcAft>
            </a:pPr>
            <a:r>
              <a:rPr lang="pt-BR" dirty="0"/>
              <a:t>►A </a:t>
            </a:r>
            <a:r>
              <a:rPr lang="pt-BR" dirty="0">
                <a:solidFill>
                  <a:srgbClr val="FD6E35"/>
                </a:solidFill>
              </a:rPr>
              <a:t>facilidade de combustão</a:t>
            </a:r>
            <a:r>
              <a:rPr lang="pt-BR" dirty="0"/>
              <a:t> deve ser tanto maior quanto mais dividido estiver o material.</a:t>
            </a:r>
          </a:p>
          <a:p>
            <a:pPr algn="just">
              <a:spcAft>
                <a:spcPts val="1500"/>
              </a:spcAft>
            </a:pPr>
            <a:r>
              <a:rPr lang="pt-BR" dirty="0"/>
              <a:t>►Os conceitos de </a:t>
            </a:r>
            <a:r>
              <a:rPr lang="pt-BR" dirty="0">
                <a:solidFill>
                  <a:srgbClr val="FD6E35"/>
                </a:solidFill>
              </a:rPr>
              <a:t>ponto de fulgor e limites de inflamabilidade</a:t>
            </a:r>
            <a:r>
              <a:rPr lang="pt-BR" dirty="0"/>
              <a:t> apresentados em também são aplicados aos produtos desta classe.</a:t>
            </a:r>
          </a:p>
          <a:p>
            <a:pPr algn="just">
              <a:spcAft>
                <a:spcPts val="1500"/>
              </a:spcAft>
            </a:pPr>
            <a:r>
              <a:rPr lang="pt-BR" dirty="0"/>
              <a:t>►Como </a:t>
            </a:r>
            <a:r>
              <a:rPr lang="pt-BR" b="1" dirty="0"/>
              <a:t>exemplos</a:t>
            </a:r>
            <a:r>
              <a:rPr lang="pt-BR" dirty="0"/>
              <a:t> desses produtos podem ser citados o </a:t>
            </a:r>
            <a:r>
              <a:rPr lang="pt-BR" dirty="0">
                <a:solidFill>
                  <a:srgbClr val="FD6E35"/>
                </a:solidFill>
              </a:rPr>
              <a:t>nitrato</a:t>
            </a:r>
            <a:r>
              <a:rPr lang="pt-BR" dirty="0"/>
              <a:t> de </a:t>
            </a:r>
            <a:r>
              <a:rPr lang="pt-BR" dirty="0">
                <a:solidFill>
                  <a:srgbClr val="FD6E35"/>
                </a:solidFill>
              </a:rPr>
              <a:t>ureia</a:t>
            </a:r>
            <a:r>
              <a:rPr lang="pt-BR" dirty="0"/>
              <a:t> e o </a:t>
            </a:r>
            <a:r>
              <a:rPr lang="pt-BR" dirty="0">
                <a:solidFill>
                  <a:srgbClr val="FD6E35"/>
                </a:solidFill>
              </a:rPr>
              <a:t>enxofre</a:t>
            </a:r>
            <a:r>
              <a:rPr lang="pt-BR" dirty="0"/>
              <a:t>.</a:t>
            </a:r>
          </a:p>
        </p:txBody>
      </p:sp>
      <p:pic>
        <p:nvPicPr>
          <p:cNvPr id="6" name="Imagem 5">
            <a:extLst>
              <a:ext uri="{FF2B5EF4-FFF2-40B4-BE49-F238E27FC236}">
                <a16:creationId xmlns:a16="http://schemas.microsoft.com/office/drawing/2014/main" id="{74077FB2-61A9-4B4A-8085-250AD1CED6E4}"/>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5102328" cy="816074"/>
          </a:xfrm>
          <a:prstGeom prst="rect">
            <a:avLst/>
          </a:prstGeom>
        </p:spPr>
      </p:pic>
      <p:sp>
        <p:nvSpPr>
          <p:cNvPr id="7" name="CaixaDeTexto 6">
            <a:extLst>
              <a:ext uri="{FF2B5EF4-FFF2-40B4-BE49-F238E27FC236}">
                <a16:creationId xmlns:a16="http://schemas.microsoft.com/office/drawing/2014/main" id="{074458D8-0D6F-47DF-A9EA-EA1467F5B3FC}"/>
              </a:ext>
            </a:extLst>
          </p:cNvPr>
          <p:cNvSpPr txBox="1"/>
          <p:nvPr/>
        </p:nvSpPr>
        <p:spPr>
          <a:xfrm>
            <a:off x="214281" y="577298"/>
            <a:ext cx="4766428" cy="738664"/>
          </a:xfrm>
          <a:prstGeom prst="rect">
            <a:avLst/>
          </a:prstGeom>
          <a:noFill/>
        </p:spPr>
        <p:txBody>
          <a:bodyPr wrap="square" rtlCol="0">
            <a:spAutoFit/>
          </a:bodyPr>
          <a:lstStyle/>
          <a:p>
            <a:r>
              <a:rPr lang="pt-BR" sz="2200" b="1" dirty="0"/>
              <a:t>CLASSE 4 – SÓLIDOS INFLAMÁVEIS</a:t>
            </a:r>
          </a:p>
          <a:p>
            <a:r>
              <a:rPr lang="pt-BR" sz="2000" dirty="0"/>
              <a:t>Procedimentos em caso de Emergência</a:t>
            </a:r>
          </a:p>
        </p:txBody>
      </p:sp>
      <p:sp>
        <p:nvSpPr>
          <p:cNvPr id="9" name="Retângulo 8">
            <a:extLst>
              <a:ext uri="{FF2B5EF4-FFF2-40B4-BE49-F238E27FC236}">
                <a16:creationId xmlns:a16="http://schemas.microsoft.com/office/drawing/2014/main" id="{C481E674-6E79-4C44-9478-809BA025A200}"/>
              </a:ext>
            </a:extLst>
          </p:cNvPr>
          <p:cNvSpPr/>
          <p:nvPr/>
        </p:nvSpPr>
        <p:spPr>
          <a:xfrm>
            <a:off x="0" y="1432394"/>
            <a:ext cx="5105400" cy="360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t-BR" sz="2000" b="1" dirty="0">
                <a:solidFill>
                  <a:schemeClr val="bg1"/>
                </a:solidFill>
              </a:rPr>
              <a:t>Necessidade de Controle de Temperatura</a:t>
            </a:r>
          </a:p>
        </p:txBody>
      </p:sp>
    </p:spTree>
    <p:extLst>
      <p:ext uri="{BB962C8B-B14F-4D97-AF65-F5344CB8AC3E}">
        <p14:creationId xmlns:p14="http://schemas.microsoft.com/office/powerpoint/2010/main" val="40740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976" y="1707654"/>
            <a:ext cx="8604448" cy="3040552"/>
          </a:xfrm>
          <a:prstGeom prst="rect">
            <a:avLst/>
          </a:prstGeom>
        </p:spPr>
      </p:pic>
      <p:pic>
        <p:nvPicPr>
          <p:cNvPr id="7" name="Imagem 6">
            <a:extLst>
              <a:ext uri="{FF2B5EF4-FFF2-40B4-BE49-F238E27FC236}">
                <a16:creationId xmlns:a16="http://schemas.microsoft.com/office/drawing/2014/main" id="{BDDACEB1-D277-476B-998A-11DCD75DFBEF}"/>
              </a:ext>
            </a:extLst>
          </p:cNvPr>
          <p:cNvPicPr>
            <a:picLocks noChangeAspect="1"/>
          </p:cNvPicPr>
          <p:nvPr/>
        </p:nvPicPr>
        <p:blipFill rotWithShape="1">
          <a:blip r:embed="rId4">
            <a:extLst>
              <a:ext uri="{28A0092B-C50C-407E-A947-70E740481C1C}">
                <a14:useLocalDpi xmlns:a14="http://schemas.microsoft.com/office/drawing/2010/main" val="0"/>
              </a:ext>
            </a:extLst>
          </a:blip>
          <a:srcRect l="1044"/>
          <a:stretch/>
        </p:blipFill>
        <p:spPr>
          <a:xfrm>
            <a:off x="-3855" y="555527"/>
            <a:ext cx="5102328" cy="816074"/>
          </a:xfrm>
          <a:prstGeom prst="rect">
            <a:avLst/>
          </a:prstGeom>
        </p:spPr>
      </p:pic>
      <p:sp>
        <p:nvSpPr>
          <p:cNvPr id="9" name="CaixaDeTexto 8">
            <a:extLst>
              <a:ext uri="{FF2B5EF4-FFF2-40B4-BE49-F238E27FC236}">
                <a16:creationId xmlns:a16="http://schemas.microsoft.com/office/drawing/2014/main" id="{8E773557-E7A5-4F4E-B267-81D89BB54145}"/>
              </a:ext>
            </a:extLst>
          </p:cNvPr>
          <p:cNvSpPr txBox="1"/>
          <p:nvPr/>
        </p:nvSpPr>
        <p:spPr>
          <a:xfrm>
            <a:off x="214281" y="577298"/>
            <a:ext cx="4766428" cy="738664"/>
          </a:xfrm>
          <a:prstGeom prst="rect">
            <a:avLst/>
          </a:prstGeom>
          <a:noFill/>
        </p:spPr>
        <p:txBody>
          <a:bodyPr wrap="square" rtlCol="0">
            <a:spAutoFit/>
          </a:bodyPr>
          <a:lstStyle/>
          <a:p>
            <a:r>
              <a:rPr lang="pt-BR" sz="2200" b="1" dirty="0"/>
              <a:t>CLASSE 5 – OXIDANTES</a:t>
            </a:r>
          </a:p>
          <a:p>
            <a:r>
              <a:rPr lang="pt-BR" sz="2000" dirty="0"/>
              <a:t>Exemplos desse Produto</a:t>
            </a:r>
          </a:p>
        </p:txBody>
      </p:sp>
    </p:spTree>
    <p:extLst>
      <p:ext uri="{BB962C8B-B14F-4D97-AF65-F5344CB8AC3E}">
        <p14:creationId xmlns:p14="http://schemas.microsoft.com/office/powerpoint/2010/main" val="72699169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64499" y="1949103"/>
            <a:ext cx="8815001" cy="2700226"/>
          </a:xfrm>
          <a:prstGeom prst="rect">
            <a:avLst/>
          </a:prstGeom>
          <a:noFill/>
          <a:ln w="19050">
            <a:noFill/>
          </a:ln>
        </p:spPr>
        <p:txBody>
          <a:bodyPr wrap="square" rtlCol="0">
            <a:spAutoFit/>
          </a:bodyPr>
          <a:lstStyle/>
          <a:p>
            <a:pPr algn="just">
              <a:lnSpc>
                <a:spcPts val="2500"/>
              </a:lnSpc>
              <a:spcAft>
                <a:spcPts val="1500"/>
              </a:spcAft>
            </a:pPr>
            <a:r>
              <a:rPr lang="pt-BR" dirty="0"/>
              <a:t>►As </a:t>
            </a:r>
            <a:r>
              <a:rPr lang="pt-BR" b="1" dirty="0"/>
              <a:t>embalagens</a:t>
            </a:r>
            <a:r>
              <a:rPr lang="pt-BR" dirty="0"/>
              <a:t> que contenham substâncias oxidantes </a:t>
            </a:r>
            <a:r>
              <a:rPr lang="pt-BR" dirty="0">
                <a:solidFill>
                  <a:srgbClr val="FD6E35"/>
                </a:solidFill>
              </a:rPr>
              <a:t>devem ser manuseadas com cuidado</a:t>
            </a:r>
            <a:r>
              <a:rPr lang="pt-BR" dirty="0"/>
              <a:t> e arrumadas de tal forma que não caiam ou tombem durante o manuseio ou o transporte.</a:t>
            </a:r>
          </a:p>
          <a:p>
            <a:pPr algn="just">
              <a:lnSpc>
                <a:spcPts val="2500"/>
              </a:lnSpc>
              <a:spcAft>
                <a:spcPts val="1500"/>
              </a:spcAft>
            </a:pPr>
            <a:r>
              <a:rPr lang="pt-BR" dirty="0"/>
              <a:t>►Antes do </a:t>
            </a:r>
            <a:r>
              <a:rPr lang="pt-BR" b="1" dirty="0"/>
              <a:t>carregamento</a:t>
            </a:r>
            <a:r>
              <a:rPr lang="pt-BR" dirty="0"/>
              <a:t>, as unidades de transporte destinadas a receber produtos oxidantes </a:t>
            </a:r>
            <a:r>
              <a:rPr lang="pt-BR" dirty="0">
                <a:solidFill>
                  <a:srgbClr val="FD6E35"/>
                </a:solidFill>
              </a:rPr>
              <a:t>devem ser cuidadosamente limpas</a:t>
            </a:r>
            <a:r>
              <a:rPr lang="pt-BR" dirty="0"/>
              <a:t> e, em particular, livres de quaisquer resíduos combustíveis.</a:t>
            </a:r>
          </a:p>
          <a:p>
            <a:pPr algn="just">
              <a:lnSpc>
                <a:spcPts val="2500"/>
              </a:lnSpc>
              <a:spcAft>
                <a:spcPts val="1500"/>
              </a:spcAft>
            </a:pPr>
            <a:r>
              <a:rPr lang="pt-BR" dirty="0"/>
              <a:t>►É </a:t>
            </a:r>
            <a:r>
              <a:rPr lang="pt-BR" b="1" dirty="0"/>
              <a:t>proibido</a:t>
            </a:r>
            <a:r>
              <a:rPr lang="pt-BR" dirty="0"/>
              <a:t> utilizar </a:t>
            </a:r>
            <a:r>
              <a:rPr lang="pt-BR" dirty="0">
                <a:solidFill>
                  <a:srgbClr val="FD6E35"/>
                </a:solidFill>
              </a:rPr>
              <a:t>materiais facilmente inflamáveis</a:t>
            </a:r>
            <a:r>
              <a:rPr lang="pt-BR" dirty="0"/>
              <a:t> para estivar as embalagens no veículo.</a:t>
            </a:r>
          </a:p>
        </p:txBody>
      </p:sp>
      <p:pic>
        <p:nvPicPr>
          <p:cNvPr id="7" name="Imagem 6">
            <a:extLst>
              <a:ext uri="{FF2B5EF4-FFF2-40B4-BE49-F238E27FC236}">
                <a16:creationId xmlns:a16="http://schemas.microsoft.com/office/drawing/2014/main" id="{D46CF385-B753-4AB4-A137-79BADC4B3030}"/>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575855" cy="816074"/>
          </a:xfrm>
          <a:prstGeom prst="rect">
            <a:avLst/>
          </a:prstGeom>
        </p:spPr>
      </p:pic>
      <p:sp>
        <p:nvSpPr>
          <p:cNvPr id="9" name="CaixaDeTexto 8">
            <a:extLst>
              <a:ext uri="{FF2B5EF4-FFF2-40B4-BE49-F238E27FC236}">
                <a16:creationId xmlns:a16="http://schemas.microsoft.com/office/drawing/2014/main" id="{9AEE0048-8CDA-4766-B799-C75A8BAEADCC}"/>
              </a:ext>
            </a:extLst>
          </p:cNvPr>
          <p:cNvSpPr txBox="1"/>
          <p:nvPr/>
        </p:nvSpPr>
        <p:spPr>
          <a:xfrm>
            <a:off x="214281" y="577298"/>
            <a:ext cx="4247106" cy="738664"/>
          </a:xfrm>
          <a:prstGeom prst="rect">
            <a:avLst/>
          </a:prstGeom>
          <a:noFill/>
        </p:spPr>
        <p:txBody>
          <a:bodyPr wrap="square" rtlCol="0">
            <a:spAutoFit/>
          </a:bodyPr>
          <a:lstStyle/>
          <a:p>
            <a:r>
              <a:rPr lang="pt-BR" sz="2200" b="1" dirty="0"/>
              <a:t>CLASSE 5 - OXIDANTES</a:t>
            </a:r>
          </a:p>
          <a:p>
            <a:r>
              <a:rPr lang="pt-BR" sz="2000" dirty="0"/>
              <a:t>Comportamento Preventivo</a:t>
            </a:r>
          </a:p>
        </p:txBody>
      </p:sp>
      <p:sp>
        <p:nvSpPr>
          <p:cNvPr id="10" name="Retângulo 9">
            <a:extLst>
              <a:ext uri="{FF2B5EF4-FFF2-40B4-BE49-F238E27FC236}">
                <a16:creationId xmlns:a16="http://schemas.microsoft.com/office/drawing/2014/main" id="{A5644150-42D2-472B-A7B5-B35375F3B4B1}"/>
              </a:ext>
            </a:extLst>
          </p:cNvPr>
          <p:cNvSpPr/>
          <p:nvPr/>
        </p:nvSpPr>
        <p:spPr>
          <a:xfrm>
            <a:off x="0" y="1432394"/>
            <a:ext cx="2951018" cy="360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t-BR" sz="2000" b="1" dirty="0">
                <a:solidFill>
                  <a:schemeClr val="bg1"/>
                </a:solidFill>
              </a:rPr>
              <a:t>Substâncias Oxidantes</a:t>
            </a:r>
          </a:p>
        </p:txBody>
      </p:sp>
    </p:spTree>
    <p:extLst>
      <p:ext uri="{BB962C8B-B14F-4D97-AF65-F5344CB8AC3E}">
        <p14:creationId xmlns:p14="http://schemas.microsoft.com/office/powerpoint/2010/main" val="215544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214281" y="2006147"/>
            <a:ext cx="8712968" cy="2375009"/>
          </a:xfrm>
          <a:prstGeom prst="rect">
            <a:avLst/>
          </a:prstGeom>
          <a:noFill/>
          <a:ln w="19050">
            <a:noFill/>
          </a:ln>
        </p:spPr>
        <p:txBody>
          <a:bodyPr wrap="square" rtlCol="0">
            <a:spAutoFit/>
          </a:bodyPr>
          <a:lstStyle/>
          <a:p>
            <a:pPr algn="just">
              <a:lnSpc>
                <a:spcPts val="2700"/>
              </a:lnSpc>
              <a:spcAft>
                <a:spcPts val="1800"/>
              </a:spcAft>
            </a:pPr>
            <a:r>
              <a:rPr lang="pt-BR" dirty="0"/>
              <a:t>►Os </a:t>
            </a:r>
            <a:r>
              <a:rPr lang="pt-BR" b="1" dirty="0"/>
              <a:t>veículos</a:t>
            </a:r>
            <a:r>
              <a:rPr lang="pt-BR" dirty="0"/>
              <a:t> destinados a transportar peróxidos orgânicos </a:t>
            </a:r>
            <a:r>
              <a:rPr lang="pt-BR" dirty="0">
                <a:solidFill>
                  <a:srgbClr val="FD6E35"/>
                </a:solidFill>
              </a:rPr>
              <a:t>devem ser cuidadosamente limpos</a:t>
            </a:r>
            <a:r>
              <a:rPr lang="pt-BR" dirty="0"/>
              <a:t> antes do carregamento.</a:t>
            </a:r>
          </a:p>
          <a:p>
            <a:pPr algn="just">
              <a:lnSpc>
                <a:spcPts val="2700"/>
              </a:lnSpc>
              <a:spcAft>
                <a:spcPts val="1800"/>
              </a:spcAft>
            </a:pPr>
            <a:r>
              <a:rPr lang="pt-BR" dirty="0"/>
              <a:t>►Quando em um </a:t>
            </a:r>
            <a:r>
              <a:rPr lang="pt-BR" b="1" dirty="0"/>
              <a:t>contêiner, veículo de carga ou unidade de carga</a:t>
            </a:r>
            <a:r>
              <a:rPr lang="pt-BR" dirty="0"/>
              <a:t> for reunido um certo número de embalagens contendo peróxidos orgânicos, a quantidade total desses produtos, o tipo e o </a:t>
            </a:r>
            <a:r>
              <a:rPr lang="pt-BR" dirty="0">
                <a:solidFill>
                  <a:srgbClr val="FD6E35"/>
                </a:solidFill>
              </a:rPr>
              <a:t>número de embalagens e sua arrumação devem ser tais que não criem risco de explosão</a:t>
            </a:r>
            <a:r>
              <a:rPr lang="pt-BR" dirty="0"/>
              <a:t>. O expedidor é responsável por essa avaliação.</a:t>
            </a:r>
          </a:p>
        </p:txBody>
      </p:sp>
      <p:pic>
        <p:nvPicPr>
          <p:cNvPr id="7" name="Imagem 6">
            <a:extLst>
              <a:ext uri="{FF2B5EF4-FFF2-40B4-BE49-F238E27FC236}">
                <a16:creationId xmlns:a16="http://schemas.microsoft.com/office/drawing/2014/main" id="{BAFCF93A-5204-49B6-A8FE-2C3FEBF69D4D}"/>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575855" cy="816074"/>
          </a:xfrm>
          <a:prstGeom prst="rect">
            <a:avLst/>
          </a:prstGeom>
        </p:spPr>
      </p:pic>
      <p:sp>
        <p:nvSpPr>
          <p:cNvPr id="11" name="CaixaDeTexto 10">
            <a:extLst>
              <a:ext uri="{FF2B5EF4-FFF2-40B4-BE49-F238E27FC236}">
                <a16:creationId xmlns:a16="http://schemas.microsoft.com/office/drawing/2014/main" id="{BDC4C6B5-21A5-417B-AE99-5D4D17339FB7}"/>
              </a:ext>
            </a:extLst>
          </p:cNvPr>
          <p:cNvSpPr txBox="1"/>
          <p:nvPr/>
        </p:nvSpPr>
        <p:spPr>
          <a:xfrm>
            <a:off x="214281" y="577298"/>
            <a:ext cx="4247106" cy="738664"/>
          </a:xfrm>
          <a:prstGeom prst="rect">
            <a:avLst/>
          </a:prstGeom>
          <a:noFill/>
        </p:spPr>
        <p:txBody>
          <a:bodyPr wrap="square" rtlCol="0">
            <a:spAutoFit/>
          </a:bodyPr>
          <a:lstStyle/>
          <a:p>
            <a:r>
              <a:rPr lang="pt-BR" sz="2200" b="1" dirty="0"/>
              <a:t>CLASSE 5 - OXIDANTES</a:t>
            </a:r>
          </a:p>
          <a:p>
            <a:r>
              <a:rPr lang="pt-BR" sz="2000" dirty="0"/>
              <a:t>Comportamento Preventivo</a:t>
            </a:r>
          </a:p>
        </p:txBody>
      </p:sp>
      <p:sp>
        <p:nvSpPr>
          <p:cNvPr id="12" name="Retângulo 11">
            <a:extLst>
              <a:ext uri="{FF2B5EF4-FFF2-40B4-BE49-F238E27FC236}">
                <a16:creationId xmlns:a16="http://schemas.microsoft.com/office/drawing/2014/main" id="{05884EC3-3CC8-4470-8642-2C64D21AA5E4}"/>
              </a:ext>
            </a:extLst>
          </p:cNvPr>
          <p:cNvSpPr/>
          <p:nvPr/>
        </p:nvSpPr>
        <p:spPr>
          <a:xfrm>
            <a:off x="0" y="1432394"/>
            <a:ext cx="2763982" cy="360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t-BR" sz="2000" b="1" dirty="0">
                <a:solidFill>
                  <a:schemeClr val="bg1"/>
                </a:solidFill>
              </a:rPr>
              <a:t>Peróxidos Orgânicos</a:t>
            </a:r>
          </a:p>
        </p:txBody>
      </p:sp>
      <p:pic>
        <p:nvPicPr>
          <p:cNvPr id="13" name="Imagem 12">
            <a:extLst>
              <a:ext uri="{FF2B5EF4-FFF2-40B4-BE49-F238E27FC236}">
                <a16:creationId xmlns:a16="http://schemas.microsoft.com/office/drawing/2014/main" id="{5A9B986E-AF5E-44E7-9265-6CCB83E71C93}"/>
              </a:ext>
            </a:extLst>
          </p:cNvPr>
          <p:cNvPicPr>
            <a:picLocks noChangeAspect="1"/>
          </p:cNvPicPr>
          <p:nvPr/>
        </p:nvPicPr>
        <p:blipFill>
          <a:blip r:embed="rId4"/>
          <a:stretch>
            <a:fillRect/>
          </a:stretch>
        </p:blipFill>
        <p:spPr>
          <a:xfrm>
            <a:off x="8417950" y="4381156"/>
            <a:ext cx="629388" cy="568084"/>
          </a:xfrm>
          <a:prstGeom prst="rect">
            <a:avLst/>
          </a:prstGeom>
        </p:spPr>
      </p:pic>
    </p:spTree>
    <p:extLst>
      <p:ext uri="{BB962C8B-B14F-4D97-AF65-F5344CB8AC3E}">
        <p14:creationId xmlns:p14="http://schemas.microsoft.com/office/powerpoint/2010/main" val="353207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331912" y="2126629"/>
            <a:ext cx="7087196" cy="1074933"/>
          </a:xfrm>
          <a:prstGeom prst="roundRect">
            <a:avLst>
              <a:gd name="adj" fmla="val 7891"/>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algn="just">
              <a:lnSpc>
                <a:spcPts val="2500"/>
              </a:lnSpc>
              <a:spcAft>
                <a:spcPts val="1800"/>
              </a:spcAft>
            </a:pPr>
            <a:r>
              <a:rPr lang="pt-BR" dirty="0"/>
              <a:t>As embalagens contendo produtos desta Subclasse </a:t>
            </a:r>
            <a:r>
              <a:rPr lang="pt-BR" b="1" dirty="0"/>
              <a:t>devem ser arrumadas </a:t>
            </a:r>
            <a:r>
              <a:rPr lang="pt-BR" dirty="0"/>
              <a:t>sobre o veículo de forma que, no destino, possam ser </a:t>
            </a:r>
            <a:r>
              <a:rPr lang="pt-BR" dirty="0">
                <a:solidFill>
                  <a:srgbClr val="FD6E35"/>
                </a:solidFill>
              </a:rPr>
              <a:t>descarregadas uma a uma</a:t>
            </a:r>
            <a:r>
              <a:rPr lang="pt-BR" dirty="0"/>
              <a:t>, sem que seja necessário arrumar novamente o carregamento.</a:t>
            </a:r>
          </a:p>
        </p:txBody>
      </p:sp>
      <p:sp>
        <p:nvSpPr>
          <p:cNvPr id="2" name="CaixaDeTexto 1"/>
          <p:cNvSpPr txBox="1"/>
          <p:nvPr/>
        </p:nvSpPr>
        <p:spPr>
          <a:xfrm>
            <a:off x="2284072" y="3591412"/>
            <a:ext cx="6534346" cy="967978"/>
          </a:xfrm>
          <a:prstGeom prst="roundRect">
            <a:avLst>
              <a:gd name="adj" fmla="val 9208"/>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pt-BR" dirty="0"/>
              <a:t>Devem ser </a:t>
            </a:r>
            <a:r>
              <a:rPr lang="pt-BR" b="1" dirty="0"/>
              <a:t>mantidas de pé</a:t>
            </a:r>
            <a:r>
              <a:rPr lang="pt-BR" dirty="0"/>
              <a:t>, acondicionadas de modo que </a:t>
            </a:r>
            <a:r>
              <a:rPr lang="pt-BR" dirty="0">
                <a:solidFill>
                  <a:srgbClr val="FD6E35"/>
                </a:solidFill>
              </a:rPr>
              <a:t>não tombem ou caiam</a:t>
            </a:r>
            <a:r>
              <a:rPr lang="pt-BR" dirty="0"/>
              <a:t> e estejam protegidas de qualquer dano provocado por outras embalagens.</a:t>
            </a:r>
          </a:p>
        </p:txBody>
      </p:sp>
      <p:pic>
        <p:nvPicPr>
          <p:cNvPr id="13" name="Imagem 12">
            <a:extLst>
              <a:ext uri="{FF2B5EF4-FFF2-40B4-BE49-F238E27FC236}">
                <a16:creationId xmlns:a16="http://schemas.microsoft.com/office/drawing/2014/main" id="{9DB908F7-5235-4712-A7C8-2BBB3E7E35E7}"/>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3855" y="555527"/>
            <a:ext cx="4575855" cy="816074"/>
          </a:xfrm>
          <a:prstGeom prst="rect">
            <a:avLst/>
          </a:prstGeom>
        </p:spPr>
      </p:pic>
      <p:sp>
        <p:nvSpPr>
          <p:cNvPr id="14" name="CaixaDeTexto 13">
            <a:extLst>
              <a:ext uri="{FF2B5EF4-FFF2-40B4-BE49-F238E27FC236}">
                <a16:creationId xmlns:a16="http://schemas.microsoft.com/office/drawing/2014/main" id="{8DB8BA70-14BF-4297-B55D-D4EEA07C300C}"/>
              </a:ext>
            </a:extLst>
          </p:cNvPr>
          <p:cNvSpPr txBox="1"/>
          <p:nvPr/>
        </p:nvSpPr>
        <p:spPr>
          <a:xfrm>
            <a:off x="214281" y="577298"/>
            <a:ext cx="4247106" cy="738664"/>
          </a:xfrm>
          <a:prstGeom prst="rect">
            <a:avLst/>
          </a:prstGeom>
          <a:noFill/>
        </p:spPr>
        <p:txBody>
          <a:bodyPr wrap="square" rtlCol="0">
            <a:spAutoFit/>
          </a:bodyPr>
          <a:lstStyle/>
          <a:p>
            <a:r>
              <a:rPr lang="pt-BR" sz="2200" b="1" dirty="0"/>
              <a:t>CLASSE 5 - OXIDANTES</a:t>
            </a:r>
          </a:p>
          <a:p>
            <a:r>
              <a:rPr lang="pt-BR" sz="2000" dirty="0"/>
              <a:t>Comportamento Preventivo</a:t>
            </a:r>
          </a:p>
        </p:txBody>
      </p:sp>
      <p:sp>
        <p:nvSpPr>
          <p:cNvPr id="16" name="Retângulo 15">
            <a:extLst>
              <a:ext uri="{FF2B5EF4-FFF2-40B4-BE49-F238E27FC236}">
                <a16:creationId xmlns:a16="http://schemas.microsoft.com/office/drawing/2014/main" id="{6ACD83AD-9154-4013-80B0-E265D6A9EE8A}"/>
              </a:ext>
            </a:extLst>
          </p:cNvPr>
          <p:cNvSpPr/>
          <p:nvPr/>
        </p:nvSpPr>
        <p:spPr>
          <a:xfrm>
            <a:off x="0" y="1432394"/>
            <a:ext cx="2763982" cy="360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t-BR" sz="2000" b="1" dirty="0">
                <a:solidFill>
                  <a:schemeClr val="bg1"/>
                </a:solidFill>
              </a:rPr>
              <a:t>Peróxidos Orgânicos</a:t>
            </a:r>
          </a:p>
        </p:txBody>
      </p:sp>
      <p:pic>
        <p:nvPicPr>
          <p:cNvPr id="17" name="Imagem 16">
            <a:extLst>
              <a:ext uri="{FF2B5EF4-FFF2-40B4-BE49-F238E27FC236}">
                <a16:creationId xmlns:a16="http://schemas.microsoft.com/office/drawing/2014/main" id="{76387E27-A5BA-4A16-9D14-2E9489FC59A7}"/>
              </a:ext>
            </a:extLst>
          </p:cNvPr>
          <p:cNvPicPr>
            <a:picLocks noChangeAspect="1"/>
          </p:cNvPicPr>
          <p:nvPr/>
        </p:nvPicPr>
        <p:blipFill>
          <a:blip r:embed="rId4"/>
          <a:stretch>
            <a:fillRect/>
          </a:stretch>
        </p:blipFill>
        <p:spPr>
          <a:xfrm>
            <a:off x="8417950" y="4381156"/>
            <a:ext cx="629388" cy="568084"/>
          </a:xfrm>
          <a:prstGeom prst="rect">
            <a:avLst/>
          </a:prstGeom>
        </p:spPr>
      </p:pic>
    </p:spTree>
    <p:extLst>
      <p:ext uri="{BB962C8B-B14F-4D97-AF65-F5344CB8AC3E}">
        <p14:creationId xmlns:p14="http://schemas.microsoft.com/office/powerpoint/2010/main" val="361915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l">
          <a:defRPr dirty="0" smtClean="0">
            <a:latin typeface="+mj-lt"/>
          </a:defRPr>
        </a:defPPr>
      </a:lstStyle>
    </a:spDef>
    <a:txDef>
      <a:spPr>
        <a:ln w="15875"/>
      </a:spPr>
      <a:bodyPr wrap="square" rtlCol="0">
        <a:spAutoFit/>
      </a:bodyPr>
      <a:lstStyle>
        <a:defPPr algn="just">
          <a:defRPr dirty="0">
            <a:solidFill>
              <a:schemeClr val="accent1">
                <a:lumMod val="75000"/>
              </a:schemeClr>
            </a:solidFill>
          </a:defRPr>
        </a:defPPr>
      </a:lstStyle>
      <a:style>
        <a:lnRef idx="2">
          <a:schemeClr val="accent1"/>
        </a:lnRef>
        <a:fillRef idx="1">
          <a:schemeClr val="lt1"/>
        </a:fillRef>
        <a:effectRef idx="0">
          <a:schemeClr val="accent1"/>
        </a:effectRef>
        <a:fontRef idx="minor">
          <a:schemeClr val="dk1"/>
        </a:fontRef>
      </a:style>
    </a:txDef>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1161</TotalTime>
  <Words>12296</Words>
  <Application>Microsoft Office PowerPoint</Application>
  <PresentationFormat>Apresentação na tela (16:9)</PresentationFormat>
  <Paragraphs>1176</Paragraphs>
  <Slides>156</Slides>
  <Notes>156</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156</vt:i4>
      </vt:variant>
    </vt:vector>
  </HeadingPairs>
  <TitlesOfParts>
    <vt:vector size="162" baseType="lpstr">
      <vt:lpstr>Arial</vt:lpstr>
      <vt:lpstr>Calibri</vt:lpstr>
      <vt:lpstr>Tahoma</vt:lpstr>
      <vt:lpstr>Verdana</vt:lpstr>
      <vt:lpstr>Wingdings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ESCRITÓRIO</dc:creator>
  <cp:lastModifiedBy>Ronaldo</cp:lastModifiedBy>
  <cp:revision>628</cp:revision>
  <dcterms:modified xsi:type="dcterms:W3CDTF">2020-02-26T16:13:11Z</dcterms:modified>
</cp:coreProperties>
</file>