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6.jpg" ContentType="image/pn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9"/>
  </p:notesMasterIdLst>
  <p:sldIdLst>
    <p:sldId id="679" r:id="rId2"/>
    <p:sldId id="1146" r:id="rId3"/>
    <p:sldId id="999" r:id="rId4"/>
    <p:sldId id="1000" r:id="rId5"/>
    <p:sldId id="1001" r:id="rId6"/>
    <p:sldId id="1002" r:id="rId7"/>
    <p:sldId id="1003" r:id="rId8"/>
    <p:sldId id="1004" r:id="rId9"/>
    <p:sldId id="1005" r:id="rId10"/>
    <p:sldId id="1006" r:id="rId11"/>
    <p:sldId id="1007" r:id="rId12"/>
    <p:sldId id="1008" r:id="rId13"/>
    <p:sldId id="1009" r:id="rId14"/>
    <p:sldId id="1010" r:id="rId15"/>
    <p:sldId id="1011" r:id="rId16"/>
    <p:sldId id="1012" r:id="rId17"/>
    <p:sldId id="1013" r:id="rId18"/>
    <p:sldId id="1014" r:id="rId19"/>
    <p:sldId id="1015" r:id="rId20"/>
    <p:sldId id="1016" r:id="rId21"/>
    <p:sldId id="1017" r:id="rId22"/>
    <p:sldId id="1018" r:id="rId23"/>
    <p:sldId id="1019" r:id="rId24"/>
    <p:sldId id="1020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3" r:id="rId38"/>
    <p:sldId id="1034" r:id="rId39"/>
    <p:sldId id="1035" r:id="rId40"/>
    <p:sldId id="1036" r:id="rId41"/>
    <p:sldId id="1037" r:id="rId42"/>
    <p:sldId id="1038" r:id="rId43"/>
    <p:sldId id="361" r:id="rId44"/>
    <p:sldId id="1039" r:id="rId45"/>
    <p:sldId id="1040" r:id="rId46"/>
    <p:sldId id="1041" r:id="rId47"/>
    <p:sldId id="1042" r:id="rId48"/>
    <p:sldId id="1043" r:id="rId49"/>
    <p:sldId id="1044" r:id="rId50"/>
    <p:sldId id="1045" r:id="rId51"/>
    <p:sldId id="1046" r:id="rId52"/>
    <p:sldId id="1047" r:id="rId53"/>
    <p:sldId id="1048" r:id="rId54"/>
    <p:sldId id="392" r:id="rId55"/>
    <p:sldId id="1050" r:id="rId56"/>
    <p:sldId id="1051" r:id="rId57"/>
    <p:sldId id="1052" r:id="rId5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4o90glgh4aD6TVf8wrQTg==" hashData="K265qJY/j0SnpVDA57WzjGDDl7lfV/6yXHSNRXAlK/V8YRKEwQKXlgwv0UZHO9AeQ6yC5VVtQYdanOHw4S9k3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3300"/>
    <a:srgbClr val="008000"/>
    <a:srgbClr val="FF00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140" d="100"/>
          <a:sy n="140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03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55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64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70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57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338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11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0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09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2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88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561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35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95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68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155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710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593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398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920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46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48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69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559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690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119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56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12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423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596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9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7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711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1520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888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663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467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016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983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219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133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692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59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852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677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2295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1215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976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5182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11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667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33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6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0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47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44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133912"/>
            <a:ext cx="4391907" cy="861774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bg1"/>
                </a:solidFill>
              </a:rPr>
              <a:t>MÓDULO II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2067694"/>
            <a:ext cx="4391907" cy="13837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000" b="1">
                <a:solidFill>
                  <a:srgbClr val="006600"/>
                </a:solidFill>
              </a:rPr>
              <a:t>DIREÇÃO</a:t>
            </a:r>
          </a:p>
          <a:p>
            <a:pPr algn="ctr">
              <a:lnSpc>
                <a:spcPts val="5000"/>
              </a:lnSpc>
            </a:pPr>
            <a:r>
              <a:rPr lang="pt-BR" sz="5000" b="1">
                <a:solidFill>
                  <a:srgbClr val="006600"/>
                </a:solidFill>
              </a:rPr>
              <a:t>DEFENSIVA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3838"/>
            <a:ext cx="4391907" cy="861774"/>
          </a:xfrm>
          <a:prstGeom prst="rect">
            <a:avLst/>
          </a:prstGeom>
          <a:solidFill>
            <a:srgbClr val="006600">
              <a:alpha val="2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rgbClr val="006600"/>
                </a:solidFill>
              </a:rPr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424164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635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IMPERÍCIA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72522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IMPRUDÊNCIA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26051" y="1214428"/>
            <a:ext cx="25717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NEGLIGÊNCIA</a:t>
            </a:r>
          </a:p>
        </p:txBody>
      </p:sp>
      <p:pic>
        <p:nvPicPr>
          <p:cNvPr id="6" name="Imagem 5" descr="Imperí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77803"/>
            <a:ext cx="2428892" cy="1879963"/>
          </a:xfrm>
          <a:prstGeom prst="rect">
            <a:avLst/>
          </a:prstGeom>
        </p:spPr>
      </p:pic>
      <p:pic>
        <p:nvPicPr>
          <p:cNvPr id="7" name="Imagem 6" descr="Avanço de S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71816"/>
            <a:ext cx="1789975" cy="1694509"/>
          </a:xfrm>
          <a:prstGeom prst="rect">
            <a:avLst/>
          </a:prstGeom>
        </p:spPr>
      </p:pic>
      <p:pic>
        <p:nvPicPr>
          <p:cNvPr id="9" name="Imagem 8" descr="Condutor com s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502"/>
            <a:ext cx="1619250" cy="19621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7275" y="1714494"/>
            <a:ext cx="25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Falta</a:t>
            </a:r>
            <a:r>
              <a:rPr lang="pt-BR" sz="2000" dirty="0">
                <a:solidFill>
                  <a:schemeClr val="tx2"/>
                </a:solidFill>
              </a:rPr>
              <a:t> de </a:t>
            </a:r>
            <a:r>
              <a:rPr lang="pt-BR" sz="2000" dirty="0">
                <a:solidFill>
                  <a:srgbClr val="00B050"/>
                </a:solidFill>
              </a:rPr>
              <a:t>habilidade</a:t>
            </a:r>
            <a:r>
              <a:rPr lang="pt-BR" sz="2000" dirty="0">
                <a:solidFill>
                  <a:schemeClr val="tx2"/>
                </a:solidFill>
              </a:rPr>
              <a:t>, treinamento e domínio com o veículo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90763" y="1714494"/>
            <a:ext cx="25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Ato inseguro</a:t>
            </a:r>
            <a:r>
              <a:rPr lang="pt-BR" sz="2000" dirty="0">
                <a:solidFill>
                  <a:schemeClr val="tx2"/>
                </a:solidFill>
              </a:rPr>
              <a:t> praticado pelo condutor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330" y="1142990"/>
            <a:ext cx="2786050" cy="371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69153" y="1135894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15074" y="1135895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57951" y="178593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Indiferença</a:t>
            </a:r>
            <a:r>
              <a:rPr lang="pt-BR" dirty="0">
                <a:solidFill>
                  <a:schemeClr val="tx2"/>
                </a:solidFill>
              </a:rPr>
              <a:t> do condutor diante de uma condição adversa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ACIDENTES – Principais causas</a:t>
            </a:r>
          </a:p>
        </p:txBody>
      </p:sp>
    </p:spTree>
    <p:extLst>
      <p:ext uri="{BB962C8B-B14F-4D97-AF65-F5344CB8AC3E}">
        <p14:creationId xmlns:p14="http://schemas.microsoft.com/office/powerpoint/2010/main" val="5060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290627"/>
            <a:ext cx="6000792" cy="1285884"/>
          </a:xfrm>
          <a:prstGeom prst="roundRect">
            <a:avLst>
              <a:gd name="adj" fmla="val 43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i="1" dirty="0">
                <a:solidFill>
                  <a:srgbClr val="006600"/>
                </a:solidFill>
                <a:latin typeface="Calibri" pitchFamily="34" charset="0"/>
              </a:rPr>
              <a:t>Ergonomia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é a 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ciência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que estuda a relação homem/máquina. Objetiva oferecer maior conforto e segurança aos usuários.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43108" y="3214692"/>
            <a:ext cx="4643470" cy="1357322"/>
          </a:xfrm>
          <a:prstGeom prst="roundRect">
            <a:avLst>
              <a:gd name="adj" fmla="val 653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O motorista deve tomar cuidado com esta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facilidade subjetiva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, não descuidando-se da atenção  e conduta correta ao dirigir.</a:t>
            </a:r>
            <a:endParaRPr lang="pt-BR" sz="2000" i="1" dirty="0">
              <a:solidFill>
                <a:srgbClr val="FF0000"/>
              </a:solidFill>
            </a:endParaRPr>
          </a:p>
        </p:txBody>
      </p:sp>
      <p:pic>
        <p:nvPicPr>
          <p:cNvPr id="5" name="Imagem 4" descr="Ergonomi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9190"/>
            <a:ext cx="2143140" cy="142399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ostura corr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8"/>
            <a:ext cx="1857388" cy="1841486"/>
          </a:xfrm>
          <a:prstGeom prst="rect">
            <a:avLst/>
          </a:prstGeom>
        </p:spPr>
      </p:pic>
      <p:pic>
        <p:nvPicPr>
          <p:cNvPr id="10" name="Imagem 9" descr="Freio A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8"/>
            <a:ext cx="1331205" cy="770552"/>
          </a:xfrm>
          <a:prstGeom prst="rect">
            <a:avLst/>
          </a:prstGeom>
        </p:spPr>
      </p:pic>
      <p:pic>
        <p:nvPicPr>
          <p:cNvPr id="11" name="Imagem 10" descr="Banco Ergonôm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2857502"/>
            <a:ext cx="1259775" cy="9715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24837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275606"/>
            <a:ext cx="540060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rgbClr val="00B0F0"/>
                </a:solidFill>
              </a:rPr>
              <a:t>Acidente evitável</a:t>
            </a:r>
            <a:r>
              <a:rPr lang="pt-BR" dirty="0"/>
              <a:t> é aquele em que os motoristas envolvidos </a:t>
            </a:r>
            <a:r>
              <a:rPr lang="pt-BR" dirty="0">
                <a:solidFill>
                  <a:srgbClr val="FF6600"/>
                </a:solidFill>
              </a:rPr>
              <a:t>NÃO fizeram tudo</a:t>
            </a:r>
            <a:r>
              <a:rPr lang="pt-BR" dirty="0"/>
              <a:t> o que podia ser feito para evitar que o acidente acontecesse.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27984" y="3106335"/>
            <a:ext cx="41291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Já o </a:t>
            </a:r>
            <a:r>
              <a:rPr lang="pt-BR" dirty="0">
                <a:solidFill>
                  <a:srgbClr val="00B0F0"/>
                </a:solidFill>
              </a:rPr>
              <a:t>acidente inevitável</a:t>
            </a:r>
            <a:r>
              <a:rPr lang="pt-BR" dirty="0"/>
              <a:t> é aquele em que o motorista </a:t>
            </a:r>
            <a:r>
              <a:rPr lang="pt-BR" dirty="0">
                <a:solidFill>
                  <a:srgbClr val="FF6600"/>
                </a:solidFill>
              </a:rPr>
              <a:t>fez tudo</a:t>
            </a:r>
            <a:r>
              <a:rPr lang="pt-BR" dirty="0"/>
              <a:t> o que era possível, mas não conseguiu evitá-lo.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9184"/>
            <a:ext cx="3721596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9362" y="1418250"/>
            <a:ext cx="5688632" cy="7177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Acidentes acontecem devido a um fator ou uma combinação de fatores causadores.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2571750"/>
            <a:ext cx="6552728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</a:rPr>
              <a:t>A direção defensiva ajuda a prever estes fatores e ensina técnicas para controlá-los, de forma a evitar que os acidentes ocorram.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51720" y="3785048"/>
            <a:ext cx="6840760" cy="7998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>
                <a:solidFill>
                  <a:srgbClr val="7030A0"/>
                </a:solidFill>
              </a:rPr>
              <a:t> Porém, não existe uma divisão clara entre estes dois tipos de acidentes, de maneira que muitas vezes fica impossível classificá-los.</a:t>
            </a:r>
          </a:p>
        </p:txBody>
      </p:sp>
    </p:spTree>
    <p:extLst>
      <p:ext uri="{BB962C8B-B14F-4D97-AF65-F5344CB8AC3E}">
        <p14:creationId xmlns:p14="http://schemas.microsoft.com/office/powerpoint/2010/main" val="3860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07654"/>
            <a:ext cx="388843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Normalmente as pessoas perguntam </a:t>
            </a:r>
            <a:r>
              <a:rPr lang="pt-BR" dirty="0">
                <a:solidFill>
                  <a:srgbClr val="00B0F0"/>
                </a:solidFill>
              </a:rPr>
              <a:t>quem é o culpado</a:t>
            </a:r>
            <a:r>
              <a:rPr lang="pt-BR" dirty="0"/>
              <a:t>, sendo que a pergunta correta é: “</a:t>
            </a:r>
            <a:r>
              <a:rPr lang="pt-BR" dirty="0">
                <a:solidFill>
                  <a:srgbClr val="FF6600"/>
                </a:solidFill>
              </a:rPr>
              <a:t>quem poderia ter evitado o acidente</a:t>
            </a:r>
            <a:r>
              <a:rPr lang="pt-BR" dirty="0"/>
              <a:t>”. Uma das maiores causas dos acidentes é o comportamento do próprio condutor do veículo.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9622"/>
            <a:ext cx="38100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10"/>
          <p:cNvSpPr/>
          <p:nvPr/>
        </p:nvSpPr>
        <p:spPr>
          <a:xfrm>
            <a:off x="-32" y="1142990"/>
            <a:ext cx="464404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Quem é o culpado?</a:t>
            </a:r>
          </a:p>
        </p:txBody>
      </p:sp>
    </p:spTree>
    <p:extLst>
      <p:ext uri="{BB962C8B-B14F-4D97-AF65-F5344CB8AC3E}">
        <p14:creationId xmlns:p14="http://schemas.microsoft.com/office/powerpoint/2010/main" val="313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" y="1563638"/>
            <a:ext cx="8100392" cy="26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67544" y="1347614"/>
            <a:ext cx="5976664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De acordo com as estatísticas apresentadas pelo Detran/SP, considerando os acidentes de trânsito no Brasil: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427734"/>
            <a:ext cx="5904656" cy="18928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75% são causados por falhas humanas;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12% são causados por falhas mecânicas dos veículos;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6% são causados por más condições das vias;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7% outras causas.</a:t>
            </a:r>
          </a:p>
        </p:txBody>
      </p:sp>
    </p:spTree>
    <p:extLst>
      <p:ext uri="{BB962C8B-B14F-4D97-AF65-F5344CB8AC3E}">
        <p14:creationId xmlns:p14="http://schemas.microsoft.com/office/powerpoint/2010/main" val="29955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94928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0748" y="1435770"/>
            <a:ext cx="8136904" cy="21602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180000" rIns="36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Dessa forma, considerando que a produção e conservação dos veículos e a construção e manutenção das estradas também são responsabilidades humanas, podemos dizer que o homem, no mínimo, é responsável, direta ou indiretamente, por 93% dos acidentes.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75806"/>
            <a:ext cx="2286000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27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lcos do 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6"/>
            <a:ext cx="3214710" cy="214629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14282" y="1131590"/>
            <a:ext cx="5365260" cy="4048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...é a capacidade de atrito do pneu com o pavimento.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4282" y="1857370"/>
            <a:ext cx="3929090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A aderência está diretamente ligada: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m 9" descr="Calibragem de pne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38514"/>
            <a:ext cx="4830543" cy="169069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77282" y="2857502"/>
            <a:ext cx="2437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Calibragem</a:t>
            </a:r>
            <a:r>
              <a:rPr lang="en-US" sz="2200" b="1" dirty="0"/>
              <a:t> </a:t>
            </a:r>
            <a:r>
              <a:rPr lang="pt-BR" sz="2200" b="1" noProof="1"/>
              <a:t>Correta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43702" y="1928808"/>
            <a:ext cx="173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noProof="1"/>
              <a:t>Conservação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857884" y="1875643"/>
            <a:ext cx="3071834" cy="3071834"/>
          </a:xfrm>
          <a:prstGeom prst="roundRect">
            <a:avLst>
              <a:gd name="adj" fmla="val 628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1873340" y="2624211"/>
            <a:ext cx="68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3"/>
          </p:cNvCxnSpPr>
          <p:nvPr/>
        </p:nvCxnSpPr>
        <p:spPr>
          <a:xfrm>
            <a:off x="4143372" y="2071684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ADERÊNCIA</a:t>
            </a:r>
          </a:p>
        </p:txBody>
      </p:sp>
    </p:spTree>
    <p:extLst>
      <p:ext uri="{BB962C8B-B14F-4D97-AF65-F5344CB8AC3E}">
        <p14:creationId xmlns:p14="http://schemas.microsoft.com/office/powerpoint/2010/main" val="9973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>
                <a:solidFill>
                  <a:schemeClr val="tx2"/>
                </a:solidFill>
              </a:rPr>
              <a:t>APRESENTAÇÃO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33566"/>
            <a:ext cx="820891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000"/>
              <a:t>De acordo com pesquisas do DNIT (Departamento Nacional de Infraestrutura de Transportes), o Brasil perde, em média, 35 mil pessoas ao ano em acidentes rodoviários. Por causa destes acidentes, anualmente cerca de 100 mil pessoas ficam inválidas e outras 400 mil ocupam os leitos dos hospitais durante muitos dias. Esses dados levam à reflexão sobre a necessidade de trabalharmos mais com a prevenção dos acidentes rodoviários e sobre os procedimentos de segurança para reduzi-los ou evitar suas consequências.</a:t>
            </a:r>
          </a:p>
        </p:txBody>
      </p:sp>
    </p:spTree>
    <p:extLst>
      <p:ext uri="{BB962C8B-B14F-4D97-AF65-F5344CB8AC3E}">
        <p14:creationId xmlns:p14="http://schemas.microsoft.com/office/powerpoint/2010/main" val="25579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feito de aquaplanagem de pne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3108" y="3286130"/>
            <a:ext cx="3786214" cy="1564334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2844" y="1214428"/>
            <a:ext cx="6157348" cy="1071570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... é a </a:t>
            </a:r>
            <a:r>
              <a:rPr lang="pt-BR" sz="2200" b="1" dirty="0">
                <a:solidFill>
                  <a:schemeClr val="tx2"/>
                </a:solidFill>
                <a:latin typeface="Calibri" pitchFamily="34" charset="0"/>
              </a:rPr>
              <a:t>perda total da aderência</a:t>
            </a:r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 dos pneus com o pavimento, devido a uma fina camada d’água</a:t>
            </a:r>
          </a:p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formada entre a pista e os pneus.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Imagem 5" descr="Aguaplanag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69103"/>
            <a:ext cx="2517981" cy="168657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Retângulo 6"/>
          <p:cNvSpPr/>
          <p:nvPr/>
        </p:nvSpPr>
        <p:spPr>
          <a:xfrm>
            <a:off x="-32" y="2568940"/>
            <a:ext cx="35719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fazer: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0694" y="2568940"/>
            <a:ext cx="3643338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NÃO fazer: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928940"/>
            <a:ext cx="3386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►Reduzir a marcha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levemente a direção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29256" y="2928940"/>
            <a:ext cx="3682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►Frear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bruscamente a direção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Aquaplanagem / Hidroplanagem</a:t>
            </a:r>
          </a:p>
        </p:txBody>
      </p:sp>
    </p:spTree>
    <p:extLst>
      <p:ext uri="{BB962C8B-B14F-4D97-AF65-F5344CB8AC3E}">
        <p14:creationId xmlns:p14="http://schemas.microsoft.com/office/powerpoint/2010/main" val="29413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0546" y="1142990"/>
            <a:ext cx="6626032" cy="785818"/>
          </a:xfrm>
          <a:prstGeom prst="roundRect">
            <a:avLst>
              <a:gd name="adj" fmla="val 791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... consiste na sobrecarga de peso no eixo traseiro ou dianteiro em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razão da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ou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desaceleração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(frenagem) do veículo.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844" y="2143122"/>
            <a:ext cx="16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Sub-esterçante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7224" y="2590023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Aceleração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71604" y="304774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Peso atrás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500444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Desgarra a frente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87438" y="400051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Joga para FORA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3306" y="4500576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Centrífuga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3256" y="2143122"/>
            <a:ext cx="16560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Sobre-esterçante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87636" y="2590023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Desaceleração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02016" y="304774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Peso na frente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16396" y="3500444"/>
            <a:ext cx="1798876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Desgarra a traseira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630776" y="400051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Joga para DENTRO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73718" y="4500576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Centrípeta</a:t>
            </a:r>
          </a:p>
        </p:txBody>
      </p:sp>
      <p:cxnSp>
        <p:nvCxnSpPr>
          <p:cNvPr id="19" name="Conector angulado 18"/>
          <p:cNvCxnSpPr/>
          <p:nvPr/>
        </p:nvCxnSpPr>
        <p:spPr>
          <a:xfrm>
            <a:off x="357158" y="25109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/>
          <p:nvPr/>
        </p:nvCxnSpPr>
        <p:spPr>
          <a:xfrm>
            <a:off x="1071538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>
            <a:off x="1785918" y="34685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2500298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>
            <a:off x="3143240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>
            <a:off x="4000496" y="250031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/>
          <p:nvPr/>
        </p:nvCxnSpPr>
        <p:spPr>
          <a:xfrm>
            <a:off x="4714876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/>
          <p:nvPr/>
        </p:nvCxnSpPr>
        <p:spPr>
          <a:xfrm>
            <a:off x="5429256" y="3500444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>
            <a:off x="6143636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>
            <a:off x="6786578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Transferência de Massa</a:t>
            </a:r>
          </a:p>
        </p:txBody>
      </p:sp>
    </p:spTree>
    <p:extLst>
      <p:ext uri="{BB962C8B-B14F-4D97-AF65-F5344CB8AC3E}">
        <p14:creationId xmlns:p14="http://schemas.microsoft.com/office/powerpoint/2010/main" val="16135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319250"/>
            <a:ext cx="5400600" cy="928694"/>
          </a:xfrm>
          <a:prstGeom prst="roundRect">
            <a:avLst>
              <a:gd name="adj" fmla="val 77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... são </a:t>
            </a:r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situações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 encontradas, ao dirigirmos,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que podem nos proporcionar </a:t>
            </a:r>
            <a:r>
              <a:rPr lang="pt-BR" sz="2200" dirty="0">
                <a:solidFill>
                  <a:srgbClr val="C00000"/>
                </a:solidFill>
                <a:latin typeface="Calibri" pitchFamily="34" charset="0"/>
              </a:rPr>
              <a:t>riscos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2880000"/>
            <a:ext cx="162038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►Luz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►Tempo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►Via /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8860" y="2880000"/>
            <a:ext cx="171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►Trânsito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►Veículo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►Condutor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357686" y="2694866"/>
            <a:ext cx="4466765" cy="2091462"/>
            <a:chOff x="4357686" y="2694866"/>
            <a:chExt cx="4466765" cy="2091462"/>
          </a:xfrm>
        </p:grpSpPr>
        <p:pic>
          <p:nvPicPr>
            <p:cNvPr id="7" name="Imagem 6" descr="principios-de-direcao-defensiv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686" y="2694866"/>
              <a:ext cx="4466765" cy="2091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5286380" y="2786064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Cerca de 90% dos acidentes ocorrem por falhas humanas</a:t>
              </a:r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CONDIÇÕES ADVERSAS</a:t>
            </a:r>
          </a:p>
        </p:txBody>
      </p:sp>
    </p:spTree>
    <p:extLst>
      <p:ext uri="{BB962C8B-B14F-4D97-AF65-F5344CB8AC3E}">
        <p14:creationId xmlns:p14="http://schemas.microsoft.com/office/powerpoint/2010/main" val="415088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394077" y="1355040"/>
            <a:ext cx="6429420" cy="424993"/>
          </a:xfrm>
          <a:prstGeom prst="roundRect">
            <a:avLst>
              <a:gd name="adj" fmla="val 944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Ocorre em situações de EXCESSO ou FALTA de </a:t>
            </a:r>
            <a:r>
              <a:rPr lang="pt-BR" dirty="0">
                <a:solidFill>
                  <a:srgbClr val="C00000"/>
                </a:solidFill>
              </a:rPr>
              <a:t>iluminação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222228"/>
            <a:ext cx="44279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Ofuscamento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8144" y="2285998"/>
            <a:ext cx="3275856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Penumbra</a:t>
            </a:r>
          </a:p>
        </p:txBody>
      </p:sp>
      <p:pic>
        <p:nvPicPr>
          <p:cNvPr id="6" name="Imagem 5" descr="farol al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7774"/>
            <a:ext cx="2428892" cy="138851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enum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59782"/>
            <a:ext cx="3177472" cy="194386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 descr="Luz do S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51" y="3138770"/>
            <a:ext cx="1661314" cy="166131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LUZ</a:t>
            </a:r>
          </a:p>
        </p:txBody>
      </p:sp>
      <p:sp>
        <p:nvSpPr>
          <p:cNvPr id="2" name="Divisa 1"/>
          <p:cNvSpPr/>
          <p:nvPr/>
        </p:nvSpPr>
        <p:spPr>
          <a:xfrm>
            <a:off x="936379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711017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69110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460432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235070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 rot="10800000">
            <a:off x="7993163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" y="2823154"/>
            <a:ext cx="3500462" cy="2136012"/>
          </a:xfrm>
          <a:prstGeom prst="rect">
            <a:avLst/>
          </a:prstGeom>
        </p:spPr>
      </p:pic>
      <p:pic>
        <p:nvPicPr>
          <p:cNvPr id="4" name="Imagem 3" descr="dirigindo na chuv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5"/>
            <a:ext cx="2357454" cy="14341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m 4" descr="farol cerraçã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60" y="3000378"/>
            <a:ext cx="2551240" cy="15716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CaixaDeTexto 5"/>
          <p:cNvSpPr txBox="1"/>
          <p:nvPr/>
        </p:nvSpPr>
        <p:spPr>
          <a:xfrm>
            <a:off x="1142976" y="1142990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►Chuva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84" y="164305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43240" y="214312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►Calor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7620" y="271462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6248" y="3381358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►Neblina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395286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►Cerração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5075920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8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TEMPO / CLIMA</a:t>
            </a:r>
          </a:p>
        </p:txBody>
      </p:sp>
    </p:spTree>
    <p:extLst>
      <p:ext uri="{BB962C8B-B14F-4D97-AF65-F5344CB8AC3E}">
        <p14:creationId xmlns:p14="http://schemas.microsoft.com/office/powerpoint/2010/main" val="31498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ista Escorrega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508610"/>
            <a:ext cx="3786215" cy="213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Pista com buracos.jpg"/>
          <p:cNvPicPr>
            <a:picLocks noChangeAspect="1"/>
          </p:cNvPicPr>
          <p:nvPr/>
        </p:nvPicPr>
        <p:blipFill rotWithShape="1">
          <a:blip r:embed="rId4"/>
          <a:srcRect l="8894" t="13921" r="18292"/>
          <a:stretch/>
        </p:blipFill>
        <p:spPr>
          <a:xfrm>
            <a:off x="5508104" y="1419622"/>
            <a:ext cx="2952329" cy="21522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1185768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►Vegetação na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1785932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►Falta de acostamento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6380" y="3571882"/>
            <a:ext cx="164307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►Buracos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86380" y="4114726"/>
            <a:ext cx="385762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►Problemas de engenharia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9512" y="57729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VIA / PISTA</a:t>
            </a:r>
          </a:p>
        </p:txBody>
      </p:sp>
    </p:spTree>
    <p:extLst>
      <p:ext uri="{BB962C8B-B14F-4D97-AF65-F5344CB8AC3E}">
        <p14:creationId xmlns:p14="http://schemas.microsoft.com/office/powerpoint/2010/main" val="417414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ngestionamen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6" y="1668741"/>
            <a:ext cx="4878878" cy="3286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8272" y="1122187"/>
            <a:ext cx="3286148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►Congestionamento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94812"/>
            <a:ext cx="3857652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►Aglomeração de Pedestres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0763" y="2294976"/>
            <a:ext cx="4429156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►Intensidade de veículo pesados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TRÂNSITO</a:t>
            </a:r>
          </a:p>
        </p:txBody>
      </p:sp>
    </p:spTree>
    <p:extLst>
      <p:ext uri="{BB962C8B-B14F-4D97-AF65-F5344CB8AC3E}">
        <p14:creationId xmlns:p14="http://schemas.microsoft.com/office/powerpoint/2010/main" val="8809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harge_carrocapoaberto_chorando_mai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8"/>
            <a:ext cx="2714644" cy="18836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3306" y="1214428"/>
            <a:ext cx="51051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►Má conservação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►Acomodação inadequada da carga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►Passageiros alterados ou inquietos...</a:t>
            </a:r>
          </a:p>
        </p:txBody>
      </p:sp>
      <p:pic>
        <p:nvPicPr>
          <p:cNvPr id="5" name="Imagem 4" descr="Carro Che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830255"/>
            <a:ext cx="2571768" cy="204691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11560" y="3514293"/>
            <a:ext cx="4572032" cy="1214446"/>
          </a:xfrm>
          <a:prstGeom prst="roundRect">
            <a:avLst>
              <a:gd name="adj" fmla="val 7043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Lembre-se: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 O condutor é o responsável pela segurança dos ocupantes do veículo.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Portanto,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mantenha a ordem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VEÍCULO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364088" y="3939902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4"/>
            <a:ext cx="2540000" cy="2540000"/>
          </a:xfrm>
          <a:prstGeom prst="rect">
            <a:avLst/>
          </a:prstGeom>
        </p:spPr>
      </p:pic>
      <p:pic>
        <p:nvPicPr>
          <p:cNvPr id="4" name="Imagem 3" descr="EMBRIAG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14428"/>
            <a:ext cx="2643206" cy="19824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10838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►Sono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148039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►Fadiga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1497" y="1900686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►Cansaço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331" y="2375999"/>
            <a:ext cx="217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►Preocupação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4305" y="2856372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►Nervosismo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380968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►Ansiedade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36413" y="391753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►Euforia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00760" y="4426879"/>
            <a:ext cx="303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►Embriagues / Drogas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285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CONDUTOR</a:t>
            </a:r>
          </a:p>
        </p:txBody>
      </p:sp>
    </p:spTree>
    <p:extLst>
      <p:ext uri="{BB962C8B-B14F-4D97-AF65-F5344CB8AC3E}">
        <p14:creationId xmlns:p14="http://schemas.microsoft.com/office/powerpoint/2010/main" val="28471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da FRENTE</a:t>
            </a:r>
          </a:p>
        </p:txBody>
      </p:sp>
      <p:pic>
        <p:nvPicPr>
          <p:cNvPr id="4" name="Imagem 3" descr="atenção no carro da fr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810" y="2787775"/>
            <a:ext cx="2592865" cy="2113308"/>
          </a:xfrm>
          <a:prstGeom prst="rect">
            <a:avLst/>
          </a:prstGeom>
        </p:spPr>
      </p:pic>
      <p:pic>
        <p:nvPicPr>
          <p:cNvPr id="5" name="Imagem 4" descr="Fi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28514"/>
            <a:ext cx="3485378" cy="17284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1173" y="1563638"/>
            <a:ext cx="620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►Manter </a:t>
            </a:r>
            <a:r>
              <a:rPr lang="pt-BR" sz="2000" b="1" i="1" dirty="0">
                <a:solidFill>
                  <a:schemeClr val="tx2"/>
                </a:solidFill>
              </a:rPr>
              <a:t>distância</a:t>
            </a:r>
            <a:r>
              <a:rPr lang="pt-BR" sz="2000" i="1" dirty="0">
                <a:solidFill>
                  <a:schemeClr val="tx2"/>
                </a:solidFill>
              </a:rPr>
              <a:t> de seguimento &gt; 2 segundos;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►Observar o </a:t>
            </a:r>
            <a:r>
              <a:rPr lang="pt-BR" sz="2000" b="1" i="1" dirty="0">
                <a:solidFill>
                  <a:schemeClr val="tx2"/>
                </a:solidFill>
              </a:rPr>
              <a:t>trânsito à frente</a:t>
            </a:r>
            <a:r>
              <a:rPr lang="pt-BR" sz="2000" i="1" dirty="0">
                <a:solidFill>
                  <a:schemeClr val="tx2"/>
                </a:solidFill>
              </a:rPr>
              <a:t> do veículo que o precede;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174" y="2531873"/>
            <a:ext cx="620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2"/>
                </a:solidFill>
              </a:rPr>
              <a:t>►Ficar atento aos </a:t>
            </a:r>
            <a:r>
              <a:rPr lang="pt-BR" sz="2000" b="1" i="1" dirty="0">
                <a:solidFill>
                  <a:schemeClr val="tx2"/>
                </a:solidFill>
              </a:rPr>
              <a:t>sinais emitidos</a:t>
            </a:r>
            <a:r>
              <a:rPr lang="pt-BR" sz="2000" i="1" dirty="0">
                <a:solidFill>
                  <a:schemeClr val="tx2"/>
                </a:solidFill>
              </a:rPr>
              <a:t> pelo veículo da frente.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11" name="Seta dobrada 10"/>
          <p:cNvSpPr/>
          <p:nvPr/>
        </p:nvSpPr>
        <p:spPr>
          <a:xfrm rot="10800000" flipH="1">
            <a:off x="5436096" y="3018384"/>
            <a:ext cx="792088" cy="792088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>
                <a:solidFill>
                  <a:schemeClr val="tx2"/>
                </a:solidFill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2043301"/>
            <a:ext cx="8352928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Apresentar a definição de direção defensiva;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Entender o que é um acidente evitável ou não evitável;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Aprender como ultrapassar e ser ultrapassado;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Compreender o acidente de difícil identificação da causa.</a:t>
            </a:r>
          </a:p>
        </p:txBody>
      </p:sp>
    </p:spTree>
    <p:extLst>
      <p:ext uri="{BB962C8B-B14F-4D97-AF65-F5344CB8AC3E}">
        <p14:creationId xmlns:p14="http://schemas.microsoft.com/office/powerpoint/2010/main" val="2158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de TRÁS</a:t>
            </a:r>
          </a:p>
        </p:txBody>
      </p:sp>
      <p:pic>
        <p:nvPicPr>
          <p:cNvPr id="5" name="Imagem 4" descr="dê seta.jpg"/>
          <p:cNvPicPr>
            <a:picLocks noChangeAspect="1"/>
          </p:cNvPicPr>
          <p:nvPr/>
        </p:nvPicPr>
        <p:blipFill rotWithShape="1">
          <a:blip r:embed="rId3" cstate="print"/>
          <a:srcRect t="1517" b="1"/>
          <a:stretch/>
        </p:blipFill>
        <p:spPr>
          <a:xfrm>
            <a:off x="5766" y="3308227"/>
            <a:ext cx="1665054" cy="16397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5268" y="1869677"/>
            <a:ext cx="342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Não</a:t>
            </a:r>
            <a:r>
              <a:rPr lang="pt-BR" sz="2200" i="1" dirty="0">
                <a:solidFill>
                  <a:schemeClr val="tx2"/>
                </a:solidFill>
              </a:rPr>
              <a:t> parar bruscamente</a:t>
            </a:r>
          </a:p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Facilitar</a:t>
            </a:r>
            <a:r>
              <a:rPr lang="pt-BR" sz="2200" i="1" dirty="0">
                <a:solidFill>
                  <a:schemeClr val="tx2"/>
                </a:solidFill>
              </a:rPr>
              <a:t> a ultrapassagem</a:t>
            </a:r>
          </a:p>
        </p:txBody>
      </p:sp>
      <p:pic>
        <p:nvPicPr>
          <p:cNvPr id="7" name="Imagem 6" descr="Colisão com o veículo de t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801" y="833063"/>
            <a:ext cx="3672408" cy="21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4052349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Definir o trajeto e sinalizar com antecedência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321337" y="1904524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1979713" y="4051188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FRENTE com FRENTE</a:t>
            </a:r>
          </a:p>
        </p:txBody>
      </p:sp>
      <p:pic>
        <p:nvPicPr>
          <p:cNvPr id="4" name="Imagem 3" descr="colisão fronta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34" y="601102"/>
            <a:ext cx="2857487" cy="2145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48190" y="1816104"/>
            <a:ext cx="6821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►Só </a:t>
            </a:r>
            <a:r>
              <a:rPr lang="pt-BR" sz="2000" b="1" i="1" dirty="0">
                <a:solidFill>
                  <a:schemeClr val="tx2"/>
                </a:solidFill>
              </a:rPr>
              <a:t>ultrapassar</a:t>
            </a:r>
            <a:r>
              <a:rPr lang="pt-BR" sz="2000" i="1" dirty="0">
                <a:solidFill>
                  <a:schemeClr val="tx2"/>
                </a:solidFill>
              </a:rPr>
              <a:t> com segurança e onde for </a:t>
            </a:r>
            <a:r>
              <a:rPr lang="pt-BR" sz="2000" b="1" i="1" dirty="0">
                <a:solidFill>
                  <a:schemeClr val="tx2"/>
                </a:solidFill>
              </a:rPr>
              <a:t>permitido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►Entrar nas curvas com </a:t>
            </a:r>
            <a:r>
              <a:rPr lang="pt-BR" sz="2000" b="1" i="1" dirty="0">
                <a:solidFill>
                  <a:schemeClr val="tx2"/>
                </a:solidFill>
              </a:rPr>
              <a:t>velocidade moderada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►Respeitar os </a:t>
            </a:r>
            <a:r>
              <a:rPr lang="pt-BR" sz="2000" b="1" i="1" dirty="0">
                <a:solidFill>
                  <a:schemeClr val="tx2"/>
                </a:solidFill>
              </a:rPr>
              <a:t>limites</a:t>
            </a:r>
            <a:r>
              <a:rPr lang="pt-BR" sz="2000" i="1" dirty="0">
                <a:solidFill>
                  <a:schemeClr val="tx2"/>
                </a:solidFill>
              </a:rPr>
              <a:t> de velocidade da via e demais condições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86182" y="3500444"/>
            <a:ext cx="5214942" cy="1357322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... é um dos acidentes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mais violentos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Pois a força do impacto corresponde à SOMA da velocidade dos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dois veículos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" name="Imagem 9" descr="Colisão Frente com F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95544"/>
            <a:ext cx="2928958" cy="1633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32443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nos CRUZAMENTOS</a:t>
            </a:r>
          </a:p>
        </p:txBody>
      </p:sp>
      <p:pic>
        <p:nvPicPr>
          <p:cNvPr id="4" name="Imagem 3" descr="COLISÃO CRUZAMEN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92741"/>
            <a:ext cx="2772972" cy="203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1908" y="1878299"/>
            <a:ext cx="606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Reduzir</a:t>
            </a:r>
            <a:r>
              <a:rPr lang="pt-BR" sz="2000" i="1" dirty="0">
                <a:solidFill>
                  <a:schemeClr val="tx2"/>
                </a:solidFill>
              </a:rPr>
              <a:t> a velocidade antes de transpor o cruzamento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Olhar</a:t>
            </a:r>
            <a:r>
              <a:rPr lang="pt-BR" sz="2000" i="1" dirty="0">
                <a:solidFill>
                  <a:schemeClr val="tx2"/>
                </a:solidFill>
              </a:rPr>
              <a:t> para os dois lados (primeiro para à esquerda)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►Aproximar-se com o </a:t>
            </a:r>
            <a:r>
              <a:rPr lang="pt-BR" sz="2000" b="1" i="1" dirty="0">
                <a:solidFill>
                  <a:schemeClr val="tx2"/>
                </a:solidFill>
              </a:rPr>
              <a:t>pé no pedal de freio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304287" y="3952129"/>
            <a:ext cx="6526432" cy="571504"/>
          </a:xfrm>
          <a:prstGeom prst="roundRect">
            <a:avLst>
              <a:gd name="adj" fmla="val 9449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1/3 dos acidentes de trânsito acontecem nos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cruzamentos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Divisa 1"/>
          <p:cNvSpPr/>
          <p:nvPr/>
        </p:nvSpPr>
        <p:spPr>
          <a:xfrm>
            <a:off x="759642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48538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9724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8577722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30346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01532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nas ULTRAPASSAGENS</a:t>
            </a:r>
          </a:p>
        </p:txBody>
      </p:sp>
      <p:pic>
        <p:nvPicPr>
          <p:cNvPr id="4" name="Imagem 3" descr="ultrapassage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7734"/>
            <a:ext cx="3686156" cy="232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32985" y="1538122"/>
            <a:ext cx="71845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►Observar as </a:t>
            </a:r>
            <a:r>
              <a:rPr lang="pt-BR" sz="2200" b="1" i="1" dirty="0">
                <a:solidFill>
                  <a:schemeClr val="tx2"/>
                </a:solidFill>
              </a:rPr>
              <a:t>condições de segurança</a:t>
            </a:r>
            <a:r>
              <a:rPr lang="pt-BR" sz="2200" i="1" dirty="0">
                <a:solidFill>
                  <a:schemeClr val="tx2"/>
                </a:solidFill>
              </a:rPr>
              <a:t> (espaço, visibilidade)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►Só ultrapassar em </a:t>
            </a:r>
            <a:r>
              <a:rPr lang="pt-BR" sz="2200" b="1" i="1" dirty="0">
                <a:solidFill>
                  <a:schemeClr val="tx2"/>
                </a:solidFill>
              </a:rPr>
              <a:t>locais permitidos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►Manter </a:t>
            </a:r>
            <a:r>
              <a:rPr lang="pt-BR" sz="2200" b="1" i="1" dirty="0">
                <a:solidFill>
                  <a:schemeClr val="tx2"/>
                </a:solidFill>
              </a:rPr>
              <a:t>distância</a:t>
            </a:r>
            <a:r>
              <a:rPr lang="pt-BR" sz="2200" i="1" dirty="0">
                <a:solidFill>
                  <a:schemeClr val="tx2"/>
                </a:solidFill>
              </a:rPr>
              <a:t> lateral de segurança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08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MISTERIOSA</a:t>
            </a:r>
          </a:p>
        </p:txBody>
      </p:sp>
      <p:pic>
        <p:nvPicPr>
          <p:cNvPr id="4" name="Imagem 3" descr="colisão misteri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70"/>
            <a:ext cx="3643338" cy="254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78558" y="1779662"/>
            <a:ext cx="360053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►Envolve </a:t>
            </a:r>
            <a:r>
              <a:rPr lang="pt-BR" sz="2200" b="1" i="1" dirty="0">
                <a:solidFill>
                  <a:schemeClr val="tx2"/>
                </a:solidFill>
              </a:rPr>
              <a:t>apenas um</a:t>
            </a:r>
            <a:r>
              <a:rPr lang="pt-BR" sz="2200" i="1" dirty="0">
                <a:solidFill>
                  <a:schemeClr val="tx2"/>
                </a:solidFill>
              </a:rPr>
              <a:t> veículo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►Causas </a:t>
            </a:r>
            <a:r>
              <a:rPr lang="pt-BR" sz="2200" b="1" i="1" dirty="0">
                <a:solidFill>
                  <a:schemeClr val="tx2"/>
                </a:solidFill>
              </a:rPr>
              <a:t>desconhecidas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►Acidente </a:t>
            </a:r>
            <a:r>
              <a:rPr lang="pt-BR" sz="2200" b="1" i="1" dirty="0">
                <a:solidFill>
                  <a:schemeClr val="tx2"/>
                </a:solidFill>
              </a:rPr>
              <a:t>grave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30563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OBJETO FIXO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778" y="1539701"/>
            <a:ext cx="6781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►Quase sempre, a culpa é exclusivamente do condutor;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►Causas como: falta de </a:t>
            </a:r>
            <a:r>
              <a:rPr lang="pt-BR" sz="2200" b="1" i="1" dirty="0">
                <a:solidFill>
                  <a:srgbClr val="008000"/>
                </a:solidFill>
              </a:rPr>
              <a:t>atenção</a:t>
            </a:r>
            <a:r>
              <a:rPr lang="pt-BR" sz="2200" i="1" dirty="0">
                <a:solidFill>
                  <a:srgbClr val="008000"/>
                </a:solidFill>
              </a:rPr>
              <a:t> e excesso de </a:t>
            </a:r>
            <a:r>
              <a:rPr lang="pt-BR" sz="2200" b="1" i="1" dirty="0">
                <a:solidFill>
                  <a:srgbClr val="008000"/>
                </a:solidFill>
              </a:rPr>
              <a:t>velocidade</a:t>
            </a:r>
            <a:r>
              <a:rPr lang="pt-BR" sz="22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6" name="Imagem 5" descr="Colisão com objeto fi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96" y="2859782"/>
            <a:ext cx="3027169" cy="2096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4008" y="3337300"/>
            <a:ext cx="3888432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...muito comum em condutores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alcoolizados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ou com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sono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3563888" y="3651870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CICLISTAS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589" y="1611272"/>
            <a:ext cx="6102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►Respeite a </a:t>
            </a:r>
            <a:r>
              <a:rPr lang="pt-BR" sz="2000" b="1" i="1" dirty="0">
                <a:solidFill>
                  <a:srgbClr val="008000"/>
                </a:solidFill>
              </a:rPr>
              <a:t>distância lateral </a:t>
            </a:r>
            <a:r>
              <a:rPr lang="pt-BR" sz="2000" i="1" dirty="0">
                <a:solidFill>
                  <a:srgbClr val="008000"/>
                </a:solidFill>
              </a:rPr>
              <a:t>de segurança (1.5 metros);</a:t>
            </a:r>
          </a:p>
        </p:txBody>
      </p:sp>
      <p:pic>
        <p:nvPicPr>
          <p:cNvPr id="7" name="Imagem 6" descr="Distancia do ciclis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187"/>
            <a:ext cx="2299461" cy="1800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250" y="2141899"/>
            <a:ext cx="4391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►Mantenha-os em seu </a:t>
            </a:r>
            <a:r>
              <a:rPr lang="pt-BR" sz="2000" b="1" i="1" dirty="0">
                <a:solidFill>
                  <a:srgbClr val="008000"/>
                </a:solidFill>
              </a:rPr>
              <a:t>campo de visão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211960" y="3363838"/>
            <a:ext cx="4306554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Lembre-se: Os veículos motorizados são responsáveis pela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segurança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dos </a:t>
            </a:r>
            <a:r>
              <a:rPr lang="pt-BR" sz="2200" i="1" dirty="0">
                <a:solidFill>
                  <a:srgbClr val="FF0000"/>
                </a:solidFill>
                <a:latin typeface="Calibri" pitchFamily="34" charset="0"/>
              </a:rPr>
              <a:t>não motorizados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3230418" y="3646455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1407"/>
          <a:stretch/>
        </p:blipFill>
        <p:spPr>
          <a:xfrm>
            <a:off x="428538" y="3034387"/>
            <a:ext cx="2438400" cy="1800200"/>
          </a:xfrm>
          <a:prstGeom prst="rect">
            <a:avLst/>
          </a:prstGeom>
        </p:spPr>
      </p:pic>
      <p:sp>
        <p:nvSpPr>
          <p:cNvPr id="14" name="Seta dobrada 13"/>
          <p:cNvSpPr/>
          <p:nvPr/>
        </p:nvSpPr>
        <p:spPr>
          <a:xfrm rot="10800000" flipH="1">
            <a:off x="5862474" y="2127405"/>
            <a:ext cx="634146" cy="648072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PEDESTRES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5169" y="1472813"/>
            <a:ext cx="80850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►Todos os </a:t>
            </a:r>
            <a:r>
              <a:rPr lang="pt-BR" sz="2200" b="1" i="1" dirty="0">
                <a:solidFill>
                  <a:srgbClr val="008000"/>
                </a:solidFill>
              </a:rPr>
              <a:t>veículos são responsávei</a:t>
            </a:r>
            <a:r>
              <a:rPr lang="pt-BR" sz="2200" i="1" dirty="0">
                <a:solidFill>
                  <a:srgbClr val="008000"/>
                </a:solidFill>
              </a:rPr>
              <a:t>s pela segurança dos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►Dê, sempre, a </a:t>
            </a:r>
            <a:r>
              <a:rPr lang="pt-BR" sz="2200" b="1" i="1" dirty="0">
                <a:solidFill>
                  <a:srgbClr val="008000"/>
                </a:solidFill>
              </a:rPr>
              <a:t>preferência</a:t>
            </a:r>
            <a:r>
              <a:rPr lang="pt-BR" sz="2200" i="1" dirty="0">
                <a:solidFill>
                  <a:srgbClr val="008000"/>
                </a:solidFill>
              </a:rPr>
              <a:t> aos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►Seja </a:t>
            </a:r>
            <a:r>
              <a:rPr lang="pt-BR" sz="2200" b="1" i="1" dirty="0">
                <a:solidFill>
                  <a:srgbClr val="008000"/>
                </a:solidFill>
              </a:rPr>
              <a:t>educado</a:t>
            </a:r>
            <a:r>
              <a:rPr lang="pt-BR" sz="2200" i="1" dirty="0">
                <a:solidFill>
                  <a:srgbClr val="008000"/>
                </a:solidFill>
              </a:rPr>
              <a:t>, gentil e cortês com 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►Respeite a </a:t>
            </a:r>
            <a:r>
              <a:rPr lang="pt-BR" sz="2200" b="1" i="1" dirty="0">
                <a:solidFill>
                  <a:srgbClr val="008000"/>
                </a:solidFill>
              </a:rPr>
              <a:t>faixa</a:t>
            </a:r>
            <a:r>
              <a:rPr lang="pt-BR" sz="2200" i="1" dirty="0">
                <a:solidFill>
                  <a:srgbClr val="008000"/>
                </a:solidFill>
              </a:rPr>
              <a:t> de segurança (faixa de pedestres).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8" name="Imagem 7" descr="pedestre na faixa 4.jpg"/>
          <p:cNvPicPr>
            <a:picLocks noChangeAspect="1"/>
          </p:cNvPicPr>
          <p:nvPr/>
        </p:nvPicPr>
        <p:blipFill rotWithShape="1">
          <a:blip r:embed="rId4"/>
          <a:srcRect l="3987" t="2330" r="1967" b="3119"/>
          <a:stretch/>
        </p:blipFill>
        <p:spPr>
          <a:xfrm>
            <a:off x="6732239" y="2067694"/>
            <a:ext cx="2088233" cy="27363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15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MARCHA À RÉ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251" y="1995686"/>
            <a:ext cx="85330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Evite</a:t>
            </a:r>
            <a:r>
              <a:rPr lang="pt-BR" sz="2000" i="1" dirty="0">
                <a:solidFill>
                  <a:srgbClr val="008000"/>
                </a:solidFill>
              </a:rPr>
              <a:t> manobras em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se aproxime de </a:t>
            </a:r>
            <a:r>
              <a:rPr lang="pt-BR" sz="2000" b="1" i="1" dirty="0">
                <a:solidFill>
                  <a:srgbClr val="008000"/>
                </a:solidFill>
              </a:rPr>
              <a:t>esquinas</a:t>
            </a:r>
            <a:r>
              <a:rPr lang="pt-BR" sz="2000" i="1" dirty="0">
                <a:solidFill>
                  <a:srgbClr val="008000"/>
                </a:solidFill>
              </a:rPr>
              <a:t>, utilizando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com </a:t>
            </a:r>
            <a:r>
              <a:rPr lang="pt-BR" sz="2000" b="1" i="1" dirty="0">
                <a:solidFill>
                  <a:srgbClr val="008000"/>
                </a:solidFill>
              </a:rPr>
              <a:t>crianças</a:t>
            </a:r>
            <a:r>
              <a:rPr lang="pt-BR" sz="2000" i="1" dirty="0">
                <a:solidFill>
                  <a:srgbClr val="008000"/>
                </a:solidFill>
              </a:rPr>
              <a:t> e </a:t>
            </a:r>
            <a:r>
              <a:rPr lang="pt-BR" sz="2000" b="1" i="1" dirty="0">
                <a:solidFill>
                  <a:srgbClr val="008000"/>
                </a:solidFill>
              </a:rPr>
              <a:t>pequenos objetos</a:t>
            </a:r>
            <a:r>
              <a:rPr lang="pt-BR" sz="2000" i="1" dirty="0">
                <a:solidFill>
                  <a:srgbClr val="008000"/>
                </a:solidFill>
              </a:rPr>
              <a:t> que possam estar atrás do veículo, fora do seu campo de visão;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►Para veículos de grande porte, SÓ executar este tipo de manobra com o auxílio de um </a:t>
            </a:r>
            <a:r>
              <a:rPr lang="pt-BR" sz="2000" b="1" i="1" dirty="0">
                <a:solidFill>
                  <a:srgbClr val="008000"/>
                </a:solidFill>
              </a:rPr>
              <a:t>manobrista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59" y="577298"/>
            <a:ext cx="2762870" cy="18722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0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MOTOCICLETAS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60431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►Aumente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de seguimento;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dispute espaço com motociclistas, </a:t>
            </a:r>
            <a:r>
              <a:rPr lang="pt-BR" sz="2000" b="1" i="1" dirty="0">
                <a:solidFill>
                  <a:srgbClr val="008000"/>
                </a:solidFill>
              </a:rPr>
              <a:t>dê passagem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►Olhe com muita atenção antes de </a:t>
            </a:r>
            <a:r>
              <a:rPr lang="pt-BR" sz="2000" b="1" i="1" dirty="0">
                <a:solidFill>
                  <a:srgbClr val="008000"/>
                </a:solidFill>
              </a:rPr>
              <a:t>mudar de faixa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3446487"/>
            <a:ext cx="5860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ao abrir a </a:t>
            </a:r>
            <a:r>
              <a:rPr lang="pt-BR" sz="2000" b="1" i="1" dirty="0">
                <a:solidFill>
                  <a:srgbClr val="008000"/>
                </a:solidFill>
              </a:rPr>
              <a:t>porta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confie somente nos retrovisores, </a:t>
            </a:r>
            <a:r>
              <a:rPr lang="pt-BR" sz="2000" b="1" i="1" dirty="0">
                <a:solidFill>
                  <a:srgbClr val="008000"/>
                </a:solidFill>
              </a:rPr>
              <a:t>movimente a cabeça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395536" y="2941311"/>
            <a:ext cx="24765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5335"/>
            <a:ext cx="2620406" cy="17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3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818390" y="3714758"/>
            <a:ext cx="7072330" cy="857256"/>
          </a:xfrm>
          <a:prstGeom prst="roundRect">
            <a:avLst>
              <a:gd name="adj" fmla="val 86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motorista defensivo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abre mão do seu direito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 trânsito de modo a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priorizar a segurança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bem-estar e a vida.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3" name="Imagem 12" descr="Transito Bac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304"/>
            <a:ext cx="1875319" cy="1850844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357422" y="1214428"/>
            <a:ext cx="6533298" cy="2071702"/>
          </a:xfrm>
          <a:prstGeom prst="roundRect">
            <a:avLst>
              <a:gd name="adj" fmla="val 4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5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 o conjunto de técnicas e procedimentos utilizados, pelo condutor, com o objetivo de prevenir ou minimizar os acidentes de trânsito e suas consequências.</a:t>
            </a:r>
            <a:endParaRPr lang="pt-BR" sz="1200" i="1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175448" y="3745100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766303" y="3734826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357158" y="3714758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30118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TREM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06" y="1643056"/>
            <a:ext cx="78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►Antes de transpor uma </a:t>
            </a:r>
            <a:r>
              <a:rPr lang="pt-BR" sz="2000" b="1" i="1" dirty="0">
                <a:solidFill>
                  <a:srgbClr val="008000"/>
                </a:solidFill>
              </a:rPr>
              <a:t>passagem de nível</a:t>
            </a:r>
            <a:r>
              <a:rPr lang="pt-BR" sz="2000" i="1" dirty="0">
                <a:solidFill>
                  <a:srgbClr val="008000"/>
                </a:solidFill>
              </a:rPr>
              <a:t> PARE, OLHE, e ESCUTE.</a:t>
            </a:r>
          </a:p>
        </p:txBody>
      </p:sp>
      <p:pic>
        <p:nvPicPr>
          <p:cNvPr id="6" name="Imagem 5" descr="cruzamento com linha ferre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8"/>
            <a:ext cx="4071966" cy="25463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53398" y="2600268"/>
            <a:ext cx="5656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Jamais</a:t>
            </a:r>
            <a:r>
              <a:rPr lang="pt-BR" sz="2000" i="1" dirty="0">
                <a:solidFill>
                  <a:srgbClr val="008000"/>
                </a:solidFill>
              </a:rPr>
              <a:t> atravesse se os sinais estiverem fechados.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3438" y="357837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►Não mude a </a:t>
            </a:r>
            <a:r>
              <a:rPr lang="pt-BR" sz="2000" b="1" i="1" dirty="0">
                <a:solidFill>
                  <a:srgbClr val="008000"/>
                </a:solidFill>
              </a:rPr>
              <a:t>marcha</a:t>
            </a:r>
            <a:r>
              <a:rPr lang="pt-BR" sz="2000" i="1" dirty="0">
                <a:solidFill>
                  <a:srgbClr val="008000"/>
                </a:solidFill>
              </a:rPr>
              <a:t> durante a transposição da ferrovia.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1662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veículo de GRANDE PORTE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60563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►Mantenha-se no campo de </a:t>
            </a:r>
            <a:r>
              <a:rPr lang="pt-BR" sz="2000" b="1" i="1" dirty="0">
                <a:solidFill>
                  <a:srgbClr val="008000"/>
                </a:solidFill>
              </a:rPr>
              <a:t>visão</a:t>
            </a:r>
            <a:r>
              <a:rPr lang="pt-BR" sz="2000" i="1" dirty="0">
                <a:solidFill>
                  <a:srgbClr val="008000"/>
                </a:solidFill>
              </a:rPr>
              <a:t> do motorista.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►Respeite as </a:t>
            </a:r>
            <a:r>
              <a:rPr lang="pt-BR" sz="2000" b="1" i="1" dirty="0">
                <a:solidFill>
                  <a:srgbClr val="008000"/>
                </a:solidFill>
              </a:rPr>
              <a:t>distâncias</a:t>
            </a:r>
            <a:r>
              <a:rPr lang="pt-BR" sz="2000" i="1" dirty="0">
                <a:solidFill>
                  <a:srgbClr val="008000"/>
                </a:solidFill>
              </a:rPr>
              <a:t> de segurança.</a:t>
            </a:r>
          </a:p>
        </p:txBody>
      </p:sp>
      <p:pic>
        <p:nvPicPr>
          <p:cNvPr id="10" name="Imagem 9" descr="retornando à faixa de ori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66" y="2715766"/>
            <a:ext cx="3444063" cy="196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3707904" y="3200397"/>
            <a:ext cx="51959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Tenha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</a:rPr>
              <a:t>paciência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para aguardar a oportunidade ideal para uma possível ultrapassagem.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3412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ABALROAMENTOS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200" y="1851670"/>
            <a:ext cx="70723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b="1" i="1" dirty="0">
                <a:solidFill>
                  <a:srgbClr val="008000"/>
                </a:solidFill>
              </a:rPr>
              <a:t>►</a:t>
            </a:r>
            <a:r>
              <a:rPr lang="pt-BR" sz="2000" i="1" dirty="0">
                <a:solidFill>
                  <a:srgbClr val="008000"/>
                </a:solidFill>
              </a:rPr>
              <a:t>Respeite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lateral de segurança (1,5 metros)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►Execute as conversões dentro de sua </a:t>
            </a:r>
            <a:r>
              <a:rPr lang="pt-BR" sz="2000" b="1" i="1" dirty="0">
                <a:solidFill>
                  <a:srgbClr val="008000"/>
                </a:solidFill>
              </a:rPr>
              <a:t>mão direcional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Redobre a atenção</a:t>
            </a:r>
            <a:r>
              <a:rPr lang="pt-BR" sz="2000" i="1" dirty="0">
                <a:solidFill>
                  <a:srgbClr val="008000"/>
                </a:solidFill>
              </a:rPr>
              <a:t> ao se aproximar de cruzamentos</a:t>
            </a:r>
          </a:p>
        </p:txBody>
      </p:sp>
      <p:pic>
        <p:nvPicPr>
          <p:cNvPr id="7" name="Imagem 6" descr="educação no transi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58868"/>
            <a:ext cx="2822514" cy="2500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9934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 de Emergência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785932"/>
            <a:ext cx="8606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►Bloqueie o corpo, </a:t>
            </a:r>
            <a:r>
              <a:rPr lang="pt-BR" sz="2000" b="1" i="1" dirty="0">
                <a:solidFill>
                  <a:srgbClr val="7030A0"/>
                </a:solidFill>
              </a:rPr>
              <a:t>firmando o pé</a:t>
            </a:r>
            <a:r>
              <a:rPr lang="pt-BR" sz="2000" i="1" dirty="0">
                <a:solidFill>
                  <a:srgbClr val="7030A0"/>
                </a:solidFill>
              </a:rPr>
              <a:t> esquerdo;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►Mantenha o veículo em </a:t>
            </a:r>
            <a:r>
              <a:rPr lang="pt-BR" sz="2000" b="1" i="1" dirty="0">
                <a:solidFill>
                  <a:srgbClr val="7030A0"/>
                </a:solidFill>
              </a:rPr>
              <a:t>linha reta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►Freie fortemente - a força sobre o sistema de freios </a:t>
            </a:r>
            <a:r>
              <a:rPr lang="pt-BR" sz="2000" b="1" i="1" dirty="0">
                <a:solidFill>
                  <a:srgbClr val="7030A0"/>
                </a:solidFill>
              </a:rPr>
              <a:t>não deve ser superior</a:t>
            </a:r>
            <a:r>
              <a:rPr lang="pt-BR" sz="2000" i="1" dirty="0">
                <a:solidFill>
                  <a:srgbClr val="7030A0"/>
                </a:solidFill>
              </a:rPr>
              <a:t> ao atrito dos pneus com o pavimento;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►Se as rodas travarem, </a:t>
            </a:r>
            <a:r>
              <a:rPr lang="pt-BR" sz="2000" b="1" i="1" dirty="0">
                <a:solidFill>
                  <a:srgbClr val="7030A0"/>
                </a:solidFill>
              </a:rPr>
              <a:t>alivie o pé</a:t>
            </a:r>
            <a:r>
              <a:rPr lang="pt-BR" sz="2000" i="1" dirty="0">
                <a:solidFill>
                  <a:srgbClr val="7030A0"/>
                </a:solidFill>
              </a:rPr>
              <a:t> do pedal de freio.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►Só acione a embreagem ao </a:t>
            </a:r>
            <a:r>
              <a:rPr lang="pt-BR" sz="2000" b="1" i="1" dirty="0">
                <a:solidFill>
                  <a:srgbClr val="7030A0"/>
                </a:solidFill>
              </a:rPr>
              <a:t>final</a:t>
            </a:r>
            <a:r>
              <a:rPr lang="pt-BR" sz="2000" i="1" dirty="0">
                <a:solidFill>
                  <a:srgbClr val="7030A0"/>
                </a:solidFill>
              </a:rPr>
              <a:t> da parada.</a:t>
            </a:r>
          </a:p>
        </p:txBody>
      </p:sp>
      <p:pic>
        <p:nvPicPr>
          <p:cNvPr id="7" name="Imagem 6" descr="frenagem e travamento de ro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7534"/>
            <a:ext cx="3405135" cy="217431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41861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em Alagamentos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571618"/>
            <a:ext cx="7382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►Engrene a </a:t>
            </a:r>
            <a:r>
              <a:rPr lang="pt-BR" sz="2000" b="1" i="1" dirty="0">
                <a:solidFill>
                  <a:srgbClr val="7030A0"/>
                </a:solidFill>
              </a:rPr>
              <a:t>primeira marcha</a:t>
            </a:r>
            <a:r>
              <a:rPr lang="pt-BR" sz="2000" i="1" dirty="0">
                <a:solidFill>
                  <a:srgbClr val="7030A0"/>
                </a:solidFill>
              </a:rPr>
              <a:t> e passe acelerando bastante, para evitar que entre água pelo escapamento;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</a:t>
            </a:r>
            <a:r>
              <a:rPr lang="pt-BR" sz="2000" b="1" i="1" dirty="0">
                <a:solidFill>
                  <a:srgbClr val="7030A0"/>
                </a:solidFill>
              </a:rPr>
              <a:t>Não</a:t>
            </a:r>
            <a:r>
              <a:rPr lang="pt-BR" sz="2000" i="1" dirty="0">
                <a:solidFill>
                  <a:srgbClr val="7030A0"/>
                </a:solidFill>
              </a:rPr>
              <a:t> mude a </a:t>
            </a:r>
            <a:r>
              <a:rPr lang="pt-BR" sz="2000" b="1" i="1" dirty="0">
                <a:solidFill>
                  <a:srgbClr val="7030A0"/>
                </a:solidFill>
              </a:rPr>
              <a:t>marcha</a:t>
            </a:r>
            <a:r>
              <a:rPr lang="pt-BR" sz="2000" i="1" dirty="0">
                <a:solidFill>
                  <a:srgbClr val="7030A0"/>
                </a:solidFill>
              </a:rPr>
              <a:t> durante a passagem pelo alagamento.</a:t>
            </a:r>
          </a:p>
        </p:txBody>
      </p:sp>
      <p:pic>
        <p:nvPicPr>
          <p:cNvPr id="5" name="Imagem 4" descr="alag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907" y="2786064"/>
            <a:ext cx="3237253" cy="20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214282" y="3357568"/>
            <a:ext cx="5357850" cy="857256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passe por alagamentos, cujo volume d’água esteja acima da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metade da roda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do veículo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6202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42801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por nuvens de Fumaça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571618"/>
            <a:ext cx="857255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2000" b="1" i="1" dirty="0">
                <a:solidFill>
                  <a:srgbClr val="7030A0"/>
                </a:solidFill>
              </a:rPr>
              <a:t>►</a:t>
            </a:r>
            <a:r>
              <a:rPr lang="pt-BR" sz="2000" i="1" dirty="0">
                <a:solidFill>
                  <a:srgbClr val="7030A0"/>
                </a:solidFill>
              </a:rPr>
              <a:t>Evite passar quando a fumaça estiver </a:t>
            </a:r>
            <a:r>
              <a:rPr lang="pt-BR" sz="2000" b="1" i="1" dirty="0">
                <a:solidFill>
                  <a:srgbClr val="7030A0"/>
                </a:solidFill>
              </a:rPr>
              <a:t>muito densa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►Caso seja inevitável, </a:t>
            </a:r>
            <a:r>
              <a:rPr lang="pt-BR" sz="2000" b="1" i="1" dirty="0">
                <a:solidFill>
                  <a:srgbClr val="7030A0"/>
                </a:solidFill>
              </a:rPr>
              <a:t>acenda os faróis</a:t>
            </a:r>
            <a:r>
              <a:rPr lang="pt-BR" sz="2000" i="1" dirty="0">
                <a:solidFill>
                  <a:srgbClr val="7030A0"/>
                </a:solidFill>
              </a:rPr>
              <a:t>, feche os vidros e passe </a:t>
            </a:r>
            <a:r>
              <a:rPr lang="pt-BR" sz="2000" b="1" i="1" dirty="0">
                <a:solidFill>
                  <a:srgbClr val="7030A0"/>
                </a:solidFill>
              </a:rPr>
              <a:t>devagar;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29124" y="3429006"/>
            <a:ext cx="4429156" cy="1143008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pare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dentro da nuvem de fumaça</a:t>
            </a:r>
          </a:p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freie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bruscamente</a:t>
            </a:r>
          </a:p>
        </p:txBody>
      </p:sp>
      <p:pic>
        <p:nvPicPr>
          <p:cNvPr id="10" name="Imagem 9" descr="dirigir na fumaça ou f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50"/>
            <a:ext cx="3990422" cy="23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2212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to faix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90"/>
            <a:ext cx="2857520" cy="247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88913" y="1779662"/>
            <a:ext cx="6365910" cy="290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►Mudança constante de </a:t>
            </a:r>
            <a:r>
              <a:rPr lang="pt-BR" sz="2000" b="1" i="1" dirty="0">
                <a:solidFill>
                  <a:srgbClr val="C00000"/>
                </a:solidFill>
              </a:rPr>
              <a:t>faixa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Velocidade</a:t>
            </a:r>
            <a:r>
              <a:rPr lang="pt-BR" sz="2000" i="1" dirty="0">
                <a:solidFill>
                  <a:srgbClr val="C00000"/>
                </a:solidFill>
              </a:rPr>
              <a:t> incompatível com a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Ultrapassagem</a:t>
            </a:r>
            <a:r>
              <a:rPr lang="pt-BR" sz="2000" i="1" dirty="0">
                <a:solidFill>
                  <a:srgbClr val="C00000"/>
                </a:solidFill>
              </a:rPr>
              <a:t> pela direita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►Transitar em </a:t>
            </a:r>
            <a:r>
              <a:rPr lang="pt-BR" sz="2000" b="1" i="1" dirty="0">
                <a:solidFill>
                  <a:srgbClr val="C00000"/>
                </a:solidFill>
              </a:rPr>
              <a:t>corredores</a:t>
            </a:r>
            <a:r>
              <a:rPr lang="pt-BR" sz="2000" i="1" dirty="0">
                <a:solidFill>
                  <a:srgbClr val="C00000"/>
                </a:solidFill>
              </a:rPr>
              <a:t> de veículos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►Não respeitar as </a:t>
            </a:r>
            <a:r>
              <a:rPr lang="pt-BR" sz="2000" b="1" i="1" dirty="0">
                <a:solidFill>
                  <a:srgbClr val="C00000"/>
                </a:solidFill>
              </a:rPr>
              <a:t>distâncias</a:t>
            </a:r>
            <a:r>
              <a:rPr lang="pt-BR" sz="2000" i="1" dirty="0">
                <a:solidFill>
                  <a:srgbClr val="C00000"/>
                </a:solidFill>
              </a:rPr>
              <a:t> regulamentares de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►Perder-se do </a:t>
            </a:r>
            <a:r>
              <a:rPr lang="pt-BR" sz="2000" b="1" i="1" dirty="0">
                <a:solidFill>
                  <a:srgbClr val="C00000"/>
                </a:solidFill>
              </a:rPr>
              <a:t>campo de visão</a:t>
            </a:r>
            <a:r>
              <a:rPr lang="pt-BR" sz="2000" i="1" dirty="0">
                <a:solidFill>
                  <a:srgbClr val="C00000"/>
                </a:solidFill>
              </a:rPr>
              <a:t> dos demais condutores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291584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Fatores de Risco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8820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3445" y="1808654"/>
            <a:ext cx="4015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►Aumenta o campo de visão;</a:t>
            </a:r>
            <a:endParaRPr lang="pt-BR" sz="2000" b="1" i="1" dirty="0">
              <a:solidFill>
                <a:srgbClr val="C00000"/>
              </a:solidFill>
            </a:endParaRP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Diminui </a:t>
            </a:r>
            <a:r>
              <a:rPr lang="pt-BR" sz="2000" i="1" dirty="0">
                <a:solidFill>
                  <a:srgbClr val="C00000"/>
                </a:solidFill>
              </a:rPr>
              <a:t>o objeto refletido;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►Imagem refletida mostra objeto </a:t>
            </a:r>
            <a:r>
              <a:rPr lang="pt-BR" sz="2000" b="1" i="1" dirty="0">
                <a:solidFill>
                  <a:srgbClr val="C00000"/>
                </a:solidFill>
              </a:rPr>
              <a:t>mais longe</a:t>
            </a:r>
            <a:r>
              <a:rPr lang="pt-BR" sz="2000" i="1" dirty="0">
                <a:solidFill>
                  <a:srgbClr val="C00000"/>
                </a:solidFill>
              </a:rPr>
              <a:t> do que realmente está.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Retrovisor CONVEXO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47664" y="3786478"/>
            <a:ext cx="6595056" cy="817190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substitua 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retrovisores originais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sua motocicletas por outros fora do padrão de fábrica</a:t>
            </a:r>
          </a:p>
        </p:txBody>
      </p:sp>
      <p:pic>
        <p:nvPicPr>
          <p:cNvPr id="1030" name="Picture 6" descr="http://revistaautoesporte.globo.com/Revista/Autoesporte/foto/0,,69701765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0342"/>
            <a:ext cx="3244215" cy="198120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4572000" y="2062548"/>
            <a:ext cx="1728192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PLANO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4816972" y="1339626"/>
            <a:ext cx="186146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CONVEXO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5576" y="3939902"/>
            <a:ext cx="576064" cy="576064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imal na pista caric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681" y="1807213"/>
            <a:ext cx="4357686" cy="3146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Obstáculos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1698248"/>
            <a:ext cx="550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... sendo inevitável o confronto com o objeto faça: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2427734"/>
            <a:ext cx="45005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a motocicleta em </a:t>
            </a:r>
            <a:r>
              <a:rPr lang="pt-BR" sz="2000" b="1" i="1" dirty="0">
                <a:solidFill>
                  <a:srgbClr val="C00000"/>
                </a:solidFill>
              </a:rPr>
              <a:t>linha reta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Erga-se</a:t>
            </a:r>
            <a:r>
              <a:rPr lang="pt-BR" sz="2000" i="1" dirty="0">
                <a:solidFill>
                  <a:srgbClr val="C00000"/>
                </a:solidFill>
              </a:rPr>
              <a:t> do assento e flexione pernas e cotovelos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Não</a:t>
            </a:r>
            <a:r>
              <a:rPr lang="pt-BR" sz="2000" i="1" dirty="0">
                <a:solidFill>
                  <a:srgbClr val="C00000"/>
                </a:solidFill>
              </a:rPr>
              <a:t> freie nem acelere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1122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5643602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Características de um Condutor Defensivo</a:t>
            </a:r>
          </a:p>
        </p:txBody>
      </p:sp>
      <p:pic>
        <p:nvPicPr>
          <p:cNvPr id="5" name="Imagem 4" descr="D 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80847"/>
            <a:ext cx="4714876" cy="20769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716" y="1714494"/>
            <a:ext cx="5492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educado, gentil e cortês;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►Conhece e respeita seus direitos e deveres;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►Prefere a segurança à razão;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►Geralmente é um bom cidadão;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►Respeita às Leis de Trânsito;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prudente, sensato e amigo.</a:t>
            </a:r>
            <a:endParaRPr lang="pt-BR" sz="2200" i="1" dirty="0">
              <a:solidFill>
                <a:srgbClr val="0066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CONDUTOR</a:t>
            </a:r>
          </a:p>
        </p:txBody>
      </p:sp>
    </p:spTree>
    <p:extLst>
      <p:ext uri="{BB962C8B-B14F-4D97-AF65-F5344CB8AC3E}">
        <p14:creationId xmlns:p14="http://schemas.microsoft.com/office/powerpoint/2010/main" val="243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</a:t>
            </a:r>
          </a:p>
        </p:txBody>
      </p:sp>
      <p:pic>
        <p:nvPicPr>
          <p:cNvPr id="9" name="Imagem 8" descr="Distância de Frenagem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64" y="1142990"/>
            <a:ext cx="5381636" cy="33994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85720" y="3786196"/>
            <a:ext cx="3422184" cy="57150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corretamente 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freios</a:t>
            </a:r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844" y="1962691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70%</a:t>
            </a:r>
            <a:r>
              <a:rPr lang="pt-BR" sz="2000" i="1" dirty="0">
                <a:solidFill>
                  <a:srgbClr val="C00000"/>
                </a:solidFill>
              </a:rPr>
              <a:t> da capacidade de frenagem de uma motocicleta se concentram em seu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freio dianteiro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2340988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Cruzamentos</a:t>
            </a:r>
          </a:p>
        </p:txBody>
      </p:sp>
      <p:pic>
        <p:nvPicPr>
          <p:cNvPr id="7" name="Imagem 6" descr="Derrapagem de moto.jpg"/>
          <p:cNvPicPr>
            <a:picLocks noChangeAspect="1"/>
          </p:cNvPicPr>
          <p:nvPr/>
        </p:nvPicPr>
        <p:blipFill rotWithShape="1">
          <a:blip r:embed="rId3" cstate="print"/>
          <a:srcRect t="4824" b="11757"/>
          <a:stretch/>
        </p:blipFill>
        <p:spPr>
          <a:xfrm flipH="1">
            <a:off x="1275960" y="2853087"/>
            <a:ext cx="1872210" cy="20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5" y="164305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►Sempre </a:t>
            </a:r>
            <a:r>
              <a:rPr lang="pt-BR" sz="2000" b="1" i="1" dirty="0">
                <a:solidFill>
                  <a:srgbClr val="C00000"/>
                </a:solidFill>
              </a:rPr>
              <a:t>reduza</a:t>
            </a:r>
            <a:r>
              <a:rPr lang="pt-BR" sz="2000" i="1" dirty="0">
                <a:solidFill>
                  <a:srgbClr val="C00000"/>
                </a:solidFill>
              </a:rPr>
              <a:t> a velocidade;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68" y="217192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►Fique com os freios em </a:t>
            </a:r>
            <a:r>
              <a:rPr lang="pt-BR" sz="2000" b="1" i="1" dirty="0">
                <a:solidFill>
                  <a:srgbClr val="C00000"/>
                </a:solidFill>
              </a:rPr>
              <a:t>posição  de acionamento</a:t>
            </a:r>
            <a:r>
              <a:rPr lang="pt-BR" sz="2000" i="1" dirty="0">
                <a:solidFill>
                  <a:srgbClr val="C00000"/>
                </a:solidFill>
              </a:rPr>
              <a:t>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43" y="1675692"/>
            <a:ext cx="4213899" cy="3012366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7215206" y="1071552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Ao cruzar a pista,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olhe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 primeiro para a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esquerda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pt-BR" sz="15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9" y="3243159"/>
            <a:ext cx="770061" cy="480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6376" y="2558402"/>
            <a:ext cx="693912" cy="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Adversidade de Clima</a:t>
            </a:r>
          </a:p>
        </p:txBody>
      </p:sp>
      <p:pic>
        <p:nvPicPr>
          <p:cNvPr id="5" name="Imagem 4" descr="motociclista equip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92"/>
            <a:ext cx="2214578" cy="1660934"/>
          </a:xfrm>
          <a:prstGeom prst="rect">
            <a:avLst/>
          </a:prstGeom>
        </p:spPr>
      </p:pic>
      <p:pic>
        <p:nvPicPr>
          <p:cNvPr id="7" name="Imagem 6" descr="Moto na chu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90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4" y="1649479"/>
            <a:ext cx="592935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►Esteja </a:t>
            </a:r>
            <a:r>
              <a:rPr lang="pt-BR" sz="2000" b="1" i="1" dirty="0">
                <a:solidFill>
                  <a:srgbClr val="C00000"/>
                </a:solidFill>
              </a:rPr>
              <a:t>preparado</a:t>
            </a:r>
            <a:r>
              <a:rPr lang="pt-BR" sz="2000" i="1" dirty="0">
                <a:solidFill>
                  <a:srgbClr val="C00000"/>
                </a:solidFill>
              </a:rPr>
              <a:t> para situações como: chuva ou frio;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o capacete e viseira em </a:t>
            </a:r>
            <a:r>
              <a:rPr lang="pt-BR" sz="2000" b="1" i="1" dirty="0">
                <a:solidFill>
                  <a:srgbClr val="C00000"/>
                </a:solidFill>
              </a:rPr>
              <a:t>bom estado</a:t>
            </a:r>
            <a:r>
              <a:rPr lang="pt-BR" sz="2000" i="1" dirty="0">
                <a:solidFill>
                  <a:srgbClr val="C00000"/>
                </a:solidFill>
              </a:rPr>
              <a:t> de conservação e uso;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57422" y="3786196"/>
            <a:ext cx="6572264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vestuário adequado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como: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botas, luvas, calças compridas e blusa comprida reforçada.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25699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Pilotando à noite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1649479"/>
            <a:ext cx="871543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►Certifique-se de que a motocicleta está com a parte </a:t>
            </a:r>
            <a:r>
              <a:rPr lang="pt-BR" sz="2000" b="1" i="1" dirty="0">
                <a:solidFill>
                  <a:srgbClr val="C00000"/>
                </a:solidFill>
              </a:rPr>
              <a:t>elétrica</a:t>
            </a:r>
            <a:r>
              <a:rPr lang="pt-BR" sz="2000" i="1" dirty="0">
                <a:solidFill>
                  <a:srgbClr val="C00000"/>
                </a:solidFill>
              </a:rPr>
              <a:t> (farol e setas) em condições adequadas de uso;</a:t>
            </a:r>
          </a:p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►Diminua a velocidade e </a:t>
            </a:r>
            <a:r>
              <a:rPr lang="pt-BR" sz="2000" b="1" i="1" dirty="0">
                <a:solidFill>
                  <a:srgbClr val="C00000"/>
                </a:solidFill>
              </a:rPr>
              <a:t>redobre a atenção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Imagem 9" descr="farol al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138" y="2787774"/>
            <a:ext cx="2714676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de cantos arredondados 12"/>
          <p:cNvSpPr/>
          <p:nvPr/>
        </p:nvSpPr>
        <p:spPr>
          <a:xfrm>
            <a:off x="214282" y="3286130"/>
            <a:ext cx="5072098" cy="114300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Para diminuir 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ofuscamento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provocados por faróis em sentido contrário,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oriente-se pela linha de bordo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pista;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436096" y="3651870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471490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Transporte de Passageiro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06" y="1599995"/>
            <a:ext cx="62151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Equipamentos</a:t>
            </a:r>
            <a:r>
              <a:rPr lang="pt-BR" sz="2000" i="1" dirty="0">
                <a:solidFill>
                  <a:srgbClr val="C00000"/>
                </a:solidFill>
              </a:rPr>
              <a:t> obrigatórios de segurança;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►Banco suplementar </a:t>
            </a:r>
            <a:r>
              <a:rPr lang="pt-BR" sz="2000" b="1" i="1" dirty="0">
                <a:solidFill>
                  <a:srgbClr val="C00000"/>
                </a:solidFill>
              </a:rPr>
              <a:t>atrás do condutor</a:t>
            </a:r>
            <a:r>
              <a:rPr lang="pt-BR" sz="2000" i="1" dirty="0">
                <a:solidFill>
                  <a:srgbClr val="C00000"/>
                </a:solidFill>
              </a:rPr>
              <a:t> ou carro lateral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Orientar</a:t>
            </a:r>
            <a:r>
              <a:rPr lang="pt-BR" sz="2000" i="1" dirty="0">
                <a:solidFill>
                  <a:srgbClr val="C00000"/>
                </a:solidFill>
              </a:rPr>
              <a:t> como se comportar (curvas)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987824" y="3643320"/>
            <a:ext cx="58326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Não transporte menores de 10 anos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 ou pessoas que NÃO tenham condições de cuidar de sua </a:t>
            </a:r>
            <a:r>
              <a:rPr lang="pt-BR" sz="1900" b="1" i="1" dirty="0">
                <a:solidFill>
                  <a:schemeClr val="tx1"/>
                </a:solidFill>
                <a:latin typeface="Calibri" pitchFamily="34" charset="0"/>
              </a:rPr>
              <a:t>própria segurança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Imagem 10" descr="Passageiro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142991"/>
            <a:ext cx="2897190" cy="200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Criança em M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3143254"/>
            <a:ext cx="2500330" cy="174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7799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6012192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Álcool, entorpecentes e estimulantes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714494"/>
            <a:ext cx="579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Maconha, cocaína, LSD, álcool, Rebite e outros - </a:t>
            </a:r>
            <a:r>
              <a:rPr lang="pt-BR" sz="2000" dirty="0">
                <a:latin typeface="Calibri" pitchFamily="34" charset="0"/>
              </a:rPr>
              <a:t>essas substâncias prejudicam a capacidade de percepção e concepção da </a:t>
            </a:r>
            <a:r>
              <a:rPr lang="pt-BR" sz="2000" b="1" dirty="0">
                <a:latin typeface="Calibri" pitchFamily="34" charset="0"/>
              </a:rPr>
              <a:t>realidade</a:t>
            </a:r>
            <a:r>
              <a:rPr lang="pt-BR" sz="2000" dirty="0">
                <a:latin typeface="Calibri" pitchFamily="34" charset="0"/>
              </a:rPr>
              <a:t>, além de produzirem </a:t>
            </a:r>
            <a:r>
              <a:rPr lang="pt-BR" sz="2000" b="1" dirty="0">
                <a:latin typeface="Calibri" pitchFamily="34" charset="0"/>
              </a:rPr>
              <a:t>alterações</a:t>
            </a:r>
            <a:r>
              <a:rPr lang="pt-BR" sz="2000" dirty="0">
                <a:latin typeface="Calibri" pitchFamily="34" charset="0"/>
              </a:rPr>
              <a:t> no funcionamento cerebral.</a:t>
            </a:r>
          </a:p>
        </p:txBody>
      </p:sp>
      <p:pic>
        <p:nvPicPr>
          <p:cNvPr id="7" name="Imagem 6" descr="Visao do beb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843558"/>
            <a:ext cx="2592288" cy="276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BEBADO PRESO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44"/>
            <a:ext cx="1986063" cy="1304922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2843286" y="3857634"/>
            <a:ext cx="5617145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Vale ressaltar que a Lei prevê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punições severas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para quem dirige sob o efeito de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álcool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ou substâncias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psicoativas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8892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D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3785"/>
            <a:ext cx="4572000" cy="2013981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857224" y="3939902"/>
            <a:ext cx="357190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6600"/>
                </a:solidFill>
                <a:latin typeface="Calibri" pitchFamily="34" charset="0"/>
              </a:rPr>
              <a:t>Dê, sempre, prioridade à VIDA!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57224" y="2572298"/>
            <a:ext cx="6429420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dirigir, NÃO seja autoritário ou impositivo. 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contrário disso, </a:t>
            </a:r>
            <a:r>
              <a:rPr lang="pt-BR" b="1" dirty="0">
                <a:solidFill>
                  <a:schemeClr val="tx2"/>
                </a:solidFill>
                <a:latin typeface="Calibri" pitchFamily="34" charset="0"/>
              </a:rPr>
              <a:t>tente ser </a:t>
            </a:r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educado, gentil, calmo e sensato.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89327" y="1409187"/>
            <a:ext cx="6357982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Se existe alguma maneira de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tirar proveito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de um acidente de trânsito é aprendendo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como agir para evitar que ele se repita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Divisa 1"/>
          <p:cNvSpPr/>
          <p:nvPr/>
        </p:nvSpPr>
        <p:spPr>
          <a:xfrm>
            <a:off x="885271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561235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51520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 rot="10800000">
            <a:off x="8532941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 rot="10800000">
            <a:off x="8208905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7899190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45211" y="2713179"/>
            <a:ext cx="432048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53738" y="4009345"/>
            <a:ext cx="432048" cy="5040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</p:spTree>
    <p:extLst>
      <p:ext uri="{BB962C8B-B14F-4D97-AF65-F5344CB8AC3E}">
        <p14:creationId xmlns:p14="http://schemas.microsoft.com/office/powerpoint/2010/main" val="1484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024336" cy="19090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75806"/>
            <a:ext cx="4176464" cy="12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1214428"/>
            <a:ext cx="3214710" cy="357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PREVENTIVA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86380" y="1214428"/>
            <a:ext cx="321471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CORRETIVA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000246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Antecipa ao risco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86380" y="2000246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antecipa ao risco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348" y="2786064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Baixo risco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80" y="2786064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Alto risco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3571882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Exige pouca habilidade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80" y="3571882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Exige muita habilidade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48" y="4357700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Recomendável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286380" y="4357700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recomendável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2105587" y="1740588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2106381" y="2526406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2106381" y="3320047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2106381" y="4105865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677619" y="1740588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6678413" y="2534229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6678413" y="3320047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6678413" y="4105865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DIRIGIR – MÉTODO BÁSICO</a:t>
            </a:r>
          </a:p>
        </p:txBody>
      </p:sp>
    </p:spTree>
    <p:extLst>
      <p:ext uri="{BB962C8B-B14F-4D97-AF65-F5344CB8AC3E}">
        <p14:creationId xmlns:p14="http://schemas.microsoft.com/office/powerpoint/2010/main" val="32844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428742"/>
            <a:ext cx="3071834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 H A P 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860180"/>
            <a:ext cx="4835619" cy="257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onhecimento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regras e Leis de trânsito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abilidade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domínio sobre o veículo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tenção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difusa adequada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revisão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antecipar-se às situações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ecisão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convicção ao agir</a:t>
            </a:r>
            <a:endParaRPr lang="pt-BR" sz="2200" dirty="0"/>
          </a:p>
        </p:txBody>
      </p:sp>
      <p:pic>
        <p:nvPicPr>
          <p:cNvPr id="5" name="Imagem 4" descr="Motorista nota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14560"/>
            <a:ext cx="2286016" cy="2558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286100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42844" y="1142990"/>
            <a:ext cx="8858312" cy="5000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...são ações executadas, pelo condutor, de maneira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inconsciente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involuntária</a:t>
            </a:r>
            <a:endParaRPr lang="pt-BR" sz="2000" u="sng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124" y="1785932"/>
            <a:ext cx="432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CORRETOS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44008" y="1785932"/>
            <a:ext cx="442858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INCORRETOS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9124" y="2283188"/>
            <a:ext cx="4320000" cy="121725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►Posicionamento das mãos ao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►Correta utilização dos pedais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►Postura ao dirigir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44008" y="2285998"/>
            <a:ext cx="4390868" cy="1217256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►Permanecer com a mão fora do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►Descansar o pé no pedal de embreagem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►Debrear ao início da parada</a:t>
            </a:r>
          </a:p>
        </p:txBody>
      </p:sp>
      <p:pic>
        <p:nvPicPr>
          <p:cNvPr id="10" name="Imagem 9" descr="EMBRE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8653" y="3576635"/>
            <a:ext cx="1243743" cy="1285200"/>
          </a:xfrm>
          <a:prstGeom prst="rect">
            <a:avLst/>
          </a:prstGeom>
        </p:spPr>
      </p:pic>
      <p:pic>
        <p:nvPicPr>
          <p:cNvPr id="12" name="Imagem 11" descr="Mão ao vol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82"/>
            <a:ext cx="241301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Volante Relógio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625980"/>
            <a:ext cx="1285884" cy="12858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AUTOMATISMOS</a:t>
            </a:r>
          </a:p>
        </p:txBody>
      </p:sp>
    </p:spTree>
    <p:extLst>
      <p:ext uri="{BB962C8B-B14F-4D97-AF65-F5344CB8AC3E}">
        <p14:creationId xmlns:p14="http://schemas.microsoft.com/office/powerpoint/2010/main" val="33682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Air Ba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066954"/>
            <a:ext cx="4643470" cy="1816047"/>
          </a:xfrm>
          <a:prstGeom prst="rect">
            <a:avLst/>
          </a:prstGeom>
        </p:spPr>
      </p:pic>
      <p:pic>
        <p:nvPicPr>
          <p:cNvPr id="27" name="Imagem 26" descr="Cinto de Seguranç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213" y="1142990"/>
            <a:ext cx="4243716" cy="3729326"/>
          </a:xfrm>
          <a:prstGeom prst="rect">
            <a:avLst/>
          </a:prstGeom>
        </p:spPr>
      </p:pic>
      <p:pic>
        <p:nvPicPr>
          <p:cNvPr id="28" name="Imagem 27" descr="Encosto de Cabeç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45" y="1142990"/>
            <a:ext cx="4572000" cy="1779215"/>
          </a:xfrm>
          <a:prstGeom prst="rect">
            <a:avLst/>
          </a:prstGeom>
        </p:spPr>
      </p:pic>
      <p:pic>
        <p:nvPicPr>
          <p:cNvPr id="29" name="Imagem 28" descr="Grávidas com Ci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089" y="3023174"/>
            <a:ext cx="3857652" cy="16484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EQUIPAMENTOS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23643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15824</TotalTime>
  <Words>2266</Words>
  <Application>Microsoft Office PowerPoint</Application>
  <PresentationFormat>Apresentação na tela (16:9)</PresentationFormat>
  <Paragraphs>370</Paragraphs>
  <Slides>57</Slides>
  <Notes>57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</cp:lastModifiedBy>
  <cp:revision>1729</cp:revision>
  <dcterms:created xsi:type="dcterms:W3CDTF">2012-09-21T18:40:16Z</dcterms:created>
  <dcterms:modified xsi:type="dcterms:W3CDTF">2021-04-24T12:10:32Z</dcterms:modified>
</cp:coreProperties>
</file>