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1"/>
  </p:notesMasterIdLst>
  <p:sldIdLst>
    <p:sldId id="696" r:id="rId2"/>
    <p:sldId id="1045" r:id="rId3"/>
    <p:sldId id="1046" r:id="rId4"/>
    <p:sldId id="697" r:id="rId5"/>
    <p:sldId id="1067" r:id="rId6"/>
    <p:sldId id="1047" r:id="rId7"/>
    <p:sldId id="1068" r:id="rId8"/>
    <p:sldId id="1069" r:id="rId9"/>
    <p:sldId id="1048" r:id="rId10"/>
    <p:sldId id="1070" r:id="rId11"/>
    <p:sldId id="1074" r:id="rId12"/>
    <p:sldId id="1073" r:id="rId13"/>
    <p:sldId id="1075" r:id="rId14"/>
    <p:sldId id="1076" r:id="rId15"/>
    <p:sldId id="1077" r:id="rId16"/>
    <p:sldId id="1072" r:id="rId17"/>
    <p:sldId id="1049" r:id="rId18"/>
    <p:sldId id="1050" r:id="rId19"/>
    <p:sldId id="1078" r:id="rId20"/>
    <p:sldId id="1051" r:id="rId21"/>
    <p:sldId id="1079" r:id="rId22"/>
    <p:sldId id="1080" r:id="rId23"/>
    <p:sldId id="1052" r:id="rId24"/>
    <p:sldId id="1081" r:id="rId25"/>
    <p:sldId id="1053" r:id="rId26"/>
    <p:sldId id="1054" r:id="rId27"/>
    <p:sldId id="1055" r:id="rId28"/>
    <p:sldId id="1056" r:id="rId29"/>
    <p:sldId id="1057" r:id="rId30"/>
    <p:sldId id="1058" r:id="rId31"/>
    <p:sldId id="1082" r:id="rId32"/>
    <p:sldId id="1059" r:id="rId33"/>
    <p:sldId id="1083" r:id="rId34"/>
    <p:sldId id="1084" r:id="rId35"/>
    <p:sldId id="1085" r:id="rId36"/>
    <p:sldId id="1086" r:id="rId37"/>
    <p:sldId id="1089" r:id="rId38"/>
    <p:sldId id="1087" r:id="rId39"/>
    <p:sldId id="1088" r:id="rId40"/>
    <p:sldId id="1090" r:id="rId41"/>
    <p:sldId id="1060" r:id="rId42"/>
    <p:sldId id="1061" r:id="rId43"/>
    <p:sldId id="1062" r:id="rId44"/>
    <p:sldId id="1091" r:id="rId45"/>
    <p:sldId id="1092" r:id="rId46"/>
    <p:sldId id="1063" r:id="rId47"/>
    <p:sldId id="1093" r:id="rId48"/>
    <p:sldId id="1094" r:id="rId49"/>
    <p:sldId id="1095" r:id="rId50"/>
    <p:sldId id="1096" r:id="rId51"/>
    <p:sldId id="1097" r:id="rId52"/>
    <p:sldId id="1098" r:id="rId53"/>
    <p:sldId id="1099" r:id="rId54"/>
    <p:sldId id="1100" r:id="rId55"/>
    <p:sldId id="1112" r:id="rId56"/>
    <p:sldId id="1113" r:id="rId57"/>
    <p:sldId id="1114" r:id="rId58"/>
    <p:sldId id="1115" r:id="rId59"/>
    <p:sldId id="1116" r:id="rId6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pqPFU/UpwQuLAQNspVF/g==" hashData="dic5ZjTfgcDm3SbYfXuyPnkbBof/hVVQgvfnn1/UJksZEahGiTv2yuOTKuufilDuQx1T++YEbWJ8vlWxiaSzCw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008000"/>
    <a:srgbClr val="FF3300"/>
    <a:srgbClr val="006600"/>
    <a:srgbClr val="CE0702"/>
    <a:srgbClr val="CCEED4"/>
    <a:srgbClr val="000099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66" autoAdjust="0"/>
  </p:normalViewPr>
  <p:slideViewPr>
    <p:cSldViewPr>
      <p:cViewPr varScale="1">
        <p:scale>
          <a:sx n="122" d="100"/>
          <a:sy n="122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64303-FDB9-49DD-B6AB-93FB1A784DD9}" type="datetimeFigureOut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7B7FC-D94D-4A8A-BDE8-6A93F37264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61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8215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9727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55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6487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4284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001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8960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3108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383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040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75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9011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2025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5059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8966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6075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6076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0478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3888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5400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3799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719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172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3475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07772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420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98749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62600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93711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3001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82698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021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51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52517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80403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0108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97613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90735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36350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98964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16888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83488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0901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992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4383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09766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68515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14709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4279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58280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4540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8181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9311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6192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59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8613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3787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0088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996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5C93-0C39-4ACD-923F-3E095F09F9E9}" type="datetime1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7F32-15D0-4408-9D2D-555325755275}" type="datetime1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EBFE-1A1B-4617-99C0-BFBE815556BE}" type="datetime1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8D3F-4BF3-4056-8ED3-D8EFB039C973}" type="datetime1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54F7-1576-4FD7-AB15-210A59CA1F3E}" type="datetime1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3B66-7125-4DB3-8FBA-297446F79A50}" type="datetime1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FDA-9365-43B0-9F1F-BD7E3C456583}" type="datetime1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8152-CC9C-49B4-A9FA-B3ACA18BF76E}" type="datetime1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D06C-3BC0-4826-B94F-53B94033CA17}" type="datetime1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2C5B-4CC0-4F99-B6E6-CE58C1EF0FED}" type="datetime1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0EE9-826E-443C-80BB-D7BBB9F61184}" type="datetime1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F0E2-B3EC-4F90-A09C-620B163CD7BE}" type="datetime1">
              <a:rPr lang="pt-BR" smtClean="0"/>
              <a:pPr/>
              <a:t>21/10/2019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1" y="1133912"/>
            <a:ext cx="4391907" cy="861774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chemeClr val="bg1"/>
                </a:solidFill>
              </a:rPr>
              <a:t>MÓDULO IV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339750" y="1995686"/>
            <a:ext cx="4391907" cy="137473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4000" b="1" dirty="0" smtClean="0"/>
              <a:t>MOVIMENTAÇÃO</a:t>
            </a:r>
          </a:p>
          <a:p>
            <a:pPr algn="ctr">
              <a:lnSpc>
                <a:spcPts val="5000"/>
              </a:lnSpc>
            </a:pPr>
            <a:r>
              <a:rPr lang="pt-BR" sz="4000" b="1" dirty="0" smtClean="0"/>
              <a:t>DE CARGA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339751" y="3366160"/>
            <a:ext cx="4391907" cy="861774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15 HORAS</a:t>
            </a:r>
          </a:p>
        </p:txBody>
      </p:sp>
    </p:spTree>
    <p:extLst>
      <p:ext uri="{BB962C8B-B14F-4D97-AF65-F5344CB8AC3E}">
        <p14:creationId xmlns:p14="http://schemas.microsoft.com/office/powerpoint/2010/main" val="13807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Indivisível ou Perigosa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652152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Autorização Especial de Trânsito </a:t>
            </a:r>
            <a:r>
              <a:rPr lang="pt-BR" b="1" dirty="0" smtClean="0"/>
              <a:t>- AET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8084" y="1578004"/>
            <a:ext cx="5330900" cy="4770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b="1" dirty="0" smtClean="0"/>
              <a:t>Art. 101 (CTB)</a:t>
            </a:r>
            <a:r>
              <a:rPr lang="pt-BR" dirty="0" smtClean="0"/>
              <a:t> ...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8084" y="2055058"/>
            <a:ext cx="8724396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§ </a:t>
            </a:r>
            <a:r>
              <a:rPr lang="pt-BR" dirty="0" smtClean="0"/>
              <a:t>1º </a:t>
            </a:r>
            <a:r>
              <a:rPr lang="pt-BR" dirty="0"/>
              <a:t>A autorização será </a:t>
            </a:r>
            <a:r>
              <a:rPr lang="pt-BR" dirty="0">
                <a:solidFill>
                  <a:srgbClr val="FF0000"/>
                </a:solidFill>
              </a:rPr>
              <a:t>concedida mediante requerimento</a:t>
            </a:r>
            <a:r>
              <a:rPr lang="pt-BR" dirty="0"/>
              <a:t> que </a:t>
            </a:r>
            <a:r>
              <a:rPr lang="pt-BR" dirty="0">
                <a:solidFill>
                  <a:srgbClr val="00B0F0"/>
                </a:solidFill>
              </a:rPr>
              <a:t>especificará</a:t>
            </a:r>
            <a:r>
              <a:rPr lang="pt-BR" dirty="0"/>
              <a:t> as </a:t>
            </a:r>
            <a:r>
              <a:rPr lang="pt-BR" dirty="0">
                <a:solidFill>
                  <a:srgbClr val="008000"/>
                </a:solidFill>
              </a:rPr>
              <a:t>características do veículo</a:t>
            </a:r>
            <a:r>
              <a:rPr lang="pt-BR" dirty="0"/>
              <a:t> ou combinação de veículos e de carga, o </a:t>
            </a:r>
            <a:r>
              <a:rPr lang="pt-BR" dirty="0">
                <a:solidFill>
                  <a:srgbClr val="008000"/>
                </a:solidFill>
              </a:rPr>
              <a:t>percurso</a:t>
            </a:r>
            <a:r>
              <a:rPr lang="pt-BR" dirty="0"/>
              <a:t>, a </a:t>
            </a:r>
            <a:r>
              <a:rPr lang="pt-BR" dirty="0">
                <a:solidFill>
                  <a:srgbClr val="008000"/>
                </a:solidFill>
              </a:rPr>
              <a:t>data</a:t>
            </a:r>
            <a:r>
              <a:rPr lang="pt-BR" dirty="0"/>
              <a:t> e o </a:t>
            </a:r>
            <a:r>
              <a:rPr lang="pt-BR" dirty="0">
                <a:solidFill>
                  <a:srgbClr val="008000"/>
                </a:solidFill>
              </a:rPr>
              <a:t>horário</a:t>
            </a:r>
            <a:r>
              <a:rPr lang="pt-BR" dirty="0"/>
              <a:t> do deslocamento inicial. 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68084" y="3075806"/>
            <a:ext cx="8724396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§ </a:t>
            </a:r>
            <a:r>
              <a:rPr lang="pt-BR" dirty="0"/>
              <a:t>2º A autorização </a:t>
            </a:r>
            <a:r>
              <a:rPr lang="pt-BR" dirty="0" smtClean="0"/>
              <a:t>NÃO </a:t>
            </a:r>
            <a:r>
              <a:rPr lang="pt-BR" dirty="0"/>
              <a:t>exime o beneficiário da </a:t>
            </a:r>
            <a:r>
              <a:rPr lang="pt-BR" dirty="0">
                <a:solidFill>
                  <a:srgbClr val="FF0000"/>
                </a:solidFill>
              </a:rPr>
              <a:t>responsabilidade</a:t>
            </a:r>
            <a:r>
              <a:rPr lang="pt-BR" dirty="0"/>
              <a:t> por eventuais </a:t>
            </a:r>
            <a:r>
              <a:rPr lang="pt-BR" dirty="0">
                <a:solidFill>
                  <a:srgbClr val="00B0F0"/>
                </a:solidFill>
              </a:rPr>
              <a:t>danos</a:t>
            </a:r>
            <a:r>
              <a:rPr lang="pt-BR" dirty="0"/>
              <a:t> que o veículo ou a combinação de veículos </a:t>
            </a:r>
            <a:r>
              <a:rPr lang="pt-BR" dirty="0">
                <a:solidFill>
                  <a:srgbClr val="008000"/>
                </a:solidFill>
              </a:rPr>
              <a:t>causar à via </a:t>
            </a:r>
            <a:r>
              <a:rPr lang="pt-BR" dirty="0"/>
              <a:t>ou a </a:t>
            </a:r>
            <a:r>
              <a:rPr lang="pt-BR" dirty="0">
                <a:solidFill>
                  <a:srgbClr val="008000"/>
                </a:solidFill>
              </a:rPr>
              <a:t>terceiros</a:t>
            </a:r>
            <a:r>
              <a:rPr lang="pt-BR" dirty="0"/>
              <a:t>. </a:t>
            </a:r>
            <a:endParaRPr lang="pt-BR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168084" y="3880668"/>
            <a:ext cx="8724396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§ </a:t>
            </a:r>
            <a:r>
              <a:rPr lang="pt-BR" dirty="0"/>
              <a:t>3º Aos </a:t>
            </a:r>
            <a:r>
              <a:rPr lang="pt-BR" dirty="0">
                <a:solidFill>
                  <a:srgbClr val="FF0000"/>
                </a:solidFill>
              </a:rPr>
              <a:t>guindastes autopropelidos</a:t>
            </a:r>
            <a:r>
              <a:rPr lang="pt-BR" dirty="0"/>
              <a:t> ou sobre caminhões, poderá ser concedida, pela autoridade com circunscrição sobre a via, </a:t>
            </a:r>
            <a:r>
              <a:rPr lang="pt-BR" dirty="0" smtClean="0"/>
              <a:t>AET </a:t>
            </a:r>
            <a:r>
              <a:rPr lang="pt-BR" dirty="0"/>
              <a:t>com prazo de </a:t>
            </a:r>
            <a:r>
              <a:rPr lang="pt-BR" dirty="0">
                <a:solidFill>
                  <a:srgbClr val="00B0F0"/>
                </a:solidFill>
              </a:rPr>
              <a:t>seis meses</a:t>
            </a:r>
            <a:r>
              <a:rPr lang="pt-BR" dirty="0"/>
              <a:t>, atendidas as medidas de segurança consideradas necessárias.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0112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Indivisível ou Perigosa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724160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Dimensões Máximas sem AET – Res. 210 CONTRAN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7002" y="1633319"/>
            <a:ext cx="5507126" cy="295465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dirty="0" smtClean="0"/>
              <a:t>I </a:t>
            </a:r>
            <a:r>
              <a:rPr lang="pt-BR" dirty="0"/>
              <a:t>– </a:t>
            </a:r>
            <a:r>
              <a:rPr lang="pt-BR" dirty="0" smtClean="0">
                <a:solidFill>
                  <a:srgbClr val="00B0F0"/>
                </a:solidFill>
              </a:rPr>
              <a:t>Largura</a:t>
            </a:r>
            <a:r>
              <a:rPr lang="pt-BR" dirty="0" smtClean="0"/>
              <a:t> Máxima</a:t>
            </a:r>
            <a:r>
              <a:rPr lang="pt-BR" dirty="0"/>
              <a:t>: </a:t>
            </a:r>
            <a:r>
              <a:rPr lang="pt-BR" b="1" dirty="0" smtClean="0">
                <a:solidFill>
                  <a:srgbClr val="008000"/>
                </a:solidFill>
              </a:rPr>
              <a:t>2,60m</a:t>
            </a:r>
          </a:p>
          <a:p>
            <a:pPr algn="just">
              <a:spcAft>
                <a:spcPts val="1800"/>
              </a:spcAft>
            </a:pPr>
            <a:r>
              <a:rPr lang="pt-BR" dirty="0" smtClean="0"/>
              <a:t>II </a:t>
            </a:r>
            <a:r>
              <a:rPr lang="pt-BR" dirty="0"/>
              <a:t>– </a:t>
            </a:r>
            <a:r>
              <a:rPr lang="pt-BR" dirty="0" smtClean="0">
                <a:solidFill>
                  <a:srgbClr val="00B0F0"/>
                </a:solidFill>
              </a:rPr>
              <a:t>Altura</a:t>
            </a:r>
            <a:r>
              <a:rPr lang="pt-BR" dirty="0" smtClean="0"/>
              <a:t> Máxima</a:t>
            </a:r>
            <a:r>
              <a:rPr lang="pt-BR" dirty="0"/>
              <a:t>: </a:t>
            </a:r>
            <a:r>
              <a:rPr lang="pt-BR" b="1" dirty="0" smtClean="0">
                <a:solidFill>
                  <a:srgbClr val="008000"/>
                </a:solidFill>
              </a:rPr>
              <a:t>4,40m</a:t>
            </a:r>
          </a:p>
          <a:p>
            <a:pPr algn="just">
              <a:spcAft>
                <a:spcPts val="1800"/>
              </a:spcAft>
            </a:pPr>
            <a:r>
              <a:rPr lang="pt-BR" dirty="0" smtClean="0"/>
              <a:t>III </a:t>
            </a:r>
            <a:r>
              <a:rPr lang="pt-BR" dirty="0"/>
              <a:t>– </a:t>
            </a:r>
            <a:r>
              <a:rPr lang="pt-BR" dirty="0" smtClean="0">
                <a:solidFill>
                  <a:srgbClr val="00B0F0"/>
                </a:solidFill>
              </a:rPr>
              <a:t>Comprimento</a:t>
            </a:r>
            <a:r>
              <a:rPr lang="pt-BR" dirty="0" smtClean="0"/>
              <a:t> Total</a:t>
            </a:r>
            <a:r>
              <a:rPr lang="pt-BR" dirty="0"/>
              <a:t>: </a:t>
            </a:r>
            <a:endParaRPr lang="pt-BR" dirty="0" smtClean="0"/>
          </a:p>
          <a:p>
            <a:pPr marL="342900" indent="-342900" algn="just">
              <a:spcAft>
                <a:spcPts val="1800"/>
              </a:spcAft>
              <a:buAutoNum type="alphaLcParenR"/>
            </a:pPr>
            <a:r>
              <a:rPr lang="pt-BR" dirty="0" smtClean="0"/>
              <a:t>veículos </a:t>
            </a:r>
            <a:r>
              <a:rPr lang="pt-BR" dirty="0" smtClean="0">
                <a:solidFill>
                  <a:srgbClr val="FF6600"/>
                </a:solidFill>
              </a:rPr>
              <a:t>NÃO articulados</a:t>
            </a:r>
            <a:r>
              <a:rPr lang="pt-BR" dirty="0"/>
              <a:t>: máximo de </a:t>
            </a:r>
            <a:r>
              <a:rPr lang="pt-BR" b="1" dirty="0">
                <a:solidFill>
                  <a:srgbClr val="008000"/>
                </a:solidFill>
              </a:rPr>
              <a:t>14,00 </a:t>
            </a:r>
            <a:r>
              <a:rPr lang="pt-BR" b="1" dirty="0" smtClean="0">
                <a:solidFill>
                  <a:srgbClr val="008000"/>
                </a:solidFill>
              </a:rPr>
              <a:t>m</a:t>
            </a:r>
            <a:r>
              <a:rPr lang="pt-BR" dirty="0" smtClean="0"/>
              <a:t>; </a:t>
            </a:r>
          </a:p>
          <a:p>
            <a:pPr marL="342900" indent="-342900" algn="just">
              <a:spcAft>
                <a:spcPts val="1800"/>
              </a:spcAft>
              <a:buAutoNum type="alphaLcParenR"/>
            </a:pPr>
            <a:r>
              <a:rPr lang="pt-BR" dirty="0" smtClean="0"/>
              <a:t>veículos </a:t>
            </a:r>
            <a:r>
              <a:rPr lang="pt-BR" dirty="0" smtClean="0">
                <a:solidFill>
                  <a:srgbClr val="FF6600"/>
                </a:solidFill>
              </a:rPr>
              <a:t>NÃO articulados </a:t>
            </a:r>
            <a:r>
              <a:rPr lang="pt-BR" dirty="0"/>
              <a:t>de transporte </a:t>
            </a:r>
            <a:r>
              <a:rPr lang="pt-BR" dirty="0">
                <a:solidFill>
                  <a:srgbClr val="FF6600"/>
                </a:solidFill>
              </a:rPr>
              <a:t>coletivo</a:t>
            </a:r>
            <a:r>
              <a:rPr lang="pt-BR" dirty="0"/>
              <a:t> urbano de passageiros que possuam 3º eixo de apoio direcional: máximo de </a:t>
            </a:r>
            <a:r>
              <a:rPr lang="pt-BR" b="1" dirty="0">
                <a:solidFill>
                  <a:srgbClr val="008000"/>
                </a:solidFill>
              </a:rPr>
              <a:t>15 </a:t>
            </a:r>
            <a:r>
              <a:rPr lang="pt-BR" b="1" dirty="0" smtClean="0">
                <a:solidFill>
                  <a:srgbClr val="008000"/>
                </a:solidFill>
              </a:rPr>
              <a:t>m</a:t>
            </a:r>
            <a:r>
              <a:rPr lang="pt-BR" dirty="0" smtClean="0"/>
              <a:t>; 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7956376" y="4587974"/>
            <a:ext cx="1008112" cy="216024"/>
          </a:xfrm>
          <a:prstGeom prst="round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CONTINUA</a:t>
            </a:r>
            <a:endParaRPr lang="pt-BR" sz="1200" b="1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5601" y="1337008"/>
            <a:ext cx="2088232" cy="302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79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Indivisível ou Perigosa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724160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Dimensões Máximas sem AET – Res. 210 CONTRAN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7002" y="1502990"/>
            <a:ext cx="5507126" cy="320087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 smtClean="0"/>
              <a:t>III </a:t>
            </a:r>
            <a:r>
              <a:rPr lang="pt-BR" dirty="0"/>
              <a:t>– </a:t>
            </a:r>
            <a:r>
              <a:rPr lang="pt-BR" dirty="0" smtClean="0">
                <a:solidFill>
                  <a:srgbClr val="00B0F0"/>
                </a:solidFill>
              </a:rPr>
              <a:t>Comprimento</a:t>
            </a:r>
            <a:r>
              <a:rPr lang="pt-BR" dirty="0" smtClean="0"/>
              <a:t> Total</a:t>
            </a:r>
            <a:r>
              <a:rPr lang="pt-BR" dirty="0"/>
              <a:t>: 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c</a:t>
            </a:r>
            <a:r>
              <a:rPr lang="pt-BR" dirty="0"/>
              <a:t>) veículos </a:t>
            </a:r>
            <a:r>
              <a:rPr lang="pt-BR" dirty="0" smtClean="0">
                <a:solidFill>
                  <a:srgbClr val="FF6600"/>
                </a:solidFill>
              </a:rPr>
              <a:t>articulados</a:t>
            </a:r>
            <a:r>
              <a:rPr lang="pt-BR" dirty="0" smtClean="0"/>
              <a:t> </a:t>
            </a:r>
            <a:r>
              <a:rPr lang="pt-BR" dirty="0"/>
              <a:t>de transporte </a:t>
            </a:r>
            <a:r>
              <a:rPr lang="pt-BR" dirty="0">
                <a:solidFill>
                  <a:srgbClr val="FF6600"/>
                </a:solidFill>
              </a:rPr>
              <a:t>coletivo</a:t>
            </a:r>
            <a:r>
              <a:rPr lang="pt-BR" dirty="0"/>
              <a:t> de passageiros: máximo </a:t>
            </a:r>
            <a:r>
              <a:rPr lang="pt-BR" b="1" dirty="0">
                <a:solidFill>
                  <a:srgbClr val="008000"/>
                </a:solidFill>
              </a:rPr>
              <a:t>18,60 </a:t>
            </a:r>
            <a:r>
              <a:rPr lang="pt-BR" b="1" dirty="0" smtClean="0">
                <a:solidFill>
                  <a:srgbClr val="008000"/>
                </a:solidFill>
              </a:rPr>
              <a:t>m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d</a:t>
            </a:r>
            <a:r>
              <a:rPr lang="pt-BR" dirty="0"/>
              <a:t>) veículos </a:t>
            </a:r>
            <a:r>
              <a:rPr lang="pt-BR" dirty="0">
                <a:solidFill>
                  <a:srgbClr val="FF6600"/>
                </a:solidFill>
              </a:rPr>
              <a:t>articulados</a:t>
            </a:r>
            <a:r>
              <a:rPr lang="pt-BR" dirty="0"/>
              <a:t> com duas unidades, do tipo </a:t>
            </a:r>
            <a:r>
              <a:rPr lang="pt-BR" dirty="0">
                <a:solidFill>
                  <a:srgbClr val="7030A0"/>
                </a:solidFill>
              </a:rPr>
              <a:t>caminhão-trator</a:t>
            </a:r>
            <a:r>
              <a:rPr lang="pt-BR" dirty="0"/>
              <a:t> e </a:t>
            </a:r>
            <a:r>
              <a:rPr lang="pt-BR" dirty="0" smtClean="0">
                <a:solidFill>
                  <a:srgbClr val="7030A0"/>
                </a:solidFill>
              </a:rPr>
              <a:t>semirreboque</a:t>
            </a:r>
            <a:r>
              <a:rPr lang="pt-BR" dirty="0"/>
              <a:t>: máximo de </a:t>
            </a:r>
            <a:r>
              <a:rPr lang="pt-BR" b="1" dirty="0">
                <a:solidFill>
                  <a:srgbClr val="008000"/>
                </a:solidFill>
              </a:rPr>
              <a:t>18,60 </a:t>
            </a:r>
            <a:r>
              <a:rPr lang="pt-BR" b="1" dirty="0" smtClean="0">
                <a:solidFill>
                  <a:srgbClr val="008000"/>
                </a:solidFill>
              </a:rPr>
              <a:t>m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e</a:t>
            </a:r>
            <a:r>
              <a:rPr lang="pt-BR" dirty="0"/>
              <a:t>) veículos </a:t>
            </a:r>
            <a:r>
              <a:rPr lang="pt-BR" dirty="0">
                <a:solidFill>
                  <a:srgbClr val="FF6600"/>
                </a:solidFill>
              </a:rPr>
              <a:t>articulados</a:t>
            </a:r>
            <a:r>
              <a:rPr lang="pt-BR" dirty="0"/>
              <a:t> com duas unidades do tipo </a:t>
            </a:r>
            <a:r>
              <a:rPr lang="pt-BR" dirty="0">
                <a:solidFill>
                  <a:srgbClr val="7030A0"/>
                </a:solidFill>
              </a:rPr>
              <a:t>caminhão</a:t>
            </a:r>
            <a:r>
              <a:rPr lang="pt-BR" dirty="0"/>
              <a:t> ou </a:t>
            </a:r>
            <a:r>
              <a:rPr lang="pt-BR" dirty="0">
                <a:solidFill>
                  <a:srgbClr val="7030A0"/>
                </a:solidFill>
              </a:rPr>
              <a:t>ônibus</a:t>
            </a:r>
            <a:r>
              <a:rPr lang="pt-BR" dirty="0"/>
              <a:t> e </a:t>
            </a:r>
            <a:r>
              <a:rPr lang="pt-BR" dirty="0">
                <a:solidFill>
                  <a:srgbClr val="7030A0"/>
                </a:solidFill>
              </a:rPr>
              <a:t>reboque</a:t>
            </a:r>
            <a:r>
              <a:rPr lang="pt-BR" dirty="0"/>
              <a:t>: máximo de </a:t>
            </a:r>
            <a:r>
              <a:rPr lang="pt-BR" b="1" dirty="0" smtClean="0">
                <a:solidFill>
                  <a:srgbClr val="008000"/>
                </a:solidFill>
              </a:rPr>
              <a:t>19,80 m</a:t>
            </a:r>
            <a:r>
              <a:rPr lang="pt-BR" dirty="0" smtClean="0"/>
              <a:t> 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f</a:t>
            </a:r>
            <a:r>
              <a:rPr lang="pt-BR" dirty="0"/>
              <a:t>) veículos </a:t>
            </a:r>
            <a:r>
              <a:rPr lang="pt-BR" dirty="0">
                <a:solidFill>
                  <a:srgbClr val="FF6600"/>
                </a:solidFill>
              </a:rPr>
              <a:t>articulados</a:t>
            </a:r>
            <a:r>
              <a:rPr lang="pt-BR" dirty="0"/>
              <a:t> com </a:t>
            </a:r>
            <a:r>
              <a:rPr lang="pt-BR" dirty="0">
                <a:solidFill>
                  <a:srgbClr val="7030A0"/>
                </a:solidFill>
              </a:rPr>
              <a:t>mais de duas unidades</a:t>
            </a:r>
            <a:r>
              <a:rPr lang="pt-BR" dirty="0"/>
              <a:t>: máximo de </a:t>
            </a:r>
            <a:r>
              <a:rPr lang="pt-BR" b="1" dirty="0">
                <a:solidFill>
                  <a:srgbClr val="008000"/>
                </a:solidFill>
              </a:rPr>
              <a:t>19,80 </a:t>
            </a:r>
            <a:r>
              <a:rPr lang="pt-BR" b="1" dirty="0" smtClean="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956376" y="4587974"/>
            <a:ext cx="1008112" cy="216024"/>
          </a:xfrm>
          <a:prstGeom prst="round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CONTINUA</a:t>
            </a:r>
            <a:endParaRPr lang="pt-BR" sz="1200" b="1"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5601" y="1337008"/>
            <a:ext cx="2088232" cy="302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93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44" y="1491630"/>
            <a:ext cx="3433056" cy="1965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Indivisível ou Perigosa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724160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Dimensões Máximas sem AET – Res. 210 CONTRAN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7002" y="1502990"/>
            <a:ext cx="5507126" cy="22159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b="1" dirty="0"/>
              <a:t>Art. 2º Os limites máximos de </a:t>
            </a:r>
            <a:r>
              <a:rPr lang="pt-BR" b="1" dirty="0" smtClean="0"/>
              <a:t>PBT ...</a:t>
            </a:r>
          </a:p>
          <a:p>
            <a:pPr marL="342900" indent="-342900" algn="just">
              <a:spcAft>
                <a:spcPts val="1200"/>
              </a:spcAft>
              <a:buAutoNum type="alphaLcParenR"/>
            </a:pPr>
            <a:r>
              <a:rPr lang="pt-BR" dirty="0" smtClean="0"/>
              <a:t>PBT </a:t>
            </a:r>
            <a:r>
              <a:rPr lang="pt-BR" dirty="0"/>
              <a:t>para veículo </a:t>
            </a:r>
            <a:r>
              <a:rPr lang="pt-BR" dirty="0" smtClean="0"/>
              <a:t>NÃO </a:t>
            </a:r>
            <a:r>
              <a:rPr lang="pt-BR" dirty="0">
                <a:solidFill>
                  <a:srgbClr val="00B0F0"/>
                </a:solidFill>
              </a:rPr>
              <a:t>articulado</a:t>
            </a:r>
            <a:r>
              <a:rPr lang="pt-BR" dirty="0"/>
              <a:t>: </a:t>
            </a:r>
            <a:r>
              <a:rPr lang="pt-BR" dirty="0">
                <a:solidFill>
                  <a:srgbClr val="FF6600"/>
                </a:solidFill>
              </a:rPr>
              <a:t>29 </a:t>
            </a:r>
            <a:r>
              <a:rPr lang="pt-BR" dirty="0" smtClean="0">
                <a:solidFill>
                  <a:srgbClr val="FF6600"/>
                </a:solidFill>
              </a:rPr>
              <a:t>t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b) veículos com </a:t>
            </a:r>
            <a:r>
              <a:rPr lang="pt-BR" dirty="0">
                <a:solidFill>
                  <a:srgbClr val="00B0F0"/>
                </a:solidFill>
              </a:rPr>
              <a:t>reboque</a:t>
            </a:r>
            <a:r>
              <a:rPr lang="pt-BR" dirty="0"/>
              <a:t> ou </a:t>
            </a:r>
            <a:r>
              <a:rPr lang="pt-BR" dirty="0" smtClean="0"/>
              <a:t>semirreboque: </a:t>
            </a:r>
            <a:r>
              <a:rPr lang="pt-BR" dirty="0">
                <a:solidFill>
                  <a:srgbClr val="FF6600"/>
                </a:solidFill>
              </a:rPr>
              <a:t>39,5 </a:t>
            </a:r>
            <a:r>
              <a:rPr lang="pt-BR" dirty="0" smtClean="0">
                <a:solidFill>
                  <a:srgbClr val="FF6600"/>
                </a:solidFill>
              </a:rPr>
              <a:t>t</a:t>
            </a:r>
            <a:r>
              <a:rPr lang="pt-BR" dirty="0" smtClean="0"/>
              <a:t> 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c</a:t>
            </a:r>
            <a:r>
              <a:rPr lang="pt-BR" dirty="0"/>
              <a:t>) </a:t>
            </a:r>
            <a:r>
              <a:rPr lang="pt-BR" dirty="0" smtClean="0"/>
              <a:t>PBTC </a:t>
            </a:r>
            <a:r>
              <a:rPr lang="pt-BR" dirty="0"/>
              <a:t>para combinações de veículos </a:t>
            </a:r>
            <a:r>
              <a:rPr lang="pt-BR" dirty="0">
                <a:solidFill>
                  <a:srgbClr val="00B0F0"/>
                </a:solidFill>
              </a:rPr>
              <a:t>articulados com duas unidades</a:t>
            </a:r>
            <a:r>
              <a:rPr lang="pt-BR" dirty="0"/>
              <a:t>, do tipo caminhão-trator e </a:t>
            </a:r>
            <a:r>
              <a:rPr lang="pt-BR" dirty="0" smtClean="0"/>
              <a:t>semirreboque</a:t>
            </a:r>
            <a:r>
              <a:rPr lang="pt-BR" dirty="0"/>
              <a:t>, e </a:t>
            </a:r>
            <a:r>
              <a:rPr lang="pt-BR" dirty="0">
                <a:solidFill>
                  <a:srgbClr val="00B050"/>
                </a:solidFill>
              </a:rPr>
              <a:t>comprimento total </a:t>
            </a:r>
            <a:r>
              <a:rPr lang="pt-BR" dirty="0" smtClean="0">
                <a:solidFill>
                  <a:srgbClr val="00B050"/>
                </a:solidFill>
              </a:rPr>
              <a:t>INFERIOR </a:t>
            </a:r>
            <a:r>
              <a:rPr lang="pt-BR" dirty="0">
                <a:solidFill>
                  <a:srgbClr val="00B050"/>
                </a:solidFill>
              </a:rPr>
              <a:t>a 16 m</a:t>
            </a:r>
            <a:r>
              <a:rPr lang="pt-BR" dirty="0"/>
              <a:t>: </a:t>
            </a:r>
            <a:r>
              <a:rPr lang="pt-BR" dirty="0">
                <a:solidFill>
                  <a:srgbClr val="FF6600"/>
                </a:solidFill>
              </a:rPr>
              <a:t>45 </a:t>
            </a:r>
            <a:r>
              <a:rPr lang="pt-BR" dirty="0" smtClean="0">
                <a:solidFill>
                  <a:srgbClr val="FF6600"/>
                </a:solidFill>
              </a:rPr>
              <a:t>t</a:t>
            </a:r>
            <a:endParaRPr lang="pt-BR" b="1" dirty="0" smtClean="0">
              <a:solidFill>
                <a:srgbClr val="008000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956376" y="4587974"/>
            <a:ext cx="1008112" cy="216024"/>
          </a:xfrm>
          <a:prstGeom prst="round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CONTINUA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3867894"/>
            <a:ext cx="8784976" cy="135421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 smtClean="0"/>
              <a:t>d</a:t>
            </a:r>
            <a:r>
              <a:rPr lang="pt-BR" dirty="0"/>
              <a:t>) PBTC para combinações de veículos </a:t>
            </a:r>
            <a:r>
              <a:rPr lang="pt-BR" dirty="0">
                <a:solidFill>
                  <a:srgbClr val="00B0F0"/>
                </a:solidFill>
              </a:rPr>
              <a:t>articulados com duas unidades</a:t>
            </a:r>
            <a:r>
              <a:rPr lang="pt-BR" dirty="0"/>
              <a:t>, do tipo caminhão-trator e semirreboque com eixos em tandem triplo e </a:t>
            </a:r>
            <a:r>
              <a:rPr lang="pt-BR" dirty="0">
                <a:solidFill>
                  <a:srgbClr val="00B050"/>
                </a:solidFill>
              </a:rPr>
              <a:t>comprimento total </a:t>
            </a:r>
            <a:r>
              <a:rPr lang="pt-BR" dirty="0" smtClean="0">
                <a:solidFill>
                  <a:srgbClr val="00B050"/>
                </a:solidFill>
              </a:rPr>
              <a:t>SUPERIOR </a:t>
            </a:r>
            <a:r>
              <a:rPr lang="pt-BR" dirty="0">
                <a:solidFill>
                  <a:srgbClr val="00B050"/>
                </a:solidFill>
              </a:rPr>
              <a:t>a 16 m</a:t>
            </a:r>
            <a:r>
              <a:rPr lang="pt-BR" dirty="0"/>
              <a:t>: </a:t>
            </a:r>
            <a:r>
              <a:rPr lang="pt-BR" dirty="0">
                <a:solidFill>
                  <a:srgbClr val="FF6600"/>
                </a:solidFill>
              </a:rPr>
              <a:t>48,5 </a:t>
            </a:r>
            <a:r>
              <a:rPr lang="pt-BR" dirty="0" smtClean="0">
                <a:solidFill>
                  <a:srgbClr val="FF6600"/>
                </a:solidFill>
              </a:rPr>
              <a:t>t</a:t>
            </a:r>
            <a:endParaRPr lang="pt-BR" b="1" dirty="0">
              <a:solidFill>
                <a:srgbClr val="008000"/>
              </a:solidFill>
            </a:endParaRP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131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Indivisível ou Perigosa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724160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Dimensões Máximas sem AET – Res. 210 CONTRAN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7002" y="1672808"/>
            <a:ext cx="8747486" cy="233910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e) peso bruto total combinado para combinações de veículos </a:t>
            </a:r>
            <a:r>
              <a:rPr lang="pt-BR" dirty="0">
                <a:solidFill>
                  <a:srgbClr val="00B0F0"/>
                </a:solidFill>
              </a:rPr>
              <a:t>articulados com duas unidades</a:t>
            </a:r>
            <a:r>
              <a:rPr lang="pt-BR" dirty="0"/>
              <a:t>, do tipo caminhão-trator e </a:t>
            </a:r>
            <a:r>
              <a:rPr lang="pt-BR" dirty="0" smtClean="0"/>
              <a:t>semirreboques </a:t>
            </a:r>
            <a:r>
              <a:rPr lang="pt-BR" dirty="0"/>
              <a:t>com eixos distanciados, e </a:t>
            </a:r>
            <a:r>
              <a:rPr lang="pt-BR" dirty="0">
                <a:solidFill>
                  <a:srgbClr val="00B050"/>
                </a:solidFill>
              </a:rPr>
              <a:t>comprimento total </a:t>
            </a:r>
            <a:r>
              <a:rPr lang="pt-BR" dirty="0" smtClean="0">
                <a:solidFill>
                  <a:srgbClr val="00B050"/>
                </a:solidFill>
              </a:rPr>
              <a:t>IGUAL </a:t>
            </a:r>
            <a:r>
              <a:rPr lang="pt-BR" dirty="0">
                <a:solidFill>
                  <a:srgbClr val="00B050"/>
                </a:solidFill>
              </a:rPr>
              <a:t>ou superior a 16 m</a:t>
            </a:r>
            <a:r>
              <a:rPr lang="pt-BR" dirty="0"/>
              <a:t>: </a:t>
            </a:r>
            <a:r>
              <a:rPr lang="pt-BR" dirty="0">
                <a:solidFill>
                  <a:srgbClr val="FF6600"/>
                </a:solidFill>
              </a:rPr>
              <a:t>53 </a:t>
            </a:r>
            <a:r>
              <a:rPr lang="pt-BR" dirty="0" smtClean="0">
                <a:solidFill>
                  <a:srgbClr val="FF6600"/>
                </a:solidFill>
              </a:rPr>
              <a:t>t</a:t>
            </a:r>
            <a:endParaRPr lang="pt-BR" dirty="0" smtClean="0"/>
          </a:p>
          <a:p>
            <a:pPr algn="just">
              <a:spcAft>
                <a:spcPts val="1200"/>
              </a:spcAft>
            </a:pPr>
            <a:r>
              <a:rPr lang="pt-BR" dirty="0" smtClean="0"/>
              <a:t>f</a:t>
            </a:r>
            <a:r>
              <a:rPr lang="pt-BR" dirty="0"/>
              <a:t>) peso bruto total combinado para combinações de veículos com </a:t>
            </a:r>
            <a:r>
              <a:rPr lang="pt-BR" dirty="0">
                <a:solidFill>
                  <a:srgbClr val="00B0F0"/>
                </a:solidFill>
              </a:rPr>
              <a:t>duas unidades</a:t>
            </a:r>
            <a:r>
              <a:rPr lang="pt-BR" dirty="0"/>
              <a:t>, do tipo caminhão e reboque, e </a:t>
            </a:r>
            <a:r>
              <a:rPr lang="pt-BR" dirty="0">
                <a:solidFill>
                  <a:srgbClr val="00B050"/>
                </a:solidFill>
              </a:rPr>
              <a:t>comprimento </a:t>
            </a:r>
            <a:r>
              <a:rPr lang="pt-BR" dirty="0" smtClean="0">
                <a:solidFill>
                  <a:srgbClr val="00B050"/>
                </a:solidFill>
              </a:rPr>
              <a:t>INFERIOR </a:t>
            </a:r>
            <a:r>
              <a:rPr lang="pt-BR" dirty="0">
                <a:solidFill>
                  <a:srgbClr val="00B050"/>
                </a:solidFill>
              </a:rPr>
              <a:t>a 17,50 m</a:t>
            </a:r>
            <a:r>
              <a:rPr lang="pt-BR" dirty="0"/>
              <a:t>: </a:t>
            </a:r>
            <a:r>
              <a:rPr lang="pt-BR" dirty="0">
                <a:solidFill>
                  <a:srgbClr val="FF6600"/>
                </a:solidFill>
              </a:rPr>
              <a:t>45 </a:t>
            </a:r>
            <a:r>
              <a:rPr lang="pt-BR" dirty="0" smtClean="0">
                <a:solidFill>
                  <a:srgbClr val="FF6600"/>
                </a:solidFill>
              </a:rPr>
              <a:t>t</a:t>
            </a:r>
            <a:endParaRPr lang="pt-BR" dirty="0" smtClean="0"/>
          </a:p>
          <a:p>
            <a:pPr algn="just">
              <a:spcAft>
                <a:spcPts val="1200"/>
              </a:spcAft>
            </a:pPr>
            <a:r>
              <a:rPr lang="pt-BR" dirty="0" smtClean="0"/>
              <a:t>g</a:t>
            </a:r>
            <a:r>
              <a:rPr lang="pt-BR" dirty="0"/>
              <a:t>) peso bruto total combinado para combinações </a:t>
            </a:r>
            <a:r>
              <a:rPr lang="pt-BR" dirty="0" smtClean="0"/>
              <a:t>de veículos </a:t>
            </a:r>
            <a:r>
              <a:rPr lang="pt-BR" dirty="0" smtClean="0">
                <a:solidFill>
                  <a:srgbClr val="00B0F0"/>
                </a:solidFill>
              </a:rPr>
              <a:t>articulados com duas unidades</a:t>
            </a:r>
            <a:r>
              <a:rPr lang="pt-BR" dirty="0" smtClean="0"/>
              <a:t>, </a:t>
            </a:r>
            <a:r>
              <a:rPr lang="pt-BR" dirty="0"/>
              <a:t>do tipo caminhão e reboque, e </a:t>
            </a:r>
            <a:r>
              <a:rPr lang="pt-BR" dirty="0">
                <a:solidFill>
                  <a:srgbClr val="00B050"/>
                </a:solidFill>
              </a:rPr>
              <a:t>comprimento </a:t>
            </a:r>
            <a:r>
              <a:rPr lang="pt-BR" dirty="0" smtClean="0">
                <a:solidFill>
                  <a:srgbClr val="00B050"/>
                </a:solidFill>
              </a:rPr>
              <a:t>IGUAL </a:t>
            </a:r>
            <a:r>
              <a:rPr lang="pt-BR" dirty="0">
                <a:solidFill>
                  <a:srgbClr val="00B050"/>
                </a:solidFill>
              </a:rPr>
              <a:t>ou </a:t>
            </a:r>
            <a:r>
              <a:rPr lang="pt-BR" dirty="0" smtClean="0">
                <a:solidFill>
                  <a:srgbClr val="00B050"/>
                </a:solidFill>
              </a:rPr>
              <a:t>superior </a:t>
            </a:r>
            <a:r>
              <a:rPr lang="pt-BR" dirty="0">
                <a:solidFill>
                  <a:srgbClr val="00B050"/>
                </a:solidFill>
              </a:rPr>
              <a:t>a 17,50 m</a:t>
            </a:r>
            <a:r>
              <a:rPr lang="pt-BR" dirty="0"/>
              <a:t>: </a:t>
            </a:r>
            <a:r>
              <a:rPr lang="pt-BR" dirty="0">
                <a:solidFill>
                  <a:srgbClr val="FF6600"/>
                </a:solidFill>
              </a:rPr>
              <a:t>57 </a:t>
            </a:r>
            <a:r>
              <a:rPr lang="pt-BR" dirty="0" smtClean="0">
                <a:solidFill>
                  <a:srgbClr val="FF6600"/>
                </a:solidFill>
              </a:rPr>
              <a:t>t</a:t>
            </a:r>
            <a:r>
              <a:rPr lang="pt-BR" dirty="0" smtClean="0"/>
              <a:t> 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956376" y="4587974"/>
            <a:ext cx="1008112" cy="216024"/>
          </a:xfrm>
          <a:prstGeom prst="round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CONTINUA</a:t>
            </a:r>
            <a:endParaRPr lang="pt-B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Indivisível ou Perigosa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724160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Dimensões Máximas sem AET – Res. 210 CONTRAN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7002" y="1649581"/>
            <a:ext cx="8747486" cy="135421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h) peso bruto total combinado para combinações de veículos </a:t>
            </a:r>
            <a:r>
              <a:rPr lang="pt-BR" dirty="0">
                <a:solidFill>
                  <a:srgbClr val="00B0F0"/>
                </a:solidFill>
              </a:rPr>
              <a:t>articulados com </a:t>
            </a:r>
            <a:r>
              <a:rPr lang="pt-BR" dirty="0" smtClean="0">
                <a:solidFill>
                  <a:srgbClr val="00B0F0"/>
                </a:solidFill>
              </a:rPr>
              <a:t>MAIS </a:t>
            </a:r>
            <a:r>
              <a:rPr lang="pt-BR" dirty="0">
                <a:solidFill>
                  <a:srgbClr val="00B0F0"/>
                </a:solidFill>
              </a:rPr>
              <a:t>de duas unidades</a:t>
            </a:r>
            <a:r>
              <a:rPr lang="pt-BR" dirty="0"/>
              <a:t> e </a:t>
            </a:r>
            <a:r>
              <a:rPr lang="pt-BR" dirty="0">
                <a:solidFill>
                  <a:srgbClr val="00B050"/>
                </a:solidFill>
              </a:rPr>
              <a:t>comprimento </a:t>
            </a:r>
            <a:r>
              <a:rPr lang="pt-BR" dirty="0" smtClean="0">
                <a:solidFill>
                  <a:srgbClr val="00B050"/>
                </a:solidFill>
              </a:rPr>
              <a:t>INFERIOR </a:t>
            </a:r>
            <a:r>
              <a:rPr lang="pt-BR" dirty="0">
                <a:solidFill>
                  <a:srgbClr val="00B050"/>
                </a:solidFill>
              </a:rPr>
              <a:t>a 17,50 m</a:t>
            </a:r>
            <a:r>
              <a:rPr lang="pt-BR" dirty="0"/>
              <a:t>: </a:t>
            </a:r>
            <a:r>
              <a:rPr lang="pt-BR" dirty="0">
                <a:solidFill>
                  <a:srgbClr val="FF6600"/>
                </a:solidFill>
              </a:rPr>
              <a:t>45 </a:t>
            </a:r>
            <a:r>
              <a:rPr lang="pt-BR" dirty="0" smtClean="0">
                <a:solidFill>
                  <a:srgbClr val="FF6600"/>
                </a:solidFill>
              </a:rPr>
              <a:t>t</a:t>
            </a:r>
            <a:endParaRPr lang="pt-BR" b="1" dirty="0">
              <a:solidFill>
                <a:srgbClr val="00800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pt-BR" dirty="0" smtClean="0"/>
              <a:t>i</a:t>
            </a:r>
            <a:r>
              <a:rPr lang="pt-BR" dirty="0"/>
              <a:t>) para a combinação de veículos de carga – CVC, com </a:t>
            </a:r>
            <a:r>
              <a:rPr lang="pt-BR" dirty="0" smtClean="0">
                <a:solidFill>
                  <a:srgbClr val="00B0F0"/>
                </a:solidFill>
              </a:rPr>
              <a:t>MAIS </a:t>
            </a:r>
            <a:r>
              <a:rPr lang="pt-BR" dirty="0">
                <a:solidFill>
                  <a:srgbClr val="00B0F0"/>
                </a:solidFill>
              </a:rPr>
              <a:t>de duas unidades</a:t>
            </a:r>
            <a:r>
              <a:rPr lang="pt-BR" dirty="0"/>
              <a:t>, incluída a unidade tratora, o </a:t>
            </a:r>
            <a:r>
              <a:rPr lang="pt-BR" dirty="0" smtClean="0"/>
              <a:t>PBT </a:t>
            </a:r>
            <a:r>
              <a:rPr lang="pt-BR" dirty="0"/>
              <a:t>poderá ser de até </a:t>
            </a:r>
            <a:r>
              <a:rPr lang="pt-BR" dirty="0">
                <a:solidFill>
                  <a:srgbClr val="FF6600"/>
                </a:solidFill>
              </a:rPr>
              <a:t>57 </a:t>
            </a:r>
            <a:r>
              <a:rPr lang="pt-BR" dirty="0" smtClean="0">
                <a:solidFill>
                  <a:srgbClr val="FF6600"/>
                </a:solidFill>
              </a:rPr>
              <a:t>t</a:t>
            </a:r>
            <a:r>
              <a:rPr lang="pt-BR" dirty="0" smtClean="0"/>
              <a:t> </a:t>
            </a:r>
            <a:endParaRPr lang="pt-BR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2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203638"/>
            <a:ext cx="5220072" cy="3600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7030A0"/>
                </a:solidFill>
              </a:rPr>
              <a:t>AET – Informações Obrigatórias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1520" y="1777335"/>
            <a:ext cx="5184576" cy="295465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lphaLcParenR"/>
            </a:pPr>
            <a:r>
              <a:rPr lang="pt-BR" dirty="0" smtClean="0">
                <a:solidFill>
                  <a:srgbClr val="7030A0"/>
                </a:solidFill>
              </a:rPr>
              <a:t>Identificação </a:t>
            </a:r>
            <a:r>
              <a:rPr lang="pt-BR" dirty="0">
                <a:solidFill>
                  <a:srgbClr val="7030A0"/>
                </a:solidFill>
              </a:rPr>
              <a:t>do órgão </a:t>
            </a:r>
            <a:r>
              <a:rPr lang="pt-BR" dirty="0" smtClean="0">
                <a:solidFill>
                  <a:srgbClr val="7030A0"/>
                </a:solidFill>
              </a:rPr>
              <a:t>emissor;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LcParenR"/>
            </a:pPr>
            <a:r>
              <a:rPr lang="pt-BR" dirty="0" smtClean="0">
                <a:solidFill>
                  <a:srgbClr val="7030A0"/>
                </a:solidFill>
              </a:rPr>
              <a:t>Número </a:t>
            </a:r>
            <a:r>
              <a:rPr lang="pt-BR" dirty="0">
                <a:solidFill>
                  <a:srgbClr val="7030A0"/>
                </a:solidFill>
              </a:rPr>
              <a:t>de identificação; </a:t>
            </a:r>
            <a:endParaRPr lang="pt-BR" dirty="0" smtClean="0">
              <a:solidFill>
                <a:srgbClr val="7030A0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lphaLcParenR"/>
            </a:pPr>
            <a:r>
              <a:rPr lang="pt-BR" dirty="0" smtClean="0">
                <a:solidFill>
                  <a:srgbClr val="7030A0"/>
                </a:solidFill>
              </a:rPr>
              <a:t>Identificação </a:t>
            </a:r>
            <a:r>
              <a:rPr lang="pt-BR" dirty="0">
                <a:solidFill>
                  <a:srgbClr val="7030A0"/>
                </a:solidFill>
              </a:rPr>
              <a:t>e características </a:t>
            </a:r>
            <a:r>
              <a:rPr lang="pt-BR" dirty="0" smtClean="0">
                <a:solidFill>
                  <a:srgbClr val="7030A0"/>
                </a:solidFill>
              </a:rPr>
              <a:t>do veículo; 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LcParenR"/>
            </a:pPr>
            <a:r>
              <a:rPr lang="pt-BR" dirty="0" smtClean="0">
                <a:solidFill>
                  <a:srgbClr val="7030A0"/>
                </a:solidFill>
              </a:rPr>
              <a:t>Peso </a:t>
            </a:r>
            <a:r>
              <a:rPr lang="pt-BR" dirty="0">
                <a:solidFill>
                  <a:srgbClr val="7030A0"/>
                </a:solidFill>
              </a:rPr>
              <a:t>e dimensões autorizadas; </a:t>
            </a:r>
            <a:endParaRPr lang="pt-BR" dirty="0" smtClean="0">
              <a:solidFill>
                <a:srgbClr val="7030A0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lphaLcParenR"/>
            </a:pPr>
            <a:r>
              <a:rPr lang="pt-BR" dirty="0" smtClean="0">
                <a:solidFill>
                  <a:srgbClr val="7030A0"/>
                </a:solidFill>
              </a:rPr>
              <a:t>Prazo </a:t>
            </a:r>
            <a:r>
              <a:rPr lang="pt-BR" dirty="0">
                <a:solidFill>
                  <a:srgbClr val="7030A0"/>
                </a:solidFill>
              </a:rPr>
              <a:t>de validade; </a:t>
            </a:r>
            <a:endParaRPr lang="pt-BR" dirty="0" smtClean="0">
              <a:solidFill>
                <a:srgbClr val="7030A0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lphaLcParenR"/>
            </a:pPr>
            <a:r>
              <a:rPr lang="pt-BR" dirty="0" smtClean="0">
                <a:solidFill>
                  <a:srgbClr val="7030A0"/>
                </a:solidFill>
              </a:rPr>
              <a:t>Percurso</a:t>
            </a:r>
            <a:r>
              <a:rPr lang="pt-BR" dirty="0">
                <a:solidFill>
                  <a:srgbClr val="7030A0"/>
                </a:solidFill>
              </a:rPr>
              <a:t>; </a:t>
            </a:r>
            <a:endParaRPr lang="pt-BR" dirty="0" smtClean="0">
              <a:solidFill>
                <a:srgbClr val="7030A0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lphaLcParenR"/>
            </a:pPr>
            <a:r>
              <a:rPr lang="pt-BR" dirty="0" smtClean="0">
                <a:solidFill>
                  <a:srgbClr val="7030A0"/>
                </a:solidFill>
              </a:rPr>
              <a:t>Identificação </a:t>
            </a:r>
            <a:r>
              <a:rPr lang="pt-BR" dirty="0">
                <a:solidFill>
                  <a:srgbClr val="7030A0"/>
                </a:solidFill>
              </a:rPr>
              <a:t>em se tratando de carga indivisível.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41140"/>
            <a:ext cx="348615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Indivisível ou Perigosa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Bloco de Rochas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Conceituação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1635646"/>
            <a:ext cx="4896544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Os </a:t>
            </a:r>
            <a:r>
              <a:rPr lang="pt-BR" dirty="0">
                <a:solidFill>
                  <a:srgbClr val="00B0F0"/>
                </a:solidFill>
              </a:rPr>
              <a:t>blocos de </a:t>
            </a:r>
            <a:r>
              <a:rPr lang="pt-BR" dirty="0" smtClean="0">
                <a:solidFill>
                  <a:srgbClr val="00B0F0"/>
                </a:solidFill>
              </a:rPr>
              <a:t>rocha</a:t>
            </a:r>
            <a:r>
              <a:rPr lang="pt-BR" dirty="0" smtClean="0"/>
              <a:t> ou volumes </a:t>
            </a:r>
            <a:r>
              <a:rPr lang="pt-BR" dirty="0"/>
              <a:t>de pedra em </a:t>
            </a:r>
            <a:r>
              <a:rPr lang="pt-BR" dirty="0">
                <a:solidFill>
                  <a:srgbClr val="00B050"/>
                </a:solidFill>
              </a:rPr>
              <a:t>estado bruto</a:t>
            </a:r>
            <a:r>
              <a:rPr lang="pt-BR" dirty="0"/>
              <a:t> </a:t>
            </a:r>
            <a:r>
              <a:rPr lang="pt-BR" dirty="0" smtClean="0"/>
              <a:t>são </a:t>
            </a:r>
            <a:r>
              <a:rPr lang="pt-BR" dirty="0"/>
              <a:t>considerados </a:t>
            </a:r>
            <a:r>
              <a:rPr lang="pt-BR" dirty="0">
                <a:solidFill>
                  <a:srgbClr val="FF6600"/>
                </a:solidFill>
              </a:rPr>
              <a:t>cargas indivisíveis </a:t>
            </a:r>
            <a:r>
              <a:rPr lang="pt-BR" dirty="0"/>
              <a:t>de </a:t>
            </a:r>
            <a:r>
              <a:rPr lang="pt-BR" dirty="0">
                <a:solidFill>
                  <a:srgbClr val="7030A0"/>
                </a:solidFill>
              </a:rPr>
              <a:t>grandes dimensões</a:t>
            </a:r>
            <a:r>
              <a:rPr lang="pt-BR" dirty="0"/>
              <a:t> e de grande peso. São transportados dessa forma, pois seu </a:t>
            </a:r>
            <a:r>
              <a:rPr lang="pt-BR" dirty="0">
                <a:solidFill>
                  <a:srgbClr val="00B0F0"/>
                </a:solidFill>
              </a:rPr>
              <a:t>manuseio e fragmentação</a:t>
            </a:r>
            <a:r>
              <a:rPr lang="pt-BR" dirty="0"/>
              <a:t> exigem </a:t>
            </a:r>
            <a:r>
              <a:rPr lang="pt-BR" dirty="0">
                <a:solidFill>
                  <a:srgbClr val="00B050"/>
                </a:solidFill>
              </a:rPr>
              <a:t>cuidados </a:t>
            </a:r>
            <a:r>
              <a:rPr lang="pt-BR" dirty="0"/>
              <a:t>e</a:t>
            </a:r>
            <a:r>
              <a:rPr lang="pt-BR" dirty="0">
                <a:solidFill>
                  <a:srgbClr val="00B050"/>
                </a:solidFill>
              </a:rPr>
              <a:t> equipamentos especiais</a:t>
            </a:r>
            <a:r>
              <a:rPr lang="pt-BR" dirty="0"/>
              <a:t>. Portanto, eles </a:t>
            </a:r>
            <a:r>
              <a:rPr lang="pt-BR" dirty="0" smtClean="0"/>
              <a:t>NÃO </a:t>
            </a:r>
            <a:r>
              <a:rPr lang="pt-BR" dirty="0"/>
              <a:t>podem ser </a:t>
            </a:r>
            <a:r>
              <a:rPr lang="pt-BR" dirty="0">
                <a:solidFill>
                  <a:srgbClr val="FF6600"/>
                </a:solidFill>
              </a:rPr>
              <a:t>divididos</a:t>
            </a:r>
            <a:r>
              <a:rPr lang="pt-BR" dirty="0"/>
              <a:t> ou </a:t>
            </a:r>
            <a:r>
              <a:rPr lang="pt-BR" dirty="0">
                <a:solidFill>
                  <a:srgbClr val="FF6600"/>
                </a:solidFill>
              </a:rPr>
              <a:t>laminados</a:t>
            </a:r>
            <a:r>
              <a:rPr lang="pt-BR" dirty="0"/>
              <a:t> no seu local de extração. </a:t>
            </a: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35646"/>
            <a:ext cx="3541209" cy="278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355726"/>
            <a:ext cx="2390440" cy="13787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69719"/>
            <a:ext cx="1726863" cy="172686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Bloco de Rochas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Classes de Rochas e suas Dimensões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1635646"/>
            <a:ext cx="4896544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Alguns tipos de materiais possuem o peso específico mais elevado que outros</a:t>
            </a:r>
            <a:r>
              <a:rPr lang="pt-BR" dirty="0" smtClean="0"/>
              <a:t>.</a:t>
            </a:r>
          </a:p>
          <a:p>
            <a:pPr algn="just">
              <a:lnSpc>
                <a:spcPts val="3000"/>
              </a:lnSpc>
            </a:pPr>
            <a:endParaRPr lang="pt-BR" dirty="0"/>
          </a:p>
          <a:p>
            <a:pPr algn="just">
              <a:lnSpc>
                <a:spcPts val="3000"/>
              </a:lnSpc>
            </a:pPr>
            <a:r>
              <a:rPr lang="pt-BR" dirty="0" smtClean="0"/>
              <a:t>Podemos </a:t>
            </a:r>
            <a:r>
              <a:rPr lang="pt-BR" dirty="0"/>
              <a:t>dizer que o material quando é mais “</a:t>
            </a:r>
            <a:r>
              <a:rPr lang="pt-BR" dirty="0">
                <a:solidFill>
                  <a:srgbClr val="00B0F0"/>
                </a:solidFill>
              </a:rPr>
              <a:t>fechado</a:t>
            </a:r>
            <a:r>
              <a:rPr lang="pt-BR" dirty="0"/>
              <a:t>” (os seus componentes estão mais agrupados) tem o </a:t>
            </a:r>
            <a:r>
              <a:rPr lang="pt-BR" dirty="0">
                <a:solidFill>
                  <a:srgbClr val="FF6600"/>
                </a:solidFill>
              </a:rPr>
              <a:t>peso maior</a:t>
            </a:r>
            <a:r>
              <a:rPr lang="pt-BR" dirty="0"/>
              <a:t> e, quando mais “</a:t>
            </a:r>
            <a:r>
              <a:rPr lang="pt-BR" dirty="0">
                <a:solidFill>
                  <a:srgbClr val="00B0F0"/>
                </a:solidFill>
              </a:rPr>
              <a:t>aberto</a:t>
            </a:r>
            <a:r>
              <a:rPr lang="pt-BR" dirty="0"/>
              <a:t>” (os seus componentes estão mais afastados uns dos outros) o </a:t>
            </a:r>
            <a:r>
              <a:rPr lang="pt-BR" dirty="0">
                <a:solidFill>
                  <a:srgbClr val="FF6600"/>
                </a:solidFill>
              </a:rPr>
              <a:t>peso é menor</a:t>
            </a:r>
            <a:r>
              <a:rPr lang="pt-BR" dirty="0"/>
              <a:t>. </a:t>
            </a: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31" y="3579862"/>
            <a:ext cx="1777540" cy="11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Bloco de Rochas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Classes de Rochas e suas Dimensões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1635646"/>
            <a:ext cx="8712968" cy="4770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Veja as classes de materiais que compõem os blocos de rochas e seu peso específico: </a:t>
            </a: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2248478"/>
            <a:ext cx="8316416" cy="23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edondar Retângulo no Mesmo Canto Lateral 2"/>
          <p:cNvSpPr/>
          <p:nvPr/>
        </p:nvSpPr>
        <p:spPr>
          <a:xfrm rot="5400000">
            <a:off x="2141984" y="-1082402"/>
            <a:ext cx="576064" cy="4860032"/>
          </a:xfrm>
          <a:prstGeom prst="round2SameRect">
            <a:avLst>
              <a:gd name="adj1" fmla="val 38144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3000" b="1" dirty="0" smtClean="0">
                <a:solidFill>
                  <a:schemeClr val="tx2"/>
                </a:solidFill>
              </a:rPr>
              <a:t>APRESENTAÇÃO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1707654"/>
            <a:ext cx="7344816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pt-BR" sz="2400" dirty="0"/>
              <a:t>Esta unidade trata da movimentação de peças, equipamentos e outros objetos que exigem cuidado especial em seu carregamento, manuseio e descarregamento por se tratarem de objetos de grandes dimensões, que requerem cuidados especiais devido ao seu acentuado grau de risco. </a:t>
            </a: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37834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Bloco de Rochas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Regulamentação Específica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635646"/>
            <a:ext cx="8496944" cy="30008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b="1" dirty="0"/>
              <a:t>Art. 1º </a:t>
            </a:r>
            <a:r>
              <a:rPr lang="pt-BR" b="1" dirty="0" smtClean="0"/>
              <a:t>(Res. 354 CONTRAN) - </a:t>
            </a:r>
            <a:r>
              <a:rPr lang="pt-BR" dirty="0"/>
              <a:t>O transporte de rochas ornamentais e de chapas serradas </a:t>
            </a:r>
            <a:r>
              <a:rPr lang="pt-BR" dirty="0" smtClean="0"/>
              <a:t>deverá observar </a:t>
            </a:r>
            <a:r>
              <a:rPr lang="pt-BR" dirty="0"/>
              <a:t>às seguintes normas gerais:</a:t>
            </a:r>
          </a:p>
          <a:p>
            <a:pPr algn="just">
              <a:spcAft>
                <a:spcPts val="1800"/>
              </a:spcAft>
            </a:pPr>
            <a:r>
              <a:rPr lang="pt-BR" dirty="0"/>
              <a:t>I – A amarração dos blocos de rochas em combinações de veículos de </a:t>
            </a:r>
            <a:r>
              <a:rPr lang="pt-BR" dirty="0" smtClean="0"/>
              <a:t>carga ou </a:t>
            </a:r>
            <a:r>
              <a:rPr lang="pt-BR" dirty="0"/>
              <a:t>veículos unitários deve obedecer ao disposto nos Artigos 4o e 5o e 6º desta </a:t>
            </a:r>
            <a:r>
              <a:rPr lang="pt-BR" dirty="0" smtClean="0"/>
              <a:t>Resolução.</a:t>
            </a:r>
          </a:p>
          <a:p>
            <a:pPr algn="just">
              <a:spcAft>
                <a:spcPts val="1800"/>
              </a:spcAft>
            </a:pPr>
            <a:r>
              <a:rPr lang="pt-BR" dirty="0" smtClean="0"/>
              <a:t>II </a:t>
            </a:r>
            <a:r>
              <a:rPr lang="pt-BR" dirty="0"/>
              <a:t>- O transporte de chapas serradas de rochas deve obedecer ao disposto </a:t>
            </a:r>
            <a:r>
              <a:rPr lang="pt-BR" dirty="0" smtClean="0"/>
              <a:t>no art</a:t>
            </a:r>
            <a:r>
              <a:rPr lang="pt-BR" dirty="0"/>
              <a:t>. 9o desta Resolução, exceto quando transportadas em </a:t>
            </a:r>
            <a:r>
              <a:rPr lang="pt-BR" dirty="0" smtClean="0"/>
              <a:t>contêineres.</a:t>
            </a:r>
            <a:r>
              <a:rPr lang="pt-BR" dirty="0"/>
              <a:t> </a:t>
            </a:r>
            <a:endParaRPr lang="pt-BR" dirty="0" smtClean="0"/>
          </a:p>
          <a:p>
            <a:pPr algn="just">
              <a:spcAft>
                <a:spcPts val="1800"/>
              </a:spcAft>
            </a:pPr>
            <a:r>
              <a:rPr lang="pt-BR" dirty="0" smtClean="0"/>
              <a:t>III </a:t>
            </a:r>
            <a:r>
              <a:rPr lang="pt-BR" dirty="0"/>
              <a:t>- O transporte de blocos ou chapas serradas de rochas em contêineres deve obedecer ao disposto no artigo 10 desta Resolução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956376" y="4587974"/>
            <a:ext cx="1008112" cy="216024"/>
          </a:xfrm>
          <a:prstGeom prst="round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CONTINUA</a:t>
            </a:r>
            <a:endParaRPr lang="pt-B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0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Bloco de Rochas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Regulamentação Específica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635646"/>
            <a:ext cx="8496944" cy="166199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b="1" dirty="0"/>
              <a:t>Art. 1º (Res. 354 CONTRAN) - </a:t>
            </a:r>
            <a:r>
              <a:rPr lang="pt-BR" b="1" dirty="0" smtClean="0"/>
              <a:t>...</a:t>
            </a:r>
          </a:p>
          <a:p>
            <a:pPr algn="just">
              <a:spcAft>
                <a:spcPts val="1800"/>
              </a:spcAft>
            </a:pPr>
            <a:r>
              <a:rPr lang="pt-BR" dirty="0" smtClean="0"/>
              <a:t>IV </a:t>
            </a:r>
            <a:r>
              <a:rPr lang="pt-BR" dirty="0"/>
              <a:t>– O transporte de blocos de rochas em caçambas metálicas deve </a:t>
            </a:r>
            <a:r>
              <a:rPr lang="pt-BR" dirty="0" smtClean="0"/>
              <a:t>atender ao </a:t>
            </a:r>
            <a:r>
              <a:rPr lang="pt-BR" dirty="0"/>
              <a:t>artigo 11 desta </a:t>
            </a:r>
            <a:r>
              <a:rPr lang="pt-BR" dirty="0" smtClean="0"/>
              <a:t>Resolução.</a:t>
            </a:r>
          </a:p>
          <a:p>
            <a:pPr algn="just">
              <a:spcAft>
                <a:spcPts val="1800"/>
              </a:spcAft>
            </a:pPr>
            <a:r>
              <a:rPr lang="pt-BR" dirty="0" smtClean="0"/>
              <a:t>V - Em nenhuma hipótese pode haver sobreposição dos blocos de rochas ornamentais.</a:t>
            </a:r>
          </a:p>
        </p:txBody>
      </p:sp>
    </p:spTree>
    <p:extLst>
      <p:ext uri="{BB962C8B-B14F-4D97-AF65-F5344CB8AC3E}">
        <p14:creationId xmlns:p14="http://schemas.microsoft.com/office/powerpoint/2010/main" val="24456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Bloco de Rochas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364120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Regulamentação Específica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3316798"/>
            <a:ext cx="8352928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 smtClean="0">
                <a:solidFill>
                  <a:srgbClr val="00B050"/>
                </a:solidFill>
              </a:rPr>
              <a:t>único </a:t>
            </a:r>
            <a:r>
              <a:rPr lang="pt-BR" dirty="0">
                <a:solidFill>
                  <a:srgbClr val="00B050"/>
                </a:solidFill>
              </a:rPr>
              <a:t>bloco de rocha ornamental</a:t>
            </a:r>
            <a:r>
              <a:rPr lang="pt-BR" dirty="0"/>
              <a:t>, </a:t>
            </a:r>
            <a:r>
              <a:rPr lang="pt-BR" dirty="0" smtClean="0"/>
              <a:t>devem ser obrigatoriamente do </a:t>
            </a:r>
            <a:r>
              <a:rPr lang="pt-BR" dirty="0"/>
              <a:t>tipo </a:t>
            </a:r>
            <a:r>
              <a:rPr lang="pt-BR" dirty="0">
                <a:solidFill>
                  <a:srgbClr val="00B0F0"/>
                </a:solidFill>
              </a:rPr>
              <a:t>caminhão trator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6x2</a:t>
            </a:r>
            <a:r>
              <a:rPr lang="pt-BR" dirty="0"/>
              <a:t> ou </a:t>
            </a:r>
            <a:r>
              <a:rPr lang="pt-BR" dirty="0">
                <a:solidFill>
                  <a:srgbClr val="FF0000"/>
                </a:solidFill>
              </a:rPr>
              <a:t>6x4</a:t>
            </a:r>
            <a:r>
              <a:rPr lang="pt-BR" dirty="0"/>
              <a:t>, um </a:t>
            </a:r>
            <a:r>
              <a:rPr lang="pt-BR" dirty="0" smtClean="0">
                <a:solidFill>
                  <a:srgbClr val="7030A0"/>
                </a:solidFill>
              </a:rPr>
              <a:t>semirreboque </a:t>
            </a:r>
            <a:r>
              <a:rPr lang="pt-BR" dirty="0">
                <a:solidFill>
                  <a:srgbClr val="7030A0"/>
                </a:solidFill>
              </a:rPr>
              <a:t>dianteiro</a:t>
            </a:r>
            <a:r>
              <a:rPr lang="pt-BR" dirty="0"/>
              <a:t> </a:t>
            </a:r>
            <a:r>
              <a:rPr lang="pt-BR" dirty="0" smtClean="0"/>
              <a:t>para distribuição </a:t>
            </a:r>
            <a:r>
              <a:rPr lang="pt-BR" dirty="0"/>
              <a:t>do peso (dolly) e um </a:t>
            </a:r>
            <a:r>
              <a:rPr lang="pt-BR" dirty="0" smtClean="0">
                <a:solidFill>
                  <a:srgbClr val="7030A0"/>
                </a:solidFill>
              </a:rPr>
              <a:t>semirreboque </a:t>
            </a:r>
            <a:r>
              <a:rPr lang="pt-BR" dirty="0">
                <a:solidFill>
                  <a:srgbClr val="7030A0"/>
                </a:solidFill>
              </a:rPr>
              <a:t>traseiro</a:t>
            </a:r>
            <a:r>
              <a:rPr lang="pt-BR" dirty="0"/>
              <a:t> destinado ao carregamento </a:t>
            </a:r>
            <a:r>
              <a:rPr lang="pt-BR" dirty="0" smtClean="0"/>
              <a:t>de </a:t>
            </a:r>
            <a:r>
              <a:rPr lang="pt-BR" dirty="0" smtClean="0">
                <a:solidFill>
                  <a:srgbClr val="FF6600"/>
                </a:solidFill>
              </a:rPr>
              <a:t>cargas </a:t>
            </a:r>
            <a:r>
              <a:rPr lang="pt-BR" dirty="0">
                <a:solidFill>
                  <a:srgbClr val="FF6600"/>
                </a:solidFill>
              </a:rPr>
              <a:t>indivisíveis de até 6 </a:t>
            </a:r>
            <a:r>
              <a:rPr lang="pt-BR" dirty="0" smtClean="0">
                <a:solidFill>
                  <a:srgbClr val="FF6600"/>
                </a:solidFill>
              </a:rPr>
              <a:t>m</a:t>
            </a:r>
            <a:r>
              <a:rPr lang="pt-BR" dirty="0" smtClean="0"/>
              <a:t>, </a:t>
            </a:r>
            <a:r>
              <a:rPr lang="pt-BR" dirty="0"/>
              <a:t>inclusive quanto às dimensões e distâncias entre eixos.</a:t>
            </a: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39532"/>
            <a:ext cx="3034854" cy="222489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3528" y="1732622"/>
            <a:ext cx="5040560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b="1" dirty="0"/>
              <a:t>Art. 3º (Res. 354 CONTRAN) - </a:t>
            </a:r>
            <a:r>
              <a:rPr lang="pt-BR" dirty="0"/>
              <a:t>As combinações de veículos de carga com </a:t>
            </a:r>
            <a:r>
              <a:rPr lang="pt-BR" dirty="0">
                <a:solidFill>
                  <a:srgbClr val="00B0F0"/>
                </a:solidFill>
              </a:rPr>
              <a:t>mais de 54,5 t </a:t>
            </a:r>
            <a:r>
              <a:rPr lang="pt-BR" i="1" dirty="0">
                <a:solidFill>
                  <a:srgbClr val="FF6600"/>
                </a:solidFill>
              </a:rPr>
              <a:t>(PBTC máximo para composição de veículo de carga dotado de articulação única</a:t>
            </a:r>
            <a:r>
              <a:rPr lang="pt-BR" i="1" dirty="0" smtClean="0">
                <a:solidFill>
                  <a:srgbClr val="FF6600"/>
                </a:solidFill>
              </a:rPr>
              <a:t>) </a:t>
            </a:r>
            <a:r>
              <a:rPr lang="pt-BR" dirty="0" smtClean="0"/>
              <a:t>utilizadas no transporte de um</a:t>
            </a:r>
          </a:p>
        </p:txBody>
      </p:sp>
    </p:spTree>
    <p:extLst>
      <p:ext uri="{BB962C8B-B14F-4D97-AF65-F5344CB8AC3E}">
        <p14:creationId xmlns:p14="http://schemas.microsoft.com/office/powerpoint/2010/main" val="15332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Bloco de Rochas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508136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Comportamento Preventivo do Condutor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51670"/>
            <a:ext cx="4309330" cy="2814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4932040" y="1779662"/>
            <a:ext cx="3960440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Para aumentar a segurança no transporte de blocos de rochas, o condutor deverá certificar-se de que realizou corretamente a fixação das </a:t>
            </a:r>
            <a:r>
              <a:rPr lang="pt-BR" dirty="0" smtClean="0"/>
              <a:t>cargas</a:t>
            </a:r>
            <a:r>
              <a:rPr lang="pt-BR" dirty="0"/>
              <a:t> </a:t>
            </a:r>
            <a:r>
              <a:rPr lang="pt-BR" dirty="0" smtClean="0"/>
              <a:t>e outras providências conforme especificadas na apostila de acompanhamento. </a:t>
            </a:r>
          </a:p>
        </p:txBody>
      </p:sp>
    </p:spTree>
    <p:extLst>
      <p:ext uri="{BB962C8B-B14F-4D97-AF65-F5344CB8AC3E}">
        <p14:creationId xmlns:p14="http://schemas.microsoft.com/office/powerpoint/2010/main" val="2767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Bloco de Rochas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508136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Comportamento Preventivo do Condutor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16016" y="1633899"/>
            <a:ext cx="4176464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Visando proporcionalidade para facilitar o giro no sentido horário e evitar obstáculo no fundo original do semirreboque, as travas frontais devem permitir o movimento de 90º para dentro, devem ser fabricadas com buchas de 60 mm de diâmetro na base, e deve ser adaptado em um eixo trefilado aço SAE 1045. </a:t>
            </a:r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1670"/>
            <a:ext cx="4289131" cy="278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9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Bloco de Rochas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Procedimentos em Caso de Emergência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1635646"/>
            <a:ext cx="4752528" cy="33239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pt-BR" dirty="0"/>
              <a:t>Em caso de </a:t>
            </a:r>
            <a:r>
              <a:rPr lang="pt-BR" dirty="0">
                <a:solidFill>
                  <a:srgbClr val="00B0F0"/>
                </a:solidFill>
              </a:rPr>
              <a:t>acidente</a:t>
            </a:r>
            <a:r>
              <a:rPr lang="pt-BR" dirty="0"/>
              <a:t>, a </a:t>
            </a:r>
            <a:r>
              <a:rPr lang="pt-BR" dirty="0">
                <a:solidFill>
                  <a:srgbClr val="00B050"/>
                </a:solidFill>
              </a:rPr>
              <a:t>empresa responsável </a:t>
            </a:r>
            <a:r>
              <a:rPr lang="pt-BR" dirty="0"/>
              <a:t>pelo transporte deverá </a:t>
            </a:r>
            <a:r>
              <a:rPr lang="pt-BR" dirty="0">
                <a:solidFill>
                  <a:srgbClr val="FF6600"/>
                </a:solidFill>
              </a:rPr>
              <a:t>isolar</a:t>
            </a:r>
            <a:r>
              <a:rPr lang="pt-BR" dirty="0"/>
              <a:t> imediatamente a </a:t>
            </a:r>
            <a:r>
              <a:rPr lang="pt-BR" dirty="0" smtClean="0"/>
              <a:t>carga </a:t>
            </a:r>
            <a:r>
              <a:rPr lang="pt-BR" dirty="0"/>
              <a:t>e providenciar sua </a:t>
            </a:r>
            <a:r>
              <a:rPr lang="pt-BR" dirty="0">
                <a:solidFill>
                  <a:srgbClr val="FF6600"/>
                </a:solidFill>
              </a:rPr>
              <a:t>retirada</a:t>
            </a:r>
            <a:r>
              <a:rPr lang="pt-BR" dirty="0"/>
              <a:t> da via pública no prazo </a:t>
            </a:r>
            <a:r>
              <a:rPr lang="pt-BR" dirty="0" smtClean="0"/>
              <a:t>máximo de </a:t>
            </a:r>
            <a:r>
              <a:rPr lang="pt-BR" dirty="0">
                <a:solidFill>
                  <a:srgbClr val="7030A0"/>
                </a:solidFill>
              </a:rPr>
              <a:t>24 horas</a:t>
            </a:r>
            <a:r>
              <a:rPr lang="pt-BR" dirty="0" smtClean="0"/>
              <a:t>.</a:t>
            </a:r>
          </a:p>
          <a:p>
            <a:pPr algn="just">
              <a:lnSpc>
                <a:spcPts val="2800"/>
              </a:lnSpc>
            </a:pPr>
            <a:endParaRPr lang="pt-BR" dirty="0"/>
          </a:p>
          <a:p>
            <a:pPr algn="just">
              <a:lnSpc>
                <a:spcPts val="2800"/>
              </a:lnSpc>
            </a:pPr>
            <a:r>
              <a:rPr lang="pt-BR" dirty="0" smtClean="0"/>
              <a:t>A concessionária </a:t>
            </a:r>
            <a:r>
              <a:rPr lang="pt-BR" dirty="0" smtClean="0">
                <a:solidFill>
                  <a:srgbClr val="00B0F0"/>
                </a:solidFill>
              </a:rPr>
              <a:t>responsável </a:t>
            </a:r>
            <a:r>
              <a:rPr lang="pt-BR" dirty="0">
                <a:solidFill>
                  <a:srgbClr val="00B0F0"/>
                </a:solidFill>
              </a:rPr>
              <a:t>pela via</a:t>
            </a:r>
            <a:r>
              <a:rPr lang="pt-BR" dirty="0"/>
              <a:t> deverá ser </a:t>
            </a:r>
            <a:r>
              <a:rPr lang="pt-BR" dirty="0">
                <a:solidFill>
                  <a:srgbClr val="00B050"/>
                </a:solidFill>
              </a:rPr>
              <a:t>imediatamente acionada</a:t>
            </a:r>
            <a:r>
              <a:rPr lang="pt-BR" dirty="0"/>
              <a:t>, para que sejam tomadas as </a:t>
            </a:r>
            <a:r>
              <a:rPr lang="pt-BR" dirty="0">
                <a:solidFill>
                  <a:srgbClr val="FF6600"/>
                </a:solidFill>
              </a:rPr>
              <a:t>providências de prevenção</a:t>
            </a:r>
            <a:r>
              <a:rPr lang="pt-BR" dirty="0"/>
              <a:t> de acidentes. </a:t>
            </a: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51670"/>
            <a:ext cx="373001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3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Máquinas ou Equipamentos de Grandes Dimensões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CONCEITUAÇÃO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1899285"/>
            <a:ext cx="4896544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 smtClean="0"/>
              <a:t>São </a:t>
            </a:r>
            <a:r>
              <a:rPr lang="pt-BR" dirty="0"/>
              <a:t>cargas compostas por uma </a:t>
            </a:r>
            <a:r>
              <a:rPr lang="pt-BR" dirty="0">
                <a:solidFill>
                  <a:srgbClr val="00B0F0"/>
                </a:solidFill>
              </a:rPr>
              <a:t>única peça </a:t>
            </a:r>
            <a:r>
              <a:rPr lang="pt-BR" dirty="0"/>
              <a:t>estrutural, previamente fixada por solda ou rebite e que serão utilizadas diretamente como </a:t>
            </a:r>
            <a:r>
              <a:rPr lang="pt-BR" dirty="0">
                <a:solidFill>
                  <a:srgbClr val="00B050"/>
                </a:solidFill>
              </a:rPr>
              <a:t>peças já acabadas</a:t>
            </a:r>
            <a:r>
              <a:rPr lang="pt-BR" dirty="0"/>
              <a:t> ou como parte </a:t>
            </a:r>
            <a:r>
              <a:rPr lang="pt-BR" dirty="0">
                <a:solidFill>
                  <a:srgbClr val="FF6600"/>
                </a:solidFill>
              </a:rPr>
              <a:t>integrante</a:t>
            </a:r>
            <a:r>
              <a:rPr lang="pt-BR" dirty="0"/>
              <a:t> de conjuntos de montagem, </a:t>
            </a:r>
            <a:r>
              <a:rPr lang="pt-BR" dirty="0">
                <a:solidFill>
                  <a:srgbClr val="7030A0"/>
                </a:solidFill>
              </a:rPr>
              <a:t>máquinas</a:t>
            </a:r>
            <a:r>
              <a:rPr lang="pt-BR" dirty="0"/>
              <a:t> ou </a:t>
            </a:r>
            <a:r>
              <a:rPr lang="pt-BR" dirty="0">
                <a:solidFill>
                  <a:srgbClr val="7030A0"/>
                </a:solidFill>
              </a:rPr>
              <a:t>equipamentos</a:t>
            </a:r>
            <a:r>
              <a:rPr lang="pt-BR" dirty="0"/>
              <a:t> ainda maiores. </a:t>
            </a: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95686"/>
            <a:ext cx="3620726" cy="233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8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Máquinas ou Equipamentos de Grandes Dimensões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DIMENSÕES PERMITIDAS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1779662"/>
            <a:ext cx="4824536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b="1" dirty="0"/>
              <a:t>Art. </a:t>
            </a:r>
            <a:r>
              <a:rPr lang="pt-BR" b="1" dirty="0" smtClean="0"/>
              <a:t>15 Res. 11 DNIT </a:t>
            </a:r>
            <a:r>
              <a:rPr lang="pt-BR" dirty="0" smtClean="0"/>
              <a:t>- </a:t>
            </a:r>
            <a:r>
              <a:rPr lang="pt-BR" dirty="0"/>
              <a:t>Nas rodovias concedidas, o estabelecimento de </a:t>
            </a:r>
            <a:r>
              <a:rPr lang="pt-BR" dirty="0">
                <a:solidFill>
                  <a:srgbClr val="00B0F0"/>
                </a:solidFill>
              </a:rPr>
              <a:t>horário e condição para o trânsito</a:t>
            </a:r>
            <a:r>
              <a:rPr lang="pt-BR" dirty="0"/>
              <a:t> do conjunto transportador, que excedam os limites a seguir relacionados, deverá ser </a:t>
            </a:r>
            <a:r>
              <a:rPr lang="pt-BR" dirty="0">
                <a:solidFill>
                  <a:srgbClr val="00B050"/>
                </a:solidFill>
              </a:rPr>
              <a:t>previamente acordado</a:t>
            </a:r>
            <a:r>
              <a:rPr lang="pt-BR" dirty="0"/>
              <a:t> com a </a:t>
            </a:r>
            <a:r>
              <a:rPr lang="pt-BR" dirty="0">
                <a:solidFill>
                  <a:srgbClr val="FF6600"/>
                </a:solidFill>
              </a:rPr>
              <a:t>concessionária</a:t>
            </a:r>
            <a:r>
              <a:rPr lang="pt-BR" dirty="0"/>
              <a:t>, considerando para tanto os </a:t>
            </a:r>
            <a:r>
              <a:rPr lang="pt-BR" dirty="0" smtClean="0"/>
              <a:t>seguinte limites: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80112" y="1923678"/>
            <a:ext cx="3563888" cy="2164009"/>
          </a:xfrm>
          <a:prstGeom prst="rect">
            <a:avLst/>
          </a:prstGeom>
          <a:solidFill>
            <a:srgbClr val="7030A0">
              <a:alpha val="15000"/>
            </a:srgbClr>
          </a:solidFill>
          <a:ln w="19050">
            <a:noFill/>
          </a:ln>
        </p:spPr>
        <p:txBody>
          <a:bodyPr wrap="square" lIns="360000" tIns="180000" rIns="360000" bIns="18000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b="1" dirty="0"/>
              <a:t>I – largura de 4,5 m; </a:t>
            </a:r>
          </a:p>
          <a:p>
            <a:pPr>
              <a:spcAft>
                <a:spcPts val="1800"/>
              </a:spcAft>
            </a:pPr>
            <a:r>
              <a:rPr lang="pt-BR" b="1" dirty="0"/>
              <a:t>II – altura de 5,5 m; </a:t>
            </a:r>
          </a:p>
          <a:p>
            <a:pPr>
              <a:spcAft>
                <a:spcPts val="1800"/>
              </a:spcAft>
            </a:pPr>
            <a:r>
              <a:rPr lang="pt-BR" b="1" dirty="0"/>
              <a:t>III – comprimento de 25 m; </a:t>
            </a:r>
          </a:p>
          <a:p>
            <a:pPr>
              <a:spcAft>
                <a:spcPts val="1800"/>
              </a:spcAft>
            </a:pPr>
            <a:r>
              <a:rPr lang="nl-NL" b="1" dirty="0"/>
              <a:t>IV – PBT de 57 t. 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6051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Máquinas ou Equipamentos de Grandes Dimensões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COMPORTAMENTO PREVENTIVO DO CONDUTOR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1635646"/>
            <a:ext cx="4896544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Inicialmente a peça deverá ficar </a:t>
            </a:r>
            <a:r>
              <a:rPr lang="pt-BR" dirty="0">
                <a:solidFill>
                  <a:srgbClr val="00B0F0"/>
                </a:solidFill>
              </a:rPr>
              <a:t>centralizada</a:t>
            </a:r>
            <a:r>
              <a:rPr lang="pt-BR" dirty="0"/>
              <a:t> de forma a coincidir o seu centro de massa com o centro de massa do veículo que irá fazer o </a:t>
            </a:r>
            <a:r>
              <a:rPr lang="pt-BR" dirty="0" smtClean="0"/>
              <a:t>transporte (</a:t>
            </a:r>
            <a:r>
              <a:rPr lang="pt-BR" dirty="0" smtClean="0">
                <a:solidFill>
                  <a:srgbClr val="008000"/>
                </a:solidFill>
              </a:rPr>
              <a:t>Centro Gravitacional – CG</a:t>
            </a:r>
            <a:r>
              <a:rPr lang="pt-BR" dirty="0" smtClean="0"/>
              <a:t>).</a:t>
            </a:r>
          </a:p>
          <a:p>
            <a:pPr algn="just">
              <a:lnSpc>
                <a:spcPts val="3000"/>
              </a:lnSpc>
            </a:pPr>
            <a:endParaRPr lang="pt-BR" dirty="0"/>
          </a:p>
          <a:p>
            <a:pPr algn="just">
              <a:lnSpc>
                <a:spcPts val="3000"/>
              </a:lnSpc>
            </a:pPr>
            <a:r>
              <a:rPr lang="pt-BR" dirty="0" smtClean="0"/>
              <a:t>A </a:t>
            </a:r>
            <a:r>
              <a:rPr lang="pt-BR" dirty="0">
                <a:solidFill>
                  <a:srgbClr val="008000"/>
                </a:solidFill>
              </a:rPr>
              <a:t>base</a:t>
            </a:r>
            <a:r>
              <a:rPr lang="pt-BR" dirty="0"/>
              <a:t> do semirreboque receberá </a:t>
            </a:r>
            <a:r>
              <a:rPr lang="pt-BR" dirty="0">
                <a:solidFill>
                  <a:srgbClr val="00B0F0"/>
                </a:solidFill>
              </a:rPr>
              <a:t>marcação</a:t>
            </a:r>
            <a:r>
              <a:rPr lang="pt-BR" dirty="0"/>
              <a:t> indicada do seu centro de gravidade, que deverá ser respeitada durante o carregamento. </a:t>
            </a: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56564"/>
            <a:ext cx="3546078" cy="352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768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Máquinas ou Equipamentos de Grandes Dimensões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PROCEDIMENTO EM CASO DE EMERGÊNCIA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70835"/>
            <a:ext cx="374924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251520" y="1563638"/>
            <a:ext cx="4752528" cy="33239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pt-BR" dirty="0"/>
              <a:t>Em caso de </a:t>
            </a:r>
            <a:r>
              <a:rPr lang="pt-BR" dirty="0">
                <a:solidFill>
                  <a:srgbClr val="00B0F0"/>
                </a:solidFill>
              </a:rPr>
              <a:t>acidente</a:t>
            </a:r>
            <a:r>
              <a:rPr lang="pt-BR" dirty="0"/>
              <a:t>, a </a:t>
            </a:r>
            <a:r>
              <a:rPr lang="pt-BR" dirty="0">
                <a:solidFill>
                  <a:srgbClr val="00B050"/>
                </a:solidFill>
              </a:rPr>
              <a:t>empresa responsável </a:t>
            </a:r>
            <a:r>
              <a:rPr lang="pt-BR" dirty="0"/>
              <a:t>pelo transporte deverá </a:t>
            </a:r>
            <a:r>
              <a:rPr lang="pt-BR" dirty="0">
                <a:solidFill>
                  <a:srgbClr val="FF6600"/>
                </a:solidFill>
              </a:rPr>
              <a:t>isolar</a:t>
            </a:r>
            <a:r>
              <a:rPr lang="pt-BR" dirty="0"/>
              <a:t> imediatamente a </a:t>
            </a:r>
            <a:r>
              <a:rPr lang="pt-BR" dirty="0" smtClean="0"/>
              <a:t>carga </a:t>
            </a:r>
            <a:r>
              <a:rPr lang="pt-BR" dirty="0"/>
              <a:t>e providenciar sua </a:t>
            </a:r>
            <a:r>
              <a:rPr lang="pt-BR" dirty="0">
                <a:solidFill>
                  <a:srgbClr val="FF6600"/>
                </a:solidFill>
              </a:rPr>
              <a:t>retirada</a:t>
            </a:r>
            <a:r>
              <a:rPr lang="pt-BR" dirty="0"/>
              <a:t> da via pública no prazo </a:t>
            </a:r>
            <a:r>
              <a:rPr lang="pt-BR" dirty="0" smtClean="0"/>
              <a:t>máximo de </a:t>
            </a:r>
            <a:r>
              <a:rPr lang="pt-BR" dirty="0">
                <a:solidFill>
                  <a:srgbClr val="7030A0"/>
                </a:solidFill>
              </a:rPr>
              <a:t>24 horas</a:t>
            </a:r>
            <a:r>
              <a:rPr lang="pt-BR" dirty="0" smtClean="0"/>
              <a:t>.</a:t>
            </a:r>
          </a:p>
          <a:p>
            <a:pPr algn="just">
              <a:lnSpc>
                <a:spcPts val="2800"/>
              </a:lnSpc>
            </a:pPr>
            <a:endParaRPr lang="pt-BR" dirty="0"/>
          </a:p>
          <a:p>
            <a:pPr algn="just">
              <a:lnSpc>
                <a:spcPts val="2800"/>
              </a:lnSpc>
            </a:pPr>
            <a:r>
              <a:rPr lang="pt-BR" dirty="0" smtClean="0"/>
              <a:t>A concessionária </a:t>
            </a:r>
            <a:r>
              <a:rPr lang="pt-BR" dirty="0" smtClean="0">
                <a:solidFill>
                  <a:srgbClr val="00B0F0"/>
                </a:solidFill>
              </a:rPr>
              <a:t>responsável </a:t>
            </a:r>
            <a:r>
              <a:rPr lang="pt-BR" dirty="0">
                <a:solidFill>
                  <a:srgbClr val="00B0F0"/>
                </a:solidFill>
              </a:rPr>
              <a:t>pela via</a:t>
            </a:r>
            <a:r>
              <a:rPr lang="pt-BR" dirty="0"/>
              <a:t> deverá ser </a:t>
            </a:r>
            <a:r>
              <a:rPr lang="pt-BR" dirty="0">
                <a:solidFill>
                  <a:srgbClr val="00B050"/>
                </a:solidFill>
              </a:rPr>
              <a:t>imediatamente acionada</a:t>
            </a:r>
            <a:r>
              <a:rPr lang="pt-BR" dirty="0"/>
              <a:t>, para que sejam tomadas as </a:t>
            </a:r>
            <a:r>
              <a:rPr lang="pt-BR" dirty="0">
                <a:solidFill>
                  <a:srgbClr val="FF6600"/>
                </a:solidFill>
              </a:rPr>
              <a:t>providências de prevenção</a:t>
            </a:r>
            <a:r>
              <a:rPr lang="pt-BR" dirty="0"/>
              <a:t> de acidentes.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74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edondar Retângulo no Mesmo Canto Lateral 2"/>
          <p:cNvSpPr/>
          <p:nvPr/>
        </p:nvSpPr>
        <p:spPr>
          <a:xfrm rot="5400000">
            <a:off x="2141984" y="-1082402"/>
            <a:ext cx="576064" cy="4860032"/>
          </a:xfrm>
          <a:prstGeom prst="round2SameRect">
            <a:avLst>
              <a:gd name="adj1" fmla="val 38144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3000" b="1" dirty="0" smtClean="0">
                <a:solidFill>
                  <a:schemeClr val="tx2"/>
                </a:solidFill>
              </a:rPr>
              <a:t>OBJETIVOS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99592" y="2043301"/>
            <a:ext cx="7704856" cy="123110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 smtClean="0"/>
              <a:t>Apresentar </a:t>
            </a:r>
            <a:r>
              <a:rPr lang="pt-BR" dirty="0"/>
              <a:t>a definição de carga perigosa ou indivisível;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Conhecer os efeitos ou consequências no tráfego de cargas indivisíveis;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Entender quando é necessária a Autorização Especial de Trânsito (AET). </a:t>
            </a:r>
          </a:p>
        </p:txBody>
      </p:sp>
    </p:spTree>
    <p:extLst>
      <p:ext uri="{BB962C8B-B14F-4D97-AF65-F5344CB8AC3E}">
        <p14:creationId xmlns:p14="http://schemas.microsoft.com/office/powerpoint/2010/main" val="34440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Toras, Tubos e outras Cargas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1" y="1142990"/>
            <a:ext cx="399553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CLASSES e CONCEITUAÇÕES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788024" y="3435846"/>
            <a:ext cx="3988188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São consideradas </a:t>
            </a:r>
            <a:r>
              <a:rPr lang="pt-BR" dirty="0">
                <a:solidFill>
                  <a:srgbClr val="00B0F0"/>
                </a:solidFill>
              </a:rPr>
              <a:t>toras de grandes dimensões</a:t>
            </a:r>
            <a:r>
              <a:rPr lang="pt-BR" dirty="0"/>
              <a:t> as peças de madeira bruta com comprimento </a:t>
            </a:r>
            <a:r>
              <a:rPr lang="pt-BR" dirty="0">
                <a:solidFill>
                  <a:srgbClr val="FF6600"/>
                </a:solidFill>
              </a:rPr>
              <a:t>superior a 2,50 metros</a:t>
            </a:r>
            <a:r>
              <a:rPr lang="pt-BR" dirty="0"/>
              <a:t>. 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1563638"/>
            <a:ext cx="3744416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Os </a:t>
            </a:r>
            <a:r>
              <a:rPr lang="pt-BR" dirty="0">
                <a:solidFill>
                  <a:srgbClr val="00B0F0"/>
                </a:solidFill>
              </a:rPr>
              <a:t>tubos</a:t>
            </a:r>
            <a:r>
              <a:rPr lang="pt-BR" dirty="0"/>
              <a:t> e </a:t>
            </a:r>
            <a:r>
              <a:rPr lang="pt-BR" dirty="0">
                <a:solidFill>
                  <a:srgbClr val="00B0F0"/>
                </a:solidFill>
              </a:rPr>
              <a:t>bobinas</a:t>
            </a:r>
            <a:r>
              <a:rPr lang="pt-BR" dirty="0"/>
              <a:t> são materiais metálicos de </a:t>
            </a:r>
            <a:r>
              <a:rPr lang="pt-BR" dirty="0">
                <a:solidFill>
                  <a:srgbClr val="00B050"/>
                </a:solidFill>
              </a:rPr>
              <a:t>grande peso e dimensão</a:t>
            </a:r>
            <a:r>
              <a:rPr lang="pt-BR" dirty="0"/>
              <a:t> e devido ao seu porte são consideradas </a:t>
            </a:r>
            <a:r>
              <a:rPr lang="pt-BR" dirty="0">
                <a:solidFill>
                  <a:srgbClr val="FF6600"/>
                </a:solidFill>
              </a:rPr>
              <a:t>cargas especiais</a:t>
            </a:r>
            <a:r>
              <a:rPr lang="pt-BR" dirty="0"/>
              <a:t>. </a:t>
            </a: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824615"/>
            <a:ext cx="3635896" cy="2045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52" y="1281156"/>
            <a:ext cx="4427984" cy="204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7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Toras, Tubos e outras Cargas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4687073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CLASSES e CONCEITUAÇÕES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563638"/>
            <a:ext cx="4392488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As toras devem ser </a:t>
            </a:r>
            <a:r>
              <a:rPr lang="pt-BR" dirty="0">
                <a:solidFill>
                  <a:srgbClr val="00B0F0"/>
                </a:solidFill>
              </a:rPr>
              <a:t>transportadas</a:t>
            </a:r>
            <a:r>
              <a:rPr lang="pt-BR" dirty="0"/>
              <a:t> no sentido </a:t>
            </a:r>
            <a:r>
              <a:rPr lang="pt-BR" dirty="0">
                <a:solidFill>
                  <a:srgbClr val="00B050"/>
                </a:solidFill>
              </a:rPr>
              <a:t>longitudinal</a:t>
            </a:r>
            <a:r>
              <a:rPr lang="pt-BR" dirty="0"/>
              <a:t> do veículo, com </a:t>
            </a:r>
            <a:r>
              <a:rPr lang="pt-BR" dirty="0">
                <a:solidFill>
                  <a:srgbClr val="FF6600"/>
                </a:solidFill>
              </a:rPr>
              <a:t>disposição</a:t>
            </a:r>
            <a:r>
              <a:rPr lang="pt-BR" dirty="0"/>
              <a:t> </a:t>
            </a:r>
            <a:r>
              <a:rPr lang="pt-BR" dirty="0">
                <a:solidFill>
                  <a:srgbClr val="7030A0"/>
                </a:solidFill>
              </a:rPr>
              <a:t>vertical</a:t>
            </a:r>
            <a:r>
              <a:rPr lang="pt-BR" dirty="0"/>
              <a:t> ou </a:t>
            </a:r>
            <a:r>
              <a:rPr lang="pt-BR" dirty="0">
                <a:solidFill>
                  <a:srgbClr val="7030A0"/>
                </a:solidFill>
              </a:rPr>
              <a:t>piramidal</a:t>
            </a:r>
            <a:r>
              <a:rPr lang="pt-BR" dirty="0"/>
              <a:t> (triangular). </a:t>
            </a: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1" y="2594076"/>
            <a:ext cx="3300785" cy="222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40" y="1779662"/>
            <a:ext cx="357061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38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Toras, Tubos e outras Cargas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DIMENSÕES PERMITIDAS - TUBOS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635646"/>
            <a:ext cx="4896544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Os </a:t>
            </a:r>
            <a:r>
              <a:rPr lang="pt-BR" dirty="0" smtClean="0"/>
              <a:t>TUBOS </a:t>
            </a:r>
            <a:r>
              <a:rPr lang="pt-BR" dirty="0"/>
              <a:t>com </a:t>
            </a:r>
            <a:r>
              <a:rPr lang="pt-BR" dirty="0">
                <a:solidFill>
                  <a:srgbClr val="00B0F0"/>
                </a:solidFill>
              </a:rPr>
              <a:t>diâmetro superior a </a:t>
            </a:r>
            <a:r>
              <a:rPr lang="pt-BR" dirty="0" smtClean="0">
                <a:solidFill>
                  <a:srgbClr val="00B0F0"/>
                </a:solidFill>
              </a:rPr>
              <a:t>0,40m</a:t>
            </a:r>
            <a:r>
              <a:rPr lang="pt-BR" dirty="0" smtClean="0"/>
              <a:t>, </a:t>
            </a:r>
            <a:r>
              <a:rPr lang="pt-BR" dirty="0"/>
              <a:t>para serem transportados </a:t>
            </a:r>
            <a:r>
              <a:rPr lang="pt-BR" dirty="0">
                <a:solidFill>
                  <a:srgbClr val="00B050"/>
                </a:solidFill>
              </a:rPr>
              <a:t>empilhados</a:t>
            </a:r>
            <a:r>
              <a:rPr lang="pt-BR" dirty="0"/>
              <a:t>, deverão ser separados, </a:t>
            </a:r>
            <a:r>
              <a:rPr lang="pt-BR" dirty="0">
                <a:solidFill>
                  <a:srgbClr val="FF6600"/>
                </a:solidFill>
              </a:rPr>
              <a:t>individualmente na horizontal</a:t>
            </a:r>
            <a:r>
              <a:rPr lang="pt-BR" dirty="0"/>
              <a:t>, por </a:t>
            </a:r>
            <a:r>
              <a:rPr lang="pt-BR" dirty="0">
                <a:solidFill>
                  <a:srgbClr val="7030A0"/>
                </a:solidFill>
              </a:rPr>
              <a:t>berços</a:t>
            </a:r>
            <a:r>
              <a:rPr lang="pt-BR" dirty="0"/>
              <a:t> que proporcionem perfeita acomodação e </a:t>
            </a:r>
            <a:r>
              <a:rPr lang="pt-BR" dirty="0">
                <a:solidFill>
                  <a:srgbClr val="FF0000"/>
                </a:solidFill>
              </a:rPr>
              <a:t>segurança da carga</a:t>
            </a:r>
            <a:r>
              <a:rPr lang="pt-BR" dirty="0"/>
              <a:t> ou separados por pontaletes com cunhas nas laterais. </a:t>
            </a: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42990"/>
            <a:ext cx="2520280" cy="362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3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Toras, Tubos e outras Cargas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DIMENSÕES PERMITIDAS - TUBOS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995974"/>
            <a:ext cx="4896544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 smtClean="0">
                <a:solidFill>
                  <a:srgbClr val="00B0F0"/>
                </a:solidFill>
              </a:rPr>
              <a:t>Admite-se</a:t>
            </a:r>
            <a:r>
              <a:rPr lang="pt-BR" dirty="0" smtClean="0"/>
              <a:t> a </a:t>
            </a:r>
            <a:r>
              <a:rPr lang="pt-BR" dirty="0"/>
              <a:t>arrumação de </a:t>
            </a:r>
            <a:r>
              <a:rPr lang="pt-BR" dirty="0">
                <a:solidFill>
                  <a:srgbClr val="00B050"/>
                </a:solidFill>
              </a:rPr>
              <a:t>tubos de grande diâmetro</a:t>
            </a:r>
            <a:r>
              <a:rPr lang="pt-BR" dirty="0"/>
              <a:t>, até o </a:t>
            </a:r>
            <a:r>
              <a:rPr lang="pt-BR" dirty="0" smtClean="0"/>
              <a:t>MÁXIMO </a:t>
            </a:r>
            <a:r>
              <a:rPr lang="pt-BR" dirty="0"/>
              <a:t>de </a:t>
            </a:r>
            <a:r>
              <a:rPr lang="pt-BR" dirty="0" smtClean="0">
                <a:solidFill>
                  <a:srgbClr val="FF6600"/>
                </a:solidFill>
              </a:rPr>
              <a:t>1,55 m</a:t>
            </a:r>
            <a:r>
              <a:rPr lang="pt-BR" dirty="0" smtClean="0"/>
              <a:t>, </a:t>
            </a:r>
            <a:r>
              <a:rPr lang="pt-BR" dirty="0"/>
              <a:t>em forma de </a:t>
            </a:r>
            <a:r>
              <a:rPr lang="pt-BR" dirty="0">
                <a:solidFill>
                  <a:srgbClr val="7030A0"/>
                </a:solidFill>
              </a:rPr>
              <a:t>pirâmide</a:t>
            </a:r>
            <a:r>
              <a:rPr lang="pt-BR" dirty="0"/>
              <a:t>, com </a:t>
            </a:r>
            <a:r>
              <a:rPr lang="pt-BR" dirty="0">
                <a:solidFill>
                  <a:srgbClr val="FF6600"/>
                </a:solidFill>
              </a:rPr>
              <a:t>3 </a:t>
            </a:r>
            <a:r>
              <a:rPr lang="pt-BR" dirty="0" smtClean="0">
                <a:solidFill>
                  <a:srgbClr val="FF6600"/>
                </a:solidFill>
              </a:rPr>
              <a:t>tubos</a:t>
            </a:r>
            <a:r>
              <a:rPr lang="pt-BR" dirty="0"/>
              <a:t>, desde que as dimensões da carga </a:t>
            </a:r>
            <a:r>
              <a:rPr lang="pt-BR" dirty="0" smtClean="0"/>
              <a:t>NÃO </a:t>
            </a:r>
            <a:r>
              <a:rPr lang="pt-BR" dirty="0"/>
              <a:t>ultrapassem a </a:t>
            </a:r>
            <a:r>
              <a:rPr lang="pt-BR" dirty="0" smtClean="0">
                <a:solidFill>
                  <a:srgbClr val="FF6600"/>
                </a:solidFill>
              </a:rPr>
              <a:t>3,20 m </a:t>
            </a:r>
            <a:r>
              <a:rPr lang="pt-BR" dirty="0" smtClean="0"/>
              <a:t>de Largura</a:t>
            </a:r>
            <a:r>
              <a:rPr lang="pt-BR" dirty="0"/>
              <a:t>, </a:t>
            </a:r>
            <a:r>
              <a:rPr lang="pt-BR" dirty="0" smtClean="0">
                <a:solidFill>
                  <a:srgbClr val="FF6600"/>
                </a:solidFill>
              </a:rPr>
              <a:t>4,70 m </a:t>
            </a:r>
            <a:r>
              <a:rPr lang="pt-BR" dirty="0" smtClean="0"/>
              <a:t>de Altura </a:t>
            </a:r>
            <a:r>
              <a:rPr lang="pt-BR" dirty="0"/>
              <a:t>e </a:t>
            </a:r>
            <a:r>
              <a:rPr lang="pt-BR" dirty="0" smtClean="0">
                <a:solidFill>
                  <a:srgbClr val="FF6600"/>
                </a:solidFill>
              </a:rPr>
              <a:t>23 m </a:t>
            </a:r>
            <a:r>
              <a:rPr lang="pt-BR" dirty="0" smtClean="0"/>
              <a:t>de Comprimento</a:t>
            </a:r>
            <a:r>
              <a:rPr lang="pt-BR" dirty="0"/>
              <a:t>. </a:t>
            </a:r>
            <a:endParaRPr lang="pt-BR" dirty="0" smtClean="0"/>
          </a:p>
        </p:txBody>
      </p:sp>
      <p:sp>
        <p:nvSpPr>
          <p:cNvPr id="5" name="Arredondar Retângulo no Mesmo Canto Lateral 4"/>
          <p:cNvSpPr/>
          <p:nvPr/>
        </p:nvSpPr>
        <p:spPr>
          <a:xfrm rot="16200000">
            <a:off x="5879722" y="1257858"/>
            <a:ext cx="2880320" cy="3635896"/>
          </a:xfrm>
          <a:prstGeom prst="round2SameRect">
            <a:avLst>
              <a:gd name="adj1" fmla="val 9566"/>
              <a:gd name="adj2" fmla="val 0"/>
            </a:avLst>
          </a:prstGeom>
          <a:solidFill>
            <a:srgbClr val="008000">
              <a:alpha val="15000"/>
            </a:srgbClr>
          </a:solidFill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360000" tIns="360000" rIns="360000" bIns="36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3000"/>
              </a:lnSpc>
            </a:pPr>
            <a:r>
              <a:rPr lang="pt-BR" dirty="0">
                <a:solidFill>
                  <a:schemeClr val="tx1"/>
                </a:solidFill>
              </a:rPr>
              <a:t>Os berços ou pontaletes deverão ser em número </a:t>
            </a:r>
            <a:r>
              <a:rPr lang="pt-BR" dirty="0" smtClean="0">
                <a:solidFill>
                  <a:schemeClr val="tx1"/>
                </a:solidFill>
              </a:rPr>
              <a:t>de </a:t>
            </a:r>
            <a:r>
              <a:rPr lang="pt-BR" dirty="0">
                <a:solidFill>
                  <a:srgbClr val="FF0000"/>
                </a:solidFill>
              </a:rPr>
              <a:t>2 </a:t>
            </a:r>
            <a:r>
              <a:rPr lang="pt-BR" dirty="0" smtClean="0">
                <a:solidFill>
                  <a:srgbClr val="FF0000"/>
                </a:solidFill>
              </a:rPr>
              <a:t>por </a:t>
            </a:r>
            <a:r>
              <a:rPr lang="pt-BR" dirty="0">
                <a:solidFill>
                  <a:srgbClr val="FF0000"/>
                </a:solidFill>
              </a:rPr>
              <a:t>camada</a:t>
            </a:r>
            <a:r>
              <a:rPr lang="pt-BR" dirty="0">
                <a:solidFill>
                  <a:schemeClr val="tx1"/>
                </a:solidFill>
              </a:rPr>
              <a:t>, para tubos de até </a:t>
            </a:r>
            <a:r>
              <a:rPr lang="pt-BR" dirty="0">
                <a:solidFill>
                  <a:srgbClr val="FF0000"/>
                </a:solidFill>
              </a:rPr>
              <a:t>6m </a:t>
            </a:r>
            <a:r>
              <a:rPr lang="pt-BR" dirty="0" smtClean="0">
                <a:solidFill>
                  <a:srgbClr val="FF0000"/>
                </a:solidFill>
              </a:rPr>
              <a:t>de </a:t>
            </a:r>
            <a:r>
              <a:rPr lang="pt-BR" dirty="0">
                <a:solidFill>
                  <a:srgbClr val="FF0000"/>
                </a:solidFill>
              </a:rPr>
              <a:t>comprimento</a:t>
            </a:r>
            <a:r>
              <a:rPr lang="pt-BR" dirty="0">
                <a:solidFill>
                  <a:schemeClr val="tx1"/>
                </a:solidFill>
              </a:rPr>
              <a:t>, e </a:t>
            </a:r>
            <a:r>
              <a:rPr lang="pt-BR" dirty="0" smtClean="0">
                <a:solidFill>
                  <a:srgbClr val="FF0000"/>
                </a:solidFill>
              </a:rPr>
              <a:t>mínimo de 3m</a:t>
            </a:r>
            <a:r>
              <a:rPr lang="pt-BR" dirty="0" smtClean="0">
                <a:solidFill>
                  <a:schemeClr val="tx1"/>
                </a:solidFill>
              </a:rPr>
              <a:t>, </a:t>
            </a:r>
            <a:r>
              <a:rPr lang="pt-BR" dirty="0">
                <a:solidFill>
                  <a:schemeClr val="tx1"/>
                </a:solidFill>
              </a:rPr>
              <a:t>por camada, para tubos de comprimento </a:t>
            </a:r>
            <a:r>
              <a:rPr lang="pt-BR" dirty="0">
                <a:solidFill>
                  <a:srgbClr val="FF0000"/>
                </a:solidFill>
              </a:rPr>
              <a:t>superior a </a:t>
            </a:r>
            <a:r>
              <a:rPr lang="pt-BR" dirty="0" smtClean="0">
                <a:solidFill>
                  <a:srgbClr val="FF0000"/>
                </a:solidFill>
              </a:rPr>
              <a:t>6m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Toras, Tubos e outras Cargas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203638"/>
            <a:ext cx="435600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DIMENSÕES PERMITIDAS - TUBOS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2067982"/>
            <a:ext cx="4176464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>
                <a:solidFill>
                  <a:srgbClr val="00B0F0"/>
                </a:solidFill>
              </a:rPr>
              <a:t>Admite-se</a:t>
            </a:r>
            <a:r>
              <a:rPr lang="pt-BR" dirty="0"/>
              <a:t> arrumação por </a:t>
            </a:r>
            <a:r>
              <a:rPr lang="pt-BR" dirty="0">
                <a:solidFill>
                  <a:srgbClr val="00B050"/>
                </a:solidFill>
              </a:rPr>
              <a:t>encaixe de tubos</a:t>
            </a:r>
            <a:r>
              <a:rPr lang="pt-BR" dirty="0"/>
              <a:t>, de modo que cada tubo tenha por </a:t>
            </a:r>
            <a:r>
              <a:rPr lang="pt-BR" dirty="0">
                <a:solidFill>
                  <a:srgbClr val="FF6600"/>
                </a:solidFill>
              </a:rPr>
              <a:t>apoio</a:t>
            </a:r>
            <a:r>
              <a:rPr lang="pt-BR" dirty="0"/>
              <a:t> </a:t>
            </a:r>
            <a:r>
              <a:rPr lang="pt-BR" dirty="0" smtClean="0"/>
              <a:t>dos </a:t>
            </a:r>
            <a:r>
              <a:rPr lang="pt-BR" dirty="0"/>
              <a:t>outros da </a:t>
            </a:r>
            <a:r>
              <a:rPr lang="pt-BR" dirty="0">
                <a:solidFill>
                  <a:srgbClr val="7030A0"/>
                </a:solidFill>
              </a:rPr>
              <a:t>camada inferior</a:t>
            </a:r>
            <a:r>
              <a:rPr lang="pt-BR" dirty="0"/>
              <a:t>, quando a viga com cunhas laterais será exigida </a:t>
            </a:r>
            <a:r>
              <a:rPr lang="pt-BR" dirty="0">
                <a:solidFill>
                  <a:srgbClr val="00B0F0"/>
                </a:solidFill>
              </a:rPr>
              <a:t>apenas</a:t>
            </a:r>
            <a:r>
              <a:rPr lang="pt-BR" dirty="0"/>
              <a:t> na </a:t>
            </a:r>
            <a:r>
              <a:rPr lang="pt-BR" dirty="0">
                <a:solidFill>
                  <a:srgbClr val="00B050"/>
                </a:solidFill>
              </a:rPr>
              <a:t>base</a:t>
            </a:r>
            <a:r>
              <a:rPr lang="pt-BR" dirty="0"/>
              <a:t> do empilhamento. 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35646"/>
            <a:ext cx="3754226" cy="281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57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Toras, Tubos e outras Cargas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435600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DIMENSÕES PERMITIDAS - BOBINAS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539245"/>
            <a:ext cx="4032448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As </a:t>
            </a:r>
            <a:r>
              <a:rPr lang="pt-BR" dirty="0">
                <a:solidFill>
                  <a:srgbClr val="00B0F0"/>
                </a:solidFill>
              </a:rPr>
              <a:t>chapas metálicas</a:t>
            </a:r>
            <a:r>
              <a:rPr lang="pt-BR" dirty="0"/>
              <a:t> são um produto </a:t>
            </a:r>
            <a:r>
              <a:rPr lang="pt-BR" dirty="0">
                <a:solidFill>
                  <a:srgbClr val="00B050"/>
                </a:solidFill>
              </a:rPr>
              <a:t>plano de aço</a:t>
            </a:r>
            <a:r>
              <a:rPr lang="pt-BR" dirty="0"/>
              <a:t>, com largura </a:t>
            </a:r>
            <a:r>
              <a:rPr lang="pt-BR" dirty="0">
                <a:solidFill>
                  <a:srgbClr val="FF6600"/>
                </a:solidFill>
              </a:rPr>
              <a:t>superior a 500 </a:t>
            </a:r>
            <a:r>
              <a:rPr lang="pt-BR" dirty="0" smtClean="0">
                <a:solidFill>
                  <a:srgbClr val="FF6600"/>
                </a:solidFill>
              </a:rPr>
              <a:t>mm</a:t>
            </a:r>
            <a:r>
              <a:rPr lang="pt-BR" dirty="0" smtClean="0"/>
              <a:t>, </a:t>
            </a:r>
            <a:r>
              <a:rPr lang="pt-BR" dirty="0"/>
              <a:t>laminados a partir de placas metálicas</a:t>
            </a:r>
            <a:r>
              <a:rPr lang="pt-BR" dirty="0" smtClean="0"/>
              <a:t>.</a:t>
            </a:r>
          </a:p>
          <a:p>
            <a:pPr algn="just">
              <a:lnSpc>
                <a:spcPts val="3000"/>
              </a:lnSpc>
            </a:pPr>
            <a:endParaRPr lang="pt-BR" dirty="0"/>
          </a:p>
          <a:p>
            <a:pPr algn="just">
              <a:lnSpc>
                <a:spcPts val="3000"/>
              </a:lnSpc>
            </a:pPr>
            <a:r>
              <a:rPr lang="pt-BR" dirty="0" smtClean="0"/>
              <a:t>As </a:t>
            </a:r>
            <a:r>
              <a:rPr lang="pt-BR" dirty="0" smtClean="0">
                <a:solidFill>
                  <a:srgbClr val="00B0F0"/>
                </a:solidFill>
              </a:rPr>
              <a:t>BOBINAS</a:t>
            </a:r>
            <a:r>
              <a:rPr lang="pt-BR" dirty="0" smtClean="0"/>
              <a:t>, </a:t>
            </a:r>
            <a:r>
              <a:rPr lang="pt-BR" dirty="0"/>
              <a:t>por sua vez, são chapas metálicas laminadas ou tiras </a:t>
            </a:r>
            <a:r>
              <a:rPr lang="pt-BR" dirty="0">
                <a:solidFill>
                  <a:srgbClr val="00B050"/>
                </a:solidFill>
              </a:rPr>
              <a:t>enroladas</a:t>
            </a:r>
            <a:r>
              <a:rPr lang="pt-BR" dirty="0"/>
              <a:t> em </a:t>
            </a:r>
            <a:r>
              <a:rPr lang="pt-BR" dirty="0">
                <a:solidFill>
                  <a:srgbClr val="FF6600"/>
                </a:solidFill>
              </a:rPr>
              <a:t>forma cilíndrica</a:t>
            </a:r>
            <a:r>
              <a:rPr lang="pt-BR" dirty="0"/>
              <a:t>. </a:t>
            </a: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00" y="1779662"/>
            <a:ext cx="4257675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58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Toras, Tubos e outras Cargas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2483800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 BOBINAS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757553"/>
            <a:ext cx="5688632" cy="1462269"/>
          </a:xfrm>
          <a:prstGeom prst="roundRect">
            <a:avLst>
              <a:gd name="adj" fmla="val 860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0" tIns="360000" rIns="360000" bIns="36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2500"/>
              </a:lnSpc>
            </a:pPr>
            <a:r>
              <a:rPr lang="pt-BR" dirty="0"/>
              <a:t>Pelo menos 2 dispositivos de amarração para bobinas de até 20 t e pelo menos 3 dispositivos para bobinas com mais de 20 t</a:t>
            </a:r>
            <a:r>
              <a:rPr lang="pt-BR" dirty="0" smtClean="0"/>
              <a:t>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987824" y="3435846"/>
            <a:ext cx="5832648" cy="1328420"/>
          </a:xfrm>
          <a:prstGeom prst="roundRect">
            <a:avLst>
              <a:gd name="adj" fmla="val 543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0" tIns="360000" rIns="360000" bIns="36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500"/>
              </a:lnSpc>
              <a:spcAft>
                <a:spcPts val="1800"/>
              </a:spcAft>
            </a:pPr>
            <a:r>
              <a:rPr lang="pt-BR" dirty="0"/>
              <a:t>Os ganchos deverão ser afixados nas longarinas ou no chassi da carreta, com as cintas ou cabos de aço passando por baixo da guarda lateral, nunca por cima</a:t>
            </a:r>
            <a:r>
              <a:rPr lang="pt-BR" dirty="0" smtClean="0"/>
              <a:t>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Toras, Tubos e outras Cargas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4211992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 BOBINAS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51520" y="1851670"/>
            <a:ext cx="3960440" cy="2160240"/>
          </a:xfrm>
          <a:prstGeom prst="roundRect">
            <a:avLst>
              <a:gd name="adj" fmla="val 364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2500"/>
              </a:lnSpc>
              <a:spcAft>
                <a:spcPts val="1800"/>
              </a:spcAft>
            </a:pPr>
            <a:r>
              <a:rPr lang="pt-BR" dirty="0"/>
              <a:t>As catracas tensoras de cintas ou cabos de aço poderão estar afixadas nas longarinas ou chassis ou entre cintas. O transportador deverá inspecionar o estado de conservação dos dispositivos de amarração.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4040996" cy="30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1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Toras, Tubos e outras Cargas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TRANSPORTE EM PÉ - BOBINAS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539245"/>
            <a:ext cx="4968552" cy="15959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No transporte de bobinas colocadas sobre o veículo com seus eixos na </a:t>
            </a:r>
            <a:r>
              <a:rPr lang="pt-BR" dirty="0">
                <a:solidFill>
                  <a:srgbClr val="00B0F0"/>
                </a:solidFill>
              </a:rPr>
              <a:t>posição vertical</a:t>
            </a:r>
            <a:r>
              <a:rPr lang="pt-BR" dirty="0"/>
              <a:t>, as </a:t>
            </a:r>
            <a:r>
              <a:rPr lang="pt-BR" dirty="0">
                <a:solidFill>
                  <a:srgbClr val="00B050"/>
                </a:solidFill>
              </a:rPr>
              <a:t>cintas ou cabos</a:t>
            </a:r>
            <a:r>
              <a:rPr lang="pt-BR" dirty="0"/>
              <a:t> de aço sobre a bobina devem </a:t>
            </a:r>
            <a:r>
              <a:rPr lang="pt-BR" dirty="0">
                <a:solidFill>
                  <a:srgbClr val="FF6600"/>
                </a:solidFill>
              </a:rPr>
              <a:t>formar um “X” </a:t>
            </a:r>
            <a:r>
              <a:rPr lang="pt-BR" dirty="0"/>
              <a:t>no seu centro</a:t>
            </a:r>
            <a:r>
              <a:rPr lang="pt-BR" dirty="0" smtClean="0"/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9208" y="3291830"/>
            <a:ext cx="5050864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 smtClean="0"/>
              <a:t>Para </a:t>
            </a:r>
            <a:r>
              <a:rPr lang="pt-BR" dirty="0"/>
              <a:t>bobina com peso </a:t>
            </a:r>
            <a:r>
              <a:rPr lang="pt-BR" dirty="0">
                <a:solidFill>
                  <a:srgbClr val="00B0F0"/>
                </a:solidFill>
              </a:rPr>
              <a:t>maior que 20 </a:t>
            </a:r>
            <a:r>
              <a:rPr lang="pt-BR" dirty="0" smtClean="0">
                <a:solidFill>
                  <a:srgbClr val="00B0F0"/>
                </a:solidFill>
              </a:rPr>
              <a:t>t</a:t>
            </a:r>
            <a:r>
              <a:rPr lang="pt-BR" dirty="0" smtClean="0"/>
              <a:t> </a:t>
            </a:r>
            <a:r>
              <a:rPr lang="pt-BR" dirty="0"/>
              <a:t>o </a:t>
            </a:r>
            <a:r>
              <a:rPr lang="pt-BR" dirty="0">
                <a:solidFill>
                  <a:srgbClr val="00B050"/>
                </a:solidFill>
              </a:rPr>
              <a:t>terceiro dispositivo</a:t>
            </a:r>
            <a:r>
              <a:rPr lang="pt-BR" dirty="0"/>
              <a:t> de amarração deve passar no </a:t>
            </a:r>
            <a:r>
              <a:rPr lang="pt-BR" dirty="0">
                <a:solidFill>
                  <a:srgbClr val="FF6600"/>
                </a:solidFill>
              </a:rPr>
              <a:t>centro da bobina</a:t>
            </a:r>
            <a:r>
              <a:rPr lang="pt-BR" dirty="0"/>
              <a:t>. </a:t>
            </a:r>
            <a:endParaRPr lang="pt-BR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22990"/>
            <a:ext cx="3553096" cy="35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6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Toras, Tubos e outras Cargas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004080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TRANSPORTE DEITADA - BOBINAS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539245"/>
            <a:ext cx="4680520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No transporte de bobinas colocadas sobre o veículo com seus eixos na </a:t>
            </a:r>
            <a:r>
              <a:rPr lang="pt-BR" dirty="0">
                <a:solidFill>
                  <a:srgbClr val="00B0F0"/>
                </a:solidFill>
              </a:rPr>
              <a:t>posição horizontal</a:t>
            </a:r>
            <a:r>
              <a:rPr lang="pt-BR" dirty="0"/>
              <a:t>, a </a:t>
            </a:r>
            <a:r>
              <a:rPr lang="pt-BR" dirty="0">
                <a:solidFill>
                  <a:srgbClr val="00B050"/>
                </a:solidFill>
              </a:rPr>
              <a:t>cinta</a:t>
            </a:r>
            <a:r>
              <a:rPr lang="pt-BR" dirty="0"/>
              <a:t> ou cabo de aço deve estar entre </a:t>
            </a:r>
            <a:r>
              <a:rPr lang="pt-BR" dirty="0">
                <a:solidFill>
                  <a:srgbClr val="FF6600"/>
                </a:solidFill>
              </a:rPr>
              <a:t>10 e 20 </a:t>
            </a:r>
            <a:r>
              <a:rPr lang="pt-BR" dirty="0" smtClean="0">
                <a:solidFill>
                  <a:srgbClr val="FF6600"/>
                </a:solidFill>
              </a:rPr>
              <a:t>cm</a:t>
            </a:r>
            <a:r>
              <a:rPr lang="pt-BR" dirty="0" smtClean="0"/>
              <a:t> </a:t>
            </a:r>
            <a:r>
              <a:rPr lang="pt-BR" dirty="0"/>
              <a:t>da </a:t>
            </a:r>
            <a:r>
              <a:rPr lang="pt-BR" dirty="0">
                <a:solidFill>
                  <a:srgbClr val="7030A0"/>
                </a:solidFill>
              </a:rPr>
              <a:t>extremidade da bobina</a:t>
            </a:r>
            <a:r>
              <a:rPr lang="pt-BR" dirty="0" smtClean="0"/>
              <a:t>.</a:t>
            </a:r>
          </a:p>
          <a:p>
            <a:pPr algn="just">
              <a:lnSpc>
                <a:spcPts val="3000"/>
              </a:lnSpc>
            </a:pPr>
            <a:endParaRPr lang="pt-BR" dirty="0"/>
          </a:p>
          <a:p>
            <a:pPr algn="just">
              <a:lnSpc>
                <a:spcPts val="3000"/>
              </a:lnSpc>
            </a:pPr>
            <a:r>
              <a:rPr lang="pt-BR" dirty="0" smtClean="0"/>
              <a:t>Para </a:t>
            </a:r>
            <a:r>
              <a:rPr lang="pt-BR" dirty="0"/>
              <a:t>peça com </a:t>
            </a:r>
            <a:r>
              <a:rPr lang="pt-BR" dirty="0" smtClean="0">
                <a:solidFill>
                  <a:srgbClr val="00B0F0"/>
                </a:solidFill>
              </a:rPr>
              <a:t>+ </a:t>
            </a:r>
            <a:r>
              <a:rPr lang="pt-BR" dirty="0">
                <a:solidFill>
                  <a:srgbClr val="00B0F0"/>
                </a:solidFill>
              </a:rPr>
              <a:t>de 20 </a:t>
            </a:r>
            <a:r>
              <a:rPr lang="pt-BR" dirty="0" smtClean="0">
                <a:solidFill>
                  <a:srgbClr val="00B0F0"/>
                </a:solidFill>
              </a:rPr>
              <a:t>t</a:t>
            </a:r>
            <a:r>
              <a:rPr lang="pt-BR" dirty="0" smtClean="0"/>
              <a:t>, </a:t>
            </a:r>
            <a:r>
              <a:rPr lang="pt-BR" dirty="0"/>
              <a:t>o </a:t>
            </a:r>
            <a:r>
              <a:rPr lang="pt-BR" dirty="0">
                <a:solidFill>
                  <a:srgbClr val="00B050"/>
                </a:solidFill>
              </a:rPr>
              <a:t>terceiro dispositivo </a:t>
            </a:r>
            <a:r>
              <a:rPr lang="pt-BR" dirty="0"/>
              <a:t>de amarração deve estar posicionado no </a:t>
            </a:r>
            <a:r>
              <a:rPr lang="pt-BR" dirty="0">
                <a:solidFill>
                  <a:srgbClr val="FF6600"/>
                </a:solidFill>
              </a:rPr>
              <a:t>centro da bobina</a:t>
            </a:r>
            <a:r>
              <a:rPr lang="pt-BR" dirty="0"/>
              <a:t>. 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35646"/>
            <a:ext cx="3906243" cy="2929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05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Indivisível ou Perigosa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292112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DEFINIÇÃO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1635646"/>
            <a:ext cx="5040560" cy="265713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pt-BR" dirty="0" smtClean="0">
                <a:solidFill>
                  <a:srgbClr val="00B0F0"/>
                </a:solidFill>
              </a:rPr>
              <a:t>Cargas Indivisíveis</a:t>
            </a:r>
            <a:r>
              <a:rPr lang="pt-BR" dirty="0" smtClean="0"/>
              <a:t> NÃO são, necessariamente, </a:t>
            </a:r>
            <a:r>
              <a:rPr lang="pt-BR" dirty="0"/>
              <a:t>produtos perigosos, </a:t>
            </a:r>
            <a:r>
              <a:rPr lang="pt-BR" dirty="0" smtClean="0"/>
              <a:t>mas o </a:t>
            </a:r>
            <a:r>
              <a:rPr lang="pt-BR" dirty="0"/>
              <a:t>seu </a:t>
            </a:r>
            <a:r>
              <a:rPr lang="pt-BR" dirty="0">
                <a:solidFill>
                  <a:srgbClr val="00B050"/>
                </a:solidFill>
              </a:rPr>
              <a:t>transporte</a:t>
            </a:r>
            <a:r>
              <a:rPr lang="pt-BR" dirty="0"/>
              <a:t> pode ser considerado </a:t>
            </a:r>
            <a:r>
              <a:rPr lang="pt-BR" dirty="0" smtClean="0">
                <a:solidFill>
                  <a:srgbClr val="FF0000"/>
                </a:solidFill>
              </a:rPr>
              <a:t>perigoso.</a:t>
            </a:r>
          </a:p>
          <a:p>
            <a:pPr algn="just">
              <a:lnSpc>
                <a:spcPts val="2500"/>
              </a:lnSpc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lnSpc>
                <a:spcPts val="2500"/>
              </a:lnSpc>
            </a:pPr>
            <a:r>
              <a:rPr lang="pt-BR" dirty="0" smtClean="0"/>
              <a:t>Estas </a:t>
            </a:r>
            <a:r>
              <a:rPr lang="pt-BR" dirty="0"/>
              <a:t>cargas </a:t>
            </a:r>
            <a:r>
              <a:rPr lang="pt-BR" dirty="0">
                <a:solidFill>
                  <a:srgbClr val="00B0F0"/>
                </a:solidFill>
              </a:rPr>
              <a:t>exigem cuidados especiais</a:t>
            </a:r>
            <a:r>
              <a:rPr lang="pt-BR" dirty="0"/>
              <a:t> por apresentarem </a:t>
            </a:r>
            <a:r>
              <a:rPr lang="pt-BR" dirty="0">
                <a:solidFill>
                  <a:srgbClr val="00B050"/>
                </a:solidFill>
              </a:rPr>
              <a:t>peso</a:t>
            </a:r>
            <a:r>
              <a:rPr lang="pt-BR" dirty="0"/>
              <a:t> e </a:t>
            </a:r>
            <a:r>
              <a:rPr lang="pt-BR" dirty="0">
                <a:solidFill>
                  <a:srgbClr val="00B050"/>
                </a:solidFill>
              </a:rPr>
              <a:t>dimensão superiores </a:t>
            </a:r>
            <a:r>
              <a:rPr lang="pt-BR" dirty="0"/>
              <a:t>àqueles </a:t>
            </a:r>
            <a:r>
              <a:rPr lang="pt-BR" dirty="0" smtClean="0"/>
              <a:t>pré-determinados </a:t>
            </a:r>
            <a:r>
              <a:rPr lang="pt-BR" dirty="0"/>
              <a:t>pelo </a:t>
            </a:r>
            <a:r>
              <a:rPr lang="pt-BR" dirty="0" smtClean="0"/>
              <a:t>CTB e, em alguns casos, </a:t>
            </a:r>
            <a:r>
              <a:rPr lang="pt-BR" dirty="0" smtClean="0">
                <a:solidFill>
                  <a:srgbClr val="FF3300"/>
                </a:solidFill>
              </a:rPr>
              <a:t>necessitam </a:t>
            </a:r>
            <a:r>
              <a:rPr lang="pt-BR" dirty="0">
                <a:solidFill>
                  <a:srgbClr val="FF3300"/>
                </a:solidFill>
              </a:rPr>
              <a:t>de </a:t>
            </a:r>
            <a:r>
              <a:rPr lang="pt-BR" dirty="0" smtClean="0">
                <a:solidFill>
                  <a:srgbClr val="FF3300"/>
                </a:solidFill>
              </a:rPr>
              <a:t>escolta</a:t>
            </a:r>
            <a:r>
              <a:rPr lang="pt-BR" dirty="0" smtClean="0"/>
              <a:t> durante o traslado.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718184"/>
            <a:ext cx="3720418" cy="257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45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Toras, Tubos e outras Cargas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004080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TRANSPORTE DEITADA - BOBINAS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1" y="1622192"/>
            <a:ext cx="8654597" cy="73353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pt-BR" dirty="0"/>
              <a:t>Quando este transporte for feito com </a:t>
            </a:r>
            <a:r>
              <a:rPr lang="pt-BR" dirty="0">
                <a:solidFill>
                  <a:srgbClr val="00B0F0"/>
                </a:solidFill>
              </a:rPr>
              <a:t>paletes de metal ou de madeira</a:t>
            </a:r>
            <a:r>
              <a:rPr lang="pt-BR" dirty="0"/>
              <a:t>, estes deverão estar </a:t>
            </a:r>
            <a:r>
              <a:rPr lang="pt-BR" dirty="0">
                <a:solidFill>
                  <a:srgbClr val="00B050"/>
                </a:solidFill>
              </a:rPr>
              <a:t>travados nas suas extremidades</a:t>
            </a:r>
            <a:r>
              <a:rPr lang="pt-BR" dirty="0"/>
              <a:t> com </a:t>
            </a:r>
            <a:r>
              <a:rPr lang="pt-BR" dirty="0">
                <a:solidFill>
                  <a:srgbClr val="FF6600"/>
                </a:solidFill>
              </a:rPr>
              <a:t>cunhas de madeiras</a:t>
            </a:r>
            <a:r>
              <a:rPr lang="pt-BR" dirty="0"/>
              <a:t> ou </a:t>
            </a:r>
            <a:r>
              <a:rPr lang="pt-BR" dirty="0">
                <a:solidFill>
                  <a:srgbClr val="FF6600"/>
                </a:solidFill>
              </a:rPr>
              <a:t>parafusos</a:t>
            </a:r>
            <a:r>
              <a:rPr lang="pt-BR" dirty="0"/>
              <a:t>. </a:t>
            </a: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71750"/>
            <a:ext cx="3037973" cy="2155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251520" y="2595557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 </a:t>
            </a:r>
            <a:r>
              <a:rPr lang="pt-BR" dirty="0" smtClean="0"/>
              <a:t>NÃO </a:t>
            </a:r>
            <a:r>
              <a:rPr lang="pt-BR" dirty="0"/>
              <a:t>houver o </a:t>
            </a:r>
            <a:r>
              <a:rPr lang="pt-BR" dirty="0">
                <a:solidFill>
                  <a:srgbClr val="00B0F0"/>
                </a:solidFill>
              </a:rPr>
              <a:t>uso de paletes</a:t>
            </a:r>
            <a:r>
              <a:rPr lang="pt-BR" dirty="0"/>
              <a:t>, deverão ser colocadas </a:t>
            </a:r>
            <a:r>
              <a:rPr lang="pt-BR" dirty="0">
                <a:solidFill>
                  <a:srgbClr val="00B050"/>
                </a:solidFill>
              </a:rPr>
              <a:t>mantas de neoprene ou poliuretano</a:t>
            </a:r>
            <a:r>
              <a:rPr lang="pt-BR" dirty="0"/>
              <a:t> de alta densidade e </a:t>
            </a:r>
            <a:r>
              <a:rPr lang="pt-BR" dirty="0">
                <a:solidFill>
                  <a:srgbClr val="FF6600"/>
                </a:solidFill>
              </a:rPr>
              <a:t>15 mm de espessura</a:t>
            </a:r>
            <a:r>
              <a:rPr lang="pt-BR" dirty="0"/>
              <a:t>, entre a bobina e o piso da </a:t>
            </a:r>
            <a:r>
              <a:rPr lang="pt-BR" dirty="0" smtClean="0"/>
              <a:t>carreta.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1" y="4013651"/>
            <a:ext cx="5400601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Bobinas </a:t>
            </a:r>
            <a:r>
              <a:rPr lang="pt-BR" dirty="0"/>
              <a:t>com </a:t>
            </a:r>
            <a:r>
              <a:rPr lang="pt-BR" dirty="0">
                <a:solidFill>
                  <a:srgbClr val="00B0F0"/>
                </a:solidFill>
              </a:rPr>
              <a:t>peso superior a 20 toneladas</a:t>
            </a:r>
            <a:r>
              <a:rPr lang="pt-BR" dirty="0"/>
              <a:t> deverão ser obrigatoriamente </a:t>
            </a:r>
            <a:r>
              <a:rPr lang="pt-BR" dirty="0">
                <a:solidFill>
                  <a:srgbClr val="FF6600"/>
                </a:solidFill>
              </a:rPr>
              <a:t>acomodadas sobre berço apropriado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7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Toras, Tubos e outras Cargas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COMPORTAMENTO PREVENTIVO DO CONDUTOR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7" y="1635646"/>
            <a:ext cx="6984777" cy="115416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Verificar Documentação do Condutor, Veículo e Carga;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Verificar equipamentos de segurança e obrigatórios do veículo. Bem como a sua adequada condição de uso;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43758"/>
            <a:ext cx="4054319" cy="218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323528" y="3003798"/>
            <a:ext cx="4320480" cy="198515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Obedecer </a:t>
            </a:r>
            <a:r>
              <a:rPr lang="pt-BR" dirty="0"/>
              <a:t>as regras quanto ao Trajeto, horário de viagem, locais de Estacionamento, velocidade e </a:t>
            </a:r>
            <a:r>
              <a:rPr lang="pt-BR" dirty="0" smtClean="0"/>
              <a:t>outros;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Usar </a:t>
            </a:r>
            <a:r>
              <a:rPr lang="pt-BR" dirty="0"/>
              <a:t>vestuário e EPI regulamentados.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5480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Toras, Tubos e outras Cargas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PROCEDIMENTO EM CASO DE EMERGÊNCIA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563638"/>
            <a:ext cx="8352928" cy="116955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pt-BR" dirty="0"/>
              <a:t>Em caso de </a:t>
            </a:r>
            <a:r>
              <a:rPr lang="pt-BR" dirty="0">
                <a:solidFill>
                  <a:srgbClr val="00B0F0"/>
                </a:solidFill>
              </a:rPr>
              <a:t>acidente</a:t>
            </a:r>
            <a:r>
              <a:rPr lang="pt-BR" dirty="0"/>
              <a:t>, a </a:t>
            </a:r>
            <a:r>
              <a:rPr lang="pt-BR" dirty="0">
                <a:solidFill>
                  <a:srgbClr val="00B050"/>
                </a:solidFill>
              </a:rPr>
              <a:t>empresa responsável </a:t>
            </a:r>
            <a:r>
              <a:rPr lang="pt-BR" dirty="0"/>
              <a:t>pelo transporte deverá </a:t>
            </a:r>
            <a:r>
              <a:rPr lang="pt-BR" dirty="0">
                <a:solidFill>
                  <a:srgbClr val="FF6600"/>
                </a:solidFill>
              </a:rPr>
              <a:t>isolar</a:t>
            </a:r>
            <a:r>
              <a:rPr lang="pt-BR" dirty="0"/>
              <a:t> imediatamente a </a:t>
            </a:r>
            <a:r>
              <a:rPr lang="pt-BR" dirty="0" smtClean="0"/>
              <a:t>carga </a:t>
            </a:r>
            <a:r>
              <a:rPr lang="pt-BR" dirty="0"/>
              <a:t>e providenciar sua </a:t>
            </a:r>
            <a:r>
              <a:rPr lang="pt-BR" dirty="0">
                <a:solidFill>
                  <a:srgbClr val="FF6600"/>
                </a:solidFill>
              </a:rPr>
              <a:t>retirada</a:t>
            </a:r>
            <a:r>
              <a:rPr lang="pt-BR" dirty="0"/>
              <a:t> da via pública no prazo </a:t>
            </a:r>
            <a:r>
              <a:rPr lang="pt-BR" dirty="0" smtClean="0"/>
              <a:t>máximo de </a:t>
            </a:r>
            <a:r>
              <a:rPr lang="pt-BR" dirty="0">
                <a:solidFill>
                  <a:srgbClr val="7030A0"/>
                </a:solidFill>
              </a:rPr>
              <a:t>24 horas</a:t>
            </a:r>
            <a:r>
              <a:rPr lang="pt-BR" dirty="0" smtClean="0"/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84" y="2427734"/>
            <a:ext cx="3944809" cy="246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/>
          <p:cNvSpPr txBox="1"/>
          <p:nvPr/>
        </p:nvSpPr>
        <p:spPr>
          <a:xfrm>
            <a:off x="395536" y="2926367"/>
            <a:ext cx="4032448" cy="180562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pt-BR" dirty="0" smtClean="0"/>
              <a:t>A </a:t>
            </a:r>
            <a:r>
              <a:rPr lang="pt-BR" dirty="0"/>
              <a:t>concessionária </a:t>
            </a:r>
            <a:r>
              <a:rPr lang="pt-BR" dirty="0">
                <a:solidFill>
                  <a:srgbClr val="00B0F0"/>
                </a:solidFill>
              </a:rPr>
              <a:t>responsável pela via</a:t>
            </a:r>
            <a:r>
              <a:rPr lang="pt-BR" dirty="0"/>
              <a:t> deverá ser </a:t>
            </a:r>
            <a:r>
              <a:rPr lang="pt-BR" dirty="0">
                <a:solidFill>
                  <a:srgbClr val="00B050"/>
                </a:solidFill>
              </a:rPr>
              <a:t>imediatamente acionada</a:t>
            </a:r>
            <a:r>
              <a:rPr lang="pt-BR" dirty="0"/>
              <a:t>, para que sejam tomadas as </a:t>
            </a:r>
            <a:r>
              <a:rPr lang="pt-BR" dirty="0">
                <a:solidFill>
                  <a:srgbClr val="FF6600"/>
                </a:solidFill>
              </a:rPr>
              <a:t>providências de prevenção</a:t>
            </a:r>
            <a:r>
              <a:rPr lang="pt-BR" dirty="0"/>
              <a:t> de acidentes. 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336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 Cargas Regulamentadas pelo CONTRAN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COMPORTAMENTO PREVENTIVO DO CONDUTOR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323528" y="1707654"/>
            <a:ext cx="2952328" cy="2952328"/>
          </a:xfrm>
          <a:prstGeom prst="roundRect">
            <a:avLst>
              <a:gd name="adj" fmla="val 483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dirty="0"/>
              <a:t>O condutor é responsável por reservar sua própria segurança, bem como a segurança dos demais usuários da via, a integridade da carga, do veículo e do meio ambiente. Os principais procedimentos preventivos são: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35896" y="1707654"/>
            <a:ext cx="5328592" cy="30008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Fazer </a:t>
            </a:r>
            <a:r>
              <a:rPr lang="pt-BR" dirty="0"/>
              <a:t>uma vistoria rigorosa no </a:t>
            </a:r>
            <a:r>
              <a:rPr lang="pt-BR" dirty="0" smtClean="0"/>
              <a:t>veículo;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Conferir </a:t>
            </a:r>
            <a:r>
              <a:rPr lang="pt-BR" dirty="0"/>
              <a:t>a posse e validade da </a:t>
            </a:r>
            <a:r>
              <a:rPr lang="pt-BR" dirty="0" smtClean="0"/>
              <a:t>documentação;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Verificar </a:t>
            </a:r>
            <a:r>
              <a:rPr lang="pt-BR" dirty="0"/>
              <a:t>a disponibilidade e adequação para uso, na cabine, do extintor de incêndio e do triângulo de segurança; </a:t>
            </a:r>
            <a:endParaRPr lang="pt-BR" dirty="0" smtClean="0"/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Porte </a:t>
            </a:r>
            <a:r>
              <a:rPr lang="pt-BR" dirty="0"/>
              <a:t>de equipamentos de proteção individual e de equipamentos para atendimento a situações de emergência; </a:t>
            </a:r>
            <a:endParaRPr lang="pt-BR" dirty="0" smtClean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7812360" y="4659981"/>
            <a:ext cx="1008112" cy="253157"/>
          </a:xfrm>
          <a:prstGeom prst="round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CONTINUA</a:t>
            </a:r>
            <a:endParaRPr lang="pt-B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 Cargas Regulamentadas pelo CONTRAN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COMPORTAMENTO PREVENTIVO DO CONDUTOR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35896" y="1707654"/>
            <a:ext cx="5328592" cy="304698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O </a:t>
            </a:r>
            <a:r>
              <a:rPr lang="pt-BR" dirty="0"/>
              <a:t>condutor só deverá participar das operações de carga, descarga e transbordo se tiver sido especialmente treinado e designado pelo expedidor, com a concordância do </a:t>
            </a:r>
            <a:r>
              <a:rPr lang="pt-BR" dirty="0" smtClean="0"/>
              <a:t>transportador.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Verificar </a:t>
            </a:r>
            <a:r>
              <a:rPr lang="pt-BR" dirty="0"/>
              <a:t>frequentemente o estado do veículo, dos pneus, </a:t>
            </a:r>
            <a:r>
              <a:rPr lang="pt-BR" dirty="0" smtClean="0"/>
              <a:t>irregularidades </a:t>
            </a:r>
            <a:r>
              <a:rPr lang="pt-BR" dirty="0"/>
              <a:t>e demais itens de segurança do </a:t>
            </a:r>
            <a:r>
              <a:rPr lang="pt-BR" dirty="0" smtClean="0"/>
              <a:t>veículo;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Usar </a:t>
            </a:r>
            <a:r>
              <a:rPr lang="pt-BR" dirty="0"/>
              <a:t>as técnicas corretas na condução de veículos com cargas especiais;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7812360" y="4659981"/>
            <a:ext cx="1008112" cy="253157"/>
          </a:xfrm>
          <a:prstGeom prst="round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CONTINUA</a:t>
            </a:r>
            <a:endParaRPr lang="pt-BR" sz="1200" b="1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" y="2155831"/>
            <a:ext cx="3621778" cy="2432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50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 Cargas Regulamentadas pelo CONTRAN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COMPORTAMENTO PREVENTIVO DO CONDUTOR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35896" y="1851670"/>
            <a:ext cx="5328592" cy="22159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Usar </a:t>
            </a:r>
            <a:r>
              <a:rPr lang="pt-BR" dirty="0"/>
              <a:t>o traje mínimo obrigatório para </a:t>
            </a:r>
            <a:r>
              <a:rPr lang="pt-BR" dirty="0" smtClean="0"/>
              <a:t>a função</a:t>
            </a:r>
            <a:r>
              <a:rPr lang="pt-BR" dirty="0"/>
              <a:t>; </a:t>
            </a:r>
            <a:endParaRPr lang="pt-BR" dirty="0" smtClean="0"/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Obedecer </a:t>
            </a:r>
            <a:r>
              <a:rPr lang="pt-BR" dirty="0"/>
              <a:t>ao planejamento de itinerário feito com o transportador; </a:t>
            </a:r>
            <a:endParaRPr lang="pt-BR" dirty="0" smtClean="0"/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Usar </a:t>
            </a:r>
            <a:r>
              <a:rPr lang="pt-BR" dirty="0"/>
              <a:t>o acostamento somente para emergências, tomando imediatamente todas as providências necessárias.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51670"/>
            <a:ext cx="3305175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3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 Cargas Regulamentadas pelo CONTRAN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PROCEDIMENTO EM CASO DE EMERGÊNCIA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474744" y="1851670"/>
            <a:ext cx="4104456" cy="2664296"/>
          </a:xfrm>
          <a:prstGeom prst="roundRect">
            <a:avLst>
              <a:gd name="adj" fmla="val 502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0" tIns="360000" rIns="360000" bIns="36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/>
              <a:t>Podem ocorrer graves acidentes durante o transporte de cargas indivisíveis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 </a:t>
            </a:r>
            <a:r>
              <a:rPr lang="pt-BR" dirty="0"/>
              <a:t>ocorrerem quedas ou tombamentos, fique atento à integridade da carga que você está transportando.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01" y="1851670"/>
            <a:ext cx="3681760" cy="275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28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 Cargas Regulamentadas pelo CONTRAN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PROCEDIMENTO EM CASO DE EMERGÊNCIA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474744" y="1851670"/>
            <a:ext cx="4104456" cy="2664296"/>
          </a:xfrm>
          <a:prstGeom prst="roundRect">
            <a:avLst>
              <a:gd name="adj" fmla="val 502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0" tIns="360000" rIns="360000" bIns="36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/>
              <a:t>Se um volume com materiais </a:t>
            </a:r>
            <a:r>
              <a:rPr lang="pt-BR" dirty="0" smtClean="0">
                <a:solidFill>
                  <a:srgbClr val="00B0F0"/>
                </a:solidFill>
              </a:rPr>
              <a:t>RADIOATIVOS</a:t>
            </a:r>
            <a:r>
              <a:rPr lang="pt-BR" dirty="0" smtClean="0"/>
              <a:t> </a:t>
            </a:r>
            <a:r>
              <a:rPr lang="pt-BR" dirty="0"/>
              <a:t>for danificado, apresentar falhas, ou for envolvido em acidente, a unidade de transporte e o local afetado devem ser </a:t>
            </a:r>
            <a:r>
              <a:rPr lang="pt-BR" dirty="0" smtClean="0">
                <a:solidFill>
                  <a:srgbClr val="FF6600"/>
                </a:solidFill>
              </a:rPr>
              <a:t>ISOLADOS</a:t>
            </a:r>
            <a:r>
              <a:rPr lang="pt-BR" dirty="0" smtClean="0"/>
              <a:t>, </a:t>
            </a:r>
            <a:r>
              <a:rPr lang="pt-BR" dirty="0"/>
              <a:t>a fim de impedir o contato de pessoas com materiais radioativos.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56224"/>
            <a:ext cx="4064926" cy="345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 Cargas Regulamentadas pelo CONTRAN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PROCEDIMENTO EM CASO DE EMERGÊNCIA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474744" y="1851670"/>
            <a:ext cx="2081032" cy="2664296"/>
          </a:xfrm>
          <a:prstGeom prst="roundRect">
            <a:avLst>
              <a:gd name="adj" fmla="val 502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0" tIns="360000" rIns="360000" bIns="36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/>
              <a:t>Sempre que se envolver em acidente ou presenciar acidente com terceiros, é </a:t>
            </a:r>
            <a:r>
              <a:rPr lang="pt-BR" dirty="0" smtClean="0"/>
              <a:t>OBRIGAÇÃO </a:t>
            </a:r>
            <a:r>
              <a:rPr lang="pt-BR" dirty="0"/>
              <a:t>do condutor: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15816" y="1851670"/>
            <a:ext cx="5976664" cy="249299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Sinalizar </a:t>
            </a:r>
            <a:r>
              <a:rPr lang="pt-BR" dirty="0"/>
              <a:t>a área para evitar novos </a:t>
            </a:r>
            <a:r>
              <a:rPr lang="pt-BR" dirty="0" smtClean="0"/>
              <a:t>acidentes;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Providenciar </a:t>
            </a:r>
            <a:r>
              <a:rPr lang="pt-BR" dirty="0"/>
              <a:t>imediatamente socorro às vítimas, chamando atendimento especializado, avisar a autoridade de trânsito e permanecer no local; </a:t>
            </a:r>
            <a:endParaRPr lang="pt-BR" dirty="0" smtClean="0"/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Se </a:t>
            </a:r>
            <a:r>
              <a:rPr lang="pt-BR" dirty="0"/>
              <a:t>o atendimento especializado demorar, avaliar a condição dos acidentados e prestar pessoalmente os primeiros socorros às vítimas; </a:t>
            </a:r>
            <a:endParaRPr lang="pt-BR" dirty="0" smtClean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7812360" y="4659981"/>
            <a:ext cx="1008112" cy="253157"/>
          </a:xfrm>
          <a:prstGeom prst="round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CONTINUA</a:t>
            </a:r>
            <a:endParaRPr lang="pt-B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Outras Cargas Regulamentadas pelo CONTRAN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148096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PROCEDIMENTO EM CASO DE EMERGÊNCIA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474744" y="1851670"/>
            <a:ext cx="2081032" cy="2664296"/>
          </a:xfrm>
          <a:prstGeom prst="roundRect">
            <a:avLst>
              <a:gd name="adj" fmla="val 502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0" tIns="360000" rIns="360000" bIns="36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/>
              <a:t>Sempre que se envolver em acidente ou presenciar acidente com terceiros, é </a:t>
            </a:r>
            <a:r>
              <a:rPr lang="pt-BR" dirty="0" smtClean="0"/>
              <a:t>OBRIGAÇÃO </a:t>
            </a:r>
            <a:r>
              <a:rPr lang="pt-BR" dirty="0"/>
              <a:t>do condutor: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15816" y="1851670"/>
            <a:ext cx="5976664" cy="272382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dirty="0" smtClean="0"/>
              <a:t>Facilitar </a:t>
            </a:r>
            <a:r>
              <a:rPr lang="pt-BR" dirty="0"/>
              <a:t>e acatar a ação das autoridades. </a:t>
            </a:r>
          </a:p>
          <a:p>
            <a:pPr algn="just">
              <a:spcAft>
                <a:spcPts val="1800"/>
              </a:spcAft>
            </a:pPr>
            <a:r>
              <a:rPr lang="pt-BR" dirty="0"/>
              <a:t>Caso o acidente não apresente vítimas e seja apenas um acidente com a carga transportada: </a:t>
            </a:r>
          </a:p>
          <a:p>
            <a:pPr algn="just">
              <a:spcAft>
                <a:spcPts val="1800"/>
              </a:spcAft>
            </a:pPr>
            <a:r>
              <a:rPr lang="pt-BR" dirty="0"/>
              <a:t>Não é necessário acionar a autoridade de trânsito e, se esta for acionada, não está obrigada a atender; </a:t>
            </a:r>
          </a:p>
          <a:p>
            <a:pPr algn="just">
              <a:spcAft>
                <a:spcPts val="1800"/>
              </a:spcAft>
            </a:pPr>
            <a:r>
              <a:rPr lang="pt-BR" dirty="0"/>
              <a:t>Os veículos devem ser removidos do local para desobstruir o tráfego; </a:t>
            </a:r>
          </a:p>
        </p:txBody>
      </p:sp>
    </p:spTree>
    <p:extLst>
      <p:ext uri="{BB962C8B-B14F-4D97-AF65-F5344CB8AC3E}">
        <p14:creationId xmlns:p14="http://schemas.microsoft.com/office/powerpoint/2010/main" val="8027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Indivisível ou Perigosa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796168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Efeitos </a:t>
            </a:r>
            <a:r>
              <a:rPr lang="pt-BR" b="1" dirty="0"/>
              <a:t>ou </a:t>
            </a:r>
            <a:r>
              <a:rPr lang="pt-BR" b="1" dirty="0" smtClean="0"/>
              <a:t>Consequências </a:t>
            </a:r>
            <a:r>
              <a:rPr lang="pt-BR" b="1" dirty="0"/>
              <a:t>no </a:t>
            </a:r>
            <a:r>
              <a:rPr lang="pt-BR" b="1" dirty="0" smtClean="0"/>
              <a:t>Tráfego Urbano </a:t>
            </a:r>
            <a:r>
              <a:rPr lang="pt-BR" b="1" dirty="0"/>
              <a:t>ou </a:t>
            </a:r>
            <a:r>
              <a:rPr lang="pt-BR" b="1" dirty="0" smtClean="0"/>
              <a:t>Rural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9760" y="1995974"/>
            <a:ext cx="4590272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 smtClean="0"/>
              <a:t>Nos </a:t>
            </a:r>
            <a:r>
              <a:rPr lang="pt-BR" dirty="0"/>
              <a:t>trechos em </a:t>
            </a:r>
            <a:r>
              <a:rPr lang="pt-BR" dirty="0">
                <a:solidFill>
                  <a:srgbClr val="00B0F0"/>
                </a:solidFill>
              </a:rPr>
              <a:t>regime de concessão</a:t>
            </a:r>
            <a:r>
              <a:rPr lang="pt-BR" dirty="0"/>
              <a:t>, os deslocamentos que exigirem operações especiais </a:t>
            </a:r>
            <a:r>
              <a:rPr lang="pt-BR" dirty="0" smtClean="0"/>
              <a:t>PODERÃO </a:t>
            </a:r>
            <a:r>
              <a:rPr lang="pt-BR" dirty="0"/>
              <a:t>contar com a colaboração da </a:t>
            </a:r>
            <a:r>
              <a:rPr lang="pt-BR" dirty="0">
                <a:solidFill>
                  <a:srgbClr val="00B050"/>
                </a:solidFill>
              </a:rPr>
              <a:t>concessionária</a:t>
            </a:r>
            <a:r>
              <a:rPr lang="pt-BR" dirty="0"/>
              <a:t>, porém sob o comando do </a:t>
            </a:r>
            <a:r>
              <a:rPr lang="pt-BR" dirty="0">
                <a:solidFill>
                  <a:srgbClr val="FF6600"/>
                </a:solidFill>
              </a:rPr>
              <a:t>Departamento de Polícia Rodoviária Federal </a:t>
            </a:r>
            <a:endParaRPr lang="pt-BR" dirty="0" smtClean="0">
              <a:solidFill>
                <a:srgbClr val="FF66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896" y="1613537"/>
            <a:ext cx="374530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62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61785" y="1635646"/>
            <a:ext cx="3779912" cy="31335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360000" tIns="180000" rIns="360000" bIns="180000" rtlCol="0">
            <a:spAutoFit/>
          </a:bodyPr>
          <a:lstStyle/>
          <a:p>
            <a:pPr algn="just"/>
            <a:r>
              <a:rPr lang="pt-BR" dirty="0"/>
              <a:t>Os riscos ambientais estão associados </a:t>
            </a:r>
            <a:r>
              <a:rPr lang="pt-BR" dirty="0" smtClean="0"/>
              <a:t>a </a:t>
            </a:r>
            <a:r>
              <a:rPr lang="pt-BR" dirty="0"/>
              <a:t>contaminação de </a:t>
            </a:r>
            <a:r>
              <a:rPr lang="pt-BR" b="1" dirty="0" smtClean="0"/>
              <a:t>solo</a:t>
            </a:r>
            <a:r>
              <a:rPr lang="pt-BR" dirty="0" smtClean="0"/>
              <a:t>, </a:t>
            </a:r>
            <a:r>
              <a:rPr lang="pt-BR" b="1" dirty="0" smtClean="0"/>
              <a:t>água</a:t>
            </a:r>
            <a:r>
              <a:rPr lang="pt-BR" dirty="0" smtClean="0"/>
              <a:t> </a:t>
            </a:r>
            <a:r>
              <a:rPr lang="pt-BR" dirty="0"/>
              <a:t>ou </a:t>
            </a:r>
            <a:r>
              <a:rPr lang="pt-BR" b="1" dirty="0"/>
              <a:t>ar</a:t>
            </a:r>
            <a:r>
              <a:rPr lang="pt-BR" dirty="0"/>
              <a:t>, decorrente da disposição inadequada de resíduos, ou </a:t>
            </a:r>
            <a:r>
              <a:rPr lang="pt-BR" dirty="0" smtClean="0"/>
              <a:t>levando a </a:t>
            </a:r>
            <a:r>
              <a:rPr lang="pt-BR" dirty="0"/>
              <a:t>acidentes com vazamento de produtos tóxicos</a:t>
            </a:r>
            <a:r>
              <a:rPr lang="pt-BR" dirty="0" smtClean="0"/>
              <a:t>. Nesses </a:t>
            </a:r>
            <a:r>
              <a:rPr lang="pt-BR" dirty="0"/>
              <a:t>casos, a </a:t>
            </a:r>
            <a:r>
              <a:rPr lang="pt-BR" dirty="0" smtClean="0"/>
              <a:t>empresa responsável </a:t>
            </a:r>
            <a:r>
              <a:rPr lang="pt-BR" dirty="0"/>
              <a:t>se vê impedida de operar até que a causa do </a:t>
            </a:r>
            <a:r>
              <a:rPr lang="pt-BR" dirty="0" smtClean="0"/>
              <a:t>dano ambiental </a:t>
            </a:r>
            <a:r>
              <a:rPr lang="pt-BR" dirty="0"/>
              <a:t>seja eliminada.</a:t>
            </a: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Riscos Múltiplos e Resíduos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635646"/>
            <a:ext cx="4752528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De acordo com as Resoluções da ANTT, </a:t>
            </a:r>
            <a:r>
              <a:rPr lang="pt-BR" dirty="0">
                <a:solidFill>
                  <a:srgbClr val="00B0F0"/>
                </a:solidFill>
              </a:rPr>
              <a:t>resíduos</a:t>
            </a:r>
            <a:r>
              <a:rPr lang="pt-BR" dirty="0"/>
              <a:t>, para efeitos </a:t>
            </a:r>
            <a:r>
              <a:rPr lang="pt-BR" dirty="0" smtClean="0"/>
              <a:t>de transporte</a:t>
            </a:r>
            <a:r>
              <a:rPr lang="pt-BR" dirty="0"/>
              <a:t>, </a:t>
            </a:r>
            <a:r>
              <a:rPr lang="pt-BR" dirty="0">
                <a:solidFill>
                  <a:srgbClr val="00B050"/>
                </a:solidFill>
              </a:rPr>
              <a:t>são substâncias, soluções, misturas ou artigos</a:t>
            </a:r>
            <a:r>
              <a:rPr lang="pt-BR" dirty="0"/>
              <a:t> que </a:t>
            </a:r>
            <a:r>
              <a:rPr lang="pt-BR" dirty="0" smtClean="0"/>
              <a:t>contêm, ou </a:t>
            </a:r>
            <a:r>
              <a:rPr lang="pt-BR" dirty="0">
                <a:solidFill>
                  <a:srgbClr val="FF0000"/>
                </a:solidFill>
              </a:rPr>
              <a:t>estão contaminados por, um ou mais produtos perigosos</a:t>
            </a:r>
            <a:r>
              <a:rPr lang="pt-BR" dirty="0"/>
              <a:t>, para os </a:t>
            </a:r>
            <a:r>
              <a:rPr lang="pt-BR" dirty="0" smtClean="0"/>
              <a:t>quais não </a:t>
            </a:r>
            <a:r>
              <a:rPr lang="pt-BR" dirty="0"/>
              <a:t>seja prevista utilização direta, mas que são transportados </a:t>
            </a:r>
            <a:r>
              <a:rPr lang="pt-BR" dirty="0">
                <a:solidFill>
                  <a:srgbClr val="00B0F0"/>
                </a:solidFill>
              </a:rPr>
              <a:t>para </a:t>
            </a:r>
            <a:r>
              <a:rPr lang="pt-BR" dirty="0" smtClean="0">
                <a:solidFill>
                  <a:srgbClr val="00B0F0"/>
                </a:solidFill>
              </a:rPr>
              <a:t>fins</a:t>
            </a:r>
            <a:r>
              <a:rPr lang="pt-BR" dirty="0" smtClean="0"/>
              <a:t> de </a:t>
            </a:r>
            <a:r>
              <a:rPr lang="pt-BR" dirty="0">
                <a:solidFill>
                  <a:srgbClr val="00B050"/>
                </a:solidFill>
              </a:rPr>
              <a:t>despejo, incineração</a:t>
            </a:r>
            <a:r>
              <a:rPr lang="pt-BR" dirty="0"/>
              <a:t> ou qualquer outro processo de disposição final.</a:t>
            </a: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-32" y="1131590"/>
            <a:ext cx="5148096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CONCEITUAÇÃO e RISCOS AMBIENTAIS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200" y="1531694"/>
            <a:ext cx="5410904" cy="34163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600" dirty="0"/>
              <a:t>Fazer uma vistoria rigorosa no </a:t>
            </a:r>
            <a:r>
              <a:rPr lang="pt-BR" sz="1600" dirty="0" smtClean="0"/>
              <a:t>veículo;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Conferir </a:t>
            </a:r>
            <a:r>
              <a:rPr lang="pt-BR" sz="1600" dirty="0"/>
              <a:t>a posse e validade da </a:t>
            </a:r>
            <a:r>
              <a:rPr lang="pt-BR" sz="1600" dirty="0" smtClean="0"/>
              <a:t>documentação;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Verificar </a:t>
            </a:r>
            <a:r>
              <a:rPr lang="pt-BR" sz="1600" dirty="0"/>
              <a:t>a disponibilidade e adequação para uso, na cabine, </a:t>
            </a:r>
            <a:r>
              <a:rPr lang="pt-BR" sz="1600" dirty="0" smtClean="0"/>
              <a:t>do extintor </a:t>
            </a:r>
            <a:r>
              <a:rPr lang="pt-BR" sz="1600" dirty="0"/>
              <a:t>de incêndio e do triângulo de </a:t>
            </a:r>
            <a:r>
              <a:rPr lang="pt-BR" sz="1600" dirty="0" smtClean="0"/>
              <a:t>segurança;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Porte </a:t>
            </a:r>
            <a:r>
              <a:rPr lang="pt-BR" sz="1600" dirty="0"/>
              <a:t>de equipamentos de proteção individual e de </a:t>
            </a:r>
            <a:r>
              <a:rPr lang="pt-BR" sz="1600" dirty="0" smtClean="0"/>
              <a:t>equipamentos para </a:t>
            </a:r>
            <a:r>
              <a:rPr lang="pt-BR" sz="1600" dirty="0"/>
              <a:t>atendimento a situações de </a:t>
            </a:r>
            <a:r>
              <a:rPr lang="pt-BR" sz="1600" dirty="0" smtClean="0"/>
              <a:t>emergência;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O </a:t>
            </a:r>
            <a:r>
              <a:rPr lang="pt-BR" sz="1600" dirty="0"/>
              <a:t>condutor só deverá participar das operações de </a:t>
            </a:r>
            <a:r>
              <a:rPr lang="pt-BR" sz="1600" dirty="0" smtClean="0"/>
              <a:t>carga, descarga </a:t>
            </a:r>
            <a:r>
              <a:rPr lang="pt-BR" sz="1600" dirty="0"/>
              <a:t>e transbordo se tiver sido </a:t>
            </a:r>
            <a:r>
              <a:rPr lang="pt-BR" sz="1600" dirty="0" smtClean="0"/>
              <a:t>especialmente treinado </a:t>
            </a:r>
            <a:r>
              <a:rPr lang="pt-BR" sz="1600" dirty="0"/>
              <a:t>e designado pelo expedidor, com a </a:t>
            </a:r>
            <a:r>
              <a:rPr lang="pt-BR" sz="1600" dirty="0" smtClean="0"/>
              <a:t>concordância do </a:t>
            </a:r>
            <a:r>
              <a:rPr lang="pt-BR" sz="1600" dirty="0"/>
              <a:t>transportador.</a:t>
            </a:r>
            <a:endParaRPr lang="pt-BR" sz="16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Riscos Múltiplos e Resíduos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" y="1142990"/>
            <a:ext cx="5508136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COMPORTAMENTO PREVENTIVO DO CONDUTOR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9662"/>
            <a:ext cx="299169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200" y="2024137"/>
            <a:ext cx="5410904" cy="29238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Verificar </a:t>
            </a:r>
            <a:r>
              <a:rPr lang="pt-BR" sz="1600" dirty="0"/>
              <a:t>frequentemente o estado do veículo, </a:t>
            </a:r>
            <a:r>
              <a:rPr lang="pt-BR" sz="1600" dirty="0" smtClean="0"/>
              <a:t>dos pneus</a:t>
            </a:r>
            <a:r>
              <a:rPr lang="pt-BR" sz="1600" dirty="0"/>
              <a:t>, irregularidades e demais itens de </a:t>
            </a:r>
            <a:r>
              <a:rPr lang="pt-BR" sz="1600" dirty="0" smtClean="0"/>
              <a:t>segurança do </a:t>
            </a:r>
            <a:r>
              <a:rPr lang="pt-BR" sz="1600" dirty="0"/>
              <a:t>veículo</a:t>
            </a:r>
            <a:r>
              <a:rPr lang="pt-BR" sz="1600" dirty="0" smtClean="0"/>
              <a:t>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Usar </a:t>
            </a:r>
            <a:r>
              <a:rPr lang="pt-BR" sz="1600" dirty="0"/>
              <a:t>as técnicas corretas na condução de veículos com cargas especiais;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Usar </a:t>
            </a:r>
            <a:r>
              <a:rPr lang="pt-BR" sz="1600" dirty="0"/>
              <a:t>o traje mínimo obrigatório para a função;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Obedecer </a:t>
            </a:r>
            <a:r>
              <a:rPr lang="pt-BR" sz="1600" dirty="0"/>
              <a:t>ao planejamento de itinerário feito com o transportador;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Usar </a:t>
            </a:r>
            <a:r>
              <a:rPr lang="pt-BR" sz="1600" dirty="0"/>
              <a:t>o acostamento somente para emergências, tomando </a:t>
            </a:r>
            <a:r>
              <a:rPr lang="pt-BR" sz="1600" dirty="0" smtClean="0"/>
              <a:t>imediatamente todas </a:t>
            </a:r>
            <a:r>
              <a:rPr lang="pt-BR" sz="1600" dirty="0"/>
              <a:t>as providências necessárias.</a:t>
            </a:r>
            <a:endParaRPr lang="pt-BR" sz="16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0" y="1601308"/>
            <a:ext cx="5508104" cy="360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Durante a Viagem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Riscos Múltiplos e Resíduos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2" y="1142990"/>
            <a:ext cx="5508136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COMPORTAMENTO PREVENTIVO DO CONDUTOR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81308"/>
            <a:ext cx="3482080" cy="20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635646"/>
            <a:ext cx="5256584" cy="276998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Sinalizar </a:t>
            </a:r>
            <a:r>
              <a:rPr lang="pt-BR" dirty="0"/>
              <a:t>a área para evitar novos </a:t>
            </a:r>
            <a:r>
              <a:rPr lang="pt-BR" dirty="0" smtClean="0"/>
              <a:t>acidentes;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Providenciar </a:t>
            </a:r>
            <a:r>
              <a:rPr lang="pt-BR" dirty="0"/>
              <a:t>imediatamente socorro às vítimas, chamando </a:t>
            </a:r>
            <a:r>
              <a:rPr lang="pt-BR" dirty="0" smtClean="0"/>
              <a:t>atendimento especializado</a:t>
            </a:r>
            <a:r>
              <a:rPr lang="pt-BR" dirty="0"/>
              <a:t>, avisar a autoridade de trânsito e </a:t>
            </a:r>
            <a:r>
              <a:rPr lang="pt-BR" dirty="0" smtClean="0"/>
              <a:t>permanecer no local;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Se </a:t>
            </a:r>
            <a:r>
              <a:rPr lang="pt-BR" dirty="0"/>
              <a:t>o atendimento especializado demorar, avaliar a condição dos </a:t>
            </a:r>
            <a:r>
              <a:rPr lang="pt-BR" dirty="0" smtClean="0"/>
              <a:t>acidentados e </a:t>
            </a:r>
            <a:r>
              <a:rPr lang="pt-BR" dirty="0"/>
              <a:t>prestar pessoalmente os primeiros socorros às </a:t>
            </a:r>
            <a:r>
              <a:rPr lang="pt-BR" dirty="0" smtClean="0"/>
              <a:t>vítimas;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Facilitar </a:t>
            </a:r>
            <a:r>
              <a:rPr lang="pt-BR" dirty="0"/>
              <a:t>e acatar a ação das autoridades</a:t>
            </a:r>
            <a:r>
              <a:rPr lang="pt-BR" dirty="0" smtClean="0"/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Riscos Múltiplos e Resíduos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" y="1142990"/>
            <a:ext cx="5652152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PROCEDIMENTO EM CASO DE EMERGÊNCIA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79662"/>
            <a:ext cx="275159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635646"/>
            <a:ext cx="5616624" cy="206210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Caso </a:t>
            </a:r>
            <a:r>
              <a:rPr lang="pt-BR" dirty="0"/>
              <a:t>o acidente não apresente vítimas e seja apenas um </a:t>
            </a:r>
            <a:r>
              <a:rPr lang="pt-BR" dirty="0" smtClean="0"/>
              <a:t>acidente com </a:t>
            </a:r>
            <a:r>
              <a:rPr lang="pt-BR" dirty="0"/>
              <a:t>a carga </a:t>
            </a:r>
            <a:r>
              <a:rPr lang="pt-BR" dirty="0" smtClean="0"/>
              <a:t>transportada: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Não </a:t>
            </a:r>
            <a:r>
              <a:rPr lang="pt-BR" dirty="0"/>
              <a:t>é necessário acionar a autoridade de trânsito e, se esta </a:t>
            </a:r>
            <a:r>
              <a:rPr lang="pt-BR" dirty="0" smtClean="0"/>
              <a:t>for acionada</a:t>
            </a:r>
            <a:r>
              <a:rPr lang="pt-BR" dirty="0"/>
              <a:t>, não está obrigada a </a:t>
            </a:r>
            <a:r>
              <a:rPr lang="pt-BR" dirty="0" smtClean="0"/>
              <a:t>atender;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Os </a:t>
            </a:r>
            <a:r>
              <a:rPr lang="pt-BR" dirty="0"/>
              <a:t>veículos devem ser removidos do local para desobstruir </a:t>
            </a:r>
            <a:r>
              <a:rPr lang="pt-BR" dirty="0" smtClean="0"/>
              <a:t>o tráfego;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Riscos Múltiplos e Resíduos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" y="1142990"/>
            <a:ext cx="5940184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PROCEDIMENTO EM CASO DE EMERGÊNCIA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00" y="1254216"/>
            <a:ext cx="2857500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de cantos arredondados 7"/>
          <p:cNvSpPr/>
          <p:nvPr/>
        </p:nvSpPr>
        <p:spPr>
          <a:xfrm>
            <a:off x="323528" y="3922530"/>
            <a:ext cx="8568952" cy="881468"/>
          </a:xfrm>
          <a:prstGeom prst="roundRect">
            <a:avLst>
              <a:gd name="adj" fmla="val 20731"/>
            </a:avLst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2500"/>
              </a:lnSpc>
            </a:pPr>
            <a:r>
              <a:rPr lang="pt-BR" dirty="0">
                <a:solidFill>
                  <a:schemeClr val="tx1"/>
                </a:solidFill>
              </a:rPr>
              <a:t>O condutor </a:t>
            </a:r>
            <a:r>
              <a:rPr lang="pt-BR" dirty="0" smtClean="0">
                <a:solidFill>
                  <a:schemeClr val="tx1"/>
                </a:solidFill>
              </a:rPr>
              <a:t>deverá </a:t>
            </a:r>
            <a:r>
              <a:rPr lang="pt-BR" dirty="0">
                <a:solidFill>
                  <a:schemeClr val="tx1"/>
                </a:solidFill>
              </a:rPr>
              <a:t>procurar o Plantão de Acidentes de Trânsito para emitir o </a:t>
            </a:r>
            <a:r>
              <a:rPr lang="pt-BR" dirty="0">
                <a:solidFill>
                  <a:srgbClr val="FF0000"/>
                </a:solidFill>
              </a:rPr>
              <a:t>Boletim de Ocorrências – BO</a:t>
            </a:r>
            <a:r>
              <a:rPr lang="pt-BR" dirty="0">
                <a:solidFill>
                  <a:schemeClr val="tx1"/>
                </a:solidFill>
              </a:rPr>
              <a:t>, que tem efeito legal, inclusive para seguros e ações judiciais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Seta para cima 8"/>
          <p:cNvSpPr/>
          <p:nvPr/>
        </p:nvSpPr>
        <p:spPr>
          <a:xfrm>
            <a:off x="6516216" y="3451983"/>
            <a:ext cx="288032" cy="245766"/>
          </a:xfrm>
          <a:prstGeom prst="upArrow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Seta para cima 9"/>
          <p:cNvSpPr/>
          <p:nvPr/>
        </p:nvSpPr>
        <p:spPr>
          <a:xfrm>
            <a:off x="7164288" y="3435846"/>
            <a:ext cx="288032" cy="245766"/>
          </a:xfrm>
          <a:prstGeom prst="upArrow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Seta para cima 10"/>
          <p:cNvSpPr/>
          <p:nvPr/>
        </p:nvSpPr>
        <p:spPr>
          <a:xfrm>
            <a:off x="7740352" y="3451983"/>
            <a:ext cx="288032" cy="245766"/>
          </a:xfrm>
          <a:prstGeom prst="upArrow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Seta para cima 11"/>
          <p:cNvSpPr/>
          <p:nvPr/>
        </p:nvSpPr>
        <p:spPr>
          <a:xfrm>
            <a:off x="8388424" y="3435846"/>
            <a:ext cx="288032" cy="245766"/>
          </a:xfrm>
          <a:prstGeom prst="upArrow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059582"/>
            <a:ext cx="7992888" cy="34778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/>
              <a:t>ABIQUIM. Departamento Técnico, Comissão de Transportes. Manual </a:t>
            </a:r>
            <a:r>
              <a:rPr lang="pt-BR" sz="1200" dirty="0" smtClean="0"/>
              <a:t>para atendimento </a:t>
            </a:r>
            <a:r>
              <a:rPr lang="pt-BR" sz="1200" dirty="0"/>
              <a:t>de emergência com produtos perigosos. </a:t>
            </a:r>
            <a:r>
              <a:rPr lang="pt-BR" sz="1200" dirty="0" smtClean="0"/>
              <a:t>7 </a:t>
            </a:r>
            <a:r>
              <a:rPr lang="pt-BR" sz="1200" dirty="0"/>
              <a:t>ª Edição. </a:t>
            </a:r>
            <a:r>
              <a:rPr lang="pt-BR" sz="1200" dirty="0" smtClean="0"/>
              <a:t>2015.</a:t>
            </a:r>
            <a:endParaRPr lang="pt-BR" sz="1200" dirty="0"/>
          </a:p>
          <a:p>
            <a:pPr algn="just">
              <a:spcAft>
                <a:spcPts val="600"/>
              </a:spcAft>
            </a:pPr>
            <a:r>
              <a:rPr lang="pt-BR" sz="1200" dirty="0"/>
              <a:t>ABRAMET. Noções de primeiros socorros no trânsito. São Paulo: </a:t>
            </a:r>
            <a:r>
              <a:rPr lang="pt-BR" sz="1200" dirty="0" smtClean="0"/>
              <a:t>Casa Brasileira </a:t>
            </a:r>
            <a:r>
              <a:rPr lang="pt-BR" sz="1200" dirty="0"/>
              <a:t>do Livro, </a:t>
            </a:r>
            <a:r>
              <a:rPr lang="pt-BR" sz="1200" dirty="0" smtClean="0"/>
              <a:t>2010.</a:t>
            </a:r>
            <a:endParaRPr lang="pt-BR" sz="1200" dirty="0"/>
          </a:p>
          <a:p>
            <a:pPr algn="just">
              <a:spcAft>
                <a:spcPts val="600"/>
              </a:spcAft>
            </a:pPr>
            <a:r>
              <a:rPr lang="pt-BR" sz="1200" dirty="0"/>
              <a:t>ABNT. Associação Brasileira de Normas Técnicas. Coletânea de </a:t>
            </a:r>
            <a:r>
              <a:rPr lang="pt-BR" sz="1200" dirty="0" smtClean="0"/>
              <a:t>Normas Técnicas </a:t>
            </a:r>
            <a:r>
              <a:rPr lang="pt-BR" sz="1200" dirty="0"/>
              <a:t>Aplicáveis ao Transporte Terrestre de Produtos Perigosos.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ANTT, Agência Nacional de Transportes Terrestres. Registro Nacional </a:t>
            </a:r>
            <a:r>
              <a:rPr lang="pt-BR" sz="1200" dirty="0" smtClean="0"/>
              <a:t>de Transportadores </a:t>
            </a:r>
            <a:r>
              <a:rPr lang="pt-BR" sz="1200" dirty="0"/>
              <a:t>Rodoviários de Cargas – RNTRC. Disponível em: http</a:t>
            </a:r>
            <a:r>
              <a:rPr lang="pt-BR" sz="1200" dirty="0" smtClean="0"/>
              <a:t>://www.antt.gov.br</a:t>
            </a:r>
            <a:r>
              <a:rPr lang="pt-BR" sz="1200" dirty="0"/>
              <a:t>/. Acessado em </a:t>
            </a:r>
            <a:r>
              <a:rPr lang="pt-BR" sz="1200" dirty="0" smtClean="0"/>
              <a:t>24/11/2015.</a:t>
            </a:r>
            <a:endParaRPr lang="pt-BR" sz="1200" dirty="0"/>
          </a:p>
          <a:p>
            <a:pPr algn="just">
              <a:spcAft>
                <a:spcPts val="600"/>
              </a:spcAft>
            </a:pPr>
            <a:r>
              <a:rPr lang="pt-BR" sz="1200" dirty="0"/>
              <a:t>ANTT, Agência Nacional de Transportes Terrestres. Instruções </a:t>
            </a:r>
            <a:r>
              <a:rPr lang="pt-BR" sz="1200" dirty="0" smtClean="0"/>
              <a:t>Complementares ao </a:t>
            </a:r>
            <a:r>
              <a:rPr lang="pt-BR" sz="1200" dirty="0"/>
              <a:t>Regulamento de Transporte Terrestre de Produtos </a:t>
            </a:r>
            <a:r>
              <a:rPr lang="pt-BR" sz="1200" dirty="0" smtClean="0"/>
              <a:t>Perigosos. Resolução </a:t>
            </a:r>
            <a:r>
              <a:rPr lang="pt-BR" sz="1200" dirty="0"/>
              <a:t>ANTT n. 420 de 2004. Brasília.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ARAÚJO, G. M. de. Segurança na Armazenagem, Manuseio e </a:t>
            </a:r>
            <a:r>
              <a:rPr lang="pt-BR" sz="1200" dirty="0" smtClean="0"/>
              <a:t>Transporte de </a:t>
            </a:r>
            <a:r>
              <a:rPr lang="pt-BR" sz="1200" dirty="0"/>
              <a:t>Produtos Perigosos – Gerenciamento de Emergência Química. 2ª </a:t>
            </a:r>
            <a:r>
              <a:rPr lang="pt-BR" sz="1200" dirty="0" smtClean="0"/>
              <a:t>Edição Volume </a:t>
            </a:r>
            <a:r>
              <a:rPr lang="pt-BR" sz="1200" dirty="0"/>
              <a:t>1 – Rio de Janeiro. 2005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ARAÚJO, G. M. de. Regulamentação do Transporte Terrestre de </a:t>
            </a:r>
            <a:r>
              <a:rPr lang="pt-BR" sz="1200" dirty="0" smtClean="0"/>
              <a:t>Produtos Perigosos</a:t>
            </a:r>
            <a:r>
              <a:rPr lang="pt-BR" sz="1200" dirty="0"/>
              <a:t>. 1ª Edição. Rio de Janeiro. </a:t>
            </a:r>
            <a:r>
              <a:rPr lang="pt-BR" sz="1200" dirty="0" smtClean="0"/>
              <a:t>2001.</a:t>
            </a:r>
          </a:p>
          <a:p>
            <a:pPr algn="just">
              <a:spcAft>
                <a:spcPts val="600"/>
              </a:spcAft>
            </a:pPr>
            <a:r>
              <a:rPr lang="pt-BR" sz="1200" dirty="0" smtClean="0"/>
              <a:t>ASSOCIQUIM/SINCOQUIM</a:t>
            </a:r>
            <a:r>
              <a:rPr lang="pt-BR" sz="1200" dirty="0"/>
              <a:t>. Manual de armazenagem e manuseio de </a:t>
            </a:r>
            <a:r>
              <a:rPr lang="pt-BR" sz="1200" dirty="0" smtClean="0"/>
              <a:t>produtos químicos</a:t>
            </a:r>
            <a:r>
              <a:rPr lang="pt-BR" sz="1200" dirty="0"/>
              <a:t>. São Paulo, </a:t>
            </a:r>
            <a:r>
              <a:rPr lang="pt-BR" sz="1200" dirty="0" smtClean="0"/>
              <a:t>1992.BRASIL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SENAC/SP. Relacionamento Interpessoal. Disponível em: http://www.ead.senac.br/cursos-livres/fundamentos-para-o-relacionamento-interpessoal-webtv/ acessado em </a:t>
            </a:r>
            <a:r>
              <a:rPr lang="pt-BR" sz="1200" dirty="0" smtClean="0"/>
              <a:t>23/11/2015</a:t>
            </a:r>
            <a:endParaRPr lang="pt-BR" sz="1200" dirty="0"/>
          </a:p>
        </p:txBody>
      </p:sp>
      <p:sp>
        <p:nvSpPr>
          <p:cNvPr id="4" name="Retângulo 3"/>
          <p:cNvSpPr/>
          <p:nvPr/>
        </p:nvSpPr>
        <p:spPr>
          <a:xfrm>
            <a:off x="0" y="627574"/>
            <a:ext cx="536408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REFERÊNCIAS BIBLIOGRÁFICAS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059582"/>
            <a:ext cx="7992888" cy="350865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 smtClean="0"/>
              <a:t>BRASIL. Presidência da República. Lei Nº 11.705, de 19 de junho de 2008. Altera a Lei no 9.503, de 23 de setembro de 1997, que ‘institui o Código de Trânsito Brasileiro’, e a Lei no 9.294, de 15 de julho de 1996, que dispõe sobre as restrições ao uso e à propaganda de produtos </a:t>
            </a:r>
            <a:r>
              <a:rPr lang="pt-BR" sz="1200" dirty="0" err="1" smtClean="0"/>
              <a:t>fumígeros</a:t>
            </a:r>
            <a:r>
              <a:rPr lang="pt-BR" sz="1200" dirty="0" smtClean="0"/>
              <a:t>, bebidas alcoólicas, medicamentos, terapias e defensivos agrícolas, nos termos do § 4o do art. 220 da Constituição Federal, para inibir o consumo de bebida alcoólica por condutor de veículo automotor, e dá outras providências.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BRASIL. Impactos sociais e econômicos dos acidentes de trânsito </a:t>
            </a:r>
            <a:r>
              <a:rPr lang="pt-BR" sz="1200" dirty="0" smtClean="0"/>
              <a:t>nas aglomerações </a:t>
            </a:r>
            <a:r>
              <a:rPr lang="pt-BR" sz="1200" dirty="0"/>
              <a:t>urbanas brasileiras: relatório executivo / Ipea, ANTP - </a:t>
            </a:r>
            <a:r>
              <a:rPr lang="pt-BR" sz="1200" dirty="0" smtClean="0"/>
              <a:t>Brasília: Ipea </a:t>
            </a:r>
            <a:r>
              <a:rPr lang="pt-BR" sz="1200" dirty="0"/>
              <a:t>: ANTP, </a:t>
            </a:r>
            <a:r>
              <a:rPr lang="pt-BR" sz="1200" dirty="0" smtClean="0"/>
              <a:t>2014.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BRASIL. Presidência da República. Instruções para a Fiscalização </a:t>
            </a:r>
            <a:r>
              <a:rPr lang="pt-BR" sz="1200" dirty="0" smtClean="0"/>
              <a:t>do Transporte </a:t>
            </a:r>
            <a:r>
              <a:rPr lang="pt-BR" sz="1200" dirty="0"/>
              <a:t>Rodoviário de Produtos Perigosos no Âmbito Nacional. </a:t>
            </a:r>
            <a:r>
              <a:rPr lang="pt-BR" sz="1200" dirty="0" smtClean="0"/>
              <a:t>Portaria n</a:t>
            </a:r>
            <a:r>
              <a:rPr lang="pt-BR" sz="1200" dirty="0"/>
              <a:t>. 349 de 2002. Brasília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BRASIL. Lei N° 9.503, de 23 de setembro de 1997. Institui o Código </a:t>
            </a:r>
            <a:r>
              <a:rPr lang="pt-BR" sz="1200" dirty="0" smtClean="0"/>
              <a:t>de Trânsito </a:t>
            </a:r>
            <a:r>
              <a:rPr lang="pt-BR" sz="1200" dirty="0"/>
              <a:t>Brasileiro. &lt;http://www.planalto.gov.br&gt;. Acesso em </a:t>
            </a:r>
            <a:r>
              <a:rPr lang="pt-BR" sz="1200" dirty="0" smtClean="0"/>
              <a:t>23 </a:t>
            </a:r>
            <a:r>
              <a:rPr lang="pt-BR" sz="1200" dirty="0"/>
              <a:t>de </a:t>
            </a:r>
            <a:r>
              <a:rPr lang="pt-BR" sz="1200" dirty="0" smtClean="0"/>
              <a:t>novembro de 2015.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BRASIL. Ministério das Relações Exteriores. Acordo de Alcance </a:t>
            </a:r>
            <a:r>
              <a:rPr lang="pt-BR" sz="1200" dirty="0" smtClean="0"/>
              <a:t>Parcial para </a:t>
            </a:r>
            <a:r>
              <a:rPr lang="pt-BR" sz="1200" dirty="0"/>
              <a:t>Facilitação do Transporte de Produtos Perigosos no Mercosul. </a:t>
            </a:r>
            <a:r>
              <a:rPr lang="pt-BR" sz="1200" dirty="0" smtClean="0"/>
              <a:t>30 dez</a:t>
            </a:r>
            <a:r>
              <a:rPr lang="pt-BR" sz="1200" dirty="0"/>
              <a:t>. 1994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BRASIL. Presidência da República. Decreto nº 1.866, de 16/4/96. </a:t>
            </a:r>
            <a:r>
              <a:rPr lang="pt-BR" sz="1200" dirty="0" smtClean="0"/>
              <a:t>Dispõe sobre </a:t>
            </a:r>
            <a:r>
              <a:rPr lang="pt-BR" sz="1200" dirty="0"/>
              <a:t>a execução do Acordo sobre o Contrato de Transporte e a </a:t>
            </a:r>
            <a:r>
              <a:rPr lang="pt-BR" sz="1200" dirty="0" smtClean="0"/>
              <a:t>Responsabilidade Civil </a:t>
            </a:r>
            <a:r>
              <a:rPr lang="pt-BR" sz="1200" dirty="0"/>
              <a:t>do Transportador no Transporte Rodoviário </a:t>
            </a:r>
            <a:r>
              <a:rPr lang="pt-BR" sz="1200" dirty="0" smtClean="0"/>
              <a:t>Internacional de </a:t>
            </a:r>
            <a:r>
              <a:rPr lang="pt-BR" sz="1200" dirty="0"/>
              <a:t>Mercadorias, entre Brasil, Bolívia, Chile, Paraguai, Peru e Uruguai, </a:t>
            </a:r>
            <a:r>
              <a:rPr lang="pt-BR" sz="1200" dirty="0" smtClean="0"/>
              <a:t>de 16/8/65</a:t>
            </a:r>
            <a:r>
              <a:rPr lang="pt-BR" sz="1200" dirty="0"/>
              <a:t>. Publicado no DOU de 17/4/96, p. 6.441/45.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27574"/>
            <a:ext cx="536408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REFERÊNCIAS BIBLIOGRÁFICAS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059582"/>
            <a:ext cx="7992888" cy="38933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/>
              <a:t>BRASIL. Decreto 96.044 DE 18 de maio de 1988. Publicado no DOU de </a:t>
            </a:r>
            <a:r>
              <a:rPr lang="pt-BR" sz="1200" dirty="0" smtClean="0"/>
              <a:t>19 de </a:t>
            </a:r>
            <a:r>
              <a:rPr lang="pt-BR" sz="1200" dirty="0"/>
              <a:t>maio de 1988. Regulamento para o Transporte Rodoviário de </a:t>
            </a:r>
            <a:r>
              <a:rPr lang="pt-BR" sz="1200" dirty="0" smtClean="0"/>
              <a:t>Produtos Perigosos.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BRASIL. Constituição da República Federativa do Brasil. Brasília/DF: </a:t>
            </a:r>
            <a:r>
              <a:rPr lang="pt-BR" sz="1200" dirty="0" smtClean="0"/>
              <a:t>Senado, 1988</a:t>
            </a:r>
            <a:r>
              <a:rPr lang="pt-BR" sz="1200" dirty="0"/>
              <a:t>. Disponível em: www.presidencia.gov.br. Acesso em </a:t>
            </a:r>
            <a:r>
              <a:rPr lang="pt-BR" sz="1200" dirty="0" smtClean="0"/>
              <a:t>23/11/15.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CAMPOS, A. CIPA, Comissão Interna de Prevenção de Acidentes </a:t>
            </a:r>
            <a:r>
              <a:rPr lang="pt-BR" sz="1200" dirty="0" smtClean="0"/>
              <a:t>– Uma Nova </a:t>
            </a:r>
            <a:r>
              <a:rPr lang="pt-BR" sz="1200" dirty="0"/>
              <a:t>Abordagem. 6ºed.São </a:t>
            </a:r>
            <a:r>
              <a:rPr lang="pt-BR" sz="1200" dirty="0" err="1"/>
              <a:t>Paulo.Editora</a:t>
            </a:r>
            <a:r>
              <a:rPr lang="pt-BR" sz="1200" dirty="0"/>
              <a:t> SENAC. 2003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CETESB. Manual de procedimentos para o atendimento a acidentes </a:t>
            </a:r>
            <a:r>
              <a:rPr lang="pt-BR" sz="1200" dirty="0" smtClean="0"/>
              <a:t>com produtos </a:t>
            </a:r>
            <a:r>
              <a:rPr lang="pt-BR" sz="1200" dirty="0"/>
              <a:t>químicos. São Paulo,1991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CONTRAN. Resolução Nº 166 de 15 de setembro de 2004. Aprova as </a:t>
            </a:r>
            <a:r>
              <a:rPr lang="pt-BR" sz="1200" dirty="0" smtClean="0"/>
              <a:t>diretrizes da </a:t>
            </a:r>
            <a:r>
              <a:rPr lang="pt-BR" sz="1200" dirty="0"/>
              <a:t>Política Nacional de Trânsito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DECRETO-LEI Nº 2063 de 6 de outubro de 1983. Ministério dos </a:t>
            </a:r>
            <a:r>
              <a:rPr lang="pt-BR" sz="1200" dirty="0" smtClean="0"/>
              <a:t>Transportes. Brasília</a:t>
            </a:r>
            <a:r>
              <a:rPr lang="pt-BR" sz="1200" dirty="0"/>
              <a:t>. 1983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DECRETO Nº 96044 de 18 de maio de 1988. Ministério dos </a:t>
            </a:r>
            <a:r>
              <a:rPr lang="pt-BR" sz="1200" dirty="0" smtClean="0"/>
              <a:t>Transportes. Brasília</a:t>
            </a:r>
            <a:r>
              <a:rPr lang="pt-BR" sz="1200" dirty="0"/>
              <a:t>. 1988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DECRETO Nº 1797 de 26 de janeiro de 1996. Ministério dos </a:t>
            </a:r>
            <a:r>
              <a:rPr lang="pt-BR" sz="1200" dirty="0" smtClean="0"/>
              <a:t>Transportes. Brasília</a:t>
            </a:r>
            <a:r>
              <a:rPr lang="pt-BR" sz="1200" dirty="0"/>
              <a:t>. 1996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DECRETO Nº. 3665 de 20 de novembro de 2000. Brasília. 2000 ( R 105 </a:t>
            </a:r>
            <a:r>
              <a:rPr lang="pt-BR" sz="1200" dirty="0" smtClean="0"/>
              <a:t>– Regulamento </a:t>
            </a:r>
            <a:r>
              <a:rPr lang="pt-BR" sz="1200" dirty="0"/>
              <a:t>para Fiscalização de Produtos Controlados - Exército</a:t>
            </a:r>
            <a:r>
              <a:rPr lang="pt-BR" sz="1200" dirty="0" smtClean="0"/>
              <a:t>).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DECRETO Nº 4097 de 23 de Janeiro de 2002 – Brasília 2002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 smtClean="0"/>
              <a:t>DECRETO </a:t>
            </a:r>
            <a:r>
              <a:rPr lang="pt-BR" sz="1200" dirty="0"/>
              <a:t>nº.96.044, de 18 de Maio de 1988. Ministério dos </a:t>
            </a:r>
            <a:r>
              <a:rPr lang="pt-BR" sz="1200" dirty="0" smtClean="0"/>
              <a:t>Transportes. Brasília</a:t>
            </a:r>
            <a:r>
              <a:rPr lang="pt-BR" sz="1200" dirty="0"/>
              <a:t>, 1988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DECRETO nº 1.797 - Acordo para facilitação do transporte de </a:t>
            </a:r>
            <a:r>
              <a:rPr lang="pt-BR" sz="1200" dirty="0" smtClean="0"/>
              <a:t>produtos perigosos </a:t>
            </a:r>
            <a:r>
              <a:rPr lang="pt-BR" sz="1200" dirty="0"/>
              <a:t>no Mercosul - Transporte Terrestre. 1996.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27574"/>
            <a:ext cx="536408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REFERÊNCIAS BIBLIOGRÁFICAS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059582"/>
            <a:ext cx="7992888" cy="34470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/>
              <a:t>DECRETO nº 3.665, de 20 de novembro de 2000. Brasília (R 105). 2000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DETRAN/SP. Dicas de Direção Defensiva. Secretaria de Estado de </a:t>
            </a:r>
            <a:r>
              <a:rPr lang="pt-BR" sz="1200" dirty="0" smtClean="0"/>
              <a:t>Segurança Pública</a:t>
            </a:r>
            <a:r>
              <a:rPr lang="pt-BR" sz="1200" dirty="0"/>
              <a:t>. Departamento Estadual de Trânsito de São Paulo. </a:t>
            </a:r>
            <a:r>
              <a:rPr lang="pt-BR" sz="1200" dirty="0" smtClean="0"/>
              <a:t>Disponível em</a:t>
            </a:r>
            <a:r>
              <a:rPr lang="pt-BR" sz="1200" dirty="0"/>
              <a:t>: http://</a:t>
            </a:r>
            <a:r>
              <a:rPr lang="pt-BR" sz="1200" dirty="0" smtClean="0"/>
              <a:t>www.detran.sp.gov.br/renovacao/direcao_defensiva.asp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DETRAN/SP. Noções de Primeiros Socorros no Trânsito. Secretaria </a:t>
            </a:r>
            <a:r>
              <a:rPr lang="pt-BR" sz="1200" dirty="0" smtClean="0"/>
              <a:t>de Estado </a:t>
            </a:r>
            <a:r>
              <a:rPr lang="pt-BR" sz="1200" dirty="0"/>
              <a:t>de Segurança Pública. Departamento Estadual de Trânsito de </a:t>
            </a:r>
            <a:r>
              <a:rPr lang="pt-BR" sz="1200" dirty="0" smtClean="0"/>
              <a:t>São Paulo</a:t>
            </a:r>
            <a:r>
              <a:rPr lang="pt-BR" sz="1200" dirty="0"/>
              <a:t>. Disponível em: http://</a:t>
            </a:r>
            <a:r>
              <a:rPr lang="pt-BR" sz="1200" dirty="0" smtClean="0"/>
              <a:t>www.denatran.gov.br/educacao.htm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DETRAN/SP. Direção Defensiva. Trânsito seguro é um direito de todos. </a:t>
            </a:r>
            <a:r>
              <a:rPr lang="pt-BR" sz="1200" dirty="0" smtClean="0"/>
              <a:t>Secretaria de </a:t>
            </a:r>
            <a:r>
              <a:rPr lang="pt-BR" sz="1200" dirty="0"/>
              <a:t>Estado de Segurança Pública. Departamento Estadual de </a:t>
            </a:r>
            <a:r>
              <a:rPr lang="pt-BR" sz="1200" dirty="0" smtClean="0"/>
              <a:t>Trânsito de </a:t>
            </a:r>
            <a:r>
              <a:rPr lang="pt-BR" sz="1200" dirty="0"/>
              <a:t>São Paulo. Disponível em: http://</a:t>
            </a:r>
            <a:r>
              <a:rPr lang="pt-BR" sz="1200" dirty="0" smtClean="0"/>
              <a:t>www.denatran.gov.br/educacao.htm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ESTADO MAIOR DO EXÉRCITO. Regulamento para Fiscalização de </a:t>
            </a:r>
            <a:r>
              <a:rPr lang="pt-BR" sz="1200" dirty="0" smtClean="0"/>
              <a:t>Produtos Controlados</a:t>
            </a:r>
            <a:r>
              <a:rPr lang="pt-BR" sz="1200" dirty="0"/>
              <a:t>. Brasília, 21 de novembro de 2000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GUIA DO TRC. Guia do Transportador Rodoviário de Carga. Disponível </a:t>
            </a:r>
            <a:r>
              <a:rPr lang="pt-BR" sz="1200" dirty="0" smtClean="0"/>
              <a:t>em www.guiadotrc.com.br</a:t>
            </a:r>
            <a:r>
              <a:rPr lang="pt-BR" sz="1200" dirty="0"/>
              <a:t>. Visita em 25/01/2010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PORTARIA Nº 38 de 10 de dezembro de 1998 do DENATRAN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PORTARIA Nº 169 de 21 fevereiro de 2003. Ministério da Justiça. Brasília. 2003.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RESOLUÇÃO Nº 734 de 31 de julho de 1989 do CONTRAN.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RESOLUÇÃO Nº 198 de 2006 do CONTRAN.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RESOLUÇÃO Nº 157 de 21 de abril de 2004 do CONTRAN.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27574"/>
            <a:ext cx="536408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REFERÊNCIAS BIBLIOGRÁFICAS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059582"/>
            <a:ext cx="7992888" cy="263149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/>
              <a:t>RESOLUÇÃO Nº 168, de 14 de dezembro de 2004 do </a:t>
            </a:r>
            <a:r>
              <a:rPr lang="pt-BR" sz="1200"/>
              <a:t>CONTRAN</a:t>
            </a:r>
            <a:r>
              <a:rPr lang="pt-BR" sz="120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smtClean="0"/>
              <a:t>RESOLUÇÃO 460 CONTRAN.</a:t>
            </a:r>
          </a:p>
          <a:p>
            <a:pPr algn="just">
              <a:spcAft>
                <a:spcPts val="600"/>
              </a:spcAft>
            </a:pPr>
            <a:r>
              <a:rPr lang="pt-BR" sz="1200" smtClean="0"/>
              <a:t>LEI 12.619 de 2012.</a:t>
            </a:r>
            <a:endParaRPr lang="pt-BR" sz="1200" dirty="0"/>
          </a:p>
          <a:p>
            <a:pPr algn="just">
              <a:spcAft>
                <a:spcPts val="600"/>
              </a:spcAft>
            </a:pPr>
            <a:r>
              <a:rPr lang="pt-BR" sz="1200" dirty="0"/>
              <a:t>RESOLUÇÕES DE Nº 092 a 102 do CONTRAN</a:t>
            </a:r>
            <a:r>
              <a:rPr lang="pt-BR" sz="1200"/>
              <a:t>. </a:t>
            </a:r>
            <a:r>
              <a:rPr lang="pt-BR" sz="1200" smtClean="0"/>
              <a:t>1998/99.</a:t>
            </a:r>
            <a:endParaRPr lang="pt-BR" sz="1200" dirty="0"/>
          </a:p>
          <a:p>
            <a:pPr algn="just">
              <a:spcAft>
                <a:spcPts val="600"/>
              </a:spcAft>
            </a:pPr>
            <a:r>
              <a:rPr lang="pt-BR" sz="1200" dirty="0"/>
              <a:t>RESOLUÇÃO Nº 420, de 12 de fevereiro de 2004, da Agência Nacional </a:t>
            </a:r>
            <a:r>
              <a:rPr lang="pt-BR" sz="1200" dirty="0" smtClean="0"/>
              <a:t>de Transporte </a:t>
            </a:r>
            <a:r>
              <a:rPr lang="pt-BR" sz="1200" dirty="0"/>
              <a:t>Terrestre – ANTT, 2004.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RESOLUÇÃO Nº 701, de 25 de agosto de 2004, da Agência Nacional </a:t>
            </a:r>
            <a:r>
              <a:rPr lang="pt-BR" sz="1200" dirty="0" smtClean="0"/>
              <a:t>de </a:t>
            </a:r>
            <a:r>
              <a:rPr lang="pt-BR" sz="1200" dirty="0" err="1"/>
              <a:t>T</a:t>
            </a:r>
            <a:r>
              <a:rPr lang="pt-BR" sz="1200" dirty="0" err="1" smtClean="0"/>
              <a:t>ansportes</a:t>
            </a:r>
            <a:r>
              <a:rPr lang="pt-BR" sz="1200" dirty="0" smtClean="0"/>
              <a:t> </a:t>
            </a:r>
            <a:r>
              <a:rPr lang="pt-BR" sz="1200" dirty="0"/>
              <a:t>Terrestre - ANTT.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RESOLUÇÃO Nº 1.644 de 26 de setembro de 2006, da Agência </a:t>
            </a:r>
            <a:r>
              <a:rPr lang="pt-BR" sz="1200" dirty="0" smtClean="0"/>
              <a:t>Nacional de </a:t>
            </a:r>
            <a:r>
              <a:rPr lang="pt-BR" sz="1200" dirty="0"/>
              <a:t>Transportes Terrestre - ANTT.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RESOLUÇÃO Nº 205 de 2006 do CONTRAN.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SENAI. Departamento Regional São Paulo, Prevenção de Incêndios e </a:t>
            </a:r>
            <a:r>
              <a:rPr lang="pt-BR" sz="1200" dirty="0" smtClean="0"/>
              <a:t>Legislação. São </a:t>
            </a:r>
            <a:r>
              <a:rPr lang="pt-BR" sz="1200" dirty="0"/>
              <a:t>Paulo, 1970.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SENAI - Departamento Regional São Paulo. Movimentação de </a:t>
            </a:r>
            <a:r>
              <a:rPr lang="pt-BR" sz="1200" dirty="0" smtClean="0"/>
              <a:t>produtos perigosos</a:t>
            </a:r>
            <a:r>
              <a:rPr lang="pt-BR" sz="1200" dirty="0"/>
              <a:t>, treinamento de motoristas. São Paulo,1986.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27574"/>
            <a:ext cx="536408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REFERÊNCIAS BIBLIOGRÁFICAS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Indivisível ou Perigosa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796168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Efeitos </a:t>
            </a:r>
            <a:r>
              <a:rPr lang="pt-BR" b="1" dirty="0"/>
              <a:t>ou </a:t>
            </a:r>
            <a:r>
              <a:rPr lang="pt-BR" b="1" dirty="0" smtClean="0"/>
              <a:t>Consequências </a:t>
            </a:r>
            <a:r>
              <a:rPr lang="pt-BR" b="1" dirty="0"/>
              <a:t>no </a:t>
            </a:r>
            <a:r>
              <a:rPr lang="pt-BR" b="1" dirty="0" smtClean="0"/>
              <a:t>Tráfego Urbano </a:t>
            </a:r>
            <a:r>
              <a:rPr lang="pt-BR" b="1" dirty="0"/>
              <a:t>ou </a:t>
            </a:r>
            <a:r>
              <a:rPr lang="pt-BR" b="1" dirty="0" smtClean="0"/>
              <a:t>Rural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1563638"/>
            <a:ext cx="828092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Para o tráfego de veículos de transporte de </a:t>
            </a:r>
            <a:r>
              <a:rPr lang="pt-BR" dirty="0">
                <a:solidFill>
                  <a:srgbClr val="00B050"/>
                </a:solidFill>
              </a:rPr>
              <a:t>carga indivisível</a:t>
            </a:r>
            <a:r>
              <a:rPr lang="pt-BR" dirty="0"/>
              <a:t> possivelmente será </a:t>
            </a:r>
            <a:r>
              <a:rPr lang="pt-BR" dirty="0">
                <a:solidFill>
                  <a:srgbClr val="00B0F0"/>
                </a:solidFill>
              </a:rPr>
              <a:t>necessário</a:t>
            </a:r>
            <a:r>
              <a:rPr lang="pt-BR" dirty="0"/>
              <a:t> tomar medidas de controle e </a:t>
            </a:r>
            <a:r>
              <a:rPr lang="pt-BR" dirty="0">
                <a:solidFill>
                  <a:srgbClr val="FF3300"/>
                </a:solidFill>
              </a:rPr>
              <a:t>interrupção de tráfego</a:t>
            </a:r>
            <a:r>
              <a:rPr lang="pt-BR" dirty="0"/>
              <a:t>, tais como: inversão de pista, bloqueio de acessos, tráfego na contramão, remoção de balizas etc. </a:t>
            </a:r>
            <a:endParaRPr lang="pt-BR" dirty="0" smtClean="0"/>
          </a:p>
        </p:txBody>
      </p:sp>
      <p:sp>
        <p:nvSpPr>
          <p:cNvPr id="6" name="Retângulo 5"/>
          <p:cNvSpPr/>
          <p:nvPr/>
        </p:nvSpPr>
        <p:spPr>
          <a:xfrm>
            <a:off x="0" y="2931790"/>
            <a:ext cx="9144000" cy="1800199"/>
          </a:xfrm>
          <a:prstGeom prst="rect">
            <a:avLst/>
          </a:prstGeom>
          <a:solidFill>
            <a:srgbClr val="FFFF00">
              <a:alpha val="5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180000" rIns="36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3000"/>
              </a:lnSpc>
            </a:pPr>
            <a:r>
              <a:rPr lang="pt-BR" dirty="0">
                <a:solidFill>
                  <a:schemeClr val="tx1"/>
                </a:solidFill>
              </a:rPr>
              <a:t>Por determinação do DNIT, o </a:t>
            </a:r>
            <a:r>
              <a:rPr lang="pt-BR" b="1" dirty="0" smtClean="0">
                <a:solidFill>
                  <a:schemeClr val="tx1"/>
                </a:solidFill>
              </a:rPr>
              <a:t>horário </a:t>
            </a:r>
            <a:r>
              <a:rPr lang="pt-BR" b="1" dirty="0">
                <a:solidFill>
                  <a:schemeClr val="tx1"/>
                </a:solidFill>
              </a:rPr>
              <a:t>de trânsito</a:t>
            </a:r>
            <a:r>
              <a:rPr lang="pt-BR" dirty="0">
                <a:solidFill>
                  <a:schemeClr val="tx1"/>
                </a:solidFill>
              </a:rPr>
              <a:t> de veículos transportando </a:t>
            </a:r>
            <a:r>
              <a:rPr lang="pt-BR" b="1" dirty="0">
                <a:solidFill>
                  <a:schemeClr val="tx1"/>
                </a:solidFill>
              </a:rPr>
              <a:t>cargas </a:t>
            </a:r>
            <a:r>
              <a:rPr lang="pt-BR" b="1" dirty="0" smtClean="0">
                <a:solidFill>
                  <a:schemeClr val="tx1"/>
                </a:solidFill>
              </a:rPr>
              <a:t>indivisíveis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será do </a:t>
            </a:r>
            <a:r>
              <a:rPr lang="pt-BR" b="1" dirty="0">
                <a:solidFill>
                  <a:schemeClr val="tx1"/>
                </a:solidFill>
              </a:rPr>
              <a:t>amanhecer ao pôr do sol</a:t>
            </a:r>
            <a:r>
              <a:rPr lang="pt-BR" dirty="0">
                <a:solidFill>
                  <a:schemeClr val="tx1"/>
                </a:solidFill>
              </a:rPr>
              <a:t>, inclusive </a:t>
            </a:r>
            <a:r>
              <a:rPr lang="pt-BR" b="1" dirty="0">
                <a:solidFill>
                  <a:schemeClr val="tx1"/>
                </a:solidFill>
              </a:rPr>
              <a:t>sábados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b="1" dirty="0">
                <a:solidFill>
                  <a:schemeClr val="tx1"/>
                </a:solidFill>
              </a:rPr>
              <a:t>domingos</a:t>
            </a:r>
            <a:r>
              <a:rPr lang="pt-BR" dirty="0">
                <a:solidFill>
                  <a:schemeClr val="tx1"/>
                </a:solidFill>
              </a:rPr>
              <a:t> e </a:t>
            </a:r>
            <a:r>
              <a:rPr lang="pt-BR" b="1" dirty="0">
                <a:solidFill>
                  <a:schemeClr val="tx1"/>
                </a:solidFill>
              </a:rPr>
              <a:t>feriados</a:t>
            </a:r>
            <a:r>
              <a:rPr lang="pt-BR" dirty="0">
                <a:solidFill>
                  <a:schemeClr val="tx1"/>
                </a:solidFill>
              </a:rPr>
              <a:t>, atendidos às </a:t>
            </a:r>
            <a:r>
              <a:rPr lang="pt-BR" u="sng" dirty="0">
                <a:solidFill>
                  <a:schemeClr val="tx1"/>
                </a:solidFill>
              </a:rPr>
              <a:t>condições favoráveis</a:t>
            </a:r>
            <a:r>
              <a:rPr lang="pt-BR" dirty="0">
                <a:solidFill>
                  <a:schemeClr val="tx1"/>
                </a:solidFill>
              </a:rPr>
              <a:t> de trânsito e visibilidade e reduzindo as consequências para o tráfego local. </a:t>
            </a:r>
          </a:p>
        </p:txBody>
      </p:sp>
    </p:spTree>
    <p:extLst>
      <p:ext uri="{BB962C8B-B14F-4D97-AF65-F5344CB8AC3E}">
        <p14:creationId xmlns:p14="http://schemas.microsoft.com/office/powerpoint/2010/main" val="17576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55726"/>
            <a:ext cx="3524137" cy="233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Indivisível ou Perigosa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796168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Efeitos </a:t>
            </a:r>
            <a:r>
              <a:rPr lang="pt-BR" b="1" dirty="0"/>
              <a:t>ou </a:t>
            </a:r>
            <a:r>
              <a:rPr lang="pt-BR" b="1" dirty="0" smtClean="0"/>
              <a:t>Consequências </a:t>
            </a:r>
            <a:r>
              <a:rPr lang="pt-BR" b="1" dirty="0"/>
              <a:t>no </a:t>
            </a:r>
            <a:r>
              <a:rPr lang="pt-BR" b="1" dirty="0" smtClean="0"/>
              <a:t>Tráfego Urbano </a:t>
            </a:r>
            <a:r>
              <a:rPr lang="pt-BR" b="1" dirty="0"/>
              <a:t>ou </a:t>
            </a:r>
            <a:r>
              <a:rPr lang="pt-BR" b="1" dirty="0" smtClean="0"/>
              <a:t>Rural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9760" y="1635646"/>
            <a:ext cx="5526376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Nos trechos rodoviários de </a:t>
            </a:r>
            <a:r>
              <a:rPr lang="pt-BR" dirty="0">
                <a:solidFill>
                  <a:srgbClr val="00B0F0"/>
                </a:solidFill>
              </a:rPr>
              <a:t>pistas múltiplas</a:t>
            </a:r>
            <a:r>
              <a:rPr lang="pt-BR" dirty="0"/>
              <a:t>, com </a:t>
            </a:r>
            <a:r>
              <a:rPr lang="pt-BR" dirty="0">
                <a:solidFill>
                  <a:srgbClr val="00B050"/>
                </a:solidFill>
              </a:rPr>
              <a:t>separação </a:t>
            </a:r>
            <a:r>
              <a:rPr lang="pt-BR" dirty="0" smtClean="0">
                <a:solidFill>
                  <a:srgbClr val="00B050"/>
                </a:solidFill>
              </a:rPr>
              <a:t>física</a:t>
            </a:r>
            <a:r>
              <a:rPr lang="pt-BR" dirty="0" smtClean="0"/>
              <a:t>, </a:t>
            </a:r>
            <a:r>
              <a:rPr lang="pt-BR" dirty="0"/>
              <a:t>será permitido o </a:t>
            </a:r>
            <a:r>
              <a:rPr lang="pt-BR" dirty="0">
                <a:solidFill>
                  <a:srgbClr val="7030A0"/>
                </a:solidFill>
              </a:rPr>
              <a:t>trânsito noturno</a:t>
            </a:r>
            <a:r>
              <a:rPr lang="pt-BR" dirty="0"/>
              <a:t> de conjuntos que não excedam </a:t>
            </a:r>
            <a:r>
              <a:rPr lang="pt-BR" dirty="0" smtClean="0"/>
              <a:t>as seguintes dimensões:</a:t>
            </a:r>
          </a:p>
          <a:p>
            <a:pPr algn="just">
              <a:lnSpc>
                <a:spcPts val="3000"/>
              </a:lnSpc>
            </a:pPr>
            <a:endParaRPr lang="pt-BR" dirty="0" smtClean="0"/>
          </a:p>
          <a:p>
            <a:pPr marL="285750" indent="-28575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Largura </a:t>
            </a:r>
            <a:r>
              <a:rPr lang="pt-BR" dirty="0"/>
              <a:t>de 3,20 </a:t>
            </a:r>
            <a:r>
              <a:rPr lang="pt-BR" dirty="0" smtClean="0"/>
              <a:t>m</a:t>
            </a:r>
          </a:p>
          <a:p>
            <a:pPr marL="285750" indent="-28575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Comprimento </a:t>
            </a:r>
            <a:r>
              <a:rPr lang="pt-BR" dirty="0"/>
              <a:t>de 25,00 </a:t>
            </a:r>
            <a:r>
              <a:rPr lang="pt-BR" dirty="0" smtClean="0"/>
              <a:t>m</a:t>
            </a:r>
          </a:p>
          <a:p>
            <a:pPr marL="285750" indent="-28575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Altura </a:t>
            </a:r>
            <a:r>
              <a:rPr lang="pt-BR" dirty="0"/>
              <a:t>de 4,40 </a:t>
            </a:r>
            <a:r>
              <a:rPr lang="pt-BR" dirty="0" smtClean="0"/>
              <a:t>m</a:t>
            </a:r>
          </a:p>
          <a:p>
            <a:pPr marL="285750" indent="-28575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Peso Bruto Total Combinado (PBTC) de 57 t</a:t>
            </a:r>
            <a:endParaRPr lang="pt-BR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Indivisível ou Perigosa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796168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Efeitos </a:t>
            </a:r>
            <a:r>
              <a:rPr lang="pt-BR" b="1" dirty="0"/>
              <a:t>ou </a:t>
            </a:r>
            <a:r>
              <a:rPr lang="pt-BR" b="1" dirty="0" smtClean="0"/>
              <a:t>Consequências </a:t>
            </a:r>
            <a:r>
              <a:rPr lang="pt-BR" b="1" dirty="0"/>
              <a:t>no </a:t>
            </a:r>
            <a:r>
              <a:rPr lang="pt-BR" b="1" dirty="0" smtClean="0"/>
              <a:t>Tráfego Urbano </a:t>
            </a:r>
            <a:r>
              <a:rPr lang="pt-BR" b="1" dirty="0"/>
              <a:t>ou </a:t>
            </a:r>
            <a:r>
              <a:rPr lang="pt-BR" b="1" dirty="0" smtClean="0"/>
              <a:t>Rural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9760" y="1635646"/>
            <a:ext cx="4518264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O trânsito </a:t>
            </a:r>
            <a:r>
              <a:rPr lang="pt-BR" dirty="0" smtClean="0"/>
              <a:t>destes veículos PODERÁ </a:t>
            </a:r>
            <a:r>
              <a:rPr lang="pt-BR" dirty="0"/>
              <a:t>se </a:t>
            </a:r>
            <a:r>
              <a:rPr lang="pt-BR" dirty="0">
                <a:solidFill>
                  <a:srgbClr val="00B0F0"/>
                </a:solidFill>
              </a:rPr>
              <a:t>estender</a:t>
            </a:r>
            <a:r>
              <a:rPr lang="pt-BR" dirty="0"/>
              <a:t> ao </a:t>
            </a:r>
            <a:r>
              <a:rPr lang="pt-BR" dirty="0">
                <a:solidFill>
                  <a:srgbClr val="00B0F0"/>
                </a:solidFill>
              </a:rPr>
              <a:t>período noturno</a:t>
            </a:r>
            <a:r>
              <a:rPr lang="pt-BR" dirty="0"/>
              <a:t>, atendendo às </a:t>
            </a:r>
            <a:r>
              <a:rPr lang="pt-BR" dirty="0">
                <a:solidFill>
                  <a:srgbClr val="00B050"/>
                </a:solidFill>
              </a:rPr>
              <a:t>limitações locais</a:t>
            </a:r>
            <a:r>
              <a:rPr lang="pt-BR" dirty="0"/>
              <a:t>, até que os mesmos possam </a:t>
            </a:r>
            <a:r>
              <a:rPr lang="pt-BR" dirty="0">
                <a:solidFill>
                  <a:srgbClr val="FF6600"/>
                </a:solidFill>
              </a:rPr>
              <a:t>alcançar um local seguro</a:t>
            </a:r>
            <a:r>
              <a:rPr lang="pt-BR" dirty="0"/>
              <a:t> e adequado para seu </a:t>
            </a:r>
            <a:r>
              <a:rPr lang="pt-BR" dirty="0" smtClean="0"/>
              <a:t>ESTACIONAMENTO. </a:t>
            </a:r>
            <a:r>
              <a:rPr lang="pt-BR" dirty="0" smtClean="0">
                <a:solidFill>
                  <a:srgbClr val="FF0000"/>
                </a:solidFill>
              </a:rPr>
              <a:t>Não</a:t>
            </a:r>
            <a:r>
              <a:rPr lang="pt-BR" dirty="0" smtClean="0"/>
              <a:t> devendo ser </a:t>
            </a:r>
            <a:r>
              <a:rPr lang="pt-BR" dirty="0" smtClean="0">
                <a:solidFill>
                  <a:srgbClr val="7030A0"/>
                </a:solidFill>
              </a:rPr>
              <a:t>estacionados</a:t>
            </a:r>
            <a:r>
              <a:rPr lang="pt-BR" dirty="0" smtClean="0"/>
              <a:t> ou </a:t>
            </a:r>
            <a:r>
              <a:rPr lang="pt-BR" dirty="0" smtClean="0">
                <a:solidFill>
                  <a:srgbClr val="7030A0"/>
                </a:solidFill>
              </a:rPr>
              <a:t>parados</a:t>
            </a:r>
            <a:r>
              <a:rPr lang="pt-BR" dirty="0" smtClean="0"/>
              <a:t> </a:t>
            </a:r>
            <a:r>
              <a:rPr lang="pt-BR" dirty="0"/>
              <a:t>nos </a:t>
            </a:r>
            <a:r>
              <a:rPr lang="pt-BR" dirty="0">
                <a:solidFill>
                  <a:srgbClr val="00B0F0"/>
                </a:solidFill>
              </a:rPr>
              <a:t>acostamentos</a:t>
            </a:r>
            <a:r>
              <a:rPr lang="pt-BR" dirty="0"/>
              <a:t> das rodovias, </a:t>
            </a:r>
            <a:r>
              <a:rPr lang="pt-BR" dirty="0" smtClean="0"/>
              <a:t>mas </a:t>
            </a:r>
            <a:r>
              <a:rPr lang="pt-BR" dirty="0"/>
              <a:t>em </a:t>
            </a:r>
            <a:r>
              <a:rPr lang="pt-BR" dirty="0">
                <a:solidFill>
                  <a:srgbClr val="00B050"/>
                </a:solidFill>
              </a:rPr>
              <a:t>áreas</a:t>
            </a:r>
            <a:r>
              <a:rPr lang="pt-BR" dirty="0"/>
              <a:t> próximas que </a:t>
            </a:r>
            <a:r>
              <a:rPr lang="pt-BR" dirty="0">
                <a:solidFill>
                  <a:srgbClr val="00B050"/>
                </a:solidFill>
              </a:rPr>
              <a:t>ofereçam condições</a:t>
            </a:r>
            <a:r>
              <a:rPr lang="pt-BR" dirty="0"/>
              <a:t> para tal. </a:t>
            </a:r>
            <a:endParaRPr lang="pt-BR" dirty="0" smtClean="0">
              <a:solidFill>
                <a:srgbClr val="FF66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23678"/>
            <a:ext cx="3860331" cy="277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2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CARGA – </a:t>
            </a:r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Indivisível ou Perigosa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" y="1142990"/>
            <a:ext cx="5652152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Autorização Especial de Trânsito </a:t>
            </a:r>
            <a:r>
              <a:rPr lang="pt-BR" b="1" dirty="0" smtClean="0"/>
              <a:t>- AET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8084" y="1578004"/>
            <a:ext cx="5330900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b="1" dirty="0" smtClean="0"/>
              <a:t>Art. 101 (CTB) -</a:t>
            </a:r>
            <a:r>
              <a:rPr lang="pt-BR" dirty="0" smtClean="0"/>
              <a:t> </a:t>
            </a:r>
            <a:r>
              <a:rPr lang="pt-BR" dirty="0"/>
              <a:t>Ao </a:t>
            </a:r>
            <a:r>
              <a:rPr lang="pt-BR" dirty="0">
                <a:solidFill>
                  <a:srgbClr val="00B0F0"/>
                </a:solidFill>
              </a:rPr>
              <a:t>veículo</a:t>
            </a:r>
            <a:r>
              <a:rPr lang="pt-BR" dirty="0"/>
              <a:t> ou combinação de veículos </a:t>
            </a:r>
            <a:r>
              <a:rPr lang="pt-BR" dirty="0">
                <a:solidFill>
                  <a:srgbClr val="00B050"/>
                </a:solidFill>
              </a:rPr>
              <a:t>utilizado no transporte de carga indivisível</a:t>
            </a:r>
            <a:r>
              <a:rPr lang="pt-BR" dirty="0"/>
              <a:t>, que </a:t>
            </a:r>
            <a:r>
              <a:rPr lang="pt-BR" dirty="0">
                <a:solidFill>
                  <a:srgbClr val="FF3300"/>
                </a:solidFill>
              </a:rPr>
              <a:t>não</a:t>
            </a:r>
            <a:r>
              <a:rPr lang="pt-BR" dirty="0"/>
              <a:t> se enquadre nos </a:t>
            </a:r>
            <a:r>
              <a:rPr lang="pt-BR" dirty="0">
                <a:solidFill>
                  <a:srgbClr val="FF3300"/>
                </a:solidFill>
              </a:rPr>
              <a:t>limites de peso e dimensões</a:t>
            </a:r>
            <a:r>
              <a:rPr lang="pt-BR" dirty="0"/>
              <a:t> estabelecidos pelo Contran, </a:t>
            </a:r>
            <a:r>
              <a:rPr lang="pt-BR" dirty="0">
                <a:solidFill>
                  <a:srgbClr val="7030A0"/>
                </a:solidFill>
              </a:rPr>
              <a:t>poderá</a:t>
            </a:r>
            <a:r>
              <a:rPr lang="pt-BR" dirty="0"/>
              <a:t> ser concedida, pela autoridade com circunscrição sobre a via, </a:t>
            </a:r>
            <a:r>
              <a:rPr lang="pt-BR" dirty="0">
                <a:solidFill>
                  <a:srgbClr val="00B0F0"/>
                </a:solidFill>
              </a:rPr>
              <a:t>Autorização Especial de Trânsito</a:t>
            </a:r>
            <a:r>
              <a:rPr lang="pt-BR" dirty="0"/>
              <a:t> (AET), com </a:t>
            </a:r>
            <a:r>
              <a:rPr lang="pt-BR" dirty="0">
                <a:solidFill>
                  <a:srgbClr val="00B050"/>
                </a:solidFill>
              </a:rPr>
              <a:t>prazo certo</a:t>
            </a:r>
            <a:r>
              <a:rPr lang="pt-BR" dirty="0"/>
              <a:t>, válida para </a:t>
            </a:r>
            <a:r>
              <a:rPr lang="pt-BR" dirty="0">
                <a:solidFill>
                  <a:srgbClr val="00B050"/>
                </a:solidFill>
              </a:rPr>
              <a:t>cada viagem</a:t>
            </a:r>
            <a:r>
              <a:rPr lang="pt-BR" dirty="0"/>
              <a:t>, atendidas as medidas de segurança consideradas necessárias.</a:t>
            </a:r>
            <a:endParaRPr lang="pt-BR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03638"/>
            <a:ext cx="2359174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58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9050">
          <a:noFill/>
        </a:ln>
      </a:spPr>
      <a:bodyPr wrap="square" rtlCol="0">
        <a:spAutoFit/>
      </a:bodyPr>
      <a:lstStyle>
        <a:defPPr algn="just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15595</TotalTime>
  <Words>4810</Words>
  <Application>Microsoft Office PowerPoint</Application>
  <PresentationFormat>Apresentação na tela (16:9)</PresentationFormat>
  <Paragraphs>380</Paragraphs>
  <Slides>59</Slides>
  <Notes>59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3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AERaça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SalaDeAula</dc:creator>
  <cp:lastModifiedBy>ESCRITÓRIO</cp:lastModifiedBy>
  <cp:revision>1798</cp:revision>
  <dcterms:created xsi:type="dcterms:W3CDTF">2012-09-21T18:40:16Z</dcterms:created>
  <dcterms:modified xsi:type="dcterms:W3CDTF">2019-10-21T13:54:17Z</dcterms:modified>
</cp:coreProperties>
</file>