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media/image56.jpg" ContentType="image/png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8"/>
  </p:notesMasterIdLst>
  <p:sldIdLst>
    <p:sldId id="679" r:id="rId2"/>
    <p:sldId id="998" r:id="rId3"/>
    <p:sldId id="999" r:id="rId4"/>
    <p:sldId id="1053" r:id="rId5"/>
    <p:sldId id="1054" r:id="rId6"/>
    <p:sldId id="1055" r:id="rId7"/>
    <p:sldId id="1056" r:id="rId8"/>
    <p:sldId id="1057" r:id="rId9"/>
    <p:sldId id="1058" r:id="rId10"/>
    <p:sldId id="1059" r:id="rId11"/>
    <p:sldId id="1060" r:id="rId12"/>
    <p:sldId id="1061" r:id="rId13"/>
    <p:sldId id="1062" r:id="rId14"/>
    <p:sldId id="1049" r:id="rId15"/>
    <p:sldId id="1063" r:id="rId16"/>
    <p:sldId id="1064" r:id="rId17"/>
    <p:sldId id="1065" r:id="rId18"/>
    <p:sldId id="1066" r:id="rId19"/>
    <p:sldId id="1067" r:id="rId20"/>
    <p:sldId id="1068" r:id="rId21"/>
    <p:sldId id="1069" r:id="rId22"/>
    <p:sldId id="1070" r:id="rId23"/>
    <p:sldId id="1071" r:id="rId24"/>
    <p:sldId id="1072" r:id="rId25"/>
    <p:sldId id="1073" r:id="rId26"/>
    <p:sldId id="1074" r:id="rId27"/>
    <p:sldId id="1075" r:id="rId28"/>
    <p:sldId id="1076" r:id="rId29"/>
    <p:sldId id="1077" r:id="rId30"/>
    <p:sldId id="1078" r:id="rId31"/>
    <p:sldId id="1079" r:id="rId32"/>
    <p:sldId id="1080" r:id="rId33"/>
    <p:sldId id="1081" r:id="rId34"/>
    <p:sldId id="1082" r:id="rId35"/>
    <p:sldId id="1083" r:id="rId36"/>
    <p:sldId id="1084" r:id="rId37"/>
    <p:sldId id="1085" r:id="rId38"/>
    <p:sldId id="1086" r:id="rId39"/>
    <p:sldId id="1087" r:id="rId40"/>
    <p:sldId id="1088" r:id="rId41"/>
    <p:sldId id="1089" r:id="rId42"/>
    <p:sldId id="1090" r:id="rId43"/>
    <p:sldId id="1091" r:id="rId44"/>
    <p:sldId id="1092" r:id="rId45"/>
    <p:sldId id="1093" r:id="rId46"/>
    <p:sldId id="1094" r:id="rId47"/>
    <p:sldId id="1095" r:id="rId48"/>
    <p:sldId id="1096" r:id="rId49"/>
    <p:sldId id="1097" r:id="rId50"/>
    <p:sldId id="1098" r:id="rId51"/>
    <p:sldId id="1099" r:id="rId52"/>
    <p:sldId id="1100" r:id="rId53"/>
    <p:sldId id="1101" r:id="rId54"/>
    <p:sldId id="1102" r:id="rId55"/>
    <p:sldId id="1103" r:id="rId56"/>
    <p:sldId id="1104" r:id="rId5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7IUCajHEErAjrpffD+hl3g==" hashData="t73JcRMjupa+geAsKqWzghe+8d2s+Kji4fdsR7woDGNkzCzsl/nfXoyejzAZnh1OpRmTvxXuzdxhgdoytZtW4w=="/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  <a:srgbClr val="008000"/>
    <a:srgbClr val="FF3300"/>
    <a:srgbClr val="FF0000"/>
    <a:srgbClr val="CE0702"/>
    <a:srgbClr val="CCEED4"/>
    <a:srgbClr val="000099"/>
    <a:srgbClr val="FF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66" autoAdjust="0"/>
  </p:normalViewPr>
  <p:slideViewPr>
    <p:cSldViewPr>
      <p:cViewPr varScale="1">
        <p:scale>
          <a:sx n="140" d="100"/>
          <a:sy n="140" d="100"/>
        </p:scale>
        <p:origin x="69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64303-FDB9-49DD-B6AB-93FB1A784DD9}" type="datetimeFigureOut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7B7FC-D94D-4A8A-BDE8-6A93F37264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61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0324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923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1028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0541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810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6682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9382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9594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870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2366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4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0872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3585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0494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5428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7457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3895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7046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79205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27577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3794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4494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54813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4341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09628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74144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24230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5160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86431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1811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135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34056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2489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9846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65280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12987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77163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00401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00840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53338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95751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69984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23167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6054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23859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9099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22951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12948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44075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92361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96788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3419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7782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4608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4110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285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5C93-0C39-4ACD-923F-3E095F09F9E9}" type="datetime1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7F32-15D0-4408-9D2D-555325755275}" type="datetime1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EBFE-1A1B-4617-99C0-BFBE815556BE}" type="datetime1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8D3F-4BF3-4056-8ED3-D8EFB039C973}" type="datetime1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54F7-1576-4FD7-AB15-210A59CA1F3E}" type="datetime1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3B66-7125-4DB3-8FBA-297446F79A50}" type="datetime1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2FDA-9365-43B0-9F1F-BD7E3C456583}" type="datetime1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8152-CC9C-49B4-A9FA-B3ACA18BF76E}" type="datetime1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D06C-3BC0-4826-B94F-53B94033CA17}" type="datetime1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2C5B-4CC0-4F99-B6E6-CE58C1EF0FED}" type="datetime1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0EE9-826E-443C-80BB-D7BBB9F61184}" type="datetime1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F0E2-B3EC-4F90-A09C-620B163CD7BE}" type="datetime1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39751" y="1133912"/>
            <a:ext cx="4391907" cy="861774"/>
          </a:xfrm>
          <a:prstGeom prst="rect">
            <a:avLst/>
          </a:prstGeom>
          <a:solidFill>
            <a:srgbClr val="00660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>
                <a:solidFill>
                  <a:schemeClr val="bg1"/>
                </a:solidFill>
              </a:rPr>
              <a:t>MÓDULO II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2339750" y="2067694"/>
            <a:ext cx="4391907" cy="138371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pt-BR" sz="5000" b="1" dirty="0">
                <a:solidFill>
                  <a:srgbClr val="006600"/>
                </a:solidFill>
              </a:rPr>
              <a:t>DIREÇÃO</a:t>
            </a:r>
          </a:p>
          <a:p>
            <a:pPr algn="ctr">
              <a:lnSpc>
                <a:spcPts val="5000"/>
              </a:lnSpc>
            </a:pPr>
            <a:r>
              <a:rPr lang="pt-BR" sz="5000" b="1" dirty="0">
                <a:solidFill>
                  <a:srgbClr val="006600"/>
                </a:solidFill>
              </a:rPr>
              <a:t>DEFENSIVA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339751" y="3363838"/>
            <a:ext cx="4391907" cy="861774"/>
          </a:xfrm>
          <a:prstGeom prst="rect">
            <a:avLst/>
          </a:prstGeom>
          <a:solidFill>
            <a:srgbClr val="006600">
              <a:alpha val="20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>
                <a:solidFill>
                  <a:srgbClr val="006600"/>
                </a:solidFill>
              </a:rPr>
              <a:t>15 HORAS</a:t>
            </a:r>
          </a:p>
        </p:txBody>
      </p:sp>
    </p:spTree>
    <p:extLst>
      <p:ext uri="{BB962C8B-B14F-4D97-AF65-F5344CB8AC3E}">
        <p14:creationId xmlns:p14="http://schemas.microsoft.com/office/powerpoint/2010/main" val="4241646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09635" y="1214428"/>
            <a:ext cx="2556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IMPERÍCIA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72522" y="1214428"/>
            <a:ext cx="2556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IMPRUDÊNCIA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6326051" y="1214428"/>
            <a:ext cx="2571736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NEGLIGÊNCIA</a:t>
            </a:r>
          </a:p>
        </p:txBody>
      </p:sp>
      <p:pic>
        <p:nvPicPr>
          <p:cNvPr id="6" name="Imagem 5" descr="Imperí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977803"/>
            <a:ext cx="2428892" cy="1879963"/>
          </a:xfrm>
          <a:prstGeom prst="rect">
            <a:avLst/>
          </a:prstGeom>
        </p:spPr>
      </p:pic>
      <p:pic>
        <p:nvPicPr>
          <p:cNvPr id="7" name="Imagem 6" descr="Avanço de Sina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071816"/>
            <a:ext cx="1789975" cy="1694509"/>
          </a:xfrm>
          <a:prstGeom prst="rect">
            <a:avLst/>
          </a:prstGeom>
        </p:spPr>
      </p:pic>
      <p:pic>
        <p:nvPicPr>
          <p:cNvPr id="9" name="Imagem 8" descr="Condutor com son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2857502"/>
            <a:ext cx="1619250" cy="196215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7275" y="1714494"/>
            <a:ext cx="255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C00000"/>
                </a:solidFill>
              </a:rPr>
              <a:t>Falta</a:t>
            </a:r>
            <a:r>
              <a:rPr lang="pt-BR" sz="2000" dirty="0">
                <a:solidFill>
                  <a:schemeClr val="tx2"/>
                </a:solidFill>
              </a:rPr>
              <a:t> de </a:t>
            </a:r>
            <a:r>
              <a:rPr lang="pt-BR" sz="2000" dirty="0">
                <a:solidFill>
                  <a:srgbClr val="00B050"/>
                </a:solidFill>
              </a:rPr>
              <a:t>habilidade</a:t>
            </a:r>
            <a:r>
              <a:rPr lang="pt-BR" sz="2000" dirty="0">
                <a:solidFill>
                  <a:schemeClr val="tx2"/>
                </a:solidFill>
              </a:rPr>
              <a:t>, treinamento e domínio com o veículo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290763" y="1714494"/>
            <a:ext cx="255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B050"/>
                </a:solidFill>
              </a:rPr>
              <a:t>Ato inseguro</a:t>
            </a:r>
            <a:r>
              <a:rPr lang="pt-BR" sz="2000" dirty="0">
                <a:solidFill>
                  <a:schemeClr val="tx2"/>
                </a:solidFill>
              </a:rPr>
              <a:t> praticado pelo condutor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6330" y="1142990"/>
            <a:ext cx="2786050" cy="37147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169153" y="1135894"/>
            <a:ext cx="2786050" cy="372187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215074" y="1135895"/>
            <a:ext cx="2786050" cy="372187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357951" y="1785932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B050"/>
                </a:solidFill>
              </a:rPr>
              <a:t>Indiferença</a:t>
            </a:r>
            <a:r>
              <a:rPr lang="pt-BR" dirty="0">
                <a:solidFill>
                  <a:schemeClr val="tx2"/>
                </a:solidFill>
              </a:rPr>
              <a:t> do condutor diante de uma condição adversa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ACIDENTES – Principais causas</a:t>
            </a:r>
          </a:p>
        </p:txBody>
      </p:sp>
    </p:spTree>
    <p:extLst>
      <p:ext uri="{BB962C8B-B14F-4D97-AF65-F5344CB8AC3E}">
        <p14:creationId xmlns:p14="http://schemas.microsoft.com/office/powerpoint/2010/main" val="285678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357158" y="1290627"/>
            <a:ext cx="6000792" cy="1285884"/>
          </a:xfrm>
          <a:prstGeom prst="roundRect">
            <a:avLst>
              <a:gd name="adj" fmla="val 43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200" b="1" i="1" dirty="0">
                <a:solidFill>
                  <a:srgbClr val="006600"/>
                </a:solidFill>
                <a:latin typeface="Calibri" pitchFamily="34" charset="0"/>
              </a:rPr>
              <a:t>Ergonomia</a:t>
            </a:r>
            <a:r>
              <a:rPr lang="pt-BR" sz="2200" i="1" dirty="0">
                <a:solidFill>
                  <a:srgbClr val="006600"/>
                </a:solidFill>
                <a:latin typeface="Calibri" pitchFamily="34" charset="0"/>
              </a:rPr>
              <a:t> é a </a:t>
            </a:r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ciência</a:t>
            </a:r>
            <a:r>
              <a:rPr lang="pt-BR" sz="2200" i="1" dirty="0">
                <a:solidFill>
                  <a:srgbClr val="006600"/>
                </a:solidFill>
                <a:latin typeface="Calibri" pitchFamily="34" charset="0"/>
              </a:rPr>
              <a:t> que estuda a relação homem/máquina. Objetiva oferecer maior conforto e segurança aos usuários.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2143108" y="3214692"/>
            <a:ext cx="4643470" cy="1357322"/>
          </a:xfrm>
          <a:prstGeom prst="roundRect">
            <a:avLst>
              <a:gd name="adj" fmla="val 653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rgbClr val="FF0000"/>
                </a:solidFill>
                <a:latin typeface="Calibri" pitchFamily="34" charset="0"/>
              </a:rPr>
              <a:t>O motorista deve tomar cuidado com esta 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facilidade subjetiva</a:t>
            </a:r>
            <a:r>
              <a:rPr lang="pt-BR" sz="2000" i="1" dirty="0">
                <a:solidFill>
                  <a:srgbClr val="FF0000"/>
                </a:solidFill>
                <a:latin typeface="Calibri" pitchFamily="34" charset="0"/>
              </a:rPr>
              <a:t>, não descuidando-se da atenção  e conduta correta ao dirigir.</a:t>
            </a:r>
            <a:endParaRPr lang="pt-BR" sz="2000" i="1" dirty="0">
              <a:solidFill>
                <a:srgbClr val="FF0000"/>
              </a:solidFill>
            </a:endParaRPr>
          </a:p>
        </p:txBody>
      </p:sp>
      <p:pic>
        <p:nvPicPr>
          <p:cNvPr id="5" name="Imagem 4" descr="Ergonomia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1219190"/>
            <a:ext cx="2143140" cy="142399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7" name="Imagem 6" descr="Postura corre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3000378"/>
            <a:ext cx="1857388" cy="1841486"/>
          </a:xfrm>
          <a:prstGeom prst="rect">
            <a:avLst/>
          </a:prstGeom>
        </p:spPr>
      </p:pic>
      <p:pic>
        <p:nvPicPr>
          <p:cNvPr id="10" name="Imagem 9" descr="Freio AB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071948"/>
            <a:ext cx="1331205" cy="770552"/>
          </a:xfrm>
          <a:prstGeom prst="rect">
            <a:avLst/>
          </a:prstGeom>
        </p:spPr>
      </p:pic>
      <p:pic>
        <p:nvPicPr>
          <p:cNvPr id="11" name="Imagem 10" descr="Banco Ergonômic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14282" y="2857502"/>
            <a:ext cx="1259775" cy="971546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ERGONOMIA</a:t>
            </a:r>
          </a:p>
        </p:txBody>
      </p:sp>
    </p:spTree>
    <p:extLst>
      <p:ext uri="{BB962C8B-B14F-4D97-AF65-F5344CB8AC3E}">
        <p14:creationId xmlns:p14="http://schemas.microsoft.com/office/powerpoint/2010/main" val="406380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Direção Defensiva – </a:t>
            </a:r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Acidente Evitável ou Não Evitável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7544" y="1275606"/>
            <a:ext cx="5400600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>
                <a:solidFill>
                  <a:srgbClr val="00B0F0"/>
                </a:solidFill>
              </a:rPr>
              <a:t>Acidente evitável</a:t>
            </a:r>
            <a:r>
              <a:rPr lang="pt-BR" dirty="0"/>
              <a:t> é aquele em que os motoristas envolvidos </a:t>
            </a:r>
            <a:r>
              <a:rPr lang="pt-BR" dirty="0">
                <a:solidFill>
                  <a:srgbClr val="FF6600"/>
                </a:solidFill>
              </a:rPr>
              <a:t>NÃO fizeram tudo</a:t>
            </a:r>
            <a:r>
              <a:rPr lang="pt-BR" dirty="0"/>
              <a:t> o que podia ser feito para evitar que o acidente acontecesse.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427984" y="3106335"/>
            <a:ext cx="4129160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Já o </a:t>
            </a:r>
            <a:r>
              <a:rPr lang="pt-BR" dirty="0">
                <a:solidFill>
                  <a:srgbClr val="00B0F0"/>
                </a:solidFill>
              </a:rPr>
              <a:t>acidente inevitável</a:t>
            </a:r>
            <a:r>
              <a:rPr lang="pt-BR" dirty="0"/>
              <a:t> é aquele em que o motorista </a:t>
            </a:r>
            <a:r>
              <a:rPr lang="pt-BR" dirty="0">
                <a:solidFill>
                  <a:srgbClr val="FF6600"/>
                </a:solidFill>
              </a:rPr>
              <a:t>fez tudo</a:t>
            </a:r>
            <a:r>
              <a:rPr lang="pt-BR" dirty="0"/>
              <a:t> o que era possível, mas não conseguiu evitá-lo.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99184"/>
            <a:ext cx="3721596" cy="1860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62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Direção Defensiva – </a:t>
            </a:r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Acidente Evitável ou Não Evitável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19362" y="1418250"/>
            <a:ext cx="5688632" cy="7177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t-BR" dirty="0">
                <a:solidFill>
                  <a:srgbClr val="006600"/>
                </a:solidFill>
              </a:rPr>
              <a:t>Acidentes acontecem devido a um fator ou uma combinação de fatores causadores.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1043608" y="2571750"/>
            <a:ext cx="6552728" cy="7920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t-BR" dirty="0">
                <a:solidFill>
                  <a:schemeClr val="tx2"/>
                </a:solidFill>
              </a:rPr>
              <a:t>A direção defensiva ajuda a prever estes fatores e ensina técnicas para controlá-los, de forma a evitar que os acidentes ocorram.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051720" y="3785048"/>
            <a:ext cx="6840760" cy="79981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2500"/>
              </a:lnSpc>
            </a:pPr>
            <a:r>
              <a:rPr lang="pt-BR" dirty="0">
                <a:solidFill>
                  <a:srgbClr val="7030A0"/>
                </a:solidFill>
              </a:rPr>
              <a:t> Porém, não existe uma divisão clara entre estes dois tipos de acidentes, de maneira que muitas vezes fica impossível classificá-los.</a:t>
            </a:r>
          </a:p>
        </p:txBody>
      </p:sp>
    </p:spTree>
    <p:extLst>
      <p:ext uri="{BB962C8B-B14F-4D97-AF65-F5344CB8AC3E}">
        <p14:creationId xmlns:p14="http://schemas.microsoft.com/office/powerpoint/2010/main" val="112610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Direção Defensiva – </a:t>
            </a:r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Acidente Evitável ou Não Evitável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7544" y="1707654"/>
            <a:ext cx="3888432" cy="278537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Normalmente as pessoas perguntam </a:t>
            </a:r>
            <a:r>
              <a:rPr lang="pt-BR" dirty="0">
                <a:solidFill>
                  <a:srgbClr val="00B0F0"/>
                </a:solidFill>
              </a:rPr>
              <a:t>quem é o culpado</a:t>
            </a:r>
            <a:r>
              <a:rPr lang="pt-BR" dirty="0"/>
              <a:t>, sendo que a pergunta correta é: “</a:t>
            </a:r>
            <a:r>
              <a:rPr lang="pt-BR" dirty="0">
                <a:solidFill>
                  <a:srgbClr val="FF6600"/>
                </a:solidFill>
              </a:rPr>
              <a:t>quem poderia ter evitado o acidente</a:t>
            </a:r>
            <a:r>
              <a:rPr lang="pt-BR" dirty="0"/>
              <a:t>”. Uma das maiores causas dos acidentes é o comportamento do próprio condutor do veículo.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9622"/>
            <a:ext cx="3810000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tângulo 10"/>
          <p:cNvSpPr/>
          <p:nvPr/>
        </p:nvSpPr>
        <p:spPr>
          <a:xfrm>
            <a:off x="-32" y="1142990"/>
            <a:ext cx="4644040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Quem é o culpado?</a:t>
            </a:r>
          </a:p>
        </p:txBody>
      </p:sp>
    </p:spTree>
    <p:extLst>
      <p:ext uri="{BB962C8B-B14F-4D97-AF65-F5344CB8AC3E}">
        <p14:creationId xmlns:p14="http://schemas.microsoft.com/office/powerpoint/2010/main" val="213593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Direção Defensiva – </a:t>
            </a:r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Acidente Evitável ou Não Evitável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4" y="1563638"/>
            <a:ext cx="8100392" cy="268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66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Direção Defensiva – </a:t>
            </a:r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Acidente Evitável ou Não Evitável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467544" y="1347614"/>
            <a:ext cx="5976664" cy="8640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t-BR" dirty="0">
                <a:solidFill>
                  <a:srgbClr val="006600"/>
                </a:solidFill>
              </a:rPr>
              <a:t>De acordo com as estatísticas apresentadas pelo Detran/SP, considerando os acidentes de trânsito no Brasil: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9552" y="2427734"/>
            <a:ext cx="5904656" cy="189282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/>
              <a:t>75% são causados por falhas humanas;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/>
              <a:t>12% são causados por falhas mecânicas dos veículos;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/>
              <a:t>6% são causados por más condições das vias;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/>
              <a:t>7% outras causas.</a:t>
            </a:r>
          </a:p>
        </p:txBody>
      </p:sp>
    </p:spTree>
    <p:extLst>
      <p:ext uri="{BB962C8B-B14F-4D97-AF65-F5344CB8AC3E}">
        <p14:creationId xmlns:p14="http://schemas.microsoft.com/office/powerpoint/2010/main" val="32556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5357850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Percepção / Reação + Frenagem = Parada</a:t>
            </a:r>
          </a:p>
        </p:txBody>
      </p:sp>
      <p:pic>
        <p:nvPicPr>
          <p:cNvPr id="5" name="Imagem 4" descr="Distância de Para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28807"/>
            <a:ext cx="9144000" cy="21705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conceitos</a:t>
            </a:r>
          </a:p>
        </p:txBody>
      </p:sp>
    </p:spTree>
    <p:extLst>
      <p:ext uri="{BB962C8B-B14F-4D97-AF65-F5344CB8AC3E}">
        <p14:creationId xmlns:p14="http://schemas.microsoft.com/office/powerpoint/2010/main" val="1168744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Direção Defensiva – </a:t>
            </a:r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Acidente Evitável ou Não Evitável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510748" y="1435770"/>
            <a:ext cx="8136904" cy="21602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0" tIns="180000" rIns="36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Dessa forma, considerando que a produção e conservação dos veículos e a construção e manutenção das estradas também são responsabilidades humanas, podemos dizer que o homem, no mínimo, é responsável, direta ou indiretamente, por 93% dos acidentes.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75806"/>
            <a:ext cx="2286000" cy="138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1488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ulcos do pn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714626"/>
            <a:ext cx="3214710" cy="2146291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214282" y="1131590"/>
            <a:ext cx="5365260" cy="40480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2"/>
                </a:solidFill>
                <a:latin typeface="Calibri" pitchFamily="34" charset="0"/>
              </a:rPr>
              <a:t>...é a capacidade de atrito do pneu com o pavimento.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14282" y="1857370"/>
            <a:ext cx="3929090" cy="42862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pt-BR" dirty="0">
                <a:solidFill>
                  <a:srgbClr val="FF0000"/>
                </a:solidFill>
                <a:latin typeface="Calibri" pitchFamily="34" charset="0"/>
              </a:rPr>
              <a:t>A aderência está diretamente ligada: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Imagem 9" descr="Calibragem de pneu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38514"/>
            <a:ext cx="4830543" cy="169069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277282" y="2857502"/>
            <a:ext cx="2437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/>
              <a:t>Calibragem</a:t>
            </a:r>
            <a:r>
              <a:rPr lang="en-US" sz="2200" b="1" dirty="0"/>
              <a:t> </a:t>
            </a:r>
            <a:r>
              <a:rPr lang="pt-BR" sz="2200" b="1" noProof="1"/>
              <a:t>Correta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643702" y="1928808"/>
            <a:ext cx="17363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noProof="1"/>
              <a:t>Conservação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857884" y="1875643"/>
            <a:ext cx="3071834" cy="3071834"/>
          </a:xfrm>
          <a:prstGeom prst="roundRect">
            <a:avLst>
              <a:gd name="adj" fmla="val 6283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 rot="5400000">
            <a:off x="1873340" y="2624211"/>
            <a:ext cx="684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stCxn id="6" idx="3"/>
          </p:cNvCxnSpPr>
          <p:nvPr/>
        </p:nvCxnSpPr>
        <p:spPr>
          <a:xfrm>
            <a:off x="4143372" y="2071684"/>
            <a:ext cx="1571636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ADERÊNCIA</a:t>
            </a:r>
          </a:p>
        </p:txBody>
      </p:sp>
    </p:spTree>
    <p:extLst>
      <p:ext uri="{BB962C8B-B14F-4D97-AF65-F5344CB8AC3E}">
        <p14:creationId xmlns:p14="http://schemas.microsoft.com/office/powerpoint/2010/main" val="139529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edondar Retângulo no Mesmo Canto Lateral 2"/>
          <p:cNvSpPr/>
          <p:nvPr/>
        </p:nvSpPr>
        <p:spPr>
          <a:xfrm rot="5400000">
            <a:off x="2141984" y="-1082402"/>
            <a:ext cx="576064" cy="4860032"/>
          </a:xfrm>
          <a:prstGeom prst="round2SameRect">
            <a:avLst>
              <a:gd name="adj1" fmla="val 38144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3000" b="1" dirty="0">
                <a:solidFill>
                  <a:schemeClr val="tx2"/>
                </a:solidFill>
              </a:rPr>
              <a:t>APRESENTAÇÃO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9552" y="1833566"/>
            <a:ext cx="8208912" cy="278537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sz="2000" dirty="0"/>
              <a:t>De acordo com pesquisas do DNIT (Departamento Nacional de Infraestrutura de Transportes), o </a:t>
            </a:r>
            <a:r>
              <a:rPr lang="pt-BR" sz="2000"/>
              <a:t>Brasil perde média, </a:t>
            </a:r>
            <a:r>
              <a:rPr lang="pt-BR" sz="2000" dirty="0"/>
              <a:t>35 mil pessoas ao ano em acidentes rodoviários. Por causa destes acidentes, anualmente cerca de 100 mil pessoas ficam inválidas e outras 400 mil ocupam os leitos dos hospitais durante muitos dias. Esses dados levam à reflexão sobre a necessidade de trabalharmos mais com a prevenção dos acidentes rodoviários e sobre os procedimentos de segurança para reduzi-los ou evitar suas consequências.</a:t>
            </a:r>
          </a:p>
        </p:txBody>
      </p:sp>
    </p:spTree>
    <p:extLst>
      <p:ext uri="{BB962C8B-B14F-4D97-AF65-F5344CB8AC3E}">
        <p14:creationId xmlns:p14="http://schemas.microsoft.com/office/powerpoint/2010/main" val="93551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efeito de aquaplanagem de pneu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143108" y="3286130"/>
            <a:ext cx="3786214" cy="1564334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142844" y="1214428"/>
            <a:ext cx="6157348" cy="1071570"/>
          </a:xfrm>
          <a:prstGeom prst="roundRect">
            <a:avLst>
              <a:gd name="adj" fmla="val 704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dirty="0">
                <a:solidFill>
                  <a:schemeClr val="tx2"/>
                </a:solidFill>
                <a:latin typeface="Calibri" pitchFamily="34" charset="0"/>
              </a:rPr>
              <a:t>... é a </a:t>
            </a:r>
            <a:r>
              <a:rPr lang="pt-BR" sz="2200" b="1" dirty="0">
                <a:solidFill>
                  <a:schemeClr val="tx2"/>
                </a:solidFill>
                <a:latin typeface="Calibri" pitchFamily="34" charset="0"/>
              </a:rPr>
              <a:t>perda total da aderência</a:t>
            </a:r>
            <a:r>
              <a:rPr lang="pt-BR" sz="2200" dirty="0">
                <a:solidFill>
                  <a:schemeClr val="tx2"/>
                </a:solidFill>
                <a:latin typeface="Calibri" pitchFamily="34" charset="0"/>
              </a:rPr>
              <a:t> dos pneus com o pavimento, devido a uma fina camada d’água</a:t>
            </a:r>
          </a:p>
          <a:p>
            <a:r>
              <a:rPr lang="pt-BR" sz="2200" dirty="0">
                <a:solidFill>
                  <a:schemeClr val="tx2"/>
                </a:solidFill>
                <a:latin typeface="Calibri" pitchFamily="34" charset="0"/>
              </a:rPr>
              <a:t>formada entre a pista e os pneus.</a:t>
            </a: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6" name="Imagem 5" descr="Aguaplanag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669103"/>
            <a:ext cx="2517981" cy="1686572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7" name="Retângulo 6"/>
          <p:cNvSpPr/>
          <p:nvPr/>
        </p:nvSpPr>
        <p:spPr>
          <a:xfrm>
            <a:off x="-32" y="2568940"/>
            <a:ext cx="3571900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O que fazer:</a:t>
            </a:r>
          </a:p>
        </p:txBody>
      </p:sp>
      <p:sp>
        <p:nvSpPr>
          <p:cNvPr id="9" name="Retângulo 8"/>
          <p:cNvSpPr/>
          <p:nvPr/>
        </p:nvSpPr>
        <p:spPr>
          <a:xfrm>
            <a:off x="5500694" y="2568940"/>
            <a:ext cx="3643338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O que NÃO fazer: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14282" y="2928940"/>
            <a:ext cx="33861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/>
              <a:t>►Reduzir a marcha</a:t>
            </a:r>
          </a:p>
          <a:p>
            <a:pPr>
              <a:lnSpc>
                <a:spcPct val="150000"/>
              </a:lnSpc>
            </a:pPr>
            <a:r>
              <a:rPr lang="pt-BR" sz="2200" i="1" dirty="0"/>
              <a:t>►Virar levemente a direção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429256" y="2928940"/>
            <a:ext cx="36826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/>
              <a:t>►Frear</a:t>
            </a:r>
          </a:p>
          <a:p>
            <a:pPr>
              <a:lnSpc>
                <a:spcPct val="150000"/>
              </a:lnSpc>
            </a:pPr>
            <a:r>
              <a:rPr lang="pt-BR" sz="2200" i="1" dirty="0"/>
              <a:t>►Virar bruscamente a direção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Aquaplanagem / Hidroplanagem</a:t>
            </a:r>
          </a:p>
        </p:txBody>
      </p:sp>
    </p:spTree>
    <p:extLst>
      <p:ext uri="{BB962C8B-B14F-4D97-AF65-F5344CB8AC3E}">
        <p14:creationId xmlns:p14="http://schemas.microsoft.com/office/powerpoint/2010/main" val="152320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60546" y="1142990"/>
            <a:ext cx="6626032" cy="785818"/>
          </a:xfrm>
          <a:prstGeom prst="roundRect">
            <a:avLst>
              <a:gd name="adj" fmla="val 791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itchFamily="34" charset="0"/>
              </a:rPr>
              <a:t>... consiste na sobrecarga de peso no eixo traseiro ou dianteiro em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Calibri" pitchFamily="34" charset="0"/>
              </a:rPr>
              <a:t> razão da </a:t>
            </a:r>
            <a:r>
              <a:rPr lang="pt-BR" b="1" dirty="0">
                <a:solidFill>
                  <a:schemeClr val="tx1"/>
                </a:solidFill>
                <a:latin typeface="Calibri" pitchFamily="34" charset="0"/>
              </a:rPr>
              <a:t>aceleração</a:t>
            </a:r>
            <a:r>
              <a:rPr lang="pt-BR" dirty="0">
                <a:solidFill>
                  <a:schemeClr val="tx1"/>
                </a:solidFill>
                <a:latin typeface="Calibri" pitchFamily="34" charset="0"/>
              </a:rPr>
              <a:t> ou </a:t>
            </a:r>
            <a:r>
              <a:rPr lang="pt-BR" b="1" dirty="0">
                <a:solidFill>
                  <a:schemeClr val="tx1"/>
                </a:solidFill>
                <a:latin typeface="Calibri" pitchFamily="34" charset="0"/>
              </a:rPr>
              <a:t>desaceleração</a:t>
            </a:r>
            <a:r>
              <a:rPr lang="pt-BR" dirty="0">
                <a:solidFill>
                  <a:schemeClr val="tx1"/>
                </a:solidFill>
                <a:latin typeface="Calibri" pitchFamily="34" charset="0"/>
              </a:rPr>
              <a:t> (frenagem) do veículo.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2844" y="2143122"/>
            <a:ext cx="1656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/>
                </a:solidFill>
              </a:rPr>
              <a:t>Sub-esterçante</a:t>
            </a:r>
          </a:p>
        </p:txBody>
      </p:sp>
      <p:sp>
        <p:nvSpPr>
          <p:cNvPr id="6" name="Retângulo 5"/>
          <p:cNvSpPr/>
          <p:nvPr/>
        </p:nvSpPr>
        <p:spPr>
          <a:xfrm>
            <a:off x="857224" y="2590023"/>
            <a:ext cx="1656000" cy="360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2"/>
                </a:solidFill>
              </a:rPr>
              <a:t>Aceleração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71604" y="3047740"/>
            <a:ext cx="1656000" cy="360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2"/>
                </a:solidFill>
              </a:rPr>
              <a:t>Peso atrás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285984" y="3500444"/>
            <a:ext cx="1656000" cy="360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2"/>
                </a:solidFill>
              </a:rPr>
              <a:t>Desgarra a frente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987438" y="4000510"/>
            <a:ext cx="1656000" cy="360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2"/>
                </a:solidFill>
              </a:rPr>
              <a:t>Joga para FORA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643306" y="4500576"/>
            <a:ext cx="1656000" cy="360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2"/>
                </a:solidFill>
              </a:rPr>
              <a:t>Centrífuga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773256" y="2143122"/>
            <a:ext cx="1656000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/>
                </a:solidFill>
              </a:rPr>
              <a:t>Sobre-esterçante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487636" y="2590023"/>
            <a:ext cx="1656000" cy="360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006600"/>
                </a:solidFill>
              </a:rPr>
              <a:t>Desaceleração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202016" y="3047740"/>
            <a:ext cx="1656000" cy="360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006600"/>
                </a:solidFill>
              </a:rPr>
              <a:t>Peso na frente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916396" y="3500444"/>
            <a:ext cx="1798876" cy="360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006600"/>
                </a:solidFill>
              </a:rPr>
              <a:t>Desgarra a traseira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630776" y="4000510"/>
            <a:ext cx="1656000" cy="360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006600"/>
                </a:solidFill>
              </a:rPr>
              <a:t>Joga para DENTRO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273718" y="4500576"/>
            <a:ext cx="1656000" cy="360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006600"/>
                </a:solidFill>
              </a:rPr>
              <a:t>Centrípeta</a:t>
            </a:r>
          </a:p>
        </p:txBody>
      </p:sp>
      <p:cxnSp>
        <p:nvCxnSpPr>
          <p:cNvPr id="19" name="Conector angulado 18"/>
          <p:cNvCxnSpPr/>
          <p:nvPr/>
        </p:nvCxnSpPr>
        <p:spPr>
          <a:xfrm>
            <a:off x="357158" y="2510945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do 38"/>
          <p:cNvCxnSpPr/>
          <p:nvPr/>
        </p:nvCxnSpPr>
        <p:spPr>
          <a:xfrm>
            <a:off x="1071538" y="3000378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do 39"/>
          <p:cNvCxnSpPr/>
          <p:nvPr/>
        </p:nvCxnSpPr>
        <p:spPr>
          <a:xfrm>
            <a:off x="1785918" y="3468545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do 40"/>
          <p:cNvCxnSpPr/>
          <p:nvPr/>
        </p:nvCxnSpPr>
        <p:spPr>
          <a:xfrm>
            <a:off x="2500298" y="3929072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angulado 41"/>
          <p:cNvCxnSpPr/>
          <p:nvPr/>
        </p:nvCxnSpPr>
        <p:spPr>
          <a:xfrm>
            <a:off x="3143240" y="4429138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angulado 42"/>
          <p:cNvCxnSpPr/>
          <p:nvPr/>
        </p:nvCxnSpPr>
        <p:spPr>
          <a:xfrm>
            <a:off x="4000496" y="2500312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do 43"/>
          <p:cNvCxnSpPr/>
          <p:nvPr/>
        </p:nvCxnSpPr>
        <p:spPr>
          <a:xfrm>
            <a:off x="4714876" y="3000378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angulado 44"/>
          <p:cNvCxnSpPr/>
          <p:nvPr/>
        </p:nvCxnSpPr>
        <p:spPr>
          <a:xfrm>
            <a:off x="5429256" y="3500444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angulado 45"/>
          <p:cNvCxnSpPr/>
          <p:nvPr/>
        </p:nvCxnSpPr>
        <p:spPr>
          <a:xfrm>
            <a:off x="6143636" y="3929072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angulado 46"/>
          <p:cNvCxnSpPr/>
          <p:nvPr/>
        </p:nvCxnSpPr>
        <p:spPr>
          <a:xfrm>
            <a:off x="6786578" y="4429138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Transferência de Massa</a:t>
            </a:r>
          </a:p>
        </p:txBody>
      </p:sp>
    </p:spTree>
    <p:extLst>
      <p:ext uri="{BB962C8B-B14F-4D97-AF65-F5344CB8AC3E}">
        <p14:creationId xmlns:p14="http://schemas.microsoft.com/office/powerpoint/2010/main" val="16672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357158" y="1319250"/>
            <a:ext cx="5400600" cy="928694"/>
          </a:xfrm>
          <a:prstGeom prst="roundRect">
            <a:avLst>
              <a:gd name="adj" fmla="val 7783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tx1"/>
                </a:solidFill>
                <a:latin typeface="Calibri" pitchFamily="34" charset="0"/>
              </a:rPr>
              <a:t>... são </a:t>
            </a:r>
            <a:r>
              <a:rPr lang="pt-BR" sz="2200" b="1" dirty="0">
                <a:solidFill>
                  <a:schemeClr val="tx1"/>
                </a:solidFill>
                <a:latin typeface="Calibri" pitchFamily="34" charset="0"/>
              </a:rPr>
              <a:t>situações</a:t>
            </a:r>
            <a:r>
              <a:rPr lang="pt-BR" sz="2200" dirty="0">
                <a:solidFill>
                  <a:schemeClr val="tx1"/>
                </a:solidFill>
                <a:latin typeface="Calibri" pitchFamily="34" charset="0"/>
              </a:rPr>
              <a:t> encontradas, ao dirigirmos,</a:t>
            </a:r>
          </a:p>
          <a:p>
            <a:pPr algn="ctr"/>
            <a:r>
              <a:rPr lang="pt-BR" sz="2200" dirty="0">
                <a:solidFill>
                  <a:schemeClr val="tx1"/>
                </a:solidFill>
                <a:latin typeface="Calibri" pitchFamily="34" charset="0"/>
              </a:rPr>
              <a:t>que podem nos proporcionar </a:t>
            </a:r>
            <a:r>
              <a:rPr lang="pt-BR" sz="2200" dirty="0">
                <a:solidFill>
                  <a:srgbClr val="C00000"/>
                </a:solidFill>
                <a:latin typeface="Calibri" pitchFamily="34" charset="0"/>
              </a:rPr>
              <a:t>riscos</a:t>
            </a:r>
            <a:r>
              <a:rPr lang="pt-BR" sz="2200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7158" y="2880000"/>
            <a:ext cx="162038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/>
              <a:t>►Luz</a:t>
            </a:r>
          </a:p>
          <a:p>
            <a:pPr>
              <a:lnSpc>
                <a:spcPct val="150000"/>
              </a:lnSpc>
            </a:pPr>
            <a:r>
              <a:rPr lang="pt-BR" sz="2200" i="1" dirty="0"/>
              <a:t>►Tempo</a:t>
            </a:r>
          </a:p>
          <a:p>
            <a:pPr>
              <a:lnSpc>
                <a:spcPct val="150000"/>
              </a:lnSpc>
            </a:pPr>
            <a:r>
              <a:rPr lang="pt-BR" sz="2200" i="1" dirty="0"/>
              <a:t>►Via / Pista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28860" y="2880000"/>
            <a:ext cx="171451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/>
              <a:t>►Trânsito</a:t>
            </a:r>
          </a:p>
          <a:p>
            <a:pPr>
              <a:lnSpc>
                <a:spcPct val="150000"/>
              </a:lnSpc>
            </a:pPr>
            <a:r>
              <a:rPr lang="pt-BR" sz="2200" i="1" dirty="0"/>
              <a:t>►Veículo</a:t>
            </a:r>
          </a:p>
          <a:p>
            <a:pPr>
              <a:lnSpc>
                <a:spcPct val="150000"/>
              </a:lnSpc>
            </a:pPr>
            <a:r>
              <a:rPr lang="pt-BR" sz="2200" i="1" dirty="0"/>
              <a:t>►Condutor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4357686" y="2694866"/>
            <a:ext cx="4466765" cy="2091462"/>
            <a:chOff x="4357686" y="2694866"/>
            <a:chExt cx="4466765" cy="2091462"/>
          </a:xfrm>
        </p:grpSpPr>
        <p:pic>
          <p:nvPicPr>
            <p:cNvPr id="7" name="Imagem 6" descr="principios-de-direcao-defensiva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7686" y="2694866"/>
              <a:ext cx="4466765" cy="2091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CaixaDeTexto 8"/>
            <p:cNvSpPr txBox="1"/>
            <p:nvPr/>
          </p:nvSpPr>
          <p:spPr>
            <a:xfrm>
              <a:off x="5286380" y="2786064"/>
              <a:ext cx="26432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b="1" dirty="0"/>
                <a:t>Cerca de 90% dos acidentes ocorrem por falhas humanas</a:t>
              </a:r>
            </a:p>
          </p:txBody>
        </p:sp>
      </p:grp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CONDIÇÕES ADVERSAS</a:t>
            </a:r>
          </a:p>
        </p:txBody>
      </p:sp>
    </p:spTree>
    <p:extLst>
      <p:ext uri="{BB962C8B-B14F-4D97-AF65-F5344CB8AC3E}">
        <p14:creationId xmlns:p14="http://schemas.microsoft.com/office/powerpoint/2010/main" val="1236670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394077" y="1355040"/>
            <a:ext cx="6429420" cy="424993"/>
          </a:xfrm>
          <a:prstGeom prst="roundRect">
            <a:avLst>
              <a:gd name="adj" fmla="val 9449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</a:rPr>
              <a:t>Ocorre em situações de EXCESSO ou FALTA de </a:t>
            </a:r>
            <a:r>
              <a:rPr lang="pt-BR" dirty="0">
                <a:solidFill>
                  <a:srgbClr val="C00000"/>
                </a:solidFill>
              </a:rPr>
              <a:t>iluminação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2222228"/>
            <a:ext cx="4427984" cy="3571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Ofuscamento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5868144" y="2285998"/>
            <a:ext cx="3275856" cy="3571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Penumbra</a:t>
            </a:r>
          </a:p>
        </p:txBody>
      </p:sp>
      <p:pic>
        <p:nvPicPr>
          <p:cNvPr id="6" name="Imagem 5" descr="farol alt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787774"/>
            <a:ext cx="2428892" cy="1388517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7" name="Imagem 6" descr="Penumb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2859782"/>
            <a:ext cx="3177472" cy="1943865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9" name="Imagem 8" descr="Luz do So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651" y="3138770"/>
            <a:ext cx="1661314" cy="1661314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CONDIÇÃO ADVERSA - LUZ</a:t>
            </a:r>
          </a:p>
        </p:txBody>
      </p:sp>
      <p:sp>
        <p:nvSpPr>
          <p:cNvPr id="2" name="Divisa 1"/>
          <p:cNvSpPr/>
          <p:nvPr/>
        </p:nvSpPr>
        <p:spPr>
          <a:xfrm>
            <a:off x="936379" y="1355040"/>
            <a:ext cx="288032" cy="375038"/>
          </a:xfrm>
          <a:prstGeom prst="chevr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Divisa 11"/>
          <p:cNvSpPr/>
          <p:nvPr/>
        </p:nvSpPr>
        <p:spPr>
          <a:xfrm>
            <a:off x="711017" y="1355040"/>
            <a:ext cx="288032" cy="375038"/>
          </a:xfrm>
          <a:prstGeom prst="chevr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469110" y="1355040"/>
            <a:ext cx="288032" cy="375038"/>
          </a:xfrm>
          <a:prstGeom prst="chevr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Divisa 13"/>
          <p:cNvSpPr/>
          <p:nvPr/>
        </p:nvSpPr>
        <p:spPr>
          <a:xfrm rot="10800000">
            <a:off x="8460432" y="1366321"/>
            <a:ext cx="288032" cy="375038"/>
          </a:xfrm>
          <a:prstGeom prst="chevr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Divisa 14"/>
          <p:cNvSpPr/>
          <p:nvPr/>
        </p:nvSpPr>
        <p:spPr>
          <a:xfrm rot="10800000">
            <a:off x="8235070" y="1366321"/>
            <a:ext cx="288032" cy="375038"/>
          </a:xfrm>
          <a:prstGeom prst="chevr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Divisa 15"/>
          <p:cNvSpPr/>
          <p:nvPr/>
        </p:nvSpPr>
        <p:spPr>
          <a:xfrm rot="10800000">
            <a:off x="7993163" y="1366321"/>
            <a:ext cx="288032" cy="375038"/>
          </a:xfrm>
          <a:prstGeom prst="chevr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Ven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" y="2823154"/>
            <a:ext cx="3500462" cy="2136012"/>
          </a:xfrm>
          <a:prstGeom prst="rect">
            <a:avLst/>
          </a:prstGeom>
        </p:spPr>
      </p:pic>
      <p:pic>
        <p:nvPicPr>
          <p:cNvPr id="4" name="Imagem 3" descr="dirigindo na chuva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1285865"/>
            <a:ext cx="2357454" cy="143411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5" name="Imagem 4" descr="farol cerração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060" y="3000378"/>
            <a:ext cx="2551240" cy="157163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6" name="CaixaDeTexto 5"/>
          <p:cNvSpPr txBox="1"/>
          <p:nvPr/>
        </p:nvSpPr>
        <p:spPr>
          <a:xfrm>
            <a:off x="1142976" y="1142990"/>
            <a:ext cx="192882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►Chuva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85984" y="1643056"/>
            <a:ext cx="192882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►Vento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143240" y="2143122"/>
            <a:ext cx="192882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►Calor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857620" y="2714626"/>
            <a:ext cx="192882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►Frio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286248" y="3381358"/>
            <a:ext cx="192882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►Neblina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786314" y="3952862"/>
            <a:ext cx="192882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►Cerração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5075920" cy="48481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282" y="577298"/>
            <a:ext cx="4857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CONDIÇÃO ADVERSA – TEMPO / CLIMA</a:t>
            </a:r>
          </a:p>
        </p:txBody>
      </p:sp>
    </p:spTree>
    <p:extLst>
      <p:ext uri="{BB962C8B-B14F-4D97-AF65-F5344CB8AC3E}">
        <p14:creationId xmlns:p14="http://schemas.microsoft.com/office/powerpoint/2010/main" val="145836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ista Escorrega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7" y="2508610"/>
            <a:ext cx="3786215" cy="213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 descr="Pista com buracos.jpg"/>
          <p:cNvPicPr>
            <a:picLocks noChangeAspect="1"/>
          </p:cNvPicPr>
          <p:nvPr/>
        </p:nvPicPr>
        <p:blipFill rotWithShape="1">
          <a:blip r:embed="rId4"/>
          <a:srcRect l="8894" t="13921" r="18292"/>
          <a:stretch/>
        </p:blipFill>
        <p:spPr>
          <a:xfrm>
            <a:off x="5508104" y="1419622"/>
            <a:ext cx="2952329" cy="215226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8596" y="1185768"/>
            <a:ext cx="3286148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►Vegetação na Pista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00166" y="1785932"/>
            <a:ext cx="3286148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►Falta de acostamento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286380" y="3571882"/>
            <a:ext cx="1643074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►Buracos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286380" y="4114726"/>
            <a:ext cx="3857620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►Problemas de engenharia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79512" y="577298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CONDIÇÃO ADVERSA – VIA / PISTA</a:t>
            </a:r>
          </a:p>
        </p:txBody>
      </p:sp>
    </p:spTree>
    <p:extLst>
      <p:ext uri="{BB962C8B-B14F-4D97-AF65-F5344CB8AC3E}">
        <p14:creationId xmlns:p14="http://schemas.microsoft.com/office/powerpoint/2010/main" val="2456879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ongestionamento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126" y="1668741"/>
            <a:ext cx="4878878" cy="328614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88272" y="1122187"/>
            <a:ext cx="3286148" cy="54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►Congestionamento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85720" y="1694812"/>
            <a:ext cx="3857652" cy="54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►Aglomeração de Pedestres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00763" y="2294976"/>
            <a:ext cx="4429156" cy="54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►Intensidade de veículo pesados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14282" y="577298"/>
            <a:ext cx="4042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CONDIÇÃO ADVERSA - TRÂNSITO</a:t>
            </a:r>
          </a:p>
        </p:txBody>
      </p:sp>
    </p:spTree>
    <p:extLst>
      <p:ext uri="{BB962C8B-B14F-4D97-AF65-F5344CB8AC3E}">
        <p14:creationId xmlns:p14="http://schemas.microsoft.com/office/powerpoint/2010/main" val="18772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harge_carrocapoaberto_chorando_mai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14428"/>
            <a:ext cx="2714644" cy="188363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643306" y="1214428"/>
            <a:ext cx="510515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►Má conservação</a:t>
            </a:r>
          </a:p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►Acomodação inadequada da carga</a:t>
            </a:r>
          </a:p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►Passageiros alterados ou inquietos...</a:t>
            </a:r>
          </a:p>
        </p:txBody>
      </p:sp>
      <p:pic>
        <p:nvPicPr>
          <p:cNvPr id="5" name="Imagem 4" descr="Carro Che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2830255"/>
            <a:ext cx="2571768" cy="2046917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611560" y="3514293"/>
            <a:ext cx="4572032" cy="1214446"/>
          </a:xfrm>
          <a:prstGeom prst="roundRect">
            <a:avLst>
              <a:gd name="adj" fmla="val 7043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Lembre-se:</a:t>
            </a:r>
            <a:r>
              <a:rPr lang="pt-BR" sz="2000" i="1" dirty="0">
                <a:solidFill>
                  <a:srgbClr val="FF0000"/>
                </a:solidFill>
                <a:latin typeface="Calibri" pitchFamily="34" charset="0"/>
              </a:rPr>
              <a:t> O condutor é o responsável pela segurança dos ocupantes do veículo. 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Portanto,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mantenha a ordem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!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4042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CONDIÇÃO ADVERSA - VEÍCULO</a:t>
            </a:r>
          </a:p>
        </p:txBody>
      </p:sp>
      <p:sp>
        <p:nvSpPr>
          <p:cNvPr id="2" name="Seta para a direita 1"/>
          <p:cNvSpPr/>
          <p:nvPr/>
        </p:nvSpPr>
        <p:spPr>
          <a:xfrm>
            <a:off x="5364088" y="3939902"/>
            <a:ext cx="504056" cy="504056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9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bri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357434"/>
            <a:ext cx="2540000" cy="2540000"/>
          </a:xfrm>
          <a:prstGeom prst="rect">
            <a:avLst/>
          </a:prstGeom>
        </p:spPr>
      </p:pic>
      <p:pic>
        <p:nvPicPr>
          <p:cNvPr id="4" name="Imagem 3" descr="EMBRIAGU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214428"/>
            <a:ext cx="2643206" cy="198240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1108389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►Sono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00100" y="1480390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►Fadiga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21497" y="1900686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►Cansaço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857331" y="2375999"/>
            <a:ext cx="2174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►Preocupação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854305" y="2856372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►Nervosismo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716016" y="3380968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►Ansiedade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536413" y="3917539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►Euforia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000760" y="4426879"/>
            <a:ext cx="3035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►Embriagues / Drogas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647862" cy="484816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14282" y="577298"/>
            <a:ext cx="4285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CONDIÇÃO ADVERSA - CONDUTOR</a:t>
            </a:r>
          </a:p>
        </p:txBody>
      </p:sp>
    </p:spTree>
    <p:extLst>
      <p:ext uri="{BB962C8B-B14F-4D97-AF65-F5344CB8AC3E}">
        <p14:creationId xmlns:p14="http://schemas.microsoft.com/office/powerpoint/2010/main" val="85480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71896"/>
            <a:ext cx="4428016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com o veículo da FRENTE</a:t>
            </a:r>
          </a:p>
        </p:txBody>
      </p:sp>
      <p:pic>
        <p:nvPicPr>
          <p:cNvPr id="4" name="Imagem 3" descr="atenção no carro da fre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0810" y="2787775"/>
            <a:ext cx="2592865" cy="2113308"/>
          </a:xfrm>
          <a:prstGeom prst="rect">
            <a:avLst/>
          </a:prstGeom>
        </p:spPr>
      </p:pic>
      <p:pic>
        <p:nvPicPr>
          <p:cNvPr id="5" name="Imagem 4" descr="Fig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28514"/>
            <a:ext cx="3485378" cy="172848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1173" y="1563638"/>
            <a:ext cx="6207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chemeClr val="tx2"/>
                </a:solidFill>
              </a:rPr>
              <a:t>►Manter </a:t>
            </a:r>
            <a:r>
              <a:rPr lang="pt-BR" sz="2000" b="1" i="1" dirty="0">
                <a:solidFill>
                  <a:schemeClr val="tx2"/>
                </a:solidFill>
              </a:rPr>
              <a:t>distância</a:t>
            </a:r>
            <a:r>
              <a:rPr lang="pt-BR" sz="2000" i="1" dirty="0">
                <a:solidFill>
                  <a:schemeClr val="tx2"/>
                </a:solidFill>
              </a:rPr>
              <a:t> de seguimento &gt; 2 segundos;</a:t>
            </a:r>
          </a:p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chemeClr val="tx2"/>
                </a:solidFill>
              </a:rPr>
              <a:t>►Observar o </a:t>
            </a:r>
            <a:r>
              <a:rPr lang="pt-BR" sz="2000" b="1" i="1" dirty="0">
                <a:solidFill>
                  <a:schemeClr val="tx2"/>
                </a:solidFill>
              </a:rPr>
              <a:t>trânsito à frente</a:t>
            </a:r>
            <a:r>
              <a:rPr lang="pt-BR" sz="2000" i="1" dirty="0">
                <a:solidFill>
                  <a:schemeClr val="tx2"/>
                </a:solidFill>
              </a:rPr>
              <a:t> do veículo que o precede;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1174" y="2531873"/>
            <a:ext cx="6207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solidFill>
                  <a:schemeClr val="tx2"/>
                </a:solidFill>
              </a:rPr>
              <a:t>►Ficar atento aos </a:t>
            </a:r>
            <a:r>
              <a:rPr lang="pt-BR" sz="2000" b="1" i="1" dirty="0">
                <a:solidFill>
                  <a:schemeClr val="tx2"/>
                </a:solidFill>
              </a:rPr>
              <a:t>sinais emitidos</a:t>
            </a:r>
            <a:r>
              <a:rPr lang="pt-BR" sz="2000" i="1" dirty="0">
                <a:solidFill>
                  <a:schemeClr val="tx2"/>
                </a:solidFill>
              </a:rPr>
              <a:t> pelo veículo da frente.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TIPOS DE COLISÕES</a:t>
            </a:r>
          </a:p>
        </p:txBody>
      </p:sp>
      <p:sp>
        <p:nvSpPr>
          <p:cNvPr id="11" name="Seta dobrada 10"/>
          <p:cNvSpPr/>
          <p:nvPr/>
        </p:nvSpPr>
        <p:spPr>
          <a:xfrm rot="10800000" flipH="1">
            <a:off x="5436096" y="3018384"/>
            <a:ext cx="792088" cy="792088"/>
          </a:xfrm>
          <a:prstGeom prst="ben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0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edondar Retângulo no Mesmo Canto Lateral 2"/>
          <p:cNvSpPr/>
          <p:nvPr/>
        </p:nvSpPr>
        <p:spPr>
          <a:xfrm rot="5400000">
            <a:off x="2141984" y="-1082402"/>
            <a:ext cx="576064" cy="4860032"/>
          </a:xfrm>
          <a:prstGeom prst="round2SameRect">
            <a:avLst>
              <a:gd name="adj1" fmla="val 38144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3000" b="1" dirty="0">
                <a:solidFill>
                  <a:schemeClr val="tx2"/>
                </a:solidFill>
              </a:rPr>
              <a:t>OBJETIVOS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39552" y="2043301"/>
            <a:ext cx="8352928" cy="201593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Apresentar a definição de direção defensiva;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Entender o que é um acidente evitável ou não evitável;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Aprender como ultrapassar e ser ultrapassado;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Compreender o acidente de difícil identificação da causa.</a:t>
            </a:r>
          </a:p>
        </p:txBody>
      </p:sp>
    </p:spTree>
    <p:extLst>
      <p:ext uri="{BB962C8B-B14F-4D97-AF65-F5344CB8AC3E}">
        <p14:creationId xmlns:p14="http://schemas.microsoft.com/office/powerpoint/2010/main" val="21586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71896"/>
            <a:ext cx="4428016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com o veículo de TRÁS</a:t>
            </a:r>
          </a:p>
        </p:txBody>
      </p:sp>
      <p:pic>
        <p:nvPicPr>
          <p:cNvPr id="5" name="Imagem 4" descr="dê seta.jpg"/>
          <p:cNvPicPr>
            <a:picLocks noChangeAspect="1"/>
          </p:cNvPicPr>
          <p:nvPr/>
        </p:nvPicPr>
        <p:blipFill rotWithShape="1">
          <a:blip r:embed="rId3" cstate="print"/>
          <a:srcRect t="1517" b="1"/>
          <a:stretch/>
        </p:blipFill>
        <p:spPr>
          <a:xfrm>
            <a:off x="5766" y="3308227"/>
            <a:ext cx="1665054" cy="163978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85268" y="1869677"/>
            <a:ext cx="3427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200" i="1" dirty="0">
                <a:solidFill>
                  <a:schemeClr val="tx2"/>
                </a:solidFill>
              </a:rPr>
              <a:t>►</a:t>
            </a:r>
            <a:r>
              <a:rPr lang="pt-BR" sz="2200" b="1" i="1" dirty="0">
                <a:solidFill>
                  <a:schemeClr val="tx2"/>
                </a:solidFill>
              </a:rPr>
              <a:t>Não</a:t>
            </a:r>
            <a:r>
              <a:rPr lang="pt-BR" sz="2200" i="1" dirty="0">
                <a:solidFill>
                  <a:schemeClr val="tx2"/>
                </a:solidFill>
              </a:rPr>
              <a:t> parar bruscamente</a:t>
            </a:r>
          </a:p>
          <a:p>
            <a:pPr algn="just"/>
            <a:r>
              <a:rPr lang="pt-BR" sz="2200" i="1" dirty="0">
                <a:solidFill>
                  <a:schemeClr val="tx2"/>
                </a:solidFill>
              </a:rPr>
              <a:t>►</a:t>
            </a:r>
            <a:r>
              <a:rPr lang="pt-BR" sz="2200" b="1" i="1" dirty="0">
                <a:solidFill>
                  <a:schemeClr val="tx2"/>
                </a:solidFill>
              </a:rPr>
              <a:t>Facilitar</a:t>
            </a:r>
            <a:r>
              <a:rPr lang="pt-BR" sz="2200" i="1" dirty="0">
                <a:solidFill>
                  <a:schemeClr val="tx2"/>
                </a:solidFill>
              </a:rPr>
              <a:t> a ultrapassagem</a:t>
            </a:r>
          </a:p>
        </p:txBody>
      </p:sp>
      <p:pic>
        <p:nvPicPr>
          <p:cNvPr id="7" name="Imagem 6" descr="Colisão com o veículo de tr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2801" y="833063"/>
            <a:ext cx="3672408" cy="219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TIPOS DE COLISÕES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627784" y="4052349"/>
            <a:ext cx="5472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i="1" dirty="0">
                <a:solidFill>
                  <a:schemeClr val="tx2"/>
                </a:solidFill>
              </a:rPr>
              <a:t>Definir o trajeto e sinalizar com antecedência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4321337" y="1904524"/>
            <a:ext cx="504056" cy="43204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 rot="10800000">
            <a:off x="1979713" y="4051188"/>
            <a:ext cx="504056" cy="43204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0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71896"/>
            <a:ext cx="4357718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FRENTE com FRENTE</a:t>
            </a:r>
          </a:p>
        </p:txBody>
      </p:sp>
      <p:pic>
        <p:nvPicPr>
          <p:cNvPr id="4" name="Imagem 3" descr="colisão frontal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9534" y="601102"/>
            <a:ext cx="2857487" cy="2145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148190" y="1816104"/>
            <a:ext cx="68217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chemeClr val="tx2"/>
                </a:solidFill>
              </a:rPr>
              <a:t>►Só </a:t>
            </a:r>
            <a:r>
              <a:rPr lang="pt-BR" sz="2000" b="1" i="1" dirty="0">
                <a:solidFill>
                  <a:schemeClr val="tx2"/>
                </a:solidFill>
              </a:rPr>
              <a:t>ultrapassar</a:t>
            </a:r>
            <a:r>
              <a:rPr lang="pt-BR" sz="2000" i="1" dirty="0">
                <a:solidFill>
                  <a:schemeClr val="tx2"/>
                </a:solidFill>
              </a:rPr>
              <a:t> com segurança e onde for </a:t>
            </a:r>
            <a:r>
              <a:rPr lang="pt-BR" sz="2000" b="1" i="1" dirty="0">
                <a:solidFill>
                  <a:schemeClr val="tx2"/>
                </a:solidFill>
              </a:rPr>
              <a:t>permitido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chemeClr val="tx2"/>
                </a:solidFill>
              </a:rPr>
              <a:t>►Entrar nas curvas com </a:t>
            </a:r>
            <a:r>
              <a:rPr lang="pt-BR" sz="2000" b="1" i="1" dirty="0">
                <a:solidFill>
                  <a:schemeClr val="tx2"/>
                </a:solidFill>
              </a:rPr>
              <a:t>velocidade moderada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chemeClr val="tx2"/>
                </a:solidFill>
              </a:rPr>
              <a:t>►Respeitar os </a:t>
            </a:r>
            <a:r>
              <a:rPr lang="pt-BR" sz="2000" b="1" i="1" dirty="0">
                <a:solidFill>
                  <a:schemeClr val="tx2"/>
                </a:solidFill>
              </a:rPr>
              <a:t>limites</a:t>
            </a:r>
            <a:r>
              <a:rPr lang="pt-BR" sz="2000" i="1" dirty="0">
                <a:solidFill>
                  <a:schemeClr val="tx2"/>
                </a:solidFill>
              </a:rPr>
              <a:t> de velocidade da via e demais condições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786182" y="3500444"/>
            <a:ext cx="5214942" cy="1357322"/>
          </a:xfrm>
          <a:prstGeom prst="roundRect">
            <a:avLst>
              <a:gd name="adj" fmla="val 805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... é um dos acidentes </a:t>
            </a:r>
            <a:r>
              <a:rPr lang="pt-BR" sz="2000" i="1" dirty="0">
                <a:solidFill>
                  <a:srgbClr val="FF0000"/>
                </a:solidFill>
                <a:latin typeface="Calibri" pitchFamily="34" charset="0"/>
              </a:rPr>
              <a:t>mais violentos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Pois a força do impacto corresponde à SOMA da velocidade dos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dois veículos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0" name="Imagem 9" descr="Colisão Frente com Fren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295544"/>
            <a:ext cx="2928958" cy="163366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TIPOS DE COLISÕES</a:t>
            </a:r>
          </a:p>
        </p:txBody>
      </p:sp>
    </p:spTree>
    <p:extLst>
      <p:ext uri="{BB962C8B-B14F-4D97-AF65-F5344CB8AC3E}">
        <p14:creationId xmlns:p14="http://schemas.microsoft.com/office/powerpoint/2010/main" val="23868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71896"/>
            <a:ext cx="4357718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nos CRUZAMENTOS</a:t>
            </a:r>
          </a:p>
        </p:txBody>
      </p:sp>
      <p:pic>
        <p:nvPicPr>
          <p:cNvPr id="4" name="Imagem 3" descr="COLISÃO CRUZAMENTO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792741"/>
            <a:ext cx="2772972" cy="2031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161908" y="1878299"/>
            <a:ext cx="60662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chemeClr val="tx2"/>
                </a:solidFill>
              </a:rPr>
              <a:t>►</a:t>
            </a:r>
            <a:r>
              <a:rPr lang="pt-BR" sz="2000" b="1" i="1" dirty="0">
                <a:solidFill>
                  <a:schemeClr val="tx2"/>
                </a:solidFill>
              </a:rPr>
              <a:t>Reduzir</a:t>
            </a:r>
            <a:r>
              <a:rPr lang="pt-BR" sz="2000" i="1" dirty="0">
                <a:solidFill>
                  <a:schemeClr val="tx2"/>
                </a:solidFill>
              </a:rPr>
              <a:t> a velocidade antes de transpor o cruzamento</a:t>
            </a:r>
          </a:p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chemeClr val="tx2"/>
                </a:solidFill>
              </a:rPr>
              <a:t>►</a:t>
            </a:r>
            <a:r>
              <a:rPr lang="pt-BR" sz="2000" b="1" i="1" dirty="0">
                <a:solidFill>
                  <a:schemeClr val="tx2"/>
                </a:solidFill>
              </a:rPr>
              <a:t>Olhar</a:t>
            </a:r>
            <a:r>
              <a:rPr lang="pt-BR" sz="2000" i="1" dirty="0">
                <a:solidFill>
                  <a:schemeClr val="tx2"/>
                </a:solidFill>
              </a:rPr>
              <a:t> para os dois lados (primeiro para à esquerda)</a:t>
            </a:r>
          </a:p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chemeClr val="tx2"/>
                </a:solidFill>
              </a:rPr>
              <a:t>►Aproximar-se com o </a:t>
            </a:r>
            <a:r>
              <a:rPr lang="pt-BR" sz="2000" b="1" i="1" dirty="0">
                <a:solidFill>
                  <a:schemeClr val="tx2"/>
                </a:solidFill>
              </a:rPr>
              <a:t>pé no pedal de freio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1304287" y="3952129"/>
            <a:ext cx="6526432" cy="571504"/>
          </a:xfrm>
          <a:prstGeom prst="roundRect">
            <a:avLst>
              <a:gd name="adj" fmla="val 9449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1/3 dos acidentes de trânsito acontecem nos </a:t>
            </a:r>
            <a:r>
              <a:rPr lang="pt-BR" sz="2000" i="1" dirty="0">
                <a:solidFill>
                  <a:srgbClr val="FF0000"/>
                </a:solidFill>
                <a:latin typeface="Calibri" pitchFamily="34" charset="0"/>
              </a:rPr>
              <a:t>cruzamentos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TIPOS DE COLISÕES</a:t>
            </a:r>
          </a:p>
        </p:txBody>
      </p:sp>
      <p:sp>
        <p:nvSpPr>
          <p:cNvPr id="2" name="Divisa 1"/>
          <p:cNvSpPr/>
          <p:nvPr/>
        </p:nvSpPr>
        <p:spPr>
          <a:xfrm>
            <a:off x="759642" y="3964709"/>
            <a:ext cx="360040" cy="516026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Divisa 10"/>
          <p:cNvSpPr/>
          <p:nvPr/>
        </p:nvSpPr>
        <p:spPr>
          <a:xfrm>
            <a:off x="485384" y="3964709"/>
            <a:ext cx="360040" cy="516026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Divisa 11"/>
          <p:cNvSpPr/>
          <p:nvPr/>
        </p:nvSpPr>
        <p:spPr>
          <a:xfrm>
            <a:off x="197244" y="3964709"/>
            <a:ext cx="360040" cy="516026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Divisa 12"/>
          <p:cNvSpPr/>
          <p:nvPr/>
        </p:nvSpPr>
        <p:spPr>
          <a:xfrm rot="10800000">
            <a:off x="8577722" y="4007607"/>
            <a:ext cx="360040" cy="516026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Divisa 13"/>
          <p:cNvSpPr/>
          <p:nvPr/>
        </p:nvSpPr>
        <p:spPr>
          <a:xfrm rot="10800000">
            <a:off x="8303464" y="4007607"/>
            <a:ext cx="360040" cy="516026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Divisa 14"/>
          <p:cNvSpPr/>
          <p:nvPr/>
        </p:nvSpPr>
        <p:spPr>
          <a:xfrm rot="10800000">
            <a:off x="8015324" y="4007607"/>
            <a:ext cx="360040" cy="516026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9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71896"/>
            <a:ext cx="4357718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nas ULTRAPASSAGENS</a:t>
            </a:r>
          </a:p>
        </p:txBody>
      </p:sp>
      <p:pic>
        <p:nvPicPr>
          <p:cNvPr id="4" name="Imagem 3" descr="ultrapassagem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427734"/>
            <a:ext cx="3686156" cy="2324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232985" y="1538122"/>
            <a:ext cx="718459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►Observar as </a:t>
            </a:r>
            <a:r>
              <a:rPr lang="pt-BR" sz="2200" b="1" i="1" dirty="0">
                <a:solidFill>
                  <a:schemeClr val="tx2"/>
                </a:solidFill>
              </a:rPr>
              <a:t>condições de segurança</a:t>
            </a:r>
            <a:r>
              <a:rPr lang="pt-BR" sz="2200" i="1" dirty="0">
                <a:solidFill>
                  <a:schemeClr val="tx2"/>
                </a:solidFill>
              </a:rPr>
              <a:t> (espaço, visibilidade)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►Só ultrapassar em </a:t>
            </a:r>
            <a:r>
              <a:rPr lang="pt-BR" sz="2200" b="1" i="1" dirty="0">
                <a:solidFill>
                  <a:schemeClr val="tx2"/>
                </a:solidFill>
              </a:rPr>
              <a:t>locais permitidos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►Manter </a:t>
            </a:r>
            <a:r>
              <a:rPr lang="pt-BR" sz="2200" b="1" i="1" dirty="0">
                <a:solidFill>
                  <a:schemeClr val="tx2"/>
                </a:solidFill>
              </a:rPr>
              <a:t>distância</a:t>
            </a:r>
            <a:r>
              <a:rPr lang="pt-BR" sz="2200" i="1" dirty="0">
                <a:solidFill>
                  <a:schemeClr val="tx2"/>
                </a:solidFill>
              </a:rPr>
              <a:t> lateral de segurança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TIPOS DE COLISÕES</a:t>
            </a:r>
          </a:p>
        </p:txBody>
      </p:sp>
    </p:spTree>
    <p:extLst>
      <p:ext uri="{BB962C8B-B14F-4D97-AF65-F5344CB8AC3E}">
        <p14:creationId xmlns:p14="http://schemas.microsoft.com/office/powerpoint/2010/main" val="292448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71896"/>
            <a:ext cx="4357718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MISTERIOSA</a:t>
            </a:r>
          </a:p>
        </p:txBody>
      </p:sp>
      <p:pic>
        <p:nvPicPr>
          <p:cNvPr id="4" name="Imagem 3" descr="colisão misterio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857370"/>
            <a:ext cx="3643338" cy="2544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378558" y="1779662"/>
            <a:ext cx="360053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►Envolve </a:t>
            </a:r>
            <a:r>
              <a:rPr lang="pt-BR" sz="2200" b="1" i="1" dirty="0">
                <a:solidFill>
                  <a:schemeClr val="tx2"/>
                </a:solidFill>
              </a:rPr>
              <a:t>apenas um</a:t>
            </a:r>
            <a:r>
              <a:rPr lang="pt-BR" sz="2200" i="1" dirty="0">
                <a:solidFill>
                  <a:schemeClr val="tx2"/>
                </a:solidFill>
              </a:rPr>
              <a:t> veículo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►Causas </a:t>
            </a:r>
            <a:r>
              <a:rPr lang="pt-BR" sz="2200" b="1" i="1" dirty="0">
                <a:solidFill>
                  <a:schemeClr val="tx2"/>
                </a:solidFill>
              </a:rPr>
              <a:t>desconhecidas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►Acidente </a:t>
            </a:r>
            <a:r>
              <a:rPr lang="pt-BR" sz="2200" b="1" i="1" dirty="0">
                <a:solidFill>
                  <a:schemeClr val="tx2"/>
                </a:solidFill>
              </a:rPr>
              <a:t>grave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TIPOS DE COLISÕES</a:t>
            </a:r>
          </a:p>
        </p:txBody>
      </p:sp>
    </p:spTree>
    <p:extLst>
      <p:ext uri="{BB962C8B-B14F-4D97-AF65-F5344CB8AC3E}">
        <p14:creationId xmlns:p14="http://schemas.microsoft.com/office/powerpoint/2010/main" val="82553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Colisão com OBJETO FIXO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0778" y="1539701"/>
            <a:ext cx="67814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8000"/>
                </a:solidFill>
              </a:rPr>
              <a:t>►Quase sempre, a culpa é exclusivamente do condutor;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8000"/>
                </a:solidFill>
              </a:rPr>
              <a:t>►Causas como: falta de </a:t>
            </a:r>
            <a:r>
              <a:rPr lang="pt-BR" sz="2200" b="1" i="1" dirty="0">
                <a:solidFill>
                  <a:srgbClr val="008000"/>
                </a:solidFill>
              </a:rPr>
              <a:t>atenção</a:t>
            </a:r>
            <a:r>
              <a:rPr lang="pt-BR" sz="2200" i="1" dirty="0">
                <a:solidFill>
                  <a:srgbClr val="008000"/>
                </a:solidFill>
              </a:rPr>
              <a:t> e excesso de </a:t>
            </a:r>
            <a:r>
              <a:rPr lang="pt-BR" sz="2200" b="1" i="1" dirty="0">
                <a:solidFill>
                  <a:srgbClr val="008000"/>
                </a:solidFill>
              </a:rPr>
              <a:t>velocidade</a:t>
            </a:r>
            <a:r>
              <a:rPr lang="pt-BR" sz="2200" i="1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6" name="Imagem 5" descr="Colisão com objeto fix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96" y="2859782"/>
            <a:ext cx="3027169" cy="209633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4644008" y="3337300"/>
            <a:ext cx="3888432" cy="1141298"/>
          </a:xfrm>
          <a:prstGeom prst="roundRect">
            <a:avLst>
              <a:gd name="adj" fmla="val 805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...muito comum em condutores </a:t>
            </a:r>
            <a:r>
              <a:rPr lang="pt-BR" sz="2200" b="1" i="1" dirty="0">
                <a:solidFill>
                  <a:schemeClr val="tx1"/>
                </a:solidFill>
                <a:latin typeface="Calibri" pitchFamily="34" charset="0"/>
              </a:rPr>
              <a:t>alcoolizados</a:t>
            </a:r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 ou com </a:t>
            </a:r>
            <a:r>
              <a:rPr lang="pt-BR" sz="2200" b="1" i="1" dirty="0">
                <a:solidFill>
                  <a:schemeClr val="tx1"/>
                </a:solidFill>
                <a:latin typeface="Calibri" pitchFamily="34" charset="0"/>
              </a:rPr>
              <a:t>sono</a:t>
            </a:r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Seta para a esquerda 1"/>
          <p:cNvSpPr/>
          <p:nvPr/>
        </p:nvSpPr>
        <p:spPr>
          <a:xfrm>
            <a:off x="3563888" y="3651870"/>
            <a:ext cx="648072" cy="576064"/>
          </a:xfrm>
          <a:prstGeom prst="lef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4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Colisão com CICLISTAS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8589" y="1611272"/>
            <a:ext cx="61021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rgbClr val="008000"/>
                </a:solidFill>
              </a:rPr>
              <a:t>►Respeite a </a:t>
            </a:r>
            <a:r>
              <a:rPr lang="pt-BR" sz="2000" b="1" i="1" dirty="0">
                <a:solidFill>
                  <a:srgbClr val="008000"/>
                </a:solidFill>
              </a:rPr>
              <a:t>distância lateral </a:t>
            </a:r>
            <a:r>
              <a:rPr lang="pt-BR" sz="2000" i="1" dirty="0">
                <a:solidFill>
                  <a:srgbClr val="008000"/>
                </a:solidFill>
              </a:rPr>
              <a:t>de segurança (1.5 metros);</a:t>
            </a:r>
          </a:p>
        </p:txBody>
      </p:sp>
      <p:pic>
        <p:nvPicPr>
          <p:cNvPr id="7" name="Imagem 6" descr="Distancia do ciclist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234187"/>
            <a:ext cx="2299461" cy="18002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0250" y="2141899"/>
            <a:ext cx="43917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rgbClr val="008000"/>
                </a:solidFill>
              </a:rPr>
              <a:t>►Mantenha-os em seu </a:t>
            </a:r>
            <a:r>
              <a:rPr lang="pt-BR" sz="2000" b="1" i="1" dirty="0">
                <a:solidFill>
                  <a:srgbClr val="008000"/>
                </a:solidFill>
              </a:rPr>
              <a:t>campo de visão</a:t>
            </a:r>
            <a:r>
              <a:rPr lang="pt-BR" sz="2000" i="1" dirty="0">
                <a:solidFill>
                  <a:srgbClr val="008000"/>
                </a:solidFill>
              </a:rPr>
              <a:t>;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211960" y="3363838"/>
            <a:ext cx="4306554" cy="1141298"/>
          </a:xfrm>
          <a:prstGeom prst="roundRect">
            <a:avLst>
              <a:gd name="adj" fmla="val 805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Lembre-se: Os veículos motorizados são responsáveis pela </a:t>
            </a:r>
            <a:r>
              <a:rPr lang="pt-BR" sz="2200" b="1" i="1" dirty="0">
                <a:solidFill>
                  <a:schemeClr val="tx1"/>
                </a:solidFill>
                <a:latin typeface="Calibri" pitchFamily="34" charset="0"/>
              </a:rPr>
              <a:t>segurança</a:t>
            </a:r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 dos </a:t>
            </a:r>
            <a:r>
              <a:rPr lang="pt-BR" sz="2200" i="1" dirty="0">
                <a:solidFill>
                  <a:srgbClr val="FF0000"/>
                </a:solidFill>
                <a:latin typeface="Calibri" pitchFamily="34" charset="0"/>
              </a:rPr>
              <a:t>não motorizados</a:t>
            </a:r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3" name="Seta para a esquerda 12"/>
          <p:cNvSpPr/>
          <p:nvPr/>
        </p:nvSpPr>
        <p:spPr>
          <a:xfrm>
            <a:off x="3230418" y="3646455"/>
            <a:ext cx="648072" cy="576064"/>
          </a:xfrm>
          <a:prstGeom prst="lef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6" b="11407"/>
          <a:stretch/>
        </p:blipFill>
        <p:spPr>
          <a:xfrm>
            <a:off x="428538" y="3034387"/>
            <a:ext cx="2438400" cy="1800200"/>
          </a:xfrm>
          <a:prstGeom prst="rect">
            <a:avLst/>
          </a:prstGeom>
        </p:spPr>
      </p:pic>
      <p:sp>
        <p:nvSpPr>
          <p:cNvPr id="14" name="Seta dobrada 13"/>
          <p:cNvSpPr/>
          <p:nvPr/>
        </p:nvSpPr>
        <p:spPr>
          <a:xfrm rot="10800000" flipH="1">
            <a:off x="5862474" y="2127405"/>
            <a:ext cx="634146" cy="648072"/>
          </a:xfrm>
          <a:prstGeom prst="ben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6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com PEDESTRES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15169" y="1472813"/>
            <a:ext cx="808503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8000"/>
                </a:solidFill>
              </a:rPr>
              <a:t>►Todos os </a:t>
            </a:r>
            <a:r>
              <a:rPr lang="pt-BR" sz="2200" b="1" i="1" dirty="0">
                <a:solidFill>
                  <a:srgbClr val="008000"/>
                </a:solidFill>
              </a:rPr>
              <a:t>veículos são responsávei</a:t>
            </a:r>
            <a:r>
              <a:rPr lang="pt-BR" sz="2200" i="1" dirty="0">
                <a:solidFill>
                  <a:srgbClr val="008000"/>
                </a:solidFill>
              </a:rPr>
              <a:t>s pela segurança dos pedestres;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8000"/>
                </a:solidFill>
              </a:rPr>
              <a:t>►Dê, sempre, a </a:t>
            </a:r>
            <a:r>
              <a:rPr lang="pt-BR" sz="2200" b="1" i="1" dirty="0">
                <a:solidFill>
                  <a:srgbClr val="008000"/>
                </a:solidFill>
              </a:rPr>
              <a:t>preferência</a:t>
            </a:r>
            <a:r>
              <a:rPr lang="pt-BR" sz="2200" i="1" dirty="0">
                <a:solidFill>
                  <a:srgbClr val="008000"/>
                </a:solidFill>
              </a:rPr>
              <a:t> aos pedestres;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8000"/>
                </a:solidFill>
              </a:rPr>
              <a:t>►Seja </a:t>
            </a:r>
            <a:r>
              <a:rPr lang="pt-BR" sz="2200" b="1" i="1" dirty="0">
                <a:solidFill>
                  <a:srgbClr val="008000"/>
                </a:solidFill>
              </a:rPr>
              <a:t>educado</a:t>
            </a:r>
            <a:r>
              <a:rPr lang="pt-BR" sz="2200" i="1" dirty="0">
                <a:solidFill>
                  <a:srgbClr val="008000"/>
                </a:solidFill>
              </a:rPr>
              <a:t>, gentil e cortês com os pedestres;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8000"/>
                </a:solidFill>
              </a:rPr>
              <a:t>►Respeite a </a:t>
            </a:r>
            <a:r>
              <a:rPr lang="pt-BR" sz="2200" b="1" i="1" dirty="0">
                <a:solidFill>
                  <a:srgbClr val="008000"/>
                </a:solidFill>
              </a:rPr>
              <a:t>faixa</a:t>
            </a:r>
            <a:r>
              <a:rPr lang="pt-BR" sz="2200" i="1" dirty="0">
                <a:solidFill>
                  <a:srgbClr val="008000"/>
                </a:solidFill>
              </a:rPr>
              <a:t> de segurança (faixa de pedestres).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  <p:pic>
        <p:nvPicPr>
          <p:cNvPr id="8" name="Imagem 7" descr="pedestre na faixa 4.jpg"/>
          <p:cNvPicPr>
            <a:picLocks noChangeAspect="1"/>
          </p:cNvPicPr>
          <p:nvPr/>
        </p:nvPicPr>
        <p:blipFill rotWithShape="1">
          <a:blip r:embed="rId4"/>
          <a:srcRect l="3987" t="2330" r="1967" b="3119"/>
          <a:stretch/>
        </p:blipFill>
        <p:spPr>
          <a:xfrm>
            <a:off x="6732239" y="2067694"/>
            <a:ext cx="2088233" cy="273630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0847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MARCHA À RÉ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84251" y="1995686"/>
            <a:ext cx="853304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</a:t>
            </a:r>
            <a:r>
              <a:rPr lang="pt-BR" sz="2000" b="1" i="1" dirty="0">
                <a:solidFill>
                  <a:srgbClr val="008000"/>
                </a:solidFill>
              </a:rPr>
              <a:t>Evite</a:t>
            </a:r>
            <a:r>
              <a:rPr lang="pt-BR" sz="2000" i="1" dirty="0">
                <a:solidFill>
                  <a:srgbClr val="008000"/>
                </a:solidFill>
              </a:rPr>
              <a:t> manobras em marcha a ré;</a:t>
            </a:r>
          </a:p>
          <a:p>
            <a:pPr algn="just">
              <a:spcBef>
                <a:spcPts val="18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►Não se aproxime de </a:t>
            </a:r>
            <a:r>
              <a:rPr lang="pt-BR" sz="2000" b="1" i="1" dirty="0">
                <a:solidFill>
                  <a:srgbClr val="008000"/>
                </a:solidFill>
              </a:rPr>
              <a:t>esquinas</a:t>
            </a:r>
            <a:r>
              <a:rPr lang="pt-BR" sz="2000" i="1" dirty="0">
                <a:solidFill>
                  <a:srgbClr val="008000"/>
                </a:solidFill>
              </a:rPr>
              <a:t>, utilizando marcha a ré;</a:t>
            </a:r>
          </a:p>
          <a:p>
            <a:pPr algn="just">
              <a:spcBef>
                <a:spcPts val="18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►Cuidado com </a:t>
            </a:r>
            <a:r>
              <a:rPr lang="pt-BR" sz="2000" b="1" i="1" dirty="0">
                <a:solidFill>
                  <a:srgbClr val="008000"/>
                </a:solidFill>
              </a:rPr>
              <a:t>crianças</a:t>
            </a:r>
            <a:r>
              <a:rPr lang="pt-BR" sz="2000" i="1" dirty="0">
                <a:solidFill>
                  <a:srgbClr val="008000"/>
                </a:solidFill>
              </a:rPr>
              <a:t> e </a:t>
            </a:r>
            <a:r>
              <a:rPr lang="pt-BR" sz="2000" b="1" i="1" dirty="0">
                <a:solidFill>
                  <a:srgbClr val="008000"/>
                </a:solidFill>
              </a:rPr>
              <a:t>pequenos objetos</a:t>
            </a:r>
            <a:r>
              <a:rPr lang="pt-BR" sz="2000" i="1" dirty="0">
                <a:solidFill>
                  <a:srgbClr val="008000"/>
                </a:solidFill>
              </a:rPr>
              <a:t> que possam estar atrás do veículo, fora do seu campo de visão;</a:t>
            </a:r>
          </a:p>
          <a:p>
            <a:pPr algn="just">
              <a:spcBef>
                <a:spcPts val="18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►Para veículos de grande porte, SÓ executar este tipo de manobra com o auxílio de um </a:t>
            </a:r>
            <a:r>
              <a:rPr lang="pt-BR" sz="2000" b="1" i="1" dirty="0">
                <a:solidFill>
                  <a:srgbClr val="008000"/>
                </a:solidFill>
              </a:rPr>
              <a:t>manobrista</a:t>
            </a:r>
            <a:r>
              <a:rPr lang="pt-BR" sz="2000" i="1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59" y="577298"/>
            <a:ext cx="2762870" cy="187220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4725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com MOTOCICLETAS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1560431"/>
            <a:ext cx="628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►Aumente a </a:t>
            </a:r>
            <a:r>
              <a:rPr lang="pt-BR" sz="2000" b="1" i="1" dirty="0">
                <a:solidFill>
                  <a:srgbClr val="008000"/>
                </a:solidFill>
              </a:rPr>
              <a:t>distância</a:t>
            </a:r>
            <a:r>
              <a:rPr lang="pt-BR" sz="2000" i="1" dirty="0">
                <a:solidFill>
                  <a:srgbClr val="008000"/>
                </a:solidFill>
              </a:rPr>
              <a:t> de seguimento;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►Não dispute espaço com motociclistas, </a:t>
            </a:r>
            <a:r>
              <a:rPr lang="pt-BR" sz="2000" b="1" i="1" dirty="0">
                <a:solidFill>
                  <a:srgbClr val="008000"/>
                </a:solidFill>
              </a:rPr>
              <a:t>dê passagem</a:t>
            </a:r>
            <a:r>
              <a:rPr lang="pt-BR" sz="2000" i="1" dirty="0">
                <a:solidFill>
                  <a:srgbClr val="008000"/>
                </a:solidFill>
              </a:rPr>
              <a:t>;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►Olhe com muita atenção antes de </a:t>
            </a:r>
            <a:r>
              <a:rPr lang="pt-BR" sz="2000" b="1" i="1" dirty="0">
                <a:solidFill>
                  <a:srgbClr val="008000"/>
                </a:solidFill>
              </a:rPr>
              <a:t>mudar de faixa</a:t>
            </a:r>
            <a:r>
              <a:rPr lang="pt-BR" sz="2000" i="1" dirty="0">
                <a:solidFill>
                  <a:srgbClr val="008000"/>
                </a:solidFill>
              </a:rPr>
              <a:t>;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059832" y="3446487"/>
            <a:ext cx="58607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►Cuidado ao abrir a </a:t>
            </a:r>
            <a:r>
              <a:rPr lang="pt-BR" sz="2000" b="1" i="1" dirty="0">
                <a:solidFill>
                  <a:srgbClr val="008000"/>
                </a:solidFill>
              </a:rPr>
              <a:t>porta</a:t>
            </a:r>
            <a:r>
              <a:rPr lang="pt-BR" sz="2000" i="1" dirty="0">
                <a:solidFill>
                  <a:srgbClr val="008000"/>
                </a:solidFill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►Não confie somente nos retrovisores, </a:t>
            </a:r>
            <a:r>
              <a:rPr lang="pt-BR" sz="2000" b="1" i="1" dirty="0">
                <a:solidFill>
                  <a:srgbClr val="008000"/>
                </a:solidFill>
              </a:rPr>
              <a:t>movimente a cabeça</a:t>
            </a:r>
            <a:r>
              <a:rPr lang="pt-BR" sz="2000" i="1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4"/>
          <a:stretch/>
        </p:blipFill>
        <p:spPr>
          <a:xfrm>
            <a:off x="395536" y="2941311"/>
            <a:ext cx="247650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95335"/>
            <a:ext cx="2620406" cy="1747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473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1818390" y="3714758"/>
            <a:ext cx="7072330" cy="857256"/>
          </a:xfrm>
          <a:prstGeom prst="roundRect">
            <a:avLst>
              <a:gd name="adj" fmla="val 864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 motorista defensivo </a:t>
            </a: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abre mão do seu direito</a:t>
            </a:r>
            <a:r>
              <a:rPr lang="pt-BR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no trânsito de modo a </a:t>
            </a: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priorizar a segurança</a:t>
            </a:r>
            <a:r>
              <a:rPr lang="pt-BR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o bem-estar e a vida.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13" name="Imagem 12" descr="Transito Bac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304"/>
            <a:ext cx="1875319" cy="1850844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2357422" y="1214428"/>
            <a:ext cx="6533298" cy="2071702"/>
          </a:xfrm>
          <a:prstGeom prst="roundRect">
            <a:avLst>
              <a:gd name="adj" fmla="val 405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5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É o conjunto de técnicas e procedimentos utilizados, pelo condutor, com o objetivo de prevenir ou minimizar os acidentes de trânsito e suas consequências.</a:t>
            </a:r>
            <a:endParaRPr lang="pt-BR" sz="1200" i="1" dirty="0">
              <a:solidFill>
                <a:schemeClr val="tx1"/>
              </a:solidFill>
            </a:endParaRPr>
          </a:p>
        </p:txBody>
      </p:sp>
      <p:sp>
        <p:nvSpPr>
          <p:cNvPr id="12" name="Divisa 11"/>
          <p:cNvSpPr/>
          <p:nvPr/>
        </p:nvSpPr>
        <p:spPr>
          <a:xfrm>
            <a:off x="1175448" y="3745100"/>
            <a:ext cx="500066" cy="805886"/>
          </a:xfrm>
          <a:prstGeom prst="chevr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Divisa 13"/>
          <p:cNvSpPr/>
          <p:nvPr/>
        </p:nvSpPr>
        <p:spPr>
          <a:xfrm>
            <a:off x="766303" y="3734826"/>
            <a:ext cx="500066" cy="805886"/>
          </a:xfrm>
          <a:prstGeom prst="chevr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5" name="Divisa 14"/>
          <p:cNvSpPr/>
          <p:nvPr/>
        </p:nvSpPr>
        <p:spPr>
          <a:xfrm>
            <a:off x="357158" y="3714758"/>
            <a:ext cx="500066" cy="805886"/>
          </a:xfrm>
          <a:prstGeom prst="chevr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DEFINIÇÃO</a:t>
            </a:r>
          </a:p>
        </p:txBody>
      </p:sp>
    </p:spTree>
    <p:extLst>
      <p:ext uri="{BB962C8B-B14F-4D97-AF65-F5344CB8AC3E}">
        <p14:creationId xmlns:p14="http://schemas.microsoft.com/office/powerpoint/2010/main" val="24347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com TREM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1406" y="1643056"/>
            <a:ext cx="7884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i="1" dirty="0">
                <a:solidFill>
                  <a:srgbClr val="008000"/>
                </a:solidFill>
              </a:rPr>
              <a:t>►Antes de transpor uma </a:t>
            </a:r>
            <a:r>
              <a:rPr lang="pt-BR" sz="2000" b="1" i="1" dirty="0">
                <a:solidFill>
                  <a:srgbClr val="008000"/>
                </a:solidFill>
              </a:rPr>
              <a:t>passagem de nível</a:t>
            </a:r>
            <a:r>
              <a:rPr lang="pt-BR" sz="2000" i="1" dirty="0">
                <a:solidFill>
                  <a:srgbClr val="008000"/>
                </a:solidFill>
              </a:rPr>
              <a:t> PARE, OLHE, e ESCUTE.</a:t>
            </a:r>
          </a:p>
        </p:txBody>
      </p:sp>
      <p:pic>
        <p:nvPicPr>
          <p:cNvPr id="6" name="Imagem 5" descr="cruzamento com linha ferre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285998"/>
            <a:ext cx="4071966" cy="25463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453398" y="2600268"/>
            <a:ext cx="5656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000" i="1" dirty="0">
                <a:solidFill>
                  <a:srgbClr val="008000"/>
                </a:solidFill>
              </a:rPr>
              <a:t>►</a:t>
            </a:r>
            <a:r>
              <a:rPr lang="pt-BR" sz="2000" b="1" i="1" dirty="0">
                <a:solidFill>
                  <a:srgbClr val="008000"/>
                </a:solidFill>
              </a:rPr>
              <a:t>Jamais</a:t>
            </a:r>
            <a:r>
              <a:rPr lang="pt-BR" sz="2000" i="1" dirty="0">
                <a:solidFill>
                  <a:srgbClr val="008000"/>
                </a:solidFill>
              </a:rPr>
              <a:t> atravesse se os sinais estiverem fechados.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43438" y="3578376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i="1" dirty="0">
                <a:solidFill>
                  <a:srgbClr val="008000"/>
                </a:solidFill>
              </a:rPr>
              <a:t>►Não mude a </a:t>
            </a:r>
            <a:r>
              <a:rPr lang="pt-BR" sz="2000" b="1" i="1" dirty="0">
                <a:solidFill>
                  <a:srgbClr val="008000"/>
                </a:solidFill>
              </a:rPr>
              <a:t>marcha</a:t>
            </a:r>
            <a:r>
              <a:rPr lang="pt-BR" sz="2000" i="1" dirty="0">
                <a:solidFill>
                  <a:srgbClr val="008000"/>
                </a:solidFill>
              </a:rPr>
              <a:t> durante a transposição da ferrovia.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</p:spTree>
    <p:extLst>
      <p:ext uri="{BB962C8B-B14F-4D97-AF65-F5344CB8AC3E}">
        <p14:creationId xmlns:p14="http://schemas.microsoft.com/office/powerpoint/2010/main" val="255284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com veículo de GRANDE PORTE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1605638"/>
            <a:ext cx="70723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►Mantenha-se no campo de </a:t>
            </a:r>
            <a:r>
              <a:rPr lang="pt-BR" sz="2000" b="1" i="1" dirty="0">
                <a:solidFill>
                  <a:srgbClr val="008000"/>
                </a:solidFill>
              </a:rPr>
              <a:t>visão</a:t>
            </a:r>
            <a:r>
              <a:rPr lang="pt-BR" sz="2000" i="1" dirty="0">
                <a:solidFill>
                  <a:srgbClr val="008000"/>
                </a:solidFill>
              </a:rPr>
              <a:t> do motorista.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►Respeite as </a:t>
            </a:r>
            <a:r>
              <a:rPr lang="pt-BR" sz="2000" b="1" i="1" dirty="0">
                <a:solidFill>
                  <a:srgbClr val="008000"/>
                </a:solidFill>
              </a:rPr>
              <a:t>distâncias</a:t>
            </a:r>
            <a:r>
              <a:rPr lang="pt-BR" sz="2000" i="1" dirty="0">
                <a:solidFill>
                  <a:srgbClr val="008000"/>
                </a:solidFill>
              </a:rPr>
              <a:t> de segurança.</a:t>
            </a:r>
          </a:p>
        </p:txBody>
      </p:sp>
      <p:pic>
        <p:nvPicPr>
          <p:cNvPr id="10" name="Imagem 9" descr="retornando à faixa de orig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666" y="2715766"/>
            <a:ext cx="3444063" cy="196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tângulo de cantos arredondados 11"/>
          <p:cNvSpPr/>
          <p:nvPr/>
        </p:nvSpPr>
        <p:spPr>
          <a:xfrm>
            <a:off x="3707904" y="3200397"/>
            <a:ext cx="5195948" cy="1000132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Tenha </a:t>
            </a:r>
            <a:r>
              <a:rPr lang="pt-BR" sz="2000" b="1" i="1" dirty="0">
                <a:solidFill>
                  <a:srgbClr val="FF0000"/>
                </a:solidFill>
                <a:latin typeface="Calibri" pitchFamily="34" charset="0"/>
              </a:rPr>
              <a:t>paciência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para aguardar a oportunidade ideal para uma possível ultrapassagem.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</p:spTree>
    <p:extLst>
      <p:ext uri="{BB962C8B-B14F-4D97-AF65-F5344CB8AC3E}">
        <p14:creationId xmlns:p14="http://schemas.microsoft.com/office/powerpoint/2010/main" val="364768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ABALROAMENTOS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7200" y="1851670"/>
            <a:ext cx="707236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b="1" i="1" dirty="0">
                <a:solidFill>
                  <a:srgbClr val="008000"/>
                </a:solidFill>
              </a:rPr>
              <a:t>►</a:t>
            </a:r>
            <a:r>
              <a:rPr lang="pt-BR" sz="2000" i="1" dirty="0">
                <a:solidFill>
                  <a:srgbClr val="008000"/>
                </a:solidFill>
              </a:rPr>
              <a:t>Respeite a </a:t>
            </a:r>
            <a:r>
              <a:rPr lang="pt-BR" sz="2000" b="1" i="1" dirty="0">
                <a:solidFill>
                  <a:srgbClr val="008000"/>
                </a:solidFill>
              </a:rPr>
              <a:t>distância</a:t>
            </a:r>
            <a:r>
              <a:rPr lang="pt-BR" sz="2000" i="1" dirty="0">
                <a:solidFill>
                  <a:srgbClr val="008000"/>
                </a:solidFill>
              </a:rPr>
              <a:t> lateral de segurança (1,5 metros)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►Execute as conversões dentro de sua </a:t>
            </a:r>
            <a:r>
              <a:rPr lang="pt-BR" sz="2000" b="1" i="1" dirty="0">
                <a:solidFill>
                  <a:srgbClr val="008000"/>
                </a:solidFill>
              </a:rPr>
              <a:t>mão direcional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</a:t>
            </a:r>
            <a:r>
              <a:rPr lang="pt-BR" sz="2000" b="1" i="1" dirty="0">
                <a:solidFill>
                  <a:srgbClr val="008000"/>
                </a:solidFill>
              </a:rPr>
              <a:t>Redobre a atenção</a:t>
            </a:r>
            <a:r>
              <a:rPr lang="pt-BR" sz="2000" i="1" dirty="0">
                <a:solidFill>
                  <a:srgbClr val="008000"/>
                </a:solidFill>
              </a:rPr>
              <a:t> ao se aproximar de cruzamentos</a:t>
            </a:r>
          </a:p>
        </p:txBody>
      </p:sp>
      <p:pic>
        <p:nvPicPr>
          <p:cNvPr id="7" name="Imagem 6" descr="educação no transito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358868"/>
            <a:ext cx="2822514" cy="250033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</p:spTree>
    <p:extLst>
      <p:ext uri="{BB962C8B-B14F-4D97-AF65-F5344CB8AC3E}">
        <p14:creationId xmlns:p14="http://schemas.microsoft.com/office/powerpoint/2010/main" val="318397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071966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Frenagem de Emergência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4283" y="1785932"/>
            <a:ext cx="860618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►Bloqueie o corpo, </a:t>
            </a:r>
            <a:r>
              <a:rPr lang="pt-BR" sz="2000" b="1" i="1" dirty="0">
                <a:solidFill>
                  <a:srgbClr val="7030A0"/>
                </a:solidFill>
              </a:rPr>
              <a:t>firmando o pé</a:t>
            </a:r>
            <a:r>
              <a:rPr lang="pt-BR" sz="2000" i="1" dirty="0">
                <a:solidFill>
                  <a:srgbClr val="7030A0"/>
                </a:solidFill>
              </a:rPr>
              <a:t> esquerdo;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►Mantenha o veículo em </a:t>
            </a:r>
            <a:r>
              <a:rPr lang="pt-BR" sz="2000" b="1" i="1" dirty="0">
                <a:solidFill>
                  <a:srgbClr val="7030A0"/>
                </a:solidFill>
              </a:rPr>
              <a:t>linha reta</a:t>
            </a:r>
            <a:r>
              <a:rPr lang="pt-BR" sz="2000" i="1" dirty="0">
                <a:solidFill>
                  <a:srgbClr val="7030A0"/>
                </a:solidFill>
              </a:rPr>
              <a:t>;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►Freie fortemente - a força sobre o sistema de freios </a:t>
            </a:r>
            <a:r>
              <a:rPr lang="pt-BR" sz="2000" b="1" i="1" dirty="0">
                <a:solidFill>
                  <a:srgbClr val="7030A0"/>
                </a:solidFill>
              </a:rPr>
              <a:t>não deve ser superior</a:t>
            </a:r>
            <a:r>
              <a:rPr lang="pt-BR" sz="2000" i="1" dirty="0">
                <a:solidFill>
                  <a:srgbClr val="7030A0"/>
                </a:solidFill>
              </a:rPr>
              <a:t> ao atrito dos pneus com o pavimento;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►Se as rodas travarem, </a:t>
            </a:r>
            <a:r>
              <a:rPr lang="pt-BR" sz="2000" b="1" i="1" dirty="0">
                <a:solidFill>
                  <a:srgbClr val="7030A0"/>
                </a:solidFill>
              </a:rPr>
              <a:t>alivie o pé</a:t>
            </a:r>
            <a:r>
              <a:rPr lang="pt-BR" sz="2000" i="1" dirty="0">
                <a:solidFill>
                  <a:srgbClr val="7030A0"/>
                </a:solidFill>
              </a:rPr>
              <a:t> do pedal de freio.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►Só acione a embreagem ao </a:t>
            </a:r>
            <a:r>
              <a:rPr lang="pt-BR" sz="2000" b="1" i="1" dirty="0">
                <a:solidFill>
                  <a:srgbClr val="7030A0"/>
                </a:solidFill>
              </a:rPr>
              <a:t>final</a:t>
            </a:r>
            <a:r>
              <a:rPr lang="pt-BR" sz="2000" i="1" dirty="0">
                <a:solidFill>
                  <a:srgbClr val="7030A0"/>
                </a:solidFill>
              </a:rPr>
              <a:t> da parada.</a:t>
            </a:r>
          </a:p>
        </p:txBody>
      </p:sp>
      <p:pic>
        <p:nvPicPr>
          <p:cNvPr id="7" name="Imagem 6" descr="frenagem e travamento de rod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627534"/>
            <a:ext cx="3405135" cy="2174311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conceitos</a:t>
            </a:r>
          </a:p>
        </p:txBody>
      </p:sp>
    </p:spTree>
    <p:extLst>
      <p:ext uri="{BB962C8B-B14F-4D97-AF65-F5344CB8AC3E}">
        <p14:creationId xmlns:p14="http://schemas.microsoft.com/office/powerpoint/2010/main" val="424878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071966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Passando em Alagamentos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4283" y="1571618"/>
            <a:ext cx="73820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►Engrene a </a:t>
            </a:r>
            <a:r>
              <a:rPr lang="pt-BR" sz="2000" b="1" i="1" dirty="0">
                <a:solidFill>
                  <a:srgbClr val="7030A0"/>
                </a:solidFill>
              </a:rPr>
              <a:t>primeira marcha</a:t>
            </a:r>
            <a:r>
              <a:rPr lang="pt-BR" sz="2000" i="1" dirty="0">
                <a:solidFill>
                  <a:srgbClr val="7030A0"/>
                </a:solidFill>
              </a:rPr>
              <a:t> e passe acelerando bastante, para evitar que entre água pelo escapamento;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</a:t>
            </a:r>
            <a:r>
              <a:rPr lang="pt-BR" sz="2000" b="1" i="1" dirty="0">
                <a:solidFill>
                  <a:srgbClr val="7030A0"/>
                </a:solidFill>
              </a:rPr>
              <a:t>Não</a:t>
            </a:r>
            <a:r>
              <a:rPr lang="pt-BR" sz="2000" i="1" dirty="0">
                <a:solidFill>
                  <a:srgbClr val="7030A0"/>
                </a:solidFill>
              </a:rPr>
              <a:t> mude a </a:t>
            </a:r>
            <a:r>
              <a:rPr lang="pt-BR" sz="2000" b="1" i="1" dirty="0">
                <a:solidFill>
                  <a:srgbClr val="7030A0"/>
                </a:solidFill>
              </a:rPr>
              <a:t>marcha</a:t>
            </a:r>
            <a:r>
              <a:rPr lang="pt-BR" sz="2000" i="1" dirty="0">
                <a:solidFill>
                  <a:srgbClr val="7030A0"/>
                </a:solidFill>
              </a:rPr>
              <a:t> durante a passagem pelo alagamento.</a:t>
            </a:r>
          </a:p>
        </p:txBody>
      </p:sp>
      <p:pic>
        <p:nvPicPr>
          <p:cNvPr id="5" name="Imagem 4" descr="alagamen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6907" y="2786064"/>
            <a:ext cx="3237253" cy="206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ângulo de cantos arredondados 6"/>
          <p:cNvSpPr/>
          <p:nvPr/>
        </p:nvSpPr>
        <p:spPr>
          <a:xfrm>
            <a:off x="214282" y="3357568"/>
            <a:ext cx="5357850" cy="857256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Não passe por alagamentos, cujo volume d’água esteja acima da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metade da roda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do veículo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conceitos</a:t>
            </a:r>
          </a:p>
        </p:txBody>
      </p:sp>
    </p:spTree>
    <p:extLst>
      <p:ext uri="{BB962C8B-B14F-4D97-AF65-F5344CB8AC3E}">
        <p14:creationId xmlns:p14="http://schemas.microsoft.com/office/powerpoint/2010/main" val="5179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428016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Passando por nuvens de Fumaça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4282" y="1571618"/>
            <a:ext cx="8572559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t-BR" sz="2000" b="1" i="1" dirty="0">
                <a:solidFill>
                  <a:srgbClr val="7030A0"/>
                </a:solidFill>
              </a:rPr>
              <a:t>►</a:t>
            </a:r>
            <a:r>
              <a:rPr lang="pt-BR" sz="2000" i="1" dirty="0">
                <a:solidFill>
                  <a:srgbClr val="7030A0"/>
                </a:solidFill>
              </a:rPr>
              <a:t>Evite passar quando a fumaça estiver </a:t>
            </a:r>
            <a:r>
              <a:rPr lang="pt-BR" sz="2000" b="1" i="1" dirty="0">
                <a:solidFill>
                  <a:srgbClr val="7030A0"/>
                </a:solidFill>
              </a:rPr>
              <a:t>muito densa</a:t>
            </a:r>
            <a:r>
              <a:rPr lang="pt-BR" sz="2000" i="1" dirty="0">
                <a:solidFill>
                  <a:srgbClr val="7030A0"/>
                </a:solidFill>
              </a:rPr>
              <a:t>;</a:t>
            </a:r>
          </a:p>
          <a:p>
            <a:pPr algn="just">
              <a:spcBef>
                <a:spcPts val="10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►Caso seja inevitável, </a:t>
            </a:r>
            <a:r>
              <a:rPr lang="pt-BR" sz="2000" b="1" i="1" dirty="0">
                <a:solidFill>
                  <a:srgbClr val="7030A0"/>
                </a:solidFill>
              </a:rPr>
              <a:t>acenda os faróis</a:t>
            </a:r>
            <a:r>
              <a:rPr lang="pt-BR" sz="2000" i="1" dirty="0">
                <a:solidFill>
                  <a:srgbClr val="7030A0"/>
                </a:solidFill>
              </a:rPr>
              <a:t>, feche os vidros e passe </a:t>
            </a:r>
            <a:r>
              <a:rPr lang="pt-BR" sz="2000" b="1" i="1" dirty="0">
                <a:solidFill>
                  <a:srgbClr val="7030A0"/>
                </a:solidFill>
              </a:rPr>
              <a:t>devagar;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4429124" y="3429006"/>
            <a:ext cx="4429156" cy="1143008"/>
          </a:xfrm>
          <a:prstGeom prst="roundRect">
            <a:avLst>
              <a:gd name="adj" fmla="val 824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Não pare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dentro da nuvem de fumaça</a:t>
            </a:r>
          </a:p>
          <a:p>
            <a:pPr algn="ctr"/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Não freie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bruscamente</a:t>
            </a:r>
          </a:p>
        </p:txBody>
      </p:sp>
      <p:pic>
        <p:nvPicPr>
          <p:cNvPr id="10" name="Imagem 9" descr="dirigir na fumaça ou f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571750"/>
            <a:ext cx="3990422" cy="23574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conceitos</a:t>
            </a:r>
          </a:p>
        </p:txBody>
      </p:sp>
    </p:spTree>
    <p:extLst>
      <p:ext uri="{BB962C8B-B14F-4D97-AF65-F5344CB8AC3E}">
        <p14:creationId xmlns:p14="http://schemas.microsoft.com/office/powerpoint/2010/main" val="133649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oto faixa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142990"/>
            <a:ext cx="2857520" cy="2477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ixaDeTexto 3"/>
          <p:cNvSpPr txBox="1"/>
          <p:nvPr/>
        </p:nvSpPr>
        <p:spPr>
          <a:xfrm>
            <a:off x="388913" y="1779662"/>
            <a:ext cx="6365910" cy="2900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►Mudança constante de </a:t>
            </a:r>
            <a:r>
              <a:rPr lang="pt-BR" sz="2000" b="1" i="1" dirty="0">
                <a:solidFill>
                  <a:srgbClr val="C00000"/>
                </a:solidFill>
              </a:rPr>
              <a:t>faixa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Velocidade</a:t>
            </a:r>
            <a:r>
              <a:rPr lang="pt-BR" sz="2000" i="1" dirty="0">
                <a:solidFill>
                  <a:srgbClr val="C00000"/>
                </a:solidFill>
              </a:rPr>
              <a:t> incompatível com a segurança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Ultrapassagem</a:t>
            </a:r>
            <a:r>
              <a:rPr lang="pt-BR" sz="2000" i="1" dirty="0">
                <a:solidFill>
                  <a:srgbClr val="C00000"/>
                </a:solidFill>
              </a:rPr>
              <a:t> pela direita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►Transitar em </a:t>
            </a:r>
            <a:r>
              <a:rPr lang="pt-BR" sz="2000" b="1" i="1" dirty="0">
                <a:solidFill>
                  <a:srgbClr val="C00000"/>
                </a:solidFill>
              </a:rPr>
              <a:t>corredores</a:t>
            </a:r>
            <a:r>
              <a:rPr lang="pt-BR" sz="2000" i="1" dirty="0">
                <a:solidFill>
                  <a:srgbClr val="C00000"/>
                </a:solidFill>
              </a:rPr>
              <a:t> de veículos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►Não respeitar as </a:t>
            </a:r>
            <a:r>
              <a:rPr lang="pt-BR" sz="2000" b="1" i="1" dirty="0">
                <a:solidFill>
                  <a:srgbClr val="C00000"/>
                </a:solidFill>
              </a:rPr>
              <a:t>distâncias</a:t>
            </a:r>
            <a:r>
              <a:rPr lang="pt-BR" sz="2000" i="1" dirty="0">
                <a:solidFill>
                  <a:srgbClr val="C00000"/>
                </a:solidFill>
              </a:rPr>
              <a:t> regulamentares de segurança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►Perder-se do </a:t>
            </a:r>
            <a:r>
              <a:rPr lang="pt-BR" sz="2000" b="1" i="1" dirty="0">
                <a:solidFill>
                  <a:srgbClr val="C00000"/>
                </a:solidFill>
              </a:rPr>
              <a:t>campo de visão</a:t>
            </a:r>
            <a:r>
              <a:rPr lang="pt-BR" sz="2000" i="1" dirty="0">
                <a:solidFill>
                  <a:srgbClr val="C00000"/>
                </a:solidFill>
              </a:rPr>
              <a:t> dos demais condutores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" y="1142990"/>
            <a:ext cx="2915848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Fatores de Risco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</p:spTree>
    <p:extLst>
      <p:ext uri="{BB962C8B-B14F-4D97-AF65-F5344CB8AC3E}">
        <p14:creationId xmlns:p14="http://schemas.microsoft.com/office/powerpoint/2010/main" val="354901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3445" y="1808654"/>
            <a:ext cx="401589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►Aumenta o campo de visão;</a:t>
            </a:r>
            <a:endParaRPr lang="pt-BR" sz="2000" b="1" i="1" dirty="0">
              <a:solidFill>
                <a:srgbClr val="C00000"/>
              </a:solidFill>
            </a:endParaRP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Diminui </a:t>
            </a:r>
            <a:r>
              <a:rPr lang="pt-BR" sz="2000" i="1" dirty="0">
                <a:solidFill>
                  <a:srgbClr val="C00000"/>
                </a:solidFill>
              </a:rPr>
              <a:t>o objeto refletido;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►Imagem refletida mostra objeto </a:t>
            </a:r>
            <a:r>
              <a:rPr lang="pt-BR" sz="2000" b="1" i="1" dirty="0">
                <a:solidFill>
                  <a:srgbClr val="C00000"/>
                </a:solidFill>
              </a:rPr>
              <a:t>mais longe</a:t>
            </a:r>
            <a:r>
              <a:rPr lang="pt-BR" sz="2000" i="1" dirty="0">
                <a:solidFill>
                  <a:srgbClr val="C00000"/>
                </a:solidFill>
              </a:rPr>
              <a:t> do que realmente está.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" y="1142990"/>
            <a:ext cx="3571900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Retrovisor CONVEXO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1547664" y="3786478"/>
            <a:ext cx="6595056" cy="817190"/>
          </a:xfrm>
          <a:prstGeom prst="roundRect">
            <a:avLst>
              <a:gd name="adj" fmla="val 824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Não substitua os </a:t>
            </a:r>
            <a:r>
              <a:rPr lang="pt-BR" sz="2000" i="1" dirty="0">
                <a:solidFill>
                  <a:srgbClr val="FF0000"/>
                </a:solidFill>
                <a:latin typeface="Calibri" pitchFamily="34" charset="0"/>
              </a:rPr>
              <a:t>retrovisores originais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da sua motocicletas por outros fora do padrão de fábrica</a:t>
            </a:r>
          </a:p>
        </p:txBody>
      </p:sp>
      <p:pic>
        <p:nvPicPr>
          <p:cNvPr id="1030" name="Picture 6" descr="http://revistaautoesporte.globo.com/Revista/Autoesporte/foto/0,,69701765,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40342"/>
            <a:ext cx="3244215" cy="1981200"/>
          </a:xfrm>
          <a:prstGeom prst="rect">
            <a:avLst/>
          </a:prstGeom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ta para a direita 12"/>
          <p:cNvSpPr/>
          <p:nvPr/>
        </p:nvSpPr>
        <p:spPr>
          <a:xfrm>
            <a:off x="4572000" y="2062548"/>
            <a:ext cx="1728192" cy="43204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Espelho PLANO</a:t>
            </a:r>
          </a:p>
        </p:txBody>
      </p:sp>
      <p:sp>
        <p:nvSpPr>
          <p:cNvPr id="14" name="Seta para a direita 13"/>
          <p:cNvSpPr/>
          <p:nvPr/>
        </p:nvSpPr>
        <p:spPr>
          <a:xfrm>
            <a:off x="4816972" y="1339626"/>
            <a:ext cx="1861465" cy="43204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Espelho CONVEXO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55576" y="3939902"/>
            <a:ext cx="576064" cy="576064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9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nimal na pista caricat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5681" y="1807213"/>
            <a:ext cx="4357686" cy="31462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32" y="1142990"/>
            <a:ext cx="3571900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Obstáculos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4282" y="1698248"/>
            <a:ext cx="5508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Calibri" pitchFamily="34" charset="0"/>
              </a:rPr>
              <a:t>... sendo inevitável o confronto com o objeto faça: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4282" y="2427734"/>
            <a:ext cx="450059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►Mantenha a motocicleta em </a:t>
            </a:r>
            <a:r>
              <a:rPr lang="pt-BR" sz="2000" b="1" i="1" dirty="0">
                <a:solidFill>
                  <a:srgbClr val="C00000"/>
                </a:solidFill>
              </a:rPr>
              <a:t>linha reta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Erga-se</a:t>
            </a:r>
            <a:r>
              <a:rPr lang="pt-BR" sz="2000" i="1" dirty="0">
                <a:solidFill>
                  <a:srgbClr val="C00000"/>
                </a:solidFill>
              </a:rPr>
              <a:t> do assento e flexione pernas e cotovelos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Não</a:t>
            </a:r>
            <a:r>
              <a:rPr lang="pt-BR" sz="2000" i="1" dirty="0">
                <a:solidFill>
                  <a:srgbClr val="C00000"/>
                </a:solidFill>
              </a:rPr>
              <a:t> freie nem acelere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</p:spTree>
    <p:extLst>
      <p:ext uri="{BB962C8B-B14F-4D97-AF65-F5344CB8AC3E}">
        <p14:creationId xmlns:p14="http://schemas.microsoft.com/office/powerpoint/2010/main" val="4067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" y="1142990"/>
            <a:ext cx="3571900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Frenagem</a:t>
            </a:r>
          </a:p>
        </p:txBody>
      </p:sp>
      <p:pic>
        <p:nvPicPr>
          <p:cNvPr id="9" name="Imagem 8" descr="Distância de Frenagem m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2364" y="1142990"/>
            <a:ext cx="5381636" cy="3399400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/>
        </p:nvSpPr>
        <p:spPr>
          <a:xfrm>
            <a:off x="285720" y="3786196"/>
            <a:ext cx="3422184" cy="571504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Utilize corretamente os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freios</a:t>
            </a:r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42844" y="1962691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rgbClr val="C00000"/>
                </a:solidFill>
              </a:rPr>
              <a:t>70%</a:t>
            </a:r>
            <a:r>
              <a:rPr lang="pt-BR" sz="2000" i="1" dirty="0">
                <a:solidFill>
                  <a:srgbClr val="C00000"/>
                </a:solidFill>
              </a:rPr>
              <a:t> da capacidade de frenagem de uma motocicleta se concentram em seu</a:t>
            </a:r>
          </a:p>
          <a:p>
            <a:pPr algn="ctr"/>
            <a:r>
              <a:rPr lang="pt-BR" sz="2000" b="1" i="1" dirty="0">
                <a:solidFill>
                  <a:srgbClr val="C00000"/>
                </a:solidFill>
              </a:rPr>
              <a:t>freio dianteiro</a:t>
            </a:r>
            <a:r>
              <a:rPr lang="pt-BR" sz="2000" i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</p:spTree>
    <p:extLst>
      <p:ext uri="{BB962C8B-B14F-4D97-AF65-F5344CB8AC3E}">
        <p14:creationId xmlns:p14="http://schemas.microsoft.com/office/powerpoint/2010/main" val="119033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285866"/>
            <a:ext cx="5643602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</a:rPr>
              <a:t>Características de um Condutor Defensivo</a:t>
            </a:r>
          </a:p>
        </p:txBody>
      </p:sp>
      <p:pic>
        <p:nvPicPr>
          <p:cNvPr id="5" name="Imagem 4" descr="D 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780847"/>
            <a:ext cx="4714876" cy="207691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3716" y="1714494"/>
            <a:ext cx="549252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6600"/>
              </a:buClr>
            </a:pPr>
            <a:r>
              <a:rPr lang="pt-BR" sz="22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►É educado, gentil e cortês;</a:t>
            </a:r>
          </a:p>
          <a:p>
            <a:pPr algn="just">
              <a:lnSpc>
                <a:spcPct val="150000"/>
              </a:lnSpc>
              <a:buClr>
                <a:srgbClr val="006600"/>
              </a:buClr>
            </a:pPr>
            <a:r>
              <a:rPr lang="pt-BR" sz="22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►Conhece e respeita seus direitos e deveres;</a:t>
            </a:r>
          </a:p>
          <a:p>
            <a:pPr algn="just">
              <a:lnSpc>
                <a:spcPct val="150000"/>
              </a:lnSpc>
              <a:buClr>
                <a:srgbClr val="006600"/>
              </a:buClr>
            </a:pPr>
            <a:r>
              <a:rPr lang="pt-BR" sz="22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►Prefere a segurança à razão;</a:t>
            </a:r>
          </a:p>
          <a:p>
            <a:pPr algn="just">
              <a:lnSpc>
                <a:spcPct val="150000"/>
              </a:lnSpc>
              <a:buClr>
                <a:srgbClr val="006600"/>
              </a:buClr>
            </a:pPr>
            <a:r>
              <a:rPr lang="pt-BR" sz="22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►Geralmente é um bom cidadão;</a:t>
            </a:r>
          </a:p>
          <a:p>
            <a:pPr algn="just">
              <a:lnSpc>
                <a:spcPct val="150000"/>
              </a:lnSpc>
              <a:buClr>
                <a:srgbClr val="006600"/>
              </a:buClr>
            </a:pPr>
            <a:r>
              <a:rPr lang="pt-BR" sz="22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►Respeita às Leis de Trânsito;</a:t>
            </a:r>
          </a:p>
          <a:p>
            <a:pPr algn="just">
              <a:lnSpc>
                <a:spcPct val="150000"/>
              </a:lnSpc>
              <a:buClr>
                <a:srgbClr val="006600"/>
              </a:buClr>
            </a:pPr>
            <a:r>
              <a:rPr lang="pt-BR" sz="22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►É prudente, sensato e amigo.</a:t>
            </a:r>
            <a:endParaRPr lang="pt-BR" sz="2200" i="1" dirty="0">
              <a:solidFill>
                <a:srgbClr val="0066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CONDUTOR</a:t>
            </a:r>
          </a:p>
        </p:txBody>
      </p:sp>
    </p:spTree>
    <p:extLst>
      <p:ext uri="{BB962C8B-B14F-4D97-AF65-F5344CB8AC3E}">
        <p14:creationId xmlns:p14="http://schemas.microsoft.com/office/powerpoint/2010/main" val="31425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" y="1142990"/>
            <a:ext cx="3571900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Cruzamentos</a:t>
            </a:r>
          </a:p>
        </p:txBody>
      </p:sp>
      <p:pic>
        <p:nvPicPr>
          <p:cNvPr id="7" name="Imagem 6" descr="Derrapagem de moto.jpg"/>
          <p:cNvPicPr>
            <a:picLocks noChangeAspect="1"/>
          </p:cNvPicPr>
          <p:nvPr/>
        </p:nvPicPr>
        <p:blipFill rotWithShape="1">
          <a:blip r:embed="rId3" cstate="print"/>
          <a:srcRect t="4824" b="11757"/>
          <a:stretch/>
        </p:blipFill>
        <p:spPr>
          <a:xfrm flipH="1">
            <a:off x="1275960" y="2853087"/>
            <a:ext cx="1872210" cy="2059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142845" y="1643056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►Sempre </a:t>
            </a:r>
            <a:r>
              <a:rPr lang="pt-BR" sz="2000" b="1" i="1" dirty="0">
                <a:solidFill>
                  <a:srgbClr val="C00000"/>
                </a:solidFill>
              </a:rPr>
              <a:t>reduza</a:t>
            </a:r>
            <a:r>
              <a:rPr lang="pt-BR" sz="2000" i="1" dirty="0">
                <a:solidFill>
                  <a:srgbClr val="C00000"/>
                </a:solidFill>
              </a:rPr>
              <a:t> a velocidade;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54168" y="2171920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►Fique com os freios em </a:t>
            </a:r>
            <a:r>
              <a:rPr lang="pt-BR" sz="2000" b="1" i="1" dirty="0">
                <a:solidFill>
                  <a:srgbClr val="C00000"/>
                </a:solidFill>
              </a:rPr>
              <a:t>posição  de acionamento</a:t>
            </a:r>
            <a:r>
              <a:rPr lang="pt-BR" sz="2000" i="1" dirty="0">
                <a:solidFill>
                  <a:srgbClr val="C00000"/>
                </a:solidFill>
              </a:rPr>
              <a:t>;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43" y="1675692"/>
            <a:ext cx="4213899" cy="3012366"/>
          </a:xfrm>
          <a:prstGeom prst="rect">
            <a:avLst/>
          </a:prstGeom>
        </p:spPr>
      </p:pic>
      <p:sp>
        <p:nvSpPr>
          <p:cNvPr id="15" name="Retângulo de cantos arredondados 14"/>
          <p:cNvSpPr/>
          <p:nvPr/>
        </p:nvSpPr>
        <p:spPr>
          <a:xfrm>
            <a:off x="7215206" y="1071552"/>
            <a:ext cx="1785950" cy="78581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>
                <a:solidFill>
                  <a:srgbClr val="FF0000"/>
                </a:solidFill>
                <a:latin typeface="Calibri" pitchFamily="34" charset="0"/>
              </a:rPr>
              <a:t>Ao cruzar a pista, </a:t>
            </a:r>
            <a:r>
              <a:rPr lang="pt-BR" sz="1500" b="1" dirty="0">
                <a:solidFill>
                  <a:srgbClr val="FF0000"/>
                </a:solidFill>
                <a:latin typeface="Calibri" pitchFamily="34" charset="0"/>
              </a:rPr>
              <a:t>olhe</a:t>
            </a:r>
            <a:r>
              <a:rPr lang="pt-BR" sz="1500" dirty="0">
                <a:solidFill>
                  <a:srgbClr val="FF0000"/>
                </a:solidFill>
                <a:latin typeface="Calibri" pitchFamily="34" charset="0"/>
              </a:rPr>
              <a:t> primeiro para a </a:t>
            </a:r>
            <a:r>
              <a:rPr lang="pt-BR" sz="1500" b="1" dirty="0">
                <a:solidFill>
                  <a:srgbClr val="FF0000"/>
                </a:solidFill>
                <a:latin typeface="Calibri" pitchFamily="34" charset="0"/>
              </a:rPr>
              <a:t>esquerda</a:t>
            </a:r>
            <a:r>
              <a:rPr lang="pt-BR" sz="1500" dirty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pt-BR" sz="1500" dirty="0"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19" y="3243159"/>
            <a:ext cx="770061" cy="48071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56376" y="2558402"/>
            <a:ext cx="693912" cy="3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5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" y="1142990"/>
            <a:ext cx="3571900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Adversidade de Clima</a:t>
            </a:r>
          </a:p>
        </p:txBody>
      </p:sp>
      <p:pic>
        <p:nvPicPr>
          <p:cNvPr id="5" name="Imagem 4" descr="motociclista equipa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4692"/>
            <a:ext cx="2214578" cy="1660934"/>
          </a:xfrm>
          <a:prstGeom prst="rect">
            <a:avLst/>
          </a:prstGeom>
        </p:spPr>
      </p:pic>
      <p:pic>
        <p:nvPicPr>
          <p:cNvPr id="7" name="Imagem 6" descr="Moto na chu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142990"/>
            <a:ext cx="2928958" cy="195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142844" y="1649479"/>
            <a:ext cx="5929354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►Esteja </a:t>
            </a:r>
            <a:r>
              <a:rPr lang="pt-BR" sz="2000" b="1" i="1" dirty="0">
                <a:solidFill>
                  <a:srgbClr val="C00000"/>
                </a:solidFill>
              </a:rPr>
              <a:t>preparado</a:t>
            </a:r>
            <a:r>
              <a:rPr lang="pt-BR" sz="2000" i="1" dirty="0">
                <a:solidFill>
                  <a:srgbClr val="C00000"/>
                </a:solidFill>
              </a:rPr>
              <a:t> para situações como: chuva ou frio;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►Mantenha o capacete e viseira em </a:t>
            </a:r>
            <a:r>
              <a:rPr lang="pt-BR" sz="2000" b="1" i="1" dirty="0">
                <a:solidFill>
                  <a:srgbClr val="C00000"/>
                </a:solidFill>
              </a:rPr>
              <a:t>bom estado</a:t>
            </a:r>
            <a:r>
              <a:rPr lang="pt-BR" sz="2000" i="1" dirty="0">
                <a:solidFill>
                  <a:srgbClr val="C00000"/>
                </a:solidFill>
              </a:rPr>
              <a:t> de conservação e uso;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357422" y="3786196"/>
            <a:ext cx="6572264" cy="785818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Utilize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vestuário adequado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como:</a:t>
            </a:r>
          </a:p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botas, luvas, calças compridas e blusa comprida reforçada.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</p:spTree>
    <p:extLst>
      <p:ext uri="{BB962C8B-B14F-4D97-AF65-F5344CB8AC3E}">
        <p14:creationId xmlns:p14="http://schemas.microsoft.com/office/powerpoint/2010/main" val="378942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" y="1142990"/>
            <a:ext cx="3571900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Pilotando à noite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2844" y="1649479"/>
            <a:ext cx="8715436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►Certifique-se de que a motocicleta está com a parte </a:t>
            </a:r>
            <a:r>
              <a:rPr lang="pt-BR" sz="2000" b="1" i="1" dirty="0">
                <a:solidFill>
                  <a:srgbClr val="C00000"/>
                </a:solidFill>
              </a:rPr>
              <a:t>elétrica</a:t>
            </a:r>
            <a:r>
              <a:rPr lang="pt-BR" sz="2000" i="1" dirty="0">
                <a:solidFill>
                  <a:srgbClr val="C00000"/>
                </a:solidFill>
              </a:rPr>
              <a:t> (farol e setas) em condições adequadas de uso;</a:t>
            </a:r>
          </a:p>
          <a:p>
            <a:pPr algn="just">
              <a:spcBef>
                <a:spcPts val="20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►Diminua a velocidade e </a:t>
            </a:r>
            <a:r>
              <a:rPr lang="pt-BR" sz="2000" b="1" i="1" dirty="0">
                <a:solidFill>
                  <a:srgbClr val="C00000"/>
                </a:solidFill>
              </a:rPr>
              <a:t>redobre a atenção</a:t>
            </a:r>
            <a:r>
              <a:rPr lang="pt-BR" sz="2000" i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0" name="Imagem 9" descr="farol alto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9138" y="2787774"/>
            <a:ext cx="2714676" cy="203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tângulo de cantos arredondados 12"/>
          <p:cNvSpPr/>
          <p:nvPr/>
        </p:nvSpPr>
        <p:spPr>
          <a:xfrm>
            <a:off x="214282" y="3286130"/>
            <a:ext cx="5072098" cy="1143008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Para diminuir o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ofuscamento</a:t>
            </a:r>
          </a:p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provocados por faróis em sentido contrário,</a:t>
            </a:r>
          </a:p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2000" i="1" dirty="0">
                <a:solidFill>
                  <a:srgbClr val="C00000"/>
                </a:solidFill>
                <a:latin typeface="Calibri" pitchFamily="34" charset="0"/>
              </a:rPr>
              <a:t>oriente-se pela linha de bordo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da pista;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  <p:sp>
        <p:nvSpPr>
          <p:cNvPr id="2" name="Seta para a direita 1"/>
          <p:cNvSpPr/>
          <p:nvPr/>
        </p:nvSpPr>
        <p:spPr>
          <a:xfrm>
            <a:off x="5436096" y="3651870"/>
            <a:ext cx="504056" cy="504056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2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" y="1142990"/>
            <a:ext cx="4714908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Transporte de Passageiro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1406" y="1599995"/>
            <a:ext cx="621510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Equipamentos</a:t>
            </a:r>
            <a:r>
              <a:rPr lang="pt-BR" sz="2000" i="1" dirty="0">
                <a:solidFill>
                  <a:srgbClr val="C00000"/>
                </a:solidFill>
              </a:rPr>
              <a:t> obrigatórios de segurança;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►Banco suplementar </a:t>
            </a:r>
            <a:r>
              <a:rPr lang="pt-BR" sz="2000" b="1" i="1" dirty="0">
                <a:solidFill>
                  <a:srgbClr val="C00000"/>
                </a:solidFill>
              </a:rPr>
              <a:t>atrás do condutor</a:t>
            </a:r>
            <a:r>
              <a:rPr lang="pt-BR" sz="2000" i="1" dirty="0">
                <a:solidFill>
                  <a:srgbClr val="C00000"/>
                </a:solidFill>
              </a:rPr>
              <a:t> ou carro lateral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Orientar</a:t>
            </a:r>
            <a:r>
              <a:rPr lang="pt-BR" sz="2000" i="1" dirty="0">
                <a:solidFill>
                  <a:srgbClr val="C00000"/>
                </a:solidFill>
              </a:rPr>
              <a:t> como se comportar (curvas)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071802" y="3643320"/>
            <a:ext cx="5748670" cy="1000132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Não transporte menores de 7 anos</a:t>
            </a:r>
            <a:r>
              <a:rPr lang="pt-BR" sz="1900" i="1" dirty="0">
                <a:solidFill>
                  <a:schemeClr val="tx1"/>
                </a:solidFill>
                <a:latin typeface="Calibri" pitchFamily="34" charset="0"/>
              </a:rPr>
              <a:t> ou pessoas que NÃO tenham condições de cuidar de sua </a:t>
            </a:r>
            <a:r>
              <a:rPr lang="pt-BR" sz="1900" b="1" i="1" dirty="0">
                <a:solidFill>
                  <a:schemeClr val="tx1"/>
                </a:solidFill>
                <a:latin typeface="Calibri" pitchFamily="34" charset="0"/>
              </a:rPr>
              <a:t>própria segurança</a:t>
            </a:r>
            <a:r>
              <a:rPr lang="pt-BR" sz="1900" i="1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1" name="Imagem 10" descr="Passageiro M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142991"/>
            <a:ext cx="2897190" cy="200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m 11" descr="Criança em M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85720" y="3143254"/>
            <a:ext cx="2500330" cy="1742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</p:spTree>
    <p:extLst>
      <p:ext uri="{BB962C8B-B14F-4D97-AF65-F5344CB8AC3E}">
        <p14:creationId xmlns:p14="http://schemas.microsoft.com/office/powerpoint/2010/main" val="34521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285866"/>
            <a:ext cx="6012192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Álcool, entorpecentes e estimulantes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4282" y="1714494"/>
            <a:ext cx="5797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FF0000"/>
                </a:solidFill>
                <a:latin typeface="Calibri" pitchFamily="34" charset="0"/>
              </a:rPr>
              <a:t>Maconha, cocaína, LSD, álcool, Rebite e outros - </a:t>
            </a:r>
            <a:r>
              <a:rPr lang="pt-BR" sz="2000" dirty="0">
                <a:latin typeface="Calibri" pitchFamily="34" charset="0"/>
              </a:rPr>
              <a:t>essas substâncias prejudicam a capacidade de percepção e concepção da </a:t>
            </a:r>
            <a:r>
              <a:rPr lang="pt-BR" sz="2000" b="1" dirty="0">
                <a:latin typeface="Calibri" pitchFamily="34" charset="0"/>
              </a:rPr>
              <a:t>realidade</a:t>
            </a:r>
            <a:r>
              <a:rPr lang="pt-BR" sz="2000" dirty="0">
                <a:latin typeface="Calibri" pitchFamily="34" charset="0"/>
              </a:rPr>
              <a:t>, além de produzirem </a:t>
            </a:r>
            <a:r>
              <a:rPr lang="pt-BR" sz="2000" b="1" dirty="0">
                <a:latin typeface="Calibri" pitchFamily="34" charset="0"/>
              </a:rPr>
              <a:t>alterações</a:t>
            </a:r>
            <a:r>
              <a:rPr lang="pt-BR" sz="2000" dirty="0">
                <a:latin typeface="Calibri" pitchFamily="34" charset="0"/>
              </a:rPr>
              <a:t> no funcionamento cerebral.</a:t>
            </a:r>
          </a:p>
        </p:txBody>
      </p:sp>
      <p:pic>
        <p:nvPicPr>
          <p:cNvPr id="7" name="Imagem 6" descr="Visao do beba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843558"/>
            <a:ext cx="2592288" cy="276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 descr="BEBADO PRESO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500444"/>
            <a:ext cx="1986063" cy="1304922"/>
          </a:xfrm>
          <a:prstGeom prst="rect">
            <a:avLst/>
          </a:prstGeom>
        </p:spPr>
      </p:pic>
      <p:sp>
        <p:nvSpPr>
          <p:cNvPr id="12" name="Retângulo de cantos arredondados 11"/>
          <p:cNvSpPr/>
          <p:nvPr/>
        </p:nvSpPr>
        <p:spPr>
          <a:xfrm>
            <a:off x="2843286" y="3857634"/>
            <a:ext cx="5617145" cy="1000132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Vale ressaltar que a Lei prevê </a:t>
            </a:r>
            <a:r>
              <a:rPr lang="pt-BR" sz="1900" b="1" i="1" dirty="0">
                <a:solidFill>
                  <a:srgbClr val="C00000"/>
                </a:solidFill>
                <a:latin typeface="Calibri" pitchFamily="34" charset="0"/>
              </a:rPr>
              <a:t>punições severas</a:t>
            </a:r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 para quem dirige sob o efeito de </a:t>
            </a:r>
            <a:r>
              <a:rPr lang="pt-BR" sz="1900" i="1" dirty="0">
                <a:solidFill>
                  <a:schemeClr val="tx1"/>
                </a:solidFill>
                <a:latin typeface="Calibri" pitchFamily="34" charset="0"/>
              </a:rPr>
              <a:t>álcool</a:t>
            </a:r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 ou substâncias </a:t>
            </a:r>
            <a:r>
              <a:rPr lang="pt-BR" sz="1900" i="1" dirty="0">
                <a:solidFill>
                  <a:schemeClr val="tx1"/>
                </a:solidFill>
                <a:latin typeface="Calibri" pitchFamily="34" charset="0"/>
              </a:rPr>
              <a:t>psicoativas</a:t>
            </a:r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conceitos</a:t>
            </a:r>
          </a:p>
        </p:txBody>
      </p:sp>
    </p:spTree>
    <p:extLst>
      <p:ext uri="{BB962C8B-B14F-4D97-AF65-F5344CB8AC3E}">
        <p14:creationId xmlns:p14="http://schemas.microsoft.com/office/powerpoint/2010/main" val="275150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D 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43785"/>
            <a:ext cx="4572000" cy="2013981"/>
          </a:xfrm>
          <a:prstGeom prst="rect">
            <a:avLst/>
          </a:prstGeom>
        </p:spPr>
      </p:pic>
      <p:sp>
        <p:nvSpPr>
          <p:cNvPr id="14" name="Retângulo de cantos arredondados 13"/>
          <p:cNvSpPr/>
          <p:nvPr/>
        </p:nvSpPr>
        <p:spPr>
          <a:xfrm>
            <a:off x="857224" y="3939902"/>
            <a:ext cx="3571900" cy="64294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6600"/>
                </a:solidFill>
                <a:latin typeface="Calibri" pitchFamily="34" charset="0"/>
              </a:rPr>
              <a:t>Dê, sempre, prioridade à VIDA!</a:t>
            </a:r>
            <a:endParaRPr lang="pt-BR" dirty="0">
              <a:solidFill>
                <a:srgbClr val="006600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857224" y="2572298"/>
            <a:ext cx="6429420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Calibri" pitchFamily="34" charset="0"/>
              </a:rPr>
              <a:t>Ao dirigir, NÃO seja autoritário ou impositivo. </a:t>
            </a:r>
          </a:p>
          <a:p>
            <a:pPr algn="ctr"/>
            <a:r>
              <a:rPr lang="pt-BR" dirty="0">
                <a:solidFill>
                  <a:schemeClr val="tx2"/>
                </a:solidFill>
                <a:latin typeface="Calibri" pitchFamily="34" charset="0"/>
              </a:rPr>
              <a:t>Ao contrário disso, </a:t>
            </a:r>
            <a:r>
              <a:rPr lang="pt-BR" b="1" dirty="0">
                <a:solidFill>
                  <a:schemeClr val="tx2"/>
                </a:solidFill>
                <a:latin typeface="Calibri" pitchFamily="34" charset="0"/>
              </a:rPr>
              <a:t>tente ser </a:t>
            </a:r>
            <a:r>
              <a:rPr lang="pt-BR" dirty="0">
                <a:solidFill>
                  <a:schemeClr val="tx2"/>
                </a:solidFill>
                <a:latin typeface="Calibri" pitchFamily="34" charset="0"/>
              </a:rPr>
              <a:t>educado, gentil, calmo e sensato.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389327" y="1409187"/>
            <a:ext cx="6357982" cy="785818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Se existe alguma maneira de </a:t>
            </a:r>
            <a:r>
              <a:rPr lang="pt-BR" sz="1900" b="1" i="1" dirty="0">
                <a:solidFill>
                  <a:srgbClr val="C00000"/>
                </a:solidFill>
                <a:latin typeface="Calibri" pitchFamily="34" charset="0"/>
              </a:rPr>
              <a:t>tirar proveito</a:t>
            </a:r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 de um acidente de trânsito é aprendendo </a:t>
            </a:r>
            <a:r>
              <a:rPr lang="pt-BR" sz="1900" i="1" dirty="0">
                <a:solidFill>
                  <a:schemeClr val="tx1"/>
                </a:solidFill>
                <a:latin typeface="Calibri" pitchFamily="34" charset="0"/>
              </a:rPr>
              <a:t>como agir para evitar que ele se repita</a:t>
            </a:r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Divisa 1"/>
          <p:cNvSpPr/>
          <p:nvPr/>
        </p:nvSpPr>
        <p:spPr>
          <a:xfrm>
            <a:off x="885271" y="1526499"/>
            <a:ext cx="360040" cy="551194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Divisa 8"/>
          <p:cNvSpPr/>
          <p:nvPr/>
        </p:nvSpPr>
        <p:spPr>
          <a:xfrm>
            <a:off x="561235" y="1526499"/>
            <a:ext cx="360040" cy="551194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Divisa 9"/>
          <p:cNvSpPr/>
          <p:nvPr/>
        </p:nvSpPr>
        <p:spPr>
          <a:xfrm>
            <a:off x="251520" y="1526499"/>
            <a:ext cx="360040" cy="551194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Divisa 10"/>
          <p:cNvSpPr/>
          <p:nvPr/>
        </p:nvSpPr>
        <p:spPr>
          <a:xfrm rot="10800000">
            <a:off x="8532941" y="1522388"/>
            <a:ext cx="360040" cy="551194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Divisa 11"/>
          <p:cNvSpPr/>
          <p:nvPr/>
        </p:nvSpPr>
        <p:spPr>
          <a:xfrm rot="10800000">
            <a:off x="8208905" y="1522388"/>
            <a:ext cx="360040" cy="551194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Divisa 12"/>
          <p:cNvSpPr/>
          <p:nvPr/>
        </p:nvSpPr>
        <p:spPr>
          <a:xfrm rot="10800000">
            <a:off x="7899190" y="1522388"/>
            <a:ext cx="360040" cy="551194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345211" y="2713179"/>
            <a:ext cx="432048" cy="504056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353738" y="4009345"/>
            <a:ext cx="432048" cy="50405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6600"/>
              </a:solidFill>
              <a:latin typeface="Calibri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REFLEXÃO</a:t>
            </a:r>
          </a:p>
        </p:txBody>
      </p:sp>
    </p:spTree>
    <p:extLst>
      <p:ext uri="{BB962C8B-B14F-4D97-AF65-F5344CB8AC3E}">
        <p14:creationId xmlns:p14="http://schemas.microsoft.com/office/powerpoint/2010/main" val="270056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3" grpId="0" animBg="1"/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REFLEXÃO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91630"/>
            <a:ext cx="3024336" cy="190900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75806"/>
            <a:ext cx="4176464" cy="126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74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48" y="1214428"/>
            <a:ext cx="3214710" cy="3571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PREVENTIVA</a:t>
            </a:r>
          </a:p>
        </p:txBody>
      </p:sp>
      <p:sp>
        <p:nvSpPr>
          <p:cNvPr id="4" name="Retângulo 3"/>
          <p:cNvSpPr/>
          <p:nvPr/>
        </p:nvSpPr>
        <p:spPr>
          <a:xfrm>
            <a:off x="5286380" y="1214428"/>
            <a:ext cx="321471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CORRETIVA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4348" y="2000246"/>
            <a:ext cx="3214710" cy="35719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2"/>
                </a:solidFill>
              </a:rPr>
              <a:t>Antecipa ao risco</a:t>
            </a:r>
          </a:p>
        </p:txBody>
      </p:sp>
      <p:sp>
        <p:nvSpPr>
          <p:cNvPr id="6" name="Retângulo 5"/>
          <p:cNvSpPr/>
          <p:nvPr/>
        </p:nvSpPr>
        <p:spPr>
          <a:xfrm>
            <a:off x="5286380" y="2000246"/>
            <a:ext cx="3214710" cy="35719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rgbClr val="FF6600"/>
                </a:solidFill>
              </a:rPr>
              <a:t>NÃO antecipa ao risco</a:t>
            </a:r>
          </a:p>
        </p:txBody>
      </p:sp>
      <p:sp>
        <p:nvSpPr>
          <p:cNvPr id="7" name="Retângulo 6"/>
          <p:cNvSpPr/>
          <p:nvPr/>
        </p:nvSpPr>
        <p:spPr>
          <a:xfrm>
            <a:off x="714348" y="2786064"/>
            <a:ext cx="3214710" cy="35719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2"/>
                </a:solidFill>
              </a:rPr>
              <a:t>Baixo risco</a:t>
            </a:r>
          </a:p>
        </p:txBody>
      </p:sp>
      <p:sp>
        <p:nvSpPr>
          <p:cNvPr id="9" name="Retângulo 8"/>
          <p:cNvSpPr/>
          <p:nvPr/>
        </p:nvSpPr>
        <p:spPr>
          <a:xfrm>
            <a:off x="5286380" y="2786064"/>
            <a:ext cx="3214710" cy="35719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rgbClr val="FF6600"/>
                </a:solidFill>
              </a:rPr>
              <a:t>Alto risco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14348" y="3571882"/>
            <a:ext cx="3214710" cy="35719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2"/>
                </a:solidFill>
              </a:rPr>
              <a:t>Exige pouca habilidade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86380" y="3571882"/>
            <a:ext cx="3214710" cy="35719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rgbClr val="FF6600"/>
                </a:solidFill>
              </a:rPr>
              <a:t>Exige muita habilidade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14348" y="4357700"/>
            <a:ext cx="3214710" cy="35719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2"/>
                </a:solidFill>
              </a:rPr>
              <a:t>Recomendável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286380" y="4357700"/>
            <a:ext cx="3214710" cy="35719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rgbClr val="FF6600"/>
                </a:solidFill>
              </a:rPr>
              <a:t>NÃO recomendável</a:t>
            </a:r>
          </a:p>
        </p:txBody>
      </p:sp>
      <p:cxnSp>
        <p:nvCxnSpPr>
          <p:cNvPr id="15" name="Conector de seta reta 14"/>
          <p:cNvCxnSpPr/>
          <p:nvPr/>
        </p:nvCxnSpPr>
        <p:spPr>
          <a:xfrm rot="5400000">
            <a:off x="2105587" y="1740588"/>
            <a:ext cx="360000" cy="794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rot="5400000">
            <a:off x="2106381" y="2526406"/>
            <a:ext cx="360000" cy="794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rot="5400000">
            <a:off x="2106381" y="3320047"/>
            <a:ext cx="360000" cy="794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rot="5400000">
            <a:off x="2106381" y="4105865"/>
            <a:ext cx="360000" cy="794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rot="5400000">
            <a:off x="6677619" y="1740588"/>
            <a:ext cx="360000" cy="794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rot="5400000">
            <a:off x="6678413" y="2534229"/>
            <a:ext cx="360000" cy="794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rot="5400000">
            <a:off x="6678413" y="3320047"/>
            <a:ext cx="360000" cy="794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5400000">
            <a:off x="6678413" y="4105865"/>
            <a:ext cx="360000" cy="794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DIRIGIR – MÉTODO BÁSICO</a:t>
            </a:r>
          </a:p>
        </p:txBody>
      </p:sp>
    </p:spTree>
    <p:extLst>
      <p:ext uri="{BB962C8B-B14F-4D97-AF65-F5344CB8AC3E}">
        <p14:creationId xmlns:p14="http://schemas.microsoft.com/office/powerpoint/2010/main" val="261735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428742"/>
            <a:ext cx="3071834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C H A P D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28596" y="1860180"/>
            <a:ext cx="4835619" cy="2579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onhecimento – </a:t>
            </a:r>
            <a:r>
              <a:rPr lang="pt-BR" sz="22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regras e Leis de trânsito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abilidade – </a:t>
            </a:r>
            <a:r>
              <a:rPr lang="pt-BR" sz="22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domínio sobre o veículo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tenção – </a:t>
            </a:r>
            <a:r>
              <a:rPr lang="pt-BR" sz="22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difusa adequada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revisão – </a:t>
            </a:r>
            <a:r>
              <a:rPr lang="pt-BR" sz="22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antecipar-se às situações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ecisão – </a:t>
            </a:r>
            <a:r>
              <a:rPr lang="pt-BR" sz="22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convicção ao agir</a:t>
            </a:r>
            <a:endParaRPr lang="pt-BR" sz="2200" dirty="0"/>
          </a:p>
        </p:txBody>
      </p:sp>
      <p:pic>
        <p:nvPicPr>
          <p:cNvPr id="5" name="Imagem 4" descr="Motorista nota 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214560"/>
            <a:ext cx="2286016" cy="255899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FUNDAMENTOS</a:t>
            </a:r>
          </a:p>
        </p:txBody>
      </p:sp>
    </p:spTree>
    <p:extLst>
      <p:ext uri="{BB962C8B-B14F-4D97-AF65-F5344CB8AC3E}">
        <p14:creationId xmlns:p14="http://schemas.microsoft.com/office/powerpoint/2010/main" val="94940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42844" y="1142990"/>
            <a:ext cx="8858312" cy="50006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...são ações executadas, pelo condutor, de maneira </a:t>
            </a:r>
            <a:r>
              <a:rPr lang="pt-BR" sz="2000" b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inconsciente</a:t>
            </a:r>
            <a:r>
              <a:rPr lang="pt-BR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ou </a:t>
            </a:r>
            <a:r>
              <a:rPr lang="pt-BR" sz="2000" b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involuntária</a:t>
            </a:r>
            <a:endParaRPr lang="pt-BR" sz="2000" u="sng" dirty="0">
              <a:solidFill>
                <a:schemeClr val="tx2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9124" y="1785932"/>
            <a:ext cx="4320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CORRETOS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44008" y="1785932"/>
            <a:ext cx="4428586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INCORRETOS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9124" y="2283188"/>
            <a:ext cx="4320000" cy="1217256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pt-BR" sz="1900" i="1" dirty="0">
                <a:solidFill>
                  <a:schemeClr val="tx2"/>
                </a:solidFill>
              </a:rPr>
              <a:t>►Posicionamento das mãos ao volante</a:t>
            </a:r>
          </a:p>
          <a:p>
            <a:pPr>
              <a:lnSpc>
                <a:spcPts val="3000"/>
              </a:lnSpc>
            </a:pPr>
            <a:r>
              <a:rPr lang="pt-BR" sz="1900" i="1" dirty="0">
                <a:solidFill>
                  <a:schemeClr val="tx2"/>
                </a:solidFill>
              </a:rPr>
              <a:t>►Correta utilização dos pedais</a:t>
            </a:r>
          </a:p>
          <a:p>
            <a:pPr>
              <a:lnSpc>
                <a:spcPts val="3000"/>
              </a:lnSpc>
            </a:pPr>
            <a:r>
              <a:rPr lang="pt-BR" sz="1900" i="1" dirty="0">
                <a:solidFill>
                  <a:schemeClr val="tx2"/>
                </a:solidFill>
              </a:rPr>
              <a:t>►Postura ao dirigir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44008" y="2285998"/>
            <a:ext cx="4390868" cy="1217256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pt-BR" sz="1900" i="1" dirty="0">
                <a:solidFill>
                  <a:srgbClr val="C00000"/>
                </a:solidFill>
              </a:rPr>
              <a:t>►Permanecer com a mão fora do volante</a:t>
            </a:r>
          </a:p>
          <a:p>
            <a:pPr>
              <a:lnSpc>
                <a:spcPts val="3000"/>
              </a:lnSpc>
            </a:pPr>
            <a:r>
              <a:rPr lang="pt-BR" sz="1900" i="1" dirty="0">
                <a:solidFill>
                  <a:srgbClr val="C00000"/>
                </a:solidFill>
              </a:rPr>
              <a:t>►Descansar o pé no pedal de embreagem</a:t>
            </a:r>
          </a:p>
          <a:p>
            <a:pPr>
              <a:lnSpc>
                <a:spcPts val="3000"/>
              </a:lnSpc>
            </a:pPr>
            <a:r>
              <a:rPr lang="pt-BR" sz="1900" i="1" dirty="0">
                <a:solidFill>
                  <a:srgbClr val="C00000"/>
                </a:solidFill>
              </a:rPr>
              <a:t>►Debrear ao início da parada</a:t>
            </a:r>
          </a:p>
        </p:txBody>
      </p:sp>
      <p:pic>
        <p:nvPicPr>
          <p:cNvPr id="10" name="Imagem 9" descr="EMBREAG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8653" y="3576635"/>
            <a:ext cx="1243743" cy="1285200"/>
          </a:xfrm>
          <a:prstGeom prst="rect">
            <a:avLst/>
          </a:prstGeom>
        </p:spPr>
      </p:pic>
      <p:pic>
        <p:nvPicPr>
          <p:cNvPr id="12" name="Imagem 11" descr="Mão ao volan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571882"/>
            <a:ext cx="241301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m 12" descr="Volante Relógio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3625980"/>
            <a:ext cx="1285884" cy="128588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AUTOMATISMOS</a:t>
            </a:r>
          </a:p>
        </p:txBody>
      </p:sp>
    </p:spTree>
    <p:extLst>
      <p:ext uri="{BB962C8B-B14F-4D97-AF65-F5344CB8AC3E}">
        <p14:creationId xmlns:p14="http://schemas.microsoft.com/office/powerpoint/2010/main" val="337216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Air Ba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3066954"/>
            <a:ext cx="4643470" cy="1816047"/>
          </a:xfrm>
          <a:prstGeom prst="rect">
            <a:avLst/>
          </a:prstGeom>
        </p:spPr>
      </p:pic>
      <p:pic>
        <p:nvPicPr>
          <p:cNvPr id="27" name="Imagem 26" descr="Cinto de Segurança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8213" y="1142990"/>
            <a:ext cx="4243716" cy="3729326"/>
          </a:xfrm>
          <a:prstGeom prst="rect">
            <a:avLst/>
          </a:prstGeom>
        </p:spPr>
      </p:pic>
      <p:pic>
        <p:nvPicPr>
          <p:cNvPr id="28" name="Imagem 27" descr="Encosto de Cabeça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945" y="1142990"/>
            <a:ext cx="4572000" cy="1779215"/>
          </a:xfrm>
          <a:prstGeom prst="rect">
            <a:avLst/>
          </a:prstGeom>
        </p:spPr>
      </p:pic>
      <p:pic>
        <p:nvPicPr>
          <p:cNvPr id="29" name="Imagem 28" descr="Grávidas com Cin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1089" y="3023174"/>
            <a:ext cx="3857652" cy="164845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EQUIPAMENTOS DE SEGURANÇA</a:t>
            </a:r>
          </a:p>
        </p:txBody>
      </p:sp>
    </p:spTree>
    <p:extLst>
      <p:ext uri="{BB962C8B-B14F-4D97-AF65-F5344CB8AC3E}">
        <p14:creationId xmlns:p14="http://schemas.microsoft.com/office/powerpoint/2010/main" val="19466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5875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19050">
          <a:noFill/>
        </a:ln>
      </a:spPr>
      <a:bodyPr wrap="square" rtlCol="0">
        <a:spAutoFit/>
      </a:bodyPr>
      <a:lstStyle>
        <a:defPPr algn="just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14070</TotalTime>
  <Words>2254</Words>
  <Application>Microsoft Office PowerPoint</Application>
  <PresentationFormat>Apresentação na tela (16:9)</PresentationFormat>
  <Paragraphs>367</Paragraphs>
  <Slides>56</Slides>
  <Notes>56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0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AERaça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SalaDeAula</dc:creator>
  <cp:lastModifiedBy>Ronaldo</cp:lastModifiedBy>
  <cp:revision>1537</cp:revision>
  <dcterms:created xsi:type="dcterms:W3CDTF">2012-09-21T18:40:16Z</dcterms:created>
  <dcterms:modified xsi:type="dcterms:W3CDTF">2021-04-24T12:18:37Z</dcterms:modified>
</cp:coreProperties>
</file>