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86"/>
  </p:notesMasterIdLst>
  <p:sldIdLst>
    <p:sldId id="834" r:id="rId2"/>
    <p:sldId id="805" r:id="rId3"/>
    <p:sldId id="990" r:id="rId4"/>
    <p:sldId id="991" r:id="rId5"/>
    <p:sldId id="1297" r:id="rId6"/>
    <p:sldId id="1395" r:id="rId7"/>
    <p:sldId id="1396" r:id="rId8"/>
    <p:sldId id="1299" r:id="rId9"/>
    <p:sldId id="1300" r:id="rId10"/>
    <p:sldId id="1401" r:id="rId11"/>
    <p:sldId id="1400" r:id="rId12"/>
    <p:sldId id="1399" r:id="rId13"/>
    <p:sldId id="1398" r:id="rId14"/>
    <p:sldId id="1397" r:id="rId15"/>
    <p:sldId id="1402" r:id="rId16"/>
    <p:sldId id="1403" r:id="rId17"/>
    <p:sldId id="1404" r:id="rId18"/>
    <p:sldId id="1301" r:id="rId19"/>
    <p:sldId id="1302" r:id="rId20"/>
    <p:sldId id="1405" r:id="rId21"/>
    <p:sldId id="1406" r:id="rId22"/>
    <p:sldId id="1407" r:id="rId23"/>
    <p:sldId id="1408" r:id="rId24"/>
    <p:sldId id="1409" r:id="rId25"/>
    <p:sldId id="1410" r:id="rId26"/>
    <p:sldId id="1411" r:id="rId27"/>
    <p:sldId id="1303" r:id="rId28"/>
    <p:sldId id="1412" r:id="rId29"/>
    <p:sldId id="1413" r:id="rId30"/>
    <p:sldId id="1414" r:id="rId31"/>
    <p:sldId id="1298" r:id="rId32"/>
    <p:sldId id="1415" r:id="rId33"/>
    <p:sldId id="1416" r:id="rId34"/>
    <p:sldId id="1417" r:id="rId35"/>
    <p:sldId id="1304" r:id="rId36"/>
    <p:sldId id="1418" r:id="rId37"/>
    <p:sldId id="1419" r:id="rId38"/>
    <p:sldId id="1200" r:id="rId39"/>
    <p:sldId id="398" r:id="rId40"/>
    <p:sldId id="436" r:id="rId41"/>
    <p:sldId id="1358" r:id="rId42"/>
    <p:sldId id="1359" r:id="rId43"/>
    <p:sldId id="1360" r:id="rId44"/>
    <p:sldId id="1361" r:id="rId45"/>
    <p:sldId id="1362" r:id="rId46"/>
    <p:sldId id="1363" r:id="rId47"/>
    <p:sldId id="1364" r:id="rId48"/>
    <p:sldId id="1365" r:id="rId49"/>
    <p:sldId id="1056" r:id="rId50"/>
    <p:sldId id="1057" r:id="rId51"/>
    <p:sldId id="1058" r:id="rId52"/>
    <p:sldId id="1059" r:id="rId53"/>
    <p:sldId id="1060" r:id="rId54"/>
    <p:sldId id="1061" r:id="rId55"/>
    <p:sldId id="1062" r:id="rId56"/>
    <p:sldId id="1063" r:id="rId57"/>
    <p:sldId id="1064" r:id="rId58"/>
    <p:sldId id="1065" r:id="rId59"/>
    <p:sldId id="1066" r:id="rId60"/>
    <p:sldId id="1067" r:id="rId61"/>
    <p:sldId id="437" r:id="rId62"/>
    <p:sldId id="1068" r:id="rId63"/>
    <p:sldId id="1069" r:id="rId64"/>
    <p:sldId id="1070" r:id="rId65"/>
    <p:sldId id="1071" r:id="rId66"/>
    <p:sldId id="1072" r:id="rId67"/>
    <p:sldId id="1073" r:id="rId68"/>
    <p:sldId id="1074" r:id="rId69"/>
    <p:sldId id="1075" r:id="rId70"/>
    <p:sldId id="1076" r:id="rId71"/>
    <p:sldId id="1077" r:id="rId72"/>
    <p:sldId id="1078" r:id="rId73"/>
    <p:sldId id="1079" r:id="rId74"/>
    <p:sldId id="1080" r:id="rId75"/>
    <p:sldId id="1081" r:id="rId76"/>
    <p:sldId id="1082" r:id="rId77"/>
    <p:sldId id="1083" r:id="rId78"/>
    <p:sldId id="1084" r:id="rId79"/>
    <p:sldId id="1085" r:id="rId80"/>
    <p:sldId id="1086" r:id="rId81"/>
    <p:sldId id="1087" r:id="rId82"/>
    <p:sldId id="1088" r:id="rId83"/>
    <p:sldId id="1089" r:id="rId84"/>
    <p:sldId id="439" r:id="rId85"/>
    <p:sldId id="438" r:id="rId86"/>
    <p:sldId id="440" r:id="rId87"/>
    <p:sldId id="1090" r:id="rId88"/>
    <p:sldId id="1091" r:id="rId89"/>
    <p:sldId id="1092" r:id="rId90"/>
    <p:sldId id="1247" r:id="rId91"/>
    <p:sldId id="1366" r:id="rId92"/>
    <p:sldId id="1367" r:id="rId93"/>
    <p:sldId id="1096" r:id="rId94"/>
    <p:sldId id="1097" r:id="rId95"/>
    <p:sldId id="1098" r:id="rId96"/>
    <p:sldId id="1099" r:id="rId97"/>
    <p:sldId id="392" r:id="rId98"/>
    <p:sldId id="1101" r:id="rId99"/>
    <p:sldId id="394" r:id="rId100"/>
    <p:sldId id="1103" r:id="rId101"/>
    <p:sldId id="1368" r:id="rId102"/>
    <p:sldId id="1105" r:id="rId103"/>
    <p:sldId id="1369" r:id="rId104"/>
    <p:sldId id="448" r:id="rId105"/>
    <p:sldId id="1370" r:id="rId106"/>
    <p:sldId id="1371" r:id="rId107"/>
    <p:sldId id="1109" r:id="rId108"/>
    <p:sldId id="1110" r:id="rId109"/>
    <p:sldId id="1111" r:id="rId110"/>
    <p:sldId id="404" r:id="rId111"/>
    <p:sldId id="1372" r:id="rId112"/>
    <p:sldId id="1373" r:id="rId113"/>
    <p:sldId id="1374" r:id="rId114"/>
    <p:sldId id="408" r:id="rId115"/>
    <p:sldId id="409" r:id="rId116"/>
    <p:sldId id="1375" r:id="rId117"/>
    <p:sldId id="1376" r:id="rId118"/>
    <p:sldId id="1377" r:id="rId119"/>
    <p:sldId id="1378" r:id="rId120"/>
    <p:sldId id="1379" r:id="rId121"/>
    <p:sldId id="1380" r:id="rId122"/>
    <p:sldId id="1381" r:id="rId123"/>
    <p:sldId id="1382" r:id="rId124"/>
    <p:sldId id="1126" r:id="rId125"/>
    <p:sldId id="1383" r:id="rId126"/>
    <p:sldId id="1384" r:id="rId127"/>
    <p:sldId id="1283" r:id="rId128"/>
    <p:sldId id="1385" r:id="rId129"/>
    <p:sldId id="1386" r:id="rId130"/>
    <p:sldId id="1387" r:id="rId131"/>
    <p:sldId id="327" r:id="rId132"/>
    <p:sldId id="414" r:id="rId133"/>
    <p:sldId id="332" r:id="rId134"/>
    <p:sldId id="1388" r:id="rId135"/>
    <p:sldId id="1389" r:id="rId136"/>
    <p:sldId id="329" r:id="rId137"/>
    <p:sldId id="1390" r:id="rId138"/>
    <p:sldId id="1391" r:id="rId139"/>
    <p:sldId id="1392" r:id="rId140"/>
    <p:sldId id="1142" r:id="rId141"/>
    <p:sldId id="1393" r:id="rId142"/>
    <p:sldId id="1144" r:id="rId143"/>
    <p:sldId id="1145" r:id="rId144"/>
    <p:sldId id="1146" r:id="rId145"/>
    <p:sldId id="1147" r:id="rId146"/>
    <p:sldId id="1148" r:id="rId147"/>
    <p:sldId id="1275" r:id="rId148"/>
    <p:sldId id="473" r:id="rId149"/>
    <p:sldId id="472" r:id="rId150"/>
    <p:sldId id="1151" r:id="rId151"/>
    <p:sldId id="1152" r:id="rId152"/>
    <p:sldId id="1153" r:id="rId153"/>
    <p:sldId id="425" r:id="rId154"/>
    <p:sldId id="1155" r:id="rId155"/>
    <p:sldId id="1276" r:id="rId156"/>
    <p:sldId id="1157" r:id="rId157"/>
    <p:sldId id="1158" r:id="rId158"/>
    <p:sldId id="1159" r:id="rId159"/>
    <p:sldId id="1160" r:id="rId160"/>
    <p:sldId id="354" r:id="rId161"/>
    <p:sldId id="434" r:id="rId162"/>
    <p:sldId id="1163" r:id="rId163"/>
    <p:sldId id="1164" r:id="rId164"/>
    <p:sldId id="1165" r:id="rId165"/>
    <p:sldId id="1394" r:id="rId166"/>
    <p:sldId id="1277" r:id="rId167"/>
    <p:sldId id="1168" r:id="rId168"/>
    <p:sldId id="1169" r:id="rId169"/>
    <p:sldId id="1170" r:id="rId170"/>
    <p:sldId id="1171" r:id="rId171"/>
    <p:sldId id="1172" r:id="rId172"/>
    <p:sldId id="1173" r:id="rId173"/>
    <p:sldId id="1174" r:id="rId174"/>
    <p:sldId id="369" r:id="rId175"/>
    <p:sldId id="1176" r:id="rId176"/>
    <p:sldId id="427" r:id="rId177"/>
    <p:sldId id="365" r:id="rId178"/>
    <p:sldId id="367" r:id="rId179"/>
    <p:sldId id="474" r:id="rId180"/>
    <p:sldId id="1179" r:id="rId181"/>
    <p:sldId id="1181" r:id="rId182"/>
    <p:sldId id="1182" r:id="rId183"/>
    <p:sldId id="1183" r:id="rId184"/>
    <p:sldId id="372" r:id="rId185"/>
    <p:sldId id="1185" r:id="rId186"/>
    <p:sldId id="1186" r:id="rId187"/>
    <p:sldId id="1187" r:id="rId188"/>
    <p:sldId id="1188" r:id="rId189"/>
    <p:sldId id="1189" r:id="rId190"/>
    <p:sldId id="378" r:id="rId191"/>
    <p:sldId id="1191" r:id="rId192"/>
    <p:sldId id="380" r:id="rId193"/>
    <p:sldId id="428" r:id="rId194"/>
    <p:sldId id="1194" r:id="rId195"/>
    <p:sldId id="1195" r:id="rId196"/>
    <p:sldId id="1196" r:id="rId197"/>
    <p:sldId id="1197" r:id="rId198"/>
    <p:sldId id="675" r:id="rId199"/>
    <p:sldId id="992" r:id="rId200"/>
    <p:sldId id="993" r:id="rId201"/>
    <p:sldId id="634" r:id="rId202"/>
    <p:sldId id="1008" r:id="rId203"/>
    <p:sldId id="1009" r:id="rId204"/>
    <p:sldId id="1012" r:id="rId205"/>
    <p:sldId id="1010" r:id="rId206"/>
    <p:sldId id="1011" r:id="rId207"/>
    <p:sldId id="1013" r:id="rId208"/>
    <p:sldId id="1014" r:id="rId209"/>
    <p:sldId id="1007" r:id="rId210"/>
    <p:sldId id="1016" r:id="rId211"/>
    <p:sldId id="1017" r:id="rId212"/>
    <p:sldId id="1018" r:id="rId213"/>
    <p:sldId id="1015" r:id="rId214"/>
    <p:sldId id="1113" r:id="rId215"/>
    <p:sldId id="1114" r:id="rId216"/>
    <p:sldId id="1115" r:id="rId217"/>
    <p:sldId id="1116" r:id="rId218"/>
    <p:sldId id="1118" r:id="rId219"/>
    <p:sldId id="1117" r:id="rId220"/>
    <p:sldId id="1119" r:id="rId221"/>
    <p:sldId id="1120" r:id="rId222"/>
    <p:sldId id="1121" r:id="rId223"/>
    <p:sldId id="1122" r:id="rId224"/>
    <p:sldId id="1123" r:id="rId225"/>
    <p:sldId id="1124" r:id="rId226"/>
    <p:sldId id="1125" r:id="rId227"/>
    <p:sldId id="1127" r:id="rId228"/>
    <p:sldId id="1128" r:id="rId229"/>
    <p:sldId id="1129" r:id="rId230"/>
    <p:sldId id="1130" r:id="rId231"/>
    <p:sldId id="1131" r:id="rId232"/>
    <p:sldId id="1132" r:id="rId233"/>
    <p:sldId id="1133" r:id="rId234"/>
    <p:sldId id="1134" r:id="rId235"/>
    <p:sldId id="1135" r:id="rId236"/>
    <p:sldId id="1136" r:id="rId237"/>
    <p:sldId id="1137" r:id="rId238"/>
    <p:sldId id="1138" r:id="rId239"/>
    <p:sldId id="1139" r:id="rId240"/>
    <p:sldId id="1140" r:id="rId241"/>
    <p:sldId id="1141" r:id="rId242"/>
    <p:sldId id="1143" r:id="rId243"/>
    <p:sldId id="1005" r:id="rId244"/>
    <p:sldId id="1166" r:id="rId245"/>
    <p:sldId id="1020" r:id="rId246"/>
    <p:sldId id="1021" r:id="rId247"/>
    <p:sldId id="1022" r:id="rId248"/>
    <p:sldId id="1023" r:id="rId249"/>
    <p:sldId id="1024" r:id="rId250"/>
    <p:sldId id="1025" r:id="rId251"/>
    <p:sldId id="1026" r:id="rId252"/>
    <p:sldId id="1027" r:id="rId253"/>
    <p:sldId id="1028" r:id="rId254"/>
    <p:sldId id="1029" r:id="rId255"/>
    <p:sldId id="1030" r:id="rId256"/>
    <p:sldId id="1043" r:id="rId257"/>
    <p:sldId id="1031" r:id="rId258"/>
    <p:sldId id="1044" r:id="rId259"/>
    <p:sldId id="1045" r:id="rId260"/>
    <p:sldId id="1046" r:id="rId261"/>
    <p:sldId id="1047" r:id="rId262"/>
    <p:sldId id="1048" r:id="rId263"/>
    <p:sldId id="1049" r:id="rId264"/>
    <p:sldId id="1050" r:id="rId265"/>
    <p:sldId id="1051" r:id="rId266"/>
    <p:sldId id="1052" r:id="rId267"/>
    <p:sldId id="1053" r:id="rId268"/>
    <p:sldId id="1006" r:id="rId269"/>
    <p:sldId id="643" r:id="rId270"/>
    <p:sldId id="1054" r:id="rId271"/>
    <p:sldId id="1055" r:id="rId272"/>
    <p:sldId id="771" r:id="rId273"/>
    <p:sldId id="645" r:id="rId274"/>
    <p:sldId id="654" r:id="rId275"/>
    <p:sldId id="835" r:id="rId276"/>
    <p:sldId id="836" r:id="rId277"/>
    <p:sldId id="838" r:id="rId278"/>
    <p:sldId id="839" r:id="rId279"/>
    <p:sldId id="840" r:id="rId280"/>
    <p:sldId id="841" r:id="rId281"/>
    <p:sldId id="843" r:id="rId282"/>
    <p:sldId id="842" r:id="rId283"/>
    <p:sldId id="844" r:id="rId284"/>
    <p:sldId id="657" r:id="rId285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4o90glgh4aD6TVf8wrQTg==" hashData="K265qJY/j0SnpVDA57WzjGDDl7lfV/6yXHSNRXAlK/V8YRKEwQKXlgwv0UZHO9AeQ6yC5VVtQYdanOHw4S9k3A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6600"/>
    <a:srgbClr val="FF3300"/>
    <a:srgbClr val="008000"/>
    <a:srgbClr val="FF0000"/>
    <a:srgbClr val="CE0702"/>
    <a:srgbClr val="CCEED4"/>
    <a:srgbClr val="000099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66" autoAdjust="0"/>
  </p:normalViewPr>
  <p:slideViewPr>
    <p:cSldViewPr>
      <p:cViewPr varScale="1">
        <p:scale>
          <a:sx n="135" d="100"/>
          <a:sy n="135" d="100"/>
        </p:scale>
        <p:origin x="846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tableStyles" Target="tableStyle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presProps" Target="pres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viewProps" Target="viewProp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theme" Target="theme/theme1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24/04/2021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1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93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725898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369942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380813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775168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984794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470661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774306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018207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188115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1390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2000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744874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206890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330248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779037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985807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628378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525265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179699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151658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922353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2628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195164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409631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499252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776490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414252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6822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1944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794656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91799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36335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6417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207999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261235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880517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22616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269587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175247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557452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749601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328749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218484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7948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61649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805182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027509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394792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874098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975599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982458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320248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496369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492471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1395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180412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840315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504283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613931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348376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767920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637212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819748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062070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587907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2385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8927749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188547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9684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059824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8673116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0415937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5946342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9985770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6449195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2182635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4770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7230158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948815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2231784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7245143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99080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2659725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710373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2282613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2993200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1430098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347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5485916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0238808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798680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6410013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1942754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345706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0166437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5477928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322458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7984183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8054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4189597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5151888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30382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7101610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6344016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4167676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7408071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2570996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1936823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6407578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88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059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8119451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746756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651300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402182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636220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066662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491942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60183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3380260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3437859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57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5956761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87698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51213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2588646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187185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011701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515867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527028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346204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9554048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880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5854099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240629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706433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660621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497138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748656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417397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893246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91765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496048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0287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2166321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999313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275978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0369610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0521446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564391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58712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4956919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85335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75143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2226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6264804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251922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3137857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866750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695475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516436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448369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41732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163861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660803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265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912750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457868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840231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095562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2230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205078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321001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648115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041228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624859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090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4808108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606378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089039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2439019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7824736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919801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989874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3472775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486830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123083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7445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1929618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519301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9923318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990765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417928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0112023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40231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962545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713304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152037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067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8720305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038929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38366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020564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783090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7820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491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722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29404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4422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7309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8630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75786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87770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71065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6916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3899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563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9397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52552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90496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25461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17386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23027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31292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83138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4741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01163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065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60145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45244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45134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93493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07331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57879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60081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82516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73319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37531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3371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76054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78629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46396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73742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27922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28593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33503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14732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02693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55868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79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80751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00498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45585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39012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83571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64246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085383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84710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80686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49451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8230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9800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24672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10710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90984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38799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77204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511040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677281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07190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00604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5198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07922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96499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22814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190391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216376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242964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179193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142001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323851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108351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803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6.png"/><Relationship Id="rId4" Type="http://schemas.openxmlformats.org/officeDocument/2006/relationships/image" Target="../media/image395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02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6.png"/><Relationship Id="rId5" Type="http://schemas.openxmlformats.org/officeDocument/2006/relationships/image" Target="../media/image405.jpeg"/><Relationship Id="rId4" Type="http://schemas.openxmlformats.org/officeDocument/2006/relationships/image" Target="../media/image40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0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jpg"/><Relationship Id="rId4" Type="http://schemas.openxmlformats.org/officeDocument/2006/relationships/image" Target="../media/image2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8.jpeg"/><Relationship Id="rId4" Type="http://schemas.openxmlformats.org/officeDocument/2006/relationships/image" Target="../media/image417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1.jpeg"/><Relationship Id="rId4" Type="http://schemas.openxmlformats.org/officeDocument/2006/relationships/image" Target="../media/image420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5.jpg"/><Relationship Id="rId4" Type="http://schemas.openxmlformats.org/officeDocument/2006/relationships/image" Target="../media/image424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7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9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3" Type="http://schemas.openxmlformats.org/officeDocument/2006/relationships/image" Target="../media/image430.png"/><Relationship Id="rId7" Type="http://schemas.openxmlformats.org/officeDocument/2006/relationships/image" Target="../media/image43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2.png"/><Relationship Id="rId11" Type="http://schemas.openxmlformats.org/officeDocument/2006/relationships/image" Target="../media/image437.png"/><Relationship Id="rId5" Type="http://schemas.openxmlformats.org/officeDocument/2006/relationships/image" Target="../media/image431.png"/><Relationship Id="rId10" Type="http://schemas.openxmlformats.org/officeDocument/2006/relationships/image" Target="../media/image436.png"/><Relationship Id="rId4" Type="http://schemas.openxmlformats.org/officeDocument/2006/relationships/image" Target="../media/image2.jpg"/><Relationship Id="rId9" Type="http://schemas.openxmlformats.org/officeDocument/2006/relationships/image" Target="../media/image43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39.jpeg"/><Relationship Id="rId7" Type="http://schemas.openxmlformats.org/officeDocument/2006/relationships/image" Target="../media/image443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2.png"/><Relationship Id="rId5" Type="http://schemas.openxmlformats.org/officeDocument/2006/relationships/image" Target="../media/image441.gif"/><Relationship Id="rId4" Type="http://schemas.openxmlformats.org/officeDocument/2006/relationships/image" Target="../media/image440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jpeg"/><Relationship Id="rId5" Type="http://schemas.openxmlformats.org/officeDocument/2006/relationships/image" Target="../media/image446.jpeg"/><Relationship Id="rId4" Type="http://schemas.openxmlformats.org/officeDocument/2006/relationships/image" Target="../media/image445.jpe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3" Type="http://schemas.openxmlformats.org/officeDocument/2006/relationships/image" Target="../media/image2.jp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9.png"/><Relationship Id="rId4" Type="http://schemas.openxmlformats.org/officeDocument/2006/relationships/image" Target="../media/image448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52.png"/><Relationship Id="rId4" Type="http://schemas.openxmlformats.org/officeDocument/2006/relationships/image" Target="../media/image448.jpe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3" Type="http://schemas.openxmlformats.org/officeDocument/2006/relationships/image" Target="../media/image2.jp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png"/><Relationship Id="rId5" Type="http://schemas.openxmlformats.org/officeDocument/2006/relationships/image" Target="../media/image453.png"/><Relationship Id="rId4" Type="http://schemas.openxmlformats.org/officeDocument/2006/relationships/image" Target="../media/image448.jpeg"/><Relationship Id="rId9" Type="http://schemas.openxmlformats.org/officeDocument/2006/relationships/image" Target="../media/image4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3" Type="http://schemas.openxmlformats.org/officeDocument/2006/relationships/image" Target="../media/image2.jp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png"/><Relationship Id="rId5" Type="http://schemas.openxmlformats.org/officeDocument/2006/relationships/image" Target="../media/image453.png"/><Relationship Id="rId4" Type="http://schemas.openxmlformats.org/officeDocument/2006/relationships/image" Target="../media/image448.jpeg"/><Relationship Id="rId9" Type="http://schemas.openxmlformats.org/officeDocument/2006/relationships/image" Target="../media/image456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3" Type="http://schemas.openxmlformats.org/officeDocument/2006/relationships/image" Target="../media/image2.jpg"/><Relationship Id="rId7" Type="http://schemas.openxmlformats.org/officeDocument/2006/relationships/image" Target="../media/image455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5" Type="http://schemas.openxmlformats.org/officeDocument/2006/relationships/image" Target="../media/image452.png"/><Relationship Id="rId10" Type="http://schemas.openxmlformats.org/officeDocument/2006/relationships/image" Target="../media/image457.png"/><Relationship Id="rId4" Type="http://schemas.openxmlformats.org/officeDocument/2006/relationships/image" Target="../media/image448.jpeg"/><Relationship Id="rId9" Type="http://schemas.openxmlformats.org/officeDocument/2006/relationships/image" Target="../media/image453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3" Type="http://schemas.openxmlformats.org/officeDocument/2006/relationships/image" Target="../media/image458.jpeg"/><Relationship Id="rId7" Type="http://schemas.openxmlformats.org/officeDocument/2006/relationships/image" Target="../media/image455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5" Type="http://schemas.openxmlformats.org/officeDocument/2006/relationships/image" Target="../media/image2.jpg"/><Relationship Id="rId10" Type="http://schemas.openxmlformats.org/officeDocument/2006/relationships/image" Target="../media/image460.png"/><Relationship Id="rId4" Type="http://schemas.openxmlformats.org/officeDocument/2006/relationships/image" Target="../media/image459.jpeg"/><Relationship Id="rId9" Type="http://schemas.openxmlformats.org/officeDocument/2006/relationships/image" Target="../media/image453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3" Type="http://schemas.openxmlformats.org/officeDocument/2006/relationships/image" Target="../media/image2.jpg"/><Relationship Id="rId7" Type="http://schemas.openxmlformats.org/officeDocument/2006/relationships/image" Target="../media/image455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png"/><Relationship Id="rId5" Type="http://schemas.openxmlformats.org/officeDocument/2006/relationships/image" Target="../media/image453.png"/><Relationship Id="rId4" Type="http://schemas.openxmlformats.org/officeDocument/2006/relationships/image" Target="../media/image448.jpe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3" Type="http://schemas.openxmlformats.org/officeDocument/2006/relationships/image" Target="../media/image461.jpeg"/><Relationship Id="rId7" Type="http://schemas.openxmlformats.org/officeDocument/2006/relationships/image" Target="../media/image464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5" Type="http://schemas.openxmlformats.org/officeDocument/2006/relationships/image" Target="../media/image462.png"/><Relationship Id="rId4" Type="http://schemas.openxmlformats.org/officeDocument/2006/relationships/image" Target="../media/image2.jp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65.pn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9.jpeg"/><Relationship Id="rId5" Type="http://schemas.openxmlformats.org/officeDocument/2006/relationships/image" Target="../media/image455.png"/><Relationship Id="rId4" Type="http://schemas.openxmlformats.org/officeDocument/2006/relationships/image" Target="../media/image2.jpg"/><Relationship Id="rId9" Type="http://schemas.openxmlformats.org/officeDocument/2006/relationships/image" Target="../media/image466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2.jp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png"/><Relationship Id="rId5" Type="http://schemas.openxmlformats.org/officeDocument/2006/relationships/image" Target="../media/image468.png"/><Relationship Id="rId4" Type="http://schemas.openxmlformats.org/officeDocument/2006/relationships/image" Target="../media/image467.png"/><Relationship Id="rId9" Type="http://schemas.openxmlformats.org/officeDocument/2006/relationships/image" Target="../media/image46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71.jpeg"/><Relationship Id="rId4" Type="http://schemas.openxmlformats.org/officeDocument/2006/relationships/image" Target="../media/image470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4.jpeg"/><Relationship Id="rId5" Type="http://schemas.openxmlformats.org/officeDocument/2006/relationships/image" Target="../media/image473.gif"/><Relationship Id="rId4" Type="http://schemas.openxmlformats.org/officeDocument/2006/relationships/image" Target="../media/image472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4.png"/><Relationship Id="rId13" Type="http://schemas.openxmlformats.org/officeDocument/2006/relationships/image" Target="../media/image480.png"/><Relationship Id="rId18" Type="http://schemas.openxmlformats.org/officeDocument/2006/relationships/image" Target="../media/image485.png"/><Relationship Id="rId3" Type="http://schemas.openxmlformats.org/officeDocument/2006/relationships/image" Target="../media/image475.jpg"/><Relationship Id="rId7" Type="http://schemas.openxmlformats.org/officeDocument/2006/relationships/image" Target="../media/image477.png"/><Relationship Id="rId12" Type="http://schemas.microsoft.com/office/2007/relationships/hdphoto" Target="../media/hdphoto2.wdp"/><Relationship Id="rId17" Type="http://schemas.openxmlformats.org/officeDocument/2006/relationships/image" Target="../media/image484.png"/><Relationship Id="rId2" Type="http://schemas.openxmlformats.org/officeDocument/2006/relationships/notesSlide" Target="../notesSlides/notesSlide149.xml"/><Relationship Id="rId16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11" Type="http://schemas.openxmlformats.org/officeDocument/2006/relationships/image" Target="../media/image479.png"/><Relationship Id="rId5" Type="http://schemas.openxmlformats.org/officeDocument/2006/relationships/image" Target="../media/image476.png"/><Relationship Id="rId15" Type="http://schemas.openxmlformats.org/officeDocument/2006/relationships/image" Target="../media/image482.svg"/><Relationship Id="rId10" Type="http://schemas.openxmlformats.org/officeDocument/2006/relationships/image" Target="../media/image455.png"/><Relationship Id="rId4" Type="http://schemas.openxmlformats.org/officeDocument/2006/relationships/image" Target="../media/image2.jpg"/><Relationship Id="rId9" Type="http://schemas.openxmlformats.org/officeDocument/2006/relationships/image" Target="../media/image478.jpeg"/><Relationship Id="rId14" Type="http://schemas.openxmlformats.org/officeDocument/2006/relationships/image" Target="../media/image4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7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2.png"/><Relationship Id="rId3" Type="http://schemas.openxmlformats.org/officeDocument/2006/relationships/image" Target="../media/image2.jpg"/><Relationship Id="rId7" Type="http://schemas.openxmlformats.org/officeDocument/2006/relationships/image" Target="../media/image491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9.jpeg"/><Relationship Id="rId4" Type="http://schemas.openxmlformats.org/officeDocument/2006/relationships/image" Target="../media/image488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3.jpg"/><Relationship Id="rId4" Type="http://schemas.openxmlformats.org/officeDocument/2006/relationships/image" Target="../media/image2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95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6.jpg"/><Relationship Id="rId4" Type="http://schemas.openxmlformats.org/officeDocument/2006/relationships/image" Target="../media/image2.jp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00.jpeg"/><Relationship Id="rId4" Type="http://schemas.openxmlformats.org/officeDocument/2006/relationships/image" Target="../media/image499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01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0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jp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jp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jp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jp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gif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1.jpeg"/><Relationship Id="rId5" Type="http://schemas.openxmlformats.org/officeDocument/2006/relationships/image" Target="../media/image510.jpeg"/><Relationship Id="rId4" Type="http://schemas.openxmlformats.org/officeDocument/2006/relationships/image" Target="../media/image2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4.png"/><Relationship Id="rId4" Type="http://schemas.openxmlformats.org/officeDocument/2006/relationships/image" Target="../media/image51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9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7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18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23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7.jpeg"/><Relationship Id="rId5" Type="http://schemas.openxmlformats.org/officeDocument/2006/relationships/image" Target="../media/image526.jpeg"/><Relationship Id="rId4" Type="http://schemas.openxmlformats.org/officeDocument/2006/relationships/image" Target="../media/image525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29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1.jpe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gif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4.jpeg"/><Relationship Id="rId4" Type="http://schemas.openxmlformats.org/officeDocument/2006/relationships/image" Target="../media/image533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6.png"/><Relationship Id="rId4" Type="http://schemas.openxmlformats.org/officeDocument/2006/relationships/image" Target="../media/image535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7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8.png"/><Relationship Id="rId4" Type="http://schemas.openxmlformats.org/officeDocument/2006/relationships/image" Target="../media/image2.jp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9.jpeg"/><Relationship Id="rId7" Type="http://schemas.openxmlformats.org/officeDocument/2006/relationships/image" Target="../media/image542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41.jpeg"/><Relationship Id="rId4" Type="http://schemas.openxmlformats.org/officeDocument/2006/relationships/image" Target="../media/image540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3.jpe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44.jpe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3" Type="http://schemas.openxmlformats.org/officeDocument/2006/relationships/image" Target="../media/image545.jpeg"/><Relationship Id="rId7" Type="http://schemas.microsoft.com/office/2007/relationships/hdphoto" Target="../media/hdphoto3.wdp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8.png"/><Relationship Id="rId5" Type="http://schemas.openxmlformats.org/officeDocument/2006/relationships/image" Target="../media/image547.jpeg"/><Relationship Id="rId4" Type="http://schemas.openxmlformats.org/officeDocument/2006/relationships/image" Target="../media/image546.jpeg"/><Relationship Id="rId9" Type="http://schemas.openxmlformats.org/officeDocument/2006/relationships/image" Target="../media/image2.jp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1.png"/><Relationship Id="rId4" Type="http://schemas.openxmlformats.org/officeDocument/2006/relationships/image" Target="../media/image2.jp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jpe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54.jpeg"/><Relationship Id="rId4" Type="http://schemas.openxmlformats.org/officeDocument/2006/relationships/image" Target="../media/image553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jpe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7.jp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8.jp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9.jpe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60.jpe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3.png"/><Relationship Id="rId3" Type="http://schemas.openxmlformats.org/officeDocument/2006/relationships/image" Target="../media/image2.jpg"/><Relationship Id="rId7" Type="http://schemas.microsoft.com/office/2007/relationships/hdphoto" Target="../media/hdphoto5.wdp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564.png"/><Relationship Id="rId4" Type="http://schemas.openxmlformats.org/officeDocument/2006/relationships/image" Target="../media/image561.png"/><Relationship Id="rId9" Type="http://schemas.microsoft.com/office/2007/relationships/hdphoto" Target="../media/hdphoto6.wdp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68.jpe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7.jpeg"/><Relationship Id="rId5" Type="http://schemas.openxmlformats.org/officeDocument/2006/relationships/image" Target="../media/image566.jpeg"/><Relationship Id="rId4" Type="http://schemas.openxmlformats.org/officeDocument/2006/relationships/image" Target="../media/image565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1.jpeg"/><Relationship Id="rId5" Type="http://schemas.openxmlformats.org/officeDocument/2006/relationships/image" Target="../media/image570.jpeg"/><Relationship Id="rId4" Type="http://schemas.openxmlformats.org/officeDocument/2006/relationships/image" Target="../media/image569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jp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4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jp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6.jp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jp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8.jp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9.jp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JP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jp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2.jp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3.jp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4.jp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5.jp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6.jp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7.jpe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8.jpe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9.jpe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JP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jpe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jp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jp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jp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jp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jp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3.jp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4.jp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5.jp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jp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7.jp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8.jp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9.jpe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6.jp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9.jpe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jp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jp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2.jp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3.JP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4.jp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5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6.jp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7.jp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8.jp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9.jpe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jpe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jp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2.jp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3.jp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4.jp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5.jpe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6.jp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jpe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7.jp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jpe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9.jp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jp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1.jp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4.jpe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3.jpe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4.jp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5.jp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6.jp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7.jp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7.jp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8.jpe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9.jp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jp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jp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2.jp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3.jp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4.jp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5.jp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6.jpe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7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8.jpe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4.jp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9.jpe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jp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1.jp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2.pn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3.jp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4.jpe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jpg"/><Relationship Id="rId7" Type="http://schemas.openxmlformats.org/officeDocument/2006/relationships/image" Target="../media/image48.gif"/><Relationship Id="rId12" Type="http://schemas.openxmlformats.org/officeDocument/2006/relationships/image" Target="../media/image53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11" Type="http://schemas.openxmlformats.org/officeDocument/2006/relationships/image" Target="../media/image52.gif"/><Relationship Id="rId5" Type="http://schemas.openxmlformats.org/officeDocument/2006/relationships/image" Target="../media/image46.gif"/><Relationship Id="rId10" Type="http://schemas.openxmlformats.org/officeDocument/2006/relationships/image" Target="../media/image51.gif"/><Relationship Id="rId4" Type="http://schemas.openxmlformats.org/officeDocument/2006/relationships/image" Target="../media/image45.png"/><Relationship Id="rId9" Type="http://schemas.openxmlformats.org/officeDocument/2006/relationships/image" Target="../media/image5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2.jp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2.jp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2.jp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6.gif"/><Relationship Id="rId7" Type="http://schemas.openxmlformats.org/officeDocument/2006/relationships/image" Target="../media/image100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2.jp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38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3" Type="http://schemas.openxmlformats.org/officeDocument/2006/relationships/image" Target="../media/image140.pn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10" Type="http://schemas.openxmlformats.org/officeDocument/2006/relationships/image" Target="../media/image2.jpg"/><Relationship Id="rId4" Type="http://schemas.openxmlformats.org/officeDocument/2006/relationships/image" Target="../media/image141.jpeg"/><Relationship Id="rId9" Type="http://schemas.openxmlformats.org/officeDocument/2006/relationships/image" Target="../media/image14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g"/><Relationship Id="rId4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54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55.wmf"/><Relationship Id="rId7" Type="http://schemas.openxmlformats.org/officeDocument/2006/relationships/image" Target="../media/image159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wmf"/><Relationship Id="rId5" Type="http://schemas.openxmlformats.org/officeDocument/2006/relationships/image" Target="../media/image157.wmf"/><Relationship Id="rId4" Type="http://schemas.openxmlformats.org/officeDocument/2006/relationships/image" Target="../media/image156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2.jpg"/><Relationship Id="rId4" Type="http://schemas.openxmlformats.org/officeDocument/2006/relationships/image" Target="../media/image16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64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13" Type="http://schemas.openxmlformats.org/officeDocument/2006/relationships/image" Target="../media/image2.jp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12" Type="http://schemas.openxmlformats.org/officeDocument/2006/relationships/image" Target="../media/image1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11" Type="http://schemas.openxmlformats.org/officeDocument/2006/relationships/image" Target="../media/image173.jpeg"/><Relationship Id="rId5" Type="http://schemas.openxmlformats.org/officeDocument/2006/relationships/image" Target="../media/image167.jpeg"/><Relationship Id="rId10" Type="http://schemas.openxmlformats.org/officeDocument/2006/relationships/image" Target="../media/image172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13" Type="http://schemas.openxmlformats.org/officeDocument/2006/relationships/image" Target="../media/image2.jp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12" Type="http://schemas.openxmlformats.org/officeDocument/2006/relationships/image" Target="../media/image1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11" Type="http://schemas.openxmlformats.org/officeDocument/2006/relationships/image" Target="../media/image183.jpeg"/><Relationship Id="rId5" Type="http://schemas.openxmlformats.org/officeDocument/2006/relationships/image" Target="../media/image177.jpeg"/><Relationship Id="rId10" Type="http://schemas.openxmlformats.org/officeDocument/2006/relationships/image" Target="../media/image182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openxmlformats.org/officeDocument/2006/relationships/image" Target="../media/image2.jpg"/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12" Type="http://schemas.openxmlformats.org/officeDocument/2006/relationships/image" Target="../media/image19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11" Type="http://schemas.openxmlformats.org/officeDocument/2006/relationships/image" Target="../media/image193.jpeg"/><Relationship Id="rId5" Type="http://schemas.openxmlformats.org/officeDocument/2006/relationships/image" Target="../media/image187.jpeg"/><Relationship Id="rId10" Type="http://schemas.openxmlformats.org/officeDocument/2006/relationships/image" Target="../media/image192.jpeg"/><Relationship Id="rId4" Type="http://schemas.openxmlformats.org/officeDocument/2006/relationships/image" Target="../media/image186.jpeg"/><Relationship Id="rId9" Type="http://schemas.openxmlformats.org/officeDocument/2006/relationships/image" Target="../media/image191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13" Type="http://schemas.openxmlformats.org/officeDocument/2006/relationships/image" Target="../media/image2.jp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12" Type="http://schemas.openxmlformats.org/officeDocument/2006/relationships/image" Target="../media/image20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11" Type="http://schemas.openxmlformats.org/officeDocument/2006/relationships/image" Target="../media/image203.jpeg"/><Relationship Id="rId5" Type="http://schemas.openxmlformats.org/officeDocument/2006/relationships/image" Target="../media/image197.jpeg"/><Relationship Id="rId10" Type="http://schemas.openxmlformats.org/officeDocument/2006/relationships/image" Target="../media/image202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13" Type="http://schemas.openxmlformats.org/officeDocument/2006/relationships/image" Target="../media/image215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12" Type="http://schemas.openxmlformats.org/officeDocument/2006/relationships/image" Target="../media/image21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11" Type="http://schemas.openxmlformats.org/officeDocument/2006/relationships/image" Target="../media/image213.jpeg"/><Relationship Id="rId5" Type="http://schemas.openxmlformats.org/officeDocument/2006/relationships/image" Target="../media/image207.jpeg"/><Relationship Id="rId10" Type="http://schemas.openxmlformats.org/officeDocument/2006/relationships/image" Target="../media/image212.jpeg"/><Relationship Id="rId4" Type="http://schemas.openxmlformats.org/officeDocument/2006/relationships/image" Target="../media/image206.jpeg"/><Relationship Id="rId9" Type="http://schemas.openxmlformats.org/officeDocument/2006/relationships/image" Target="../media/image211.jpeg"/><Relationship Id="rId14" Type="http://schemas.openxmlformats.org/officeDocument/2006/relationships/image" Target="../media/image2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13" Type="http://schemas.openxmlformats.org/officeDocument/2006/relationships/image" Target="../media/image226.jpeg"/><Relationship Id="rId18" Type="http://schemas.openxmlformats.org/officeDocument/2006/relationships/image" Target="../media/image231.jpeg"/><Relationship Id="rId3" Type="http://schemas.openxmlformats.org/officeDocument/2006/relationships/image" Target="../media/image216.jpeg"/><Relationship Id="rId21" Type="http://schemas.openxmlformats.org/officeDocument/2006/relationships/image" Target="../media/image234.jpeg"/><Relationship Id="rId7" Type="http://schemas.openxmlformats.org/officeDocument/2006/relationships/image" Target="../media/image220.jpeg"/><Relationship Id="rId12" Type="http://schemas.openxmlformats.org/officeDocument/2006/relationships/image" Target="../media/image225.jpeg"/><Relationship Id="rId17" Type="http://schemas.openxmlformats.org/officeDocument/2006/relationships/image" Target="../media/image230.jpe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229.jpeg"/><Relationship Id="rId20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11" Type="http://schemas.openxmlformats.org/officeDocument/2006/relationships/image" Target="../media/image224.jpeg"/><Relationship Id="rId5" Type="http://schemas.openxmlformats.org/officeDocument/2006/relationships/image" Target="../media/image218.jpeg"/><Relationship Id="rId15" Type="http://schemas.openxmlformats.org/officeDocument/2006/relationships/image" Target="../media/image228.jpeg"/><Relationship Id="rId23" Type="http://schemas.openxmlformats.org/officeDocument/2006/relationships/image" Target="../media/image2.jpg"/><Relationship Id="rId10" Type="http://schemas.openxmlformats.org/officeDocument/2006/relationships/image" Target="../media/image223.jpeg"/><Relationship Id="rId19" Type="http://schemas.openxmlformats.org/officeDocument/2006/relationships/image" Target="../media/image232.jpeg"/><Relationship Id="rId4" Type="http://schemas.openxmlformats.org/officeDocument/2006/relationships/image" Target="../media/image217.jpeg"/><Relationship Id="rId9" Type="http://schemas.openxmlformats.org/officeDocument/2006/relationships/image" Target="../media/image222.jpeg"/><Relationship Id="rId14" Type="http://schemas.openxmlformats.org/officeDocument/2006/relationships/image" Target="../media/image227.jpeg"/><Relationship Id="rId22" Type="http://schemas.openxmlformats.org/officeDocument/2006/relationships/image" Target="../media/image23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13" Type="http://schemas.openxmlformats.org/officeDocument/2006/relationships/image" Target="../media/image246.jpeg"/><Relationship Id="rId18" Type="http://schemas.openxmlformats.org/officeDocument/2006/relationships/image" Target="../media/image251.jpeg"/><Relationship Id="rId3" Type="http://schemas.openxmlformats.org/officeDocument/2006/relationships/image" Target="../media/image236.jpeg"/><Relationship Id="rId21" Type="http://schemas.openxmlformats.org/officeDocument/2006/relationships/image" Target="../media/image254.jpeg"/><Relationship Id="rId7" Type="http://schemas.openxmlformats.org/officeDocument/2006/relationships/image" Target="../media/image240.jpeg"/><Relationship Id="rId12" Type="http://schemas.openxmlformats.org/officeDocument/2006/relationships/image" Target="../media/image245.jpeg"/><Relationship Id="rId17" Type="http://schemas.openxmlformats.org/officeDocument/2006/relationships/image" Target="../media/image250.jpe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249.jpeg"/><Relationship Id="rId20" Type="http://schemas.openxmlformats.org/officeDocument/2006/relationships/image" Target="../media/image2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eg"/><Relationship Id="rId11" Type="http://schemas.openxmlformats.org/officeDocument/2006/relationships/image" Target="../media/image244.jpeg"/><Relationship Id="rId24" Type="http://schemas.openxmlformats.org/officeDocument/2006/relationships/image" Target="../media/image2.jpg"/><Relationship Id="rId5" Type="http://schemas.openxmlformats.org/officeDocument/2006/relationships/image" Target="../media/image238.jpeg"/><Relationship Id="rId15" Type="http://schemas.openxmlformats.org/officeDocument/2006/relationships/image" Target="../media/image248.jpeg"/><Relationship Id="rId23" Type="http://schemas.openxmlformats.org/officeDocument/2006/relationships/image" Target="../media/image256.jpeg"/><Relationship Id="rId10" Type="http://schemas.openxmlformats.org/officeDocument/2006/relationships/image" Target="../media/image243.jpeg"/><Relationship Id="rId19" Type="http://schemas.openxmlformats.org/officeDocument/2006/relationships/image" Target="../media/image252.jpeg"/><Relationship Id="rId4" Type="http://schemas.openxmlformats.org/officeDocument/2006/relationships/image" Target="../media/image237.jpeg"/><Relationship Id="rId9" Type="http://schemas.openxmlformats.org/officeDocument/2006/relationships/image" Target="../media/image242.jpeg"/><Relationship Id="rId14" Type="http://schemas.openxmlformats.org/officeDocument/2006/relationships/image" Target="../media/image247.jpeg"/><Relationship Id="rId22" Type="http://schemas.openxmlformats.org/officeDocument/2006/relationships/image" Target="../media/image255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jpeg"/><Relationship Id="rId13" Type="http://schemas.openxmlformats.org/officeDocument/2006/relationships/image" Target="../media/image267.jpeg"/><Relationship Id="rId18" Type="http://schemas.openxmlformats.org/officeDocument/2006/relationships/image" Target="../media/image272.jpeg"/><Relationship Id="rId3" Type="http://schemas.openxmlformats.org/officeDocument/2006/relationships/image" Target="../media/image257.jpeg"/><Relationship Id="rId21" Type="http://schemas.openxmlformats.org/officeDocument/2006/relationships/image" Target="../media/image2.jpg"/><Relationship Id="rId7" Type="http://schemas.openxmlformats.org/officeDocument/2006/relationships/image" Target="../media/image261.jpeg"/><Relationship Id="rId12" Type="http://schemas.openxmlformats.org/officeDocument/2006/relationships/image" Target="../media/image266.jpeg"/><Relationship Id="rId17" Type="http://schemas.openxmlformats.org/officeDocument/2006/relationships/image" Target="../media/image271.jpeg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270.jpeg"/><Relationship Id="rId20" Type="http://schemas.openxmlformats.org/officeDocument/2006/relationships/image" Target="../media/image2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jpeg"/><Relationship Id="rId11" Type="http://schemas.openxmlformats.org/officeDocument/2006/relationships/image" Target="../media/image265.jpeg"/><Relationship Id="rId5" Type="http://schemas.openxmlformats.org/officeDocument/2006/relationships/image" Target="../media/image259.jpeg"/><Relationship Id="rId15" Type="http://schemas.openxmlformats.org/officeDocument/2006/relationships/image" Target="../media/image269.jpeg"/><Relationship Id="rId10" Type="http://schemas.openxmlformats.org/officeDocument/2006/relationships/image" Target="../media/image264.jpeg"/><Relationship Id="rId19" Type="http://schemas.openxmlformats.org/officeDocument/2006/relationships/image" Target="../media/image273.jpeg"/><Relationship Id="rId4" Type="http://schemas.openxmlformats.org/officeDocument/2006/relationships/image" Target="../media/image258.jpeg"/><Relationship Id="rId9" Type="http://schemas.openxmlformats.org/officeDocument/2006/relationships/image" Target="../media/image263.jpeg"/><Relationship Id="rId14" Type="http://schemas.openxmlformats.org/officeDocument/2006/relationships/image" Target="../media/image268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13" Type="http://schemas.openxmlformats.org/officeDocument/2006/relationships/image" Target="../media/image2.jpg"/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12" Type="http://schemas.openxmlformats.org/officeDocument/2006/relationships/image" Target="../media/image28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eg"/><Relationship Id="rId11" Type="http://schemas.openxmlformats.org/officeDocument/2006/relationships/image" Target="../media/image283.jpeg"/><Relationship Id="rId5" Type="http://schemas.openxmlformats.org/officeDocument/2006/relationships/image" Target="../media/image277.jpeg"/><Relationship Id="rId10" Type="http://schemas.openxmlformats.org/officeDocument/2006/relationships/image" Target="../media/image282.jpeg"/><Relationship Id="rId4" Type="http://schemas.openxmlformats.org/officeDocument/2006/relationships/image" Target="../media/image276.jpeg"/><Relationship Id="rId9" Type="http://schemas.openxmlformats.org/officeDocument/2006/relationships/image" Target="../media/image281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94.png"/><Relationship Id="rId18" Type="http://schemas.openxmlformats.org/officeDocument/2006/relationships/image" Target="../media/image299.png"/><Relationship Id="rId3" Type="http://schemas.openxmlformats.org/officeDocument/2006/relationships/image" Target="../media/image2.jpg"/><Relationship Id="rId21" Type="http://schemas.openxmlformats.org/officeDocument/2006/relationships/image" Target="../media/image302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17" Type="http://schemas.openxmlformats.org/officeDocument/2006/relationships/image" Target="../media/image298.pn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297.png"/><Relationship Id="rId20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11" Type="http://schemas.openxmlformats.org/officeDocument/2006/relationships/image" Target="../media/image292.png"/><Relationship Id="rId24" Type="http://schemas.openxmlformats.org/officeDocument/2006/relationships/image" Target="../media/image305.png"/><Relationship Id="rId5" Type="http://schemas.openxmlformats.org/officeDocument/2006/relationships/image" Target="../media/image286.png"/><Relationship Id="rId15" Type="http://schemas.openxmlformats.org/officeDocument/2006/relationships/image" Target="../media/image296.png"/><Relationship Id="rId23" Type="http://schemas.openxmlformats.org/officeDocument/2006/relationships/image" Target="../media/image304.png"/><Relationship Id="rId10" Type="http://schemas.openxmlformats.org/officeDocument/2006/relationships/image" Target="../media/image291.png"/><Relationship Id="rId19" Type="http://schemas.openxmlformats.org/officeDocument/2006/relationships/image" Target="../media/image300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Relationship Id="rId22" Type="http://schemas.openxmlformats.org/officeDocument/2006/relationships/image" Target="../media/image30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15.png"/><Relationship Id="rId18" Type="http://schemas.openxmlformats.org/officeDocument/2006/relationships/image" Target="../media/image320.png"/><Relationship Id="rId3" Type="http://schemas.openxmlformats.org/officeDocument/2006/relationships/image" Target="../media/image2.jpg"/><Relationship Id="rId21" Type="http://schemas.openxmlformats.org/officeDocument/2006/relationships/image" Target="../media/image323.png"/><Relationship Id="rId7" Type="http://schemas.openxmlformats.org/officeDocument/2006/relationships/image" Target="../media/image309.png"/><Relationship Id="rId12" Type="http://schemas.openxmlformats.org/officeDocument/2006/relationships/image" Target="../media/image314.png"/><Relationship Id="rId17" Type="http://schemas.openxmlformats.org/officeDocument/2006/relationships/image" Target="../media/image319.pn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318.png"/><Relationship Id="rId20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313.png"/><Relationship Id="rId24" Type="http://schemas.openxmlformats.org/officeDocument/2006/relationships/image" Target="../media/image326.png"/><Relationship Id="rId5" Type="http://schemas.openxmlformats.org/officeDocument/2006/relationships/image" Target="../media/image307.png"/><Relationship Id="rId15" Type="http://schemas.openxmlformats.org/officeDocument/2006/relationships/image" Target="../media/image317.png"/><Relationship Id="rId23" Type="http://schemas.openxmlformats.org/officeDocument/2006/relationships/image" Target="../media/image325.png"/><Relationship Id="rId10" Type="http://schemas.openxmlformats.org/officeDocument/2006/relationships/image" Target="../media/image312.png"/><Relationship Id="rId19" Type="http://schemas.openxmlformats.org/officeDocument/2006/relationships/image" Target="../media/image321.png"/><Relationship Id="rId4" Type="http://schemas.openxmlformats.org/officeDocument/2006/relationships/image" Target="../media/image306.png"/><Relationship Id="rId9" Type="http://schemas.openxmlformats.org/officeDocument/2006/relationships/image" Target="../media/image311.png"/><Relationship Id="rId14" Type="http://schemas.openxmlformats.org/officeDocument/2006/relationships/image" Target="../media/image316.png"/><Relationship Id="rId22" Type="http://schemas.openxmlformats.org/officeDocument/2006/relationships/image" Target="../media/image32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336.png"/><Relationship Id="rId3" Type="http://schemas.openxmlformats.org/officeDocument/2006/relationships/image" Target="../media/image2.jpg"/><Relationship Id="rId7" Type="http://schemas.openxmlformats.org/officeDocument/2006/relationships/image" Target="../media/image330.png"/><Relationship Id="rId12" Type="http://schemas.openxmlformats.org/officeDocument/2006/relationships/image" Target="../media/image33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9.png"/><Relationship Id="rId11" Type="http://schemas.openxmlformats.org/officeDocument/2006/relationships/image" Target="../media/image334.png"/><Relationship Id="rId5" Type="http://schemas.openxmlformats.org/officeDocument/2006/relationships/image" Target="../media/image328.png"/><Relationship Id="rId15" Type="http://schemas.openxmlformats.org/officeDocument/2006/relationships/image" Target="../media/image338.png"/><Relationship Id="rId10" Type="http://schemas.openxmlformats.org/officeDocument/2006/relationships/image" Target="../media/image333.png"/><Relationship Id="rId4" Type="http://schemas.openxmlformats.org/officeDocument/2006/relationships/image" Target="../media/image327.png"/><Relationship Id="rId9" Type="http://schemas.openxmlformats.org/officeDocument/2006/relationships/image" Target="../media/image332.png"/><Relationship Id="rId14" Type="http://schemas.openxmlformats.org/officeDocument/2006/relationships/image" Target="../media/image33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jpeg"/><Relationship Id="rId13" Type="http://schemas.openxmlformats.org/officeDocument/2006/relationships/image" Target="../media/image349.jpeg"/><Relationship Id="rId3" Type="http://schemas.openxmlformats.org/officeDocument/2006/relationships/image" Target="../media/image339.jpeg"/><Relationship Id="rId7" Type="http://schemas.openxmlformats.org/officeDocument/2006/relationships/image" Target="../media/image343.jpeg"/><Relationship Id="rId12" Type="http://schemas.openxmlformats.org/officeDocument/2006/relationships/image" Target="../media/image348.jpeg"/><Relationship Id="rId2" Type="http://schemas.openxmlformats.org/officeDocument/2006/relationships/notesSlide" Target="../notesSlides/notesSlide7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jpeg"/><Relationship Id="rId11" Type="http://schemas.openxmlformats.org/officeDocument/2006/relationships/image" Target="../media/image347.jpeg"/><Relationship Id="rId5" Type="http://schemas.openxmlformats.org/officeDocument/2006/relationships/image" Target="../media/image341.jpeg"/><Relationship Id="rId15" Type="http://schemas.openxmlformats.org/officeDocument/2006/relationships/image" Target="../media/image351.jpeg"/><Relationship Id="rId10" Type="http://schemas.openxmlformats.org/officeDocument/2006/relationships/image" Target="../media/image346.jpeg"/><Relationship Id="rId4" Type="http://schemas.openxmlformats.org/officeDocument/2006/relationships/image" Target="../media/image340.jpeg"/><Relationship Id="rId9" Type="http://schemas.openxmlformats.org/officeDocument/2006/relationships/image" Target="../media/image345.jpeg"/><Relationship Id="rId14" Type="http://schemas.openxmlformats.org/officeDocument/2006/relationships/image" Target="../media/image35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5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w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58.png"/><Relationship Id="rId4" Type="http://schemas.openxmlformats.org/officeDocument/2006/relationships/image" Target="../media/image35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5" Type="http://schemas.openxmlformats.org/officeDocument/2006/relationships/image" Target="../media/image360.png"/><Relationship Id="rId4" Type="http://schemas.openxmlformats.org/officeDocument/2006/relationships/image" Target="../media/image35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png"/><Relationship Id="rId5" Type="http://schemas.openxmlformats.org/officeDocument/2006/relationships/image" Target="../media/image363.jpeg"/><Relationship Id="rId4" Type="http://schemas.openxmlformats.org/officeDocument/2006/relationships/image" Target="../media/image362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3" Type="http://schemas.openxmlformats.org/officeDocument/2006/relationships/image" Target="../media/image2.jpg"/><Relationship Id="rId7" Type="http://schemas.openxmlformats.org/officeDocument/2006/relationships/image" Target="../media/image36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jpeg"/><Relationship Id="rId5" Type="http://schemas.openxmlformats.org/officeDocument/2006/relationships/image" Target="../media/image366.png"/><Relationship Id="rId4" Type="http://schemas.openxmlformats.org/officeDocument/2006/relationships/image" Target="../media/image36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image" Target="../media/image2.jpg"/><Relationship Id="rId7" Type="http://schemas.openxmlformats.org/officeDocument/2006/relationships/image" Target="../media/image37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370.jpeg"/><Relationship Id="rId4" Type="http://schemas.openxmlformats.org/officeDocument/2006/relationships/image" Target="../media/image369.jpeg"/><Relationship Id="rId9" Type="http://schemas.openxmlformats.org/officeDocument/2006/relationships/image" Target="../media/image37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w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77.wmf"/><Relationship Id="rId7" Type="http://schemas.openxmlformats.org/officeDocument/2006/relationships/image" Target="../media/image38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9.jpeg"/><Relationship Id="rId5" Type="http://schemas.openxmlformats.org/officeDocument/2006/relationships/image" Target="../media/image2.jpg"/><Relationship Id="rId4" Type="http://schemas.openxmlformats.org/officeDocument/2006/relationships/image" Target="../media/image37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8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87.jpeg"/><Relationship Id="rId4" Type="http://schemas.openxmlformats.org/officeDocument/2006/relationships/image" Target="../media/image5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8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275606"/>
            <a:ext cx="8280920" cy="1449882"/>
          </a:xfrm>
          <a:prstGeom prst="rect">
            <a:avLst/>
          </a:prstGeom>
          <a:noFill/>
          <a:ln w="19050">
            <a:noFill/>
          </a:ln>
        </p:spPr>
        <p:txBody>
          <a:bodyPr wrap="square" lIns="288000" tIns="90000" rIns="288000" bIns="18000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700">
                <a:solidFill>
                  <a:srgbClr val="006600"/>
                </a:solidFill>
              </a:rPr>
              <a:t>É pensando em nosso compromisso com você, nosso aluno, que temos o prazer de lhe oferecer o curso de formação para </a:t>
            </a:r>
            <a:r>
              <a:rPr lang="pt-BR" sz="1700"/>
              <a:t>CONDUTOR DE VEÍCULO DE TRANSPORTE ESCOLAR</a:t>
            </a:r>
            <a:r>
              <a:rPr lang="pt-BR" sz="1700">
                <a:solidFill>
                  <a:srgbClr val="006600"/>
                </a:solidFill>
              </a:rPr>
              <a:t> com uma carga horária de 50 horas/aula, assim distribuídas: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99542"/>
            <a:ext cx="9144000" cy="504056"/>
          </a:xfrm>
          <a:prstGeom prst="rect">
            <a:avLst/>
          </a:prstGeom>
          <a:solidFill>
            <a:srgbClr val="0066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>
                <a:solidFill>
                  <a:schemeClr val="bg1"/>
                </a:solidFill>
              </a:rPr>
              <a:t>TRANSPORTE ESCOLAR</a:t>
            </a:r>
          </a:p>
        </p:txBody>
      </p:sp>
      <p:sp>
        <p:nvSpPr>
          <p:cNvPr id="2" name="Pentágono 1"/>
          <p:cNvSpPr/>
          <p:nvPr/>
        </p:nvSpPr>
        <p:spPr>
          <a:xfrm>
            <a:off x="0" y="2643758"/>
            <a:ext cx="7560000" cy="360000"/>
          </a:xfrm>
          <a:prstGeom prst="homePlate">
            <a:avLst/>
          </a:prstGeom>
          <a:solidFill>
            <a:srgbClr val="7030A0">
              <a:alpha val="2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rgbClr val="7030A0"/>
                </a:solidFill>
              </a:rPr>
              <a:t>Módulo I – Legislação de Trânsito – 10 h/a</a:t>
            </a:r>
          </a:p>
        </p:txBody>
      </p:sp>
      <p:sp>
        <p:nvSpPr>
          <p:cNvPr id="6" name="Pentágono 5"/>
          <p:cNvSpPr/>
          <p:nvPr/>
        </p:nvSpPr>
        <p:spPr>
          <a:xfrm flipH="1">
            <a:off x="1584000" y="3222647"/>
            <a:ext cx="7560000" cy="360000"/>
          </a:xfrm>
          <a:prstGeom prst="homePlate">
            <a:avLst/>
          </a:prstGeom>
          <a:solidFill>
            <a:schemeClr val="tx2">
              <a:alpha val="2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tx2"/>
                </a:solidFill>
              </a:rPr>
              <a:t>Módulo II – Direção Defensiva – 15 h/a</a:t>
            </a:r>
          </a:p>
        </p:txBody>
      </p:sp>
      <p:sp>
        <p:nvSpPr>
          <p:cNvPr id="7" name="Pentágono 6"/>
          <p:cNvSpPr/>
          <p:nvPr/>
        </p:nvSpPr>
        <p:spPr>
          <a:xfrm>
            <a:off x="0" y="3795886"/>
            <a:ext cx="7560000" cy="360000"/>
          </a:xfrm>
          <a:prstGeom prst="homePlate">
            <a:avLst/>
          </a:prstGeom>
          <a:solidFill>
            <a:srgbClr val="FF6600">
              <a:alpha val="2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rgbClr val="FF3300"/>
                </a:solidFill>
              </a:rPr>
              <a:t>Módulo III – P. Socorros e M. Ambiente – 10 h/a</a:t>
            </a:r>
          </a:p>
        </p:txBody>
      </p:sp>
      <p:sp>
        <p:nvSpPr>
          <p:cNvPr id="8" name="Pentágono 7"/>
          <p:cNvSpPr/>
          <p:nvPr/>
        </p:nvSpPr>
        <p:spPr>
          <a:xfrm flipH="1">
            <a:off x="1584000" y="4371950"/>
            <a:ext cx="7560000" cy="360000"/>
          </a:xfrm>
          <a:prstGeom prst="homePlate">
            <a:avLst/>
          </a:prstGeom>
          <a:solidFill>
            <a:srgbClr val="008000">
              <a:alpha val="2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rgbClr val="008000"/>
                </a:solidFill>
              </a:rPr>
              <a:t>Módulo IV – Relacionamento Interpessoal – 15 h/a</a:t>
            </a:r>
          </a:p>
        </p:txBody>
      </p:sp>
    </p:spTree>
    <p:extLst>
      <p:ext uri="{BB962C8B-B14F-4D97-AF65-F5344CB8AC3E}">
        <p14:creationId xmlns:p14="http://schemas.microsoft.com/office/powerpoint/2010/main" val="12393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3555622"/>
            <a:ext cx="9144000" cy="1368152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39552" y="1491630"/>
            <a:ext cx="7560840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►D ou E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Transporte Escolar (CETE)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nos últimos 12 meses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pic>
        <p:nvPicPr>
          <p:cNvPr id="13" name="Imagem 12" descr="escola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1314" y="796802"/>
            <a:ext cx="2776392" cy="165425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567482" y="3815492"/>
            <a:ext cx="3500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Faixa Amarela – 40 cm largura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Registro Veículo de Passageiros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Inspeção Semestral - Segurança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05630" y="3815492"/>
            <a:ext cx="4214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Cinto de Segurança p/ todos ocupantes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Luzes de Posição – Vermelhas/Amarelas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Tacógrafo</a:t>
            </a:r>
          </a:p>
        </p:txBody>
      </p:sp>
      <p:sp>
        <p:nvSpPr>
          <p:cNvPr id="9" name="Arredondar Retângulo no Mesmo Canto Lateral 8"/>
          <p:cNvSpPr/>
          <p:nvPr/>
        </p:nvSpPr>
        <p:spPr>
          <a:xfrm rot="5400000">
            <a:off x="1600018" y="-499501"/>
            <a:ext cx="360000" cy="356774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Condutor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ESCOLAR - EAR</a:t>
            </a:r>
          </a:p>
        </p:txBody>
      </p:sp>
      <p:sp>
        <p:nvSpPr>
          <p:cNvPr id="14" name="Arredondar Retângulo no Mesmo Canto Lateral 8">
            <a:extLst>
              <a:ext uri="{FF2B5EF4-FFF2-40B4-BE49-F238E27FC236}">
                <a16:creationId xmlns:a16="http://schemas.microsoft.com/office/drawing/2014/main" id="{95ADF4CB-2059-4DE9-AEA8-B2B2EB51375F}"/>
              </a:ext>
            </a:extLst>
          </p:cNvPr>
          <p:cNvSpPr/>
          <p:nvPr/>
        </p:nvSpPr>
        <p:spPr>
          <a:xfrm rot="5400000">
            <a:off x="1600019" y="1790319"/>
            <a:ext cx="360000" cy="356774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Veículo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3277965" y="1131590"/>
            <a:ext cx="1667418" cy="259784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NATUREZA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205421" y="1131590"/>
            <a:ext cx="1667418" cy="259784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PONTUAÇÃO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096079" y="1131590"/>
            <a:ext cx="1667418" cy="2597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VALOR ATUALIZADO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277965" y="149232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LEVE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205421" y="149232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096079" y="1492321"/>
            <a:ext cx="1667418" cy="25978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R$ 88,38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281382" y="185305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208838" y="185305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7099496" y="1853051"/>
            <a:ext cx="1667418" cy="25978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R$ 130,16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3281382" y="221097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GRAVE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5208838" y="221097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7099496" y="2210971"/>
            <a:ext cx="1667418" cy="25978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R$ 195,23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274165" y="2571702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5201622" y="2571702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7092280" y="2571702"/>
            <a:ext cx="1667418" cy="25978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R$ 293,47</a:t>
            </a:r>
          </a:p>
        </p:txBody>
      </p:sp>
      <p:pic>
        <p:nvPicPr>
          <p:cNvPr id="26" name="Imagem 25" descr="MUL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079875"/>
            <a:ext cx="2188626" cy="1851915"/>
          </a:xfrm>
          <a:prstGeom prst="rect">
            <a:avLst/>
          </a:prstGeom>
        </p:spPr>
      </p:pic>
      <p:sp>
        <p:nvSpPr>
          <p:cNvPr id="27" name="Retângulo de cantos arredondados 26"/>
          <p:cNvSpPr/>
          <p:nvPr/>
        </p:nvSpPr>
        <p:spPr>
          <a:xfrm>
            <a:off x="203703" y="4568768"/>
            <a:ext cx="8583139" cy="249041"/>
          </a:xfrm>
          <a:prstGeom prst="round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FATOR AGRAVANTE – </a:t>
            </a:r>
            <a:r>
              <a:rPr lang="pt-BR" sz="15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Multiplica o valor das multas gravíssimas por 2x, 3x, 5x, 10x, 20x, 60x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203703" y="3619022"/>
            <a:ext cx="8583139" cy="249041"/>
          </a:xfrm>
          <a:prstGeom prst="round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PAGAR 80% DO VALOR – </a:t>
            </a:r>
            <a:r>
              <a:rPr lang="pt-BR" sz="15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Para multas quitadas até o vencimento </a:t>
            </a:r>
            <a:r>
              <a:rPr lang="pt-BR" sz="975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(CTB art. 284)</a:t>
            </a: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203703" y="4252801"/>
            <a:ext cx="8583139" cy="249041"/>
          </a:xfrm>
          <a:prstGeom prst="round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FUNSET – </a:t>
            </a:r>
            <a:r>
              <a:rPr lang="pt-BR" sz="15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5% é repassado ao Fundo Nacional de Segurança e Educação </a:t>
            </a:r>
            <a:r>
              <a:rPr lang="pt-BR" sz="98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(CTB art. 320 § 1º)</a:t>
            </a: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203703" y="3939547"/>
            <a:ext cx="8583139" cy="249041"/>
          </a:xfrm>
          <a:prstGeom prst="round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PAGAR 60% DO VALOR – </a:t>
            </a:r>
            <a:r>
              <a:rPr lang="pt-BR" sz="15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 Notificado Eletronicamente e Desistir de Recurso </a:t>
            </a:r>
            <a:r>
              <a:rPr lang="pt-BR" sz="975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(CTB art. 284 § 1º)</a:t>
            </a: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203703" y="2977973"/>
            <a:ext cx="8583139" cy="249041"/>
          </a:xfrm>
          <a:prstGeom prst="round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REAJUSTES </a:t>
            </a:r>
            <a:r>
              <a:rPr lang="pt-BR" sz="15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pt-BR" sz="15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Os valores poderão ser corrigidos anualmente conforme IPCA do ano anterior </a:t>
            </a:r>
            <a:r>
              <a:rPr lang="pt-BR" sz="975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(CTB art. 319A)</a:t>
            </a:r>
            <a:endParaRPr lang="pt-BR" sz="975" b="1" i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tângulo de cantos arredondados 35"/>
          <p:cNvSpPr/>
          <p:nvPr/>
        </p:nvSpPr>
        <p:spPr>
          <a:xfrm>
            <a:off x="203703" y="3297965"/>
            <a:ext cx="8583139" cy="249041"/>
          </a:xfrm>
          <a:prstGeom prst="round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JUROS </a:t>
            </a:r>
            <a:r>
              <a:rPr lang="pt-BR" sz="15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pt-BR" sz="15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 multa não paga até o vencimento terá acréscimo conforme taxa SELIC + 1% </a:t>
            </a:r>
            <a:r>
              <a:rPr lang="pt-BR" sz="975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(CTB art. 284 § 4º)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Penalidades – Multa </a:t>
            </a:r>
            <a:r>
              <a:rPr lang="pt-BR" sz="1000" b="1" dirty="0"/>
              <a:t>(CTB art. 258 e 259)</a:t>
            </a:r>
          </a:p>
        </p:txBody>
      </p:sp>
    </p:spTree>
    <p:extLst>
      <p:ext uri="{BB962C8B-B14F-4D97-AF65-F5344CB8AC3E}">
        <p14:creationId xmlns:p14="http://schemas.microsoft.com/office/powerpoint/2010/main" val="99469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5" grpId="0" animBg="1"/>
      <p:bldP spid="34" grpId="0" animBg="1"/>
      <p:bldP spid="3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9430" y="1923678"/>
            <a:ext cx="9001156" cy="1287737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162 I) 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Dirigir veículo </a:t>
            </a:r>
            <a:r>
              <a:rPr lang="pt-BR" sz="1500" b="1" i="1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sem possuir Habilitação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(CNH, PPD ou ACC)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162 II) 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Dirigir com Habilitação (CNH, PPD ou ACC) </a:t>
            </a:r>
            <a:r>
              <a:rPr lang="pt-BR" sz="1500" b="1" i="1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Cassada ou Suspensa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193) 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Transitar com o veículo sobre calçada, passarela, ciclovia, canteiro central, acostamento ... 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218 III) 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Transitar em velocidade superior à máxima em + de 50%.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164288" y="1923678"/>
            <a:ext cx="1906298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x3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9430" y="3363838"/>
            <a:ext cx="9001156" cy="1512168"/>
          </a:xfrm>
          <a:prstGeom prst="rect">
            <a:avLst/>
          </a:prstGeom>
          <a:solidFill>
            <a:srgbClr val="006600">
              <a:alpha val="10000"/>
            </a:srgb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165-B)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Conduzir veículo (C, D ou E) com Toxicológico vencido há mais de 30 dias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176 I a V)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Deixar, o condutor envolvido em acidentes com vítima: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202)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Ultrapassar pelo acostamento, em interseções ou passagens de nível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203)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Ultrapassar - curvas, aclives/declives, faixa de pedestre, pontes/viaduto/túneis, proibida sinalização...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246)</a:t>
            </a:r>
            <a:r>
              <a:rPr lang="pt-BR" sz="1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Deixar de sinalizar obstáculo à livre circulação e segurança de veículos e pedestres ...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7164287" y="3370317"/>
            <a:ext cx="1903171" cy="20954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x5</a:t>
            </a:r>
          </a:p>
        </p:txBody>
      </p:sp>
      <p:sp>
        <p:nvSpPr>
          <p:cNvPr id="7" name="Retângulo 6"/>
          <p:cNvSpPr/>
          <p:nvPr/>
        </p:nvSpPr>
        <p:spPr>
          <a:xfrm>
            <a:off x="67690" y="1131590"/>
            <a:ext cx="9001727" cy="664112"/>
          </a:xfrm>
          <a:prstGeom prst="rect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</a:pPr>
            <a:r>
              <a:rPr lang="pt-BR" sz="1000" b="1" i="1" dirty="0">
                <a:solidFill>
                  <a:schemeClr val="tx1"/>
                </a:solidFill>
                <a:latin typeface="+mj-lt"/>
              </a:rPr>
              <a:t>(CTB Art. 162 III) </a:t>
            </a:r>
            <a:r>
              <a:rPr lang="pt-BR" sz="1500" b="1" i="1" dirty="0">
                <a:solidFill>
                  <a:srgbClr val="FF3300"/>
                </a:solidFill>
              </a:rPr>
              <a:t>Dirigir veículo com Habilitação de </a:t>
            </a:r>
            <a:r>
              <a:rPr lang="pt-BR" sz="1500" b="1" i="1" u="sng" dirty="0">
                <a:solidFill>
                  <a:srgbClr val="FF3300"/>
                </a:solidFill>
              </a:rPr>
              <a:t>categoria diferente</a:t>
            </a:r>
            <a:r>
              <a:rPr lang="pt-BR" sz="1500" b="1" i="1" dirty="0">
                <a:solidFill>
                  <a:srgbClr val="FF3300"/>
                </a:solidFill>
              </a:rPr>
              <a:t> da do veículo que esteja conduzindo</a:t>
            </a:r>
          </a:p>
        </p:txBody>
      </p:sp>
      <p:sp>
        <p:nvSpPr>
          <p:cNvPr id="8" name="Retângulo 7"/>
          <p:cNvSpPr/>
          <p:nvPr/>
        </p:nvSpPr>
        <p:spPr>
          <a:xfrm>
            <a:off x="7164288" y="1131590"/>
            <a:ext cx="1905582" cy="2404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x2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Infrações com Fator Agravante</a:t>
            </a:r>
          </a:p>
        </p:txBody>
      </p:sp>
    </p:spTree>
    <p:extLst>
      <p:ext uri="{BB962C8B-B14F-4D97-AF65-F5344CB8AC3E}">
        <p14:creationId xmlns:p14="http://schemas.microsoft.com/office/powerpoint/2010/main" val="117309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142844" y="1131590"/>
            <a:ext cx="8859600" cy="1708202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165)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Dirigir sob influência de álcool ou sustância psicoativa.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165-A)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*</a:t>
            </a:r>
            <a:r>
              <a:rPr lang="pt-BR" sz="1600" dirty="0"/>
              <a:t> 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Recusar-se a teste, ... que permita certificar influência de álcool ou outra substância psicoativa,...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173) 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Disputar corrida.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174) </a:t>
            </a:r>
            <a:r>
              <a:rPr lang="pt-BR" sz="1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Promover, na via, competição, eventos, perícia, sem permissão da Autoridade de trânsito ...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175) </a:t>
            </a:r>
            <a:r>
              <a:rPr lang="pt-BR" sz="1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Exibir manobra perigosa, arrancada brusca, derrapagem, frenagem com arrastamento dos pneus.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191)</a:t>
            </a:r>
            <a:r>
              <a:rPr lang="pt-BR" sz="1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Forçar passagem entre veículos que, em sentidos opostos, estejam na iminência de passar ...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092280" y="1131590"/>
            <a:ext cx="1908404" cy="2160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x10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59821" y="3003798"/>
            <a:ext cx="8859600" cy="576064"/>
          </a:xfrm>
          <a:prstGeom prst="rect">
            <a:avLst/>
          </a:prstGeom>
          <a:solidFill>
            <a:srgbClr val="7030A0">
              <a:alpha val="1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253 A)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*</a:t>
            </a:r>
            <a:r>
              <a:rPr lang="pt-BR" sz="1500" b="1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Usar qualquer veículo para, deliberadamente, interromper, restringir ou perturbar a circulação...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7164287" y="3003798"/>
            <a:ext cx="1853373" cy="2160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x20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59490" y="3750574"/>
            <a:ext cx="8859600" cy="72521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</a:pPr>
            <a:r>
              <a:rPr lang="pt-BR" sz="1000" b="1" i="1" dirty="0">
                <a:solidFill>
                  <a:schemeClr val="tx1"/>
                </a:solidFill>
              </a:rPr>
              <a:t>(CTB Art. 253 A § 1º) </a:t>
            </a:r>
            <a:r>
              <a:rPr lang="pt-BR" sz="1500" b="1" i="1" dirty="0">
                <a:solidFill>
                  <a:schemeClr val="tx1"/>
                </a:solidFill>
              </a:rPr>
              <a:t>*Aplica-se a multa agravada em 60 vezes aos organizadores da conduta prevista no caput.</a:t>
            </a:r>
            <a:endParaRPr lang="pt-BR" sz="1500" b="1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170575" y="3737696"/>
            <a:ext cx="1853043" cy="26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x60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220072" y="4578244"/>
            <a:ext cx="3780612" cy="29238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rgbClr val="FF0000"/>
                </a:solidFill>
              </a:rPr>
              <a:t>O fator agravante só incide sobre o VALOR da multa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4215" y="4520022"/>
            <a:ext cx="462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dirty="0">
                <a:solidFill>
                  <a:srgbClr val="FF0000"/>
                </a:solidFill>
              </a:rPr>
              <a:t>* Em caso de reincidência aplica-se, o valor da multa, em DOBRO.</a:t>
            </a:r>
            <a:r>
              <a:rPr lang="pt-BR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Infrações com Fator Agravante</a:t>
            </a:r>
          </a:p>
        </p:txBody>
      </p:sp>
    </p:spTree>
    <p:extLst>
      <p:ext uri="{BB962C8B-B14F-4D97-AF65-F5344CB8AC3E}">
        <p14:creationId xmlns:p14="http://schemas.microsoft.com/office/powerpoint/2010/main" val="170760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2067694"/>
            <a:ext cx="5501590" cy="35719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Atingir a PONTUAÇÃO de 20, 30 ou 40 no prontuário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3219822"/>
            <a:ext cx="550159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pt-BR" sz="17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Cometer infrações que preveem a suspensão DIRETA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1030" y="2515022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►Mínimo 6 e máximo 12 meses</a:t>
            </a:r>
          </a:p>
          <a:p>
            <a:r>
              <a:rPr lang="pt-BR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►Mínimo 8 e máximo 24 meses - </a:t>
            </a: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Reincidência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88493" y="3633125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►Mínimo 2 e máximo 8 meses</a:t>
            </a:r>
          </a:p>
          <a:p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►Mínimo 8 e máximo 18 meses -</a:t>
            </a:r>
            <a:r>
              <a:rPr lang="pt-BR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Reincidência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144710" y="4407954"/>
            <a:ext cx="792088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EXCETO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15616" y="4443958"/>
            <a:ext cx="4385974" cy="2880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Art. 165, 165A e 253A -</a:t>
            </a:r>
            <a:r>
              <a:rPr lang="pt-BR" sz="16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12 meses</a:t>
            </a:r>
          </a:p>
        </p:txBody>
      </p:sp>
      <p:pic>
        <p:nvPicPr>
          <p:cNvPr id="15" name="Imagem 14" descr="d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3612" y="3386480"/>
            <a:ext cx="1905000" cy="158115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83E31FF-2BB5-4C02-8AB4-60A9CC8C512E}"/>
              </a:ext>
            </a:extLst>
          </p:cNvPr>
          <p:cNvSpPr/>
          <p:nvPr/>
        </p:nvSpPr>
        <p:spPr>
          <a:xfrm>
            <a:off x="6588224" y="2216252"/>
            <a:ext cx="2555776" cy="11475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pt-BR" sz="16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Suspensão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16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Proibição de se obter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uma habilitação: </a:t>
            </a:r>
          </a:p>
          <a:p>
            <a:pPr algn="ctr"/>
            <a:r>
              <a:rPr lang="pt-BR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 meses à 5 anos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A46438A-B284-44DB-B986-213B52C41E7F}"/>
              </a:ext>
            </a:extLst>
          </p:cNvPr>
          <p:cNvSpPr/>
          <p:nvPr/>
        </p:nvSpPr>
        <p:spPr>
          <a:xfrm>
            <a:off x="6588224" y="2216252"/>
            <a:ext cx="97258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CTB, art. 293</a:t>
            </a:r>
          </a:p>
        </p:txBody>
      </p:sp>
      <p:sp>
        <p:nvSpPr>
          <p:cNvPr id="17" name="Retângulo de cantos arredondados 10">
            <a:extLst>
              <a:ext uri="{FF2B5EF4-FFF2-40B4-BE49-F238E27FC236}">
                <a16:creationId xmlns:a16="http://schemas.microsoft.com/office/drawing/2014/main" id="{4D82505C-E74E-48E0-ABB0-6E6A308FB060}"/>
              </a:ext>
            </a:extLst>
          </p:cNvPr>
          <p:cNvSpPr/>
          <p:nvPr/>
        </p:nvSpPr>
        <p:spPr>
          <a:xfrm>
            <a:off x="221260" y="1204844"/>
            <a:ext cx="8390166" cy="484816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Trata-se de uma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Penalidade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aplicada com a finalidade de retirar do Condutor Infrator, por </a:t>
            </a:r>
            <a:r>
              <a:rPr lang="pt-BR" sz="2000" i="1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prazo determinado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o seu direito de dirigir. Poderá ocorrer quando:</a:t>
            </a:r>
          </a:p>
        </p:txBody>
      </p:sp>
    </p:spTree>
    <p:extLst>
      <p:ext uri="{BB962C8B-B14F-4D97-AF65-F5344CB8AC3E}">
        <p14:creationId xmlns:p14="http://schemas.microsoft.com/office/powerpoint/2010/main" val="9911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  <p:bldP spid="6" grpId="0" animBg="1"/>
      <p:bldP spid="5" grpId="0" animBg="1"/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  <p:sp>
        <p:nvSpPr>
          <p:cNvPr id="17" name="Retângulo de cantos arredondados 10">
            <a:extLst>
              <a:ext uri="{FF2B5EF4-FFF2-40B4-BE49-F238E27FC236}">
                <a16:creationId xmlns:a16="http://schemas.microsoft.com/office/drawing/2014/main" id="{90223A7A-B36B-4503-AA3D-276E0C04553B}"/>
              </a:ext>
            </a:extLst>
          </p:cNvPr>
          <p:cNvSpPr/>
          <p:nvPr/>
        </p:nvSpPr>
        <p:spPr>
          <a:xfrm>
            <a:off x="247141" y="1062114"/>
            <a:ext cx="4789766" cy="864096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suspensão por PONTOS ocorrerá quando o condutor atingir: </a:t>
            </a:r>
          </a:p>
        </p:txBody>
      </p:sp>
      <p:sp>
        <p:nvSpPr>
          <p:cNvPr id="19" name="Retângulo de cantos arredondados 10">
            <a:extLst>
              <a:ext uri="{FF2B5EF4-FFF2-40B4-BE49-F238E27FC236}">
                <a16:creationId xmlns:a16="http://schemas.microsoft.com/office/drawing/2014/main" id="{B869C2D1-8948-499C-91A7-CFB503C4AA1F}"/>
              </a:ext>
            </a:extLst>
          </p:cNvPr>
          <p:cNvSpPr/>
          <p:nvPr/>
        </p:nvSpPr>
        <p:spPr>
          <a:xfrm>
            <a:off x="2227017" y="2049985"/>
            <a:ext cx="6445950" cy="1385861"/>
          </a:xfrm>
          <a:prstGeom prst="roundRect">
            <a:avLst>
              <a:gd name="adj" fmla="val 4356"/>
            </a:avLst>
          </a:prstGeom>
          <a:noFill/>
          <a:ln w="19050">
            <a:solidFill>
              <a:srgbClr val="F16963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40 pontos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sem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nenhuma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infração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</a:t>
            </a:r>
          </a:p>
          <a:p>
            <a:pPr>
              <a:lnSpc>
                <a:spcPts val="3000"/>
              </a:lnSpc>
            </a:pP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30 pontos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 tiver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apenas uma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infração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</a:t>
            </a:r>
          </a:p>
          <a:p>
            <a:pPr>
              <a:lnSpc>
                <a:spcPts val="3000"/>
              </a:lnSpc>
            </a:pP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20 pontos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 tiver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duas ou mais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infrações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gravíssimas</a:t>
            </a:r>
          </a:p>
        </p:txBody>
      </p:sp>
      <p:pic>
        <p:nvPicPr>
          <p:cNvPr id="2054" name="Picture 6" descr="Resultado de imagem para gif contador">
            <a:extLst>
              <a:ext uri="{FF2B5EF4-FFF2-40B4-BE49-F238E27FC236}">
                <a16:creationId xmlns:a16="http://schemas.microsoft.com/office/drawing/2014/main" id="{882B10F4-E9D4-4638-9465-AE92EA9942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5526"/>
            <a:ext cx="1652695" cy="16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atenção alunos">
            <a:extLst>
              <a:ext uri="{FF2B5EF4-FFF2-40B4-BE49-F238E27FC236}">
                <a16:creationId xmlns:a16="http://schemas.microsoft.com/office/drawing/2014/main" id="{AF1BE943-7EF0-4AE9-AFAF-911584DEC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4" b="16797"/>
          <a:stretch/>
        </p:blipFill>
        <p:spPr bwMode="auto">
          <a:xfrm>
            <a:off x="395536" y="3867894"/>
            <a:ext cx="1728043" cy="94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de cantos arredondados 10">
            <a:extLst>
              <a:ext uri="{FF2B5EF4-FFF2-40B4-BE49-F238E27FC236}">
                <a16:creationId xmlns:a16="http://schemas.microsoft.com/office/drawing/2014/main" id="{33713ED4-AAC2-42AE-BEE2-C299B11E8839}"/>
              </a:ext>
            </a:extLst>
          </p:cNvPr>
          <p:cNvSpPr/>
          <p:nvPr/>
        </p:nvSpPr>
        <p:spPr>
          <a:xfrm>
            <a:off x="2267744" y="3864802"/>
            <a:ext cx="6624736" cy="864096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dirty="0">
                <a:solidFill>
                  <a:srgbClr val="F16963"/>
                </a:solidFill>
                <a:latin typeface="Calibri" pitchFamily="34" charset="0"/>
                <a:cs typeface="Calibri" pitchFamily="34" charset="0"/>
              </a:rPr>
              <a:t>Para condutores que Exercem Atividade Remunerada (EAR), a pontuação </a:t>
            </a:r>
            <a:r>
              <a:rPr lang="pt-BR" sz="2200" b="1" dirty="0">
                <a:solidFill>
                  <a:srgbClr val="F16963"/>
                </a:solidFill>
                <a:latin typeface="Calibri" pitchFamily="34" charset="0"/>
                <a:cs typeface="Calibri" pitchFamily="34" charset="0"/>
              </a:rPr>
              <a:t>sempre será 40</a:t>
            </a:r>
            <a:r>
              <a:rPr lang="pt-BR" sz="2200" dirty="0">
                <a:solidFill>
                  <a:srgbClr val="F16963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5" name="Seta: Dobrada 4">
            <a:extLst>
              <a:ext uri="{FF2B5EF4-FFF2-40B4-BE49-F238E27FC236}">
                <a16:creationId xmlns:a16="http://schemas.microsoft.com/office/drawing/2014/main" id="{44604892-5E5B-4DC2-A66A-EB3C26D593F9}"/>
              </a:ext>
            </a:extLst>
          </p:cNvPr>
          <p:cNvSpPr/>
          <p:nvPr/>
        </p:nvSpPr>
        <p:spPr>
          <a:xfrm flipV="1">
            <a:off x="1115616" y="2049985"/>
            <a:ext cx="864022" cy="861004"/>
          </a:xfrm>
          <a:prstGeom prst="bentArrow">
            <a:avLst/>
          </a:prstGeom>
          <a:solidFill>
            <a:srgbClr val="F16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8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95536" y="2213603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1   2   3   4   5   6   7   8   9   10   11   12   13   14   15   16   17   18   19   20   21   22   23   24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1347614"/>
            <a:ext cx="673224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 infrator atingir </a:t>
            </a:r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20, 30 ou 40 PONTOS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em seu prontuário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3147814"/>
            <a:ext cx="673224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Cometer infrações </a:t>
            </a:r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ESPECÍFICAS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que preveem a suspensão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30728" y="408391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1   2   3   4   5   6   7   8   9   10   11   12   13   14   15   16   17   18   19   20   21   22   23   24</a:t>
            </a:r>
          </a:p>
        </p:txBody>
      </p:sp>
      <p:sp>
        <p:nvSpPr>
          <p:cNvPr id="3" name="Colchete esquerdo 2"/>
          <p:cNvSpPr/>
          <p:nvPr/>
        </p:nvSpPr>
        <p:spPr>
          <a:xfrm rot="5400000">
            <a:off x="2821715" y="1197356"/>
            <a:ext cx="139298" cy="2232248"/>
          </a:xfrm>
          <a:prstGeom prst="leftBracket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olchete esquerdo 9"/>
          <p:cNvSpPr/>
          <p:nvPr/>
        </p:nvSpPr>
        <p:spPr>
          <a:xfrm rot="5400000">
            <a:off x="1501793" y="3261073"/>
            <a:ext cx="139298" cy="1824652"/>
          </a:xfrm>
          <a:prstGeom prst="leftBracket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olchete esquerdo 10"/>
          <p:cNvSpPr/>
          <p:nvPr/>
        </p:nvSpPr>
        <p:spPr>
          <a:xfrm rot="16200000">
            <a:off x="5440282" y="-667274"/>
            <a:ext cx="142843" cy="6329504"/>
          </a:xfrm>
          <a:prstGeom prst="leftBracket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olchete esquerdo 13"/>
          <p:cNvSpPr/>
          <p:nvPr/>
        </p:nvSpPr>
        <p:spPr>
          <a:xfrm rot="16200000">
            <a:off x="4210826" y="2330196"/>
            <a:ext cx="157839" cy="4044000"/>
          </a:xfrm>
          <a:prstGeom prst="leftBracket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123728" y="1967322"/>
            <a:ext cx="14253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1ª INCIDÊNCIA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58747" y="3818722"/>
            <a:ext cx="14253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1ª INCIDÊNCIA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41065" y="4403908"/>
            <a:ext cx="140455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REINCIDÊNCIA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606298" y="2556482"/>
            <a:ext cx="140455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REINCIDÊNCIA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</p:spTree>
    <p:extLst>
      <p:ext uri="{BB962C8B-B14F-4D97-AF65-F5344CB8AC3E}">
        <p14:creationId xmlns:p14="http://schemas.microsoft.com/office/powerpoint/2010/main" val="381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4" grpId="0" animBg="1"/>
      <p:bldP spid="4" grpId="0"/>
      <p:bldP spid="16" grpId="0"/>
      <p:bldP spid="17" grpId="0"/>
      <p:bldP spid="1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71406" y="1026760"/>
            <a:ext cx="8893082" cy="3849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148-A § 5º) </a:t>
            </a:r>
            <a:r>
              <a:rPr lang="pt-BR" sz="14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Reprovação no </a:t>
            </a:r>
            <a:r>
              <a:rPr lang="pt-BR" sz="1400" b="1" i="1" u="sng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Exame Toxicológico</a:t>
            </a:r>
            <a:r>
              <a:rPr lang="pt-BR" sz="14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[não é infração de trânsito]</a:t>
            </a:r>
            <a:r>
              <a:rPr lang="pt-BR" sz="14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165)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Dirigir sob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influência de álcool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ou sustância psicoativa.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165-A)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Recusar-se ao teste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... que permita certificar influência de álcool ou outra substância psicoativa, ...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165-B)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Dirigir com o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exame toxicológico vencido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há mais de 30 dias </a:t>
            </a:r>
            <a:r>
              <a:rPr lang="pt-BR" sz="1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[categorias C, D ou E]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170)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Dirigir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ameaçando os pedestres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que estejam atravessando a via, ou demais veículos.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173)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Disputar corrida.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174)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Promover, na via,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competição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eventos, perícia, sem permissão da Autoridade de trânsito ...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175)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Exibir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manobra perigosa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arrancada brusca, derrapagem, frenagem com arrastamento dos pneus.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176)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Deixar, o condutor envolvido em acidentes com vítima, de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prestar ou providenciar socorro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...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191)</a:t>
            </a:r>
            <a:r>
              <a:rPr lang="pt-BR" sz="1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Forçar passagem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entre veículos que, em sentidos opostos estejam na iminência de passar um pelo outro.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210)</a:t>
            </a:r>
            <a:r>
              <a:rPr lang="pt-BR" sz="1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Transpor, sem autorização,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bloqueio policial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218 III)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Transitar em velocidade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superior à máxima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em + de 50%.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244)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Conduzir motocicleta: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sem capacete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fazendo malabarismo, transportando menor de 10 anos...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253-A)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Usar o veículo para,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deliberadamente, interromper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restringir ou perturbar a circulação na via.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35933"/>
            <a:ext cx="4863886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57705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</p:spTree>
    <p:extLst>
      <p:ext uri="{BB962C8B-B14F-4D97-AF65-F5344CB8AC3E}">
        <p14:creationId xmlns:p14="http://schemas.microsoft.com/office/powerpoint/2010/main" val="304158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3491880" y="1635646"/>
            <a:ext cx="4752527" cy="2592288"/>
          </a:xfrm>
          <a:prstGeom prst="roundRect">
            <a:avLst>
              <a:gd name="adj" fmla="val 5676"/>
            </a:avLst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pt-BR" sz="2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existe</a:t>
            </a:r>
          </a:p>
          <a:p>
            <a:pPr algn="ctr">
              <a:lnSpc>
                <a:spcPts val="3500"/>
              </a:lnSpc>
            </a:pPr>
            <a:r>
              <a:rPr lang="pt-BR" sz="2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uma </a:t>
            </a:r>
            <a:r>
              <a:rPr lang="pt-BR" sz="26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infração ÚNICA</a:t>
            </a:r>
          </a:p>
          <a:p>
            <a:pPr algn="ctr">
              <a:lnSpc>
                <a:spcPts val="3500"/>
              </a:lnSpc>
            </a:pPr>
            <a:r>
              <a:rPr lang="pt-BR" sz="2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que acarrete</a:t>
            </a:r>
          </a:p>
          <a:p>
            <a:pPr algn="ctr">
              <a:lnSpc>
                <a:spcPts val="3500"/>
              </a:lnSpc>
            </a:pPr>
            <a:r>
              <a:rPr lang="pt-BR" sz="2600" b="1" i="1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Suspensão</a:t>
            </a:r>
            <a:r>
              <a:rPr lang="pt-BR" sz="2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do Direito de Dirigir que NÃO seja </a:t>
            </a:r>
            <a:r>
              <a:rPr lang="pt-BR" sz="26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Gravíssima</a:t>
            </a:r>
          </a:p>
        </p:txBody>
      </p:sp>
      <p:pic>
        <p:nvPicPr>
          <p:cNvPr id="5" name="Imagem 4" descr="DIC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714494"/>
            <a:ext cx="2495550" cy="25146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</p:spTree>
    <p:extLst>
      <p:ext uri="{BB962C8B-B14F-4D97-AF65-F5344CB8AC3E}">
        <p14:creationId xmlns:p14="http://schemas.microsoft.com/office/powerpoint/2010/main" val="30688894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1428742"/>
            <a:ext cx="6429388" cy="150019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►Cometer qualquer infração Grave ou Gravíssima</a:t>
            </a: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►For Reincidente em infrações Médias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1428742"/>
            <a:ext cx="6429388" cy="428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(CTB Art. 148 </a:t>
            </a:r>
            <a:r>
              <a:rPr lang="pt-BR" sz="1000" b="1" dirty="0"/>
              <a:t>§ 3º, § 4º</a:t>
            </a:r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...ocorrerá quanto o Condutor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2602516" y="3516404"/>
            <a:ext cx="5857916" cy="107157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 reabilitação poderá ocorrer A QUALQUER TEMPO.</a:t>
            </a:r>
          </a:p>
          <a:p>
            <a:pPr algn="ctr">
              <a:lnSpc>
                <a:spcPct val="150000"/>
              </a:lnSpc>
            </a:pP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►Terá que refazer todos os exames.</a:t>
            </a:r>
          </a:p>
        </p:txBody>
      </p:sp>
      <p:pic>
        <p:nvPicPr>
          <p:cNvPr id="16" name="Imagem 15" descr="PPD CASS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1214428"/>
            <a:ext cx="1785950" cy="1785950"/>
          </a:xfrm>
          <a:prstGeom prst="rect">
            <a:avLst/>
          </a:prstGeom>
        </p:spPr>
      </p:pic>
      <p:sp>
        <p:nvSpPr>
          <p:cNvPr id="2" name="Seta para a direita 1"/>
          <p:cNvSpPr/>
          <p:nvPr/>
        </p:nvSpPr>
        <p:spPr>
          <a:xfrm>
            <a:off x="1331640" y="3696424"/>
            <a:ext cx="864096" cy="71153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Cassação da PPD / ACC provisória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216604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NH CASS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209781"/>
            <a:ext cx="1785600" cy="178560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2500298" y="1142990"/>
            <a:ext cx="6215106" cy="1928826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265113" indent="-265113">
              <a:lnSpc>
                <a:spcPct val="150000"/>
              </a:lnSpc>
              <a:buFont typeface="+mj-lt"/>
              <a:buAutoNum type="arabicPeriod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Dirigir estando com o direito de dirigir Suspenso</a:t>
            </a:r>
          </a:p>
          <a:p>
            <a:pPr marL="265113" indent="-265113">
              <a:lnSpc>
                <a:spcPct val="150000"/>
              </a:lnSpc>
              <a:buFont typeface="+mj-lt"/>
              <a:buAutoNum type="arabicPeriod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Condenado judicialmente por Delito de Trânsito</a:t>
            </a:r>
          </a:p>
          <a:p>
            <a:pPr marL="265113" indent="-265113">
              <a:lnSpc>
                <a:spcPct val="150000"/>
              </a:lnSpc>
              <a:buFont typeface="+mj-lt"/>
              <a:buAutoNum type="arabicPeriod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For Reincidente nas seguintes Infrações: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500298" y="1142990"/>
            <a:ext cx="6215106" cy="4286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(CTB Art. 263)</a:t>
            </a:r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...ocorrerá quanto o condutor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14282" y="3214692"/>
            <a:ext cx="435771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►Dirigir com CNH de Categoria adversa ao veículo</a:t>
            </a:r>
          </a:p>
          <a:p>
            <a:pPr lvl="0"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►Entregar a direção à pessoa inabilitada/incapacitada</a:t>
            </a:r>
          </a:p>
          <a:p>
            <a:pPr lvl="0"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►Dirigir sob influência de álcool ou entorpecente</a:t>
            </a:r>
            <a:endParaRPr lang="pt-BR" sz="1400" b="1" i="1" dirty="0">
              <a:solidFill>
                <a:srgbClr val="0066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500562" y="3214692"/>
            <a:ext cx="42148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►Disputar corrida</a:t>
            </a:r>
          </a:p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►Promover competição esportiva sem autorização</a:t>
            </a:r>
          </a:p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►Demonstrar ou exibir manobra perigosa</a:t>
            </a:r>
            <a:endParaRPr lang="pt-BR" sz="1400" b="1" i="1" dirty="0">
              <a:solidFill>
                <a:srgbClr val="006600"/>
              </a:solidFill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143108" y="4450881"/>
            <a:ext cx="4429156" cy="3571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Reabilitação somente após 2 anos  </a:t>
            </a:r>
          </a:p>
        </p:txBody>
      </p:sp>
      <p:sp>
        <p:nvSpPr>
          <p:cNvPr id="10" name="Chave direita 9"/>
          <p:cNvSpPr/>
          <p:nvPr/>
        </p:nvSpPr>
        <p:spPr>
          <a:xfrm rot="16200000">
            <a:off x="4036215" y="-892993"/>
            <a:ext cx="500066" cy="8286808"/>
          </a:xfrm>
          <a:prstGeom prst="rightBrace">
            <a:avLst>
              <a:gd name="adj1" fmla="val 52540"/>
              <a:gd name="adj2" fmla="val 51126"/>
            </a:avLst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a 10"/>
          <p:cNvSpPr/>
          <p:nvPr/>
        </p:nvSpPr>
        <p:spPr>
          <a:xfrm>
            <a:off x="1643042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1357290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1071538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 flipH="1">
            <a:off x="7000892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ivisa 23"/>
          <p:cNvSpPr/>
          <p:nvPr/>
        </p:nvSpPr>
        <p:spPr>
          <a:xfrm flipH="1">
            <a:off x="6715140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Divisa 24"/>
          <p:cNvSpPr/>
          <p:nvPr/>
        </p:nvSpPr>
        <p:spPr>
          <a:xfrm flipH="1">
            <a:off x="7286644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Cassação da CNH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316872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0" grpId="0" animBg="1"/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oletiv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8757" y="867294"/>
            <a:ext cx="3536377" cy="2153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588764" y="1944279"/>
            <a:ext cx="7560840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►D ou E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Transporte Coletivo (CETCP)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3300"/>
                </a:solidFill>
                <a:latin typeface="+mj-lt"/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nos últimos 12 meses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CNH.</a:t>
            </a:r>
          </a:p>
        </p:txBody>
      </p:sp>
      <p:sp>
        <p:nvSpPr>
          <p:cNvPr id="6" name="Arredondar Retângulo no Mesmo Canto Lateral 5"/>
          <p:cNvSpPr/>
          <p:nvPr/>
        </p:nvSpPr>
        <p:spPr>
          <a:xfrm rot="5400000">
            <a:off x="988492" y="307374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COLETIVO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179512" y="1203598"/>
            <a:ext cx="8881688" cy="380274"/>
          </a:xfrm>
          <a:prstGeom prst="roundRect">
            <a:avLst>
              <a:gd name="adj" fmla="val 8099"/>
            </a:avLst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 condutor será submetido a CURSO DE RECICLAGEM, quando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563888" y="2005357"/>
            <a:ext cx="511256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 tiver o Direito de Dirigir Suspenso;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 envolver-se em acidente grave;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 for condenado por Delito de Trânsito;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 colocar em risco a segurança do trânsito.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0" y="4252521"/>
            <a:ext cx="9144000" cy="623485"/>
          </a:xfrm>
          <a:prstGeom prst="roundRect">
            <a:avLst>
              <a:gd name="adj" fmla="val 0"/>
            </a:avLst>
          </a:prstGeom>
          <a:solidFill>
            <a:srgbClr val="FFFF00">
              <a:alpha val="3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condutor que exerce Atividade Remunerada (EAR), habilitado em qualquer categoria, PODERÁ fazer</a:t>
            </a:r>
          </a:p>
          <a:p>
            <a:pPr algn="ctr"/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Curso  Preventivo de Reciclagem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sempre que atingir </a:t>
            </a:r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30 pontos 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 período de 1 ano.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261 § 5º)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1" y="1757896"/>
            <a:ext cx="3037710" cy="20416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5333172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7504" y="577298"/>
            <a:ext cx="5221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Frequência em Curso de Reciclagem </a:t>
            </a:r>
            <a:r>
              <a:rPr lang="pt-BR" sz="1000" b="1" dirty="0"/>
              <a:t>(CTB art. 268)</a:t>
            </a:r>
          </a:p>
        </p:txBody>
      </p:sp>
    </p:spTree>
    <p:extLst>
      <p:ext uri="{BB962C8B-B14F-4D97-AF65-F5344CB8AC3E}">
        <p14:creationId xmlns:p14="http://schemas.microsoft.com/office/powerpoint/2010/main" val="307597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354165" y="3143254"/>
            <a:ext cx="4643470" cy="428628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À critério do Agente, os veículos: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7158" y="3576529"/>
            <a:ext cx="46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►Com carga 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Perigosa</a:t>
            </a:r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Perecível</a:t>
            </a:r>
          </a:p>
          <a:p>
            <a:pPr>
              <a:lnSpc>
                <a:spcPct val="150000"/>
              </a:lnSpc>
            </a:pPr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►De transporte 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Coletivo</a:t>
            </a:r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de passageiros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4357686" y="3725391"/>
            <a:ext cx="642942" cy="785818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137518" y="3786196"/>
            <a:ext cx="3000396" cy="642942"/>
          </a:xfrm>
          <a:prstGeom prst="round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NÃO serão Retidos</a:t>
            </a:r>
          </a:p>
        </p:txBody>
      </p:sp>
      <p:pic>
        <p:nvPicPr>
          <p:cNvPr id="14" name="Imagem 13" descr="RETID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31590"/>
            <a:ext cx="2308127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tângulo de cantos arredondados 14"/>
          <p:cNvSpPr/>
          <p:nvPr/>
        </p:nvSpPr>
        <p:spPr>
          <a:xfrm>
            <a:off x="2675900" y="1280736"/>
            <a:ext cx="6215106" cy="1285884"/>
          </a:xfrm>
          <a:prstGeom prst="roundRect">
            <a:avLst>
              <a:gd name="adj" fmla="val 533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manter o veículo no local da abordagem</a:t>
            </a:r>
            <a:r>
              <a:rPr lang="pt-B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até que a irregularidade possa ser sanada ou liberá-lo para reparo mediante recolhimento do CRLV.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Retenção de Veículo </a:t>
            </a:r>
            <a:r>
              <a:rPr lang="pt-BR" sz="1000" b="1" dirty="0"/>
              <a:t>(CTB art. 270)</a:t>
            </a:r>
          </a:p>
        </p:txBody>
      </p:sp>
    </p:spTree>
    <p:extLst>
      <p:ext uri="{BB962C8B-B14F-4D97-AF65-F5344CB8AC3E}">
        <p14:creationId xmlns:p14="http://schemas.microsoft.com/office/powerpoint/2010/main" val="371919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GUINCH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142990"/>
            <a:ext cx="1285884" cy="1165111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2071670" y="1214428"/>
            <a:ext cx="6286544" cy="10715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...retirar (guinchar) o veículo do local onde se encontra, levando-o para o depósito credenciado.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85720" y="2571751"/>
            <a:ext cx="6643734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Remoção ocorrerá: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85720" y="2968480"/>
            <a:ext cx="6643734" cy="889155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endParaRPr lang="pt-BR" sz="2000" b="1" i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Imagem 14" descr="proibido_estacionar_0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2330" y="2571750"/>
            <a:ext cx="1428760" cy="1285885"/>
          </a:xfrm>
          <a:prstGeom prst="rect">
            <a:avLst/>
          </a:prstGeom>
        </p:spPr>
      </p:pic>
      <p:sp>
        <p:nvSpPr>
          <p:cNvPr id="16" name="Seta para a direita 15"/>
          <p:cNvSpPr/>
          <p:nvPr/>
        </p:nvSpPr>
        <p:spPr>
          <a:xfrm>
            <a:off x="285720" y="4214824"/>
            <a:ext cx="1000132" cy="57150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latin typeface="Calibri" pitchFamily="34" charset="0"/>
                <a:cs typeface="Calibri" pitchFamily="34" charset="0"/>
              </a:rPr>
              <a:t>Atenção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500166" y="4286262"/>
            <a:ext cx="5857916" cy="428628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se aplica a veículo estacionado na </a:t>
            </a:r>
            <a:r>
              <a:rPr lang="pt-BR" sz="20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contramão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85720" y="2996990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►Quando estiver Estacionado em desacordo com a legislação</a:t>
            </a:r>
          </a:p>
          <a:p>
            <a:r>
              <a:rPr lang="pt-BR" sz="16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►Quando o veículo estiver imobilizado na via por falta de combustível</a:t>
            </a:r>
          </a:p>
          <a:p>
            <a:r>
              <a:rPr lang="pt-BR" sz="16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►Quando a irregularidade não puder ser sanada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Remoção de Veículo </a:t>
            </a:r>
            <a:r>
              <a:rPr lang="pt-BR" sz="1000" b="1" dirty="0"/>
              <a:t>(CTB art. 271)</a:t>
            </a:r>
          </a:p>
        </p:txBody>
      </p:sp>
    </p:spTree>
    <p:extLst>
      <p:ext uri="{BB962C8B-B14F-4D97-AF65-F5344CB8AC3E}">
        <p14:creationId xmlns:p14="http://schemas.microsoft.com/office/powerpoint/2010/main" val="25421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6469499" y="1338839"/>
            <a:ext cx="2428892" cy="285752"/>
          </a:xfrm>
          <a:prstGeom prst="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Art. 328 CTB e Res. 623/16 Contran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50166" y="1338839"/>
            <a:ext cx="2428892" cy="285752"/>
          </a:xfrm>
          <a:prstGeom prst="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Art. 271 CTB e Res. 623/16 Contran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250166" y="1682403"/>
            <a:ext cx="2428892" cy="1785950"/>
            <a:chOff x="214282" y="1857370"/>
            <a:chExt cx="2428892" cy="1785950"/>
          </a:xfrm>
        </p:grpSpPr>
        <p:pic>
          <p:nvPicPr>
            <p:cNvPr id="19" name="Imagem 18" descr="carro pres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034" y="1928808"/>
              <a:ext cx="1600207" cy="1285884"/>
            </a:xfrm>
            <a:prstGeom prst="rect">
              <a:avLst/>
            </a:prstGeom>
          </p:spPr>
        </p:pic>
        <p:sp>
          <p:nvSpPr>
            <p:cNvPr id="20" name="Retângulo 19"/>
            <p:cNvSpPr/>
            <p:nvPr/>
          </p:nvSpPr>
          <p:spPr>
            <a:xfrm>
              <a:off x="214282" y="3357568"/>
              <a:ext cx="2428892" cy="285752"/>
            </a:xfrm>
            <a:prstGeom prst="rect">
              <a:avLst/>
            </a:prstGeom>
            <a:solidFill>
              <a:srgbClr val="C0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i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Recolhido a depósito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214282" y="1857370"/>
              <a:ext cx="2428892" cy="17859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469499" y="1696029"/>
            <a:ext cx="2428892" cy="1785950"/>
            <a:chOff x="5500694" y="2928940"/>
            <a:chExt cx="2428892" cy="1785950"/>
          </a:xfrm>
        </p:grpSpPr>
        <p:pic>
          <p:nvPicPr>
            <p:cNvPr id="10" name="Imagem 9" descr="LEILAO.jpe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8634" y="3018651"/>
              <a:ext cx="2035209" cy="13573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7" name="Grupo 26"/>
            <p:cNvGrpSpPr/>
            <p:nvPr/>
          </p:nvGrpSpPr>
          <p:grpSpPr>
            <a:xfrm>
              <a:off x="5500694" y="2928940"/>
              <a:ext cx="2428892" cy="1785950"/>
              <a:chOff x="214282" y="1857370"/>
              <a:chExt cx="2428892" cy="1785950"/>
            </a:xfrm>
          </p:grpSpPr>
          <p:sp>
            <p:nvSpPr>
              <p:cNvPr id="29" name="Retângulo 28"/>
              <p:cNvSpPr/>
              <p:nvPr/>
            </p:nvSpPr>
            <p:spPr>
              <a:xfrm>
                <a:off x="214282" y="3357568"/>
                <a:ext cx="2428892" cy="285752"/>
              </a:xfrm>
              <a:prstGeom prst="rect">
                <a:avLst/>
              </a:prstGeom>
              <a:solidFill>
                <a:srgbClr val="C0000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i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Hasta Pública – Após 60 dias</a:t>
                </a:r>
              </a:p>
            </p:txBody>
          </p:sp>
          <p:sp>
            <p:nvSpPr>
              <p:cNvPr id="30" name="Retângulo 29"/>
              <p:cNvSpPr/>
              <p:nvPr/>
            </p:nvSpPr>
            <p:spPr>
              <a:xfrm>
                <a:off x="214282" y="1857370"/>
                <a:ext cx="2428892" cy="178595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36" name="Grupo 35"/>
          <p:cNvGrpSpPr/>
          <p:nvPr/>
        </p:nvGrpSpPr>
        <p:grpSpPr>
          <a:xfrm>
            <a:off x="3314687" y="1704099"/>
            <a:ext cx="2428892" cy="1772324"/>
            <a:chOff x="3143240" y="1571618"/>
            <a:chExt cx="2428892" cy="1428760"/>
          </a:xfrm>
        </p:grpSpPr>
        <p:grpSp>
          <p:nvGrpSpPr>
            <p:cNvPr id="23" name="Grupo 22"/>
            <p:cNvGrpSpPr/>
            <p:nvPr/>
          </p:nvGrpSpPr>
          <p:grpSpPr>
            <a:xfrm>
              <a:off x="3143240" y="1571618"/>
              <a:ext cx="2428892" cy="1428760"/>
              <a:chOff x="214282" y="1857370"/>
              <a:chExt cx="2428892" cy="1785950"/>
            </a:xfrm>
          </p:grpSpPr>
          <p:sp>
            <p:nvSpPr>
              <p:cNvPr id="25" name="Retângulo 24"/>
              <p:cNvSpPr/>
              <p:nvPr/>
            </p:nvSpPr>
            <p:spPr>
              <a:xfrm>
                <a:off x="214282" y="3357568"/>
                <a:ext cx="2428892" cy="285752"/>
              </a:xfrm>
              <a:prstGeom prst="rect">
                <a:avLst/>
              </a:prstGeom>
              <a:solidFill>
                <a:srgbClr val="C0000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i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Ônus ao Proprietário</a:t>
                </a:r>
              </a:p>
            </p:txBody>
          </p:sp>
          <p:sp>
            <p:nvSpPr>
              <p:cNvPr id="26" name="Retângulo 25"/>
              <p:cNvSpPr/>
              <p:nvPr/>
            </p:nvSpPr>
            <p:spPr>
              <a:xfrm>
                <a:off x="214282" y="1857370"/>
                <a:ext cx="2428892" cy="178595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pic>
          <p:nvPicPr>
            <p:cNvPr id="35" name="Imagem 34" descr="Cifrão - ônu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7620" y="1714494"/>
              <a:ext cx="928688" cy="928694"/>
            </a:xfrm>
            <a:prstGeom prst="rect">
              <a:avLst/>
            </a:prstGeom>
          </p:spPr>
        </p:pic>
      </p:grpSp>
      <p:sp>
        <p:nvSpPr>
          <p:cNvPr id="24" name="Retângulo 23"/>
          <p:cNvSpPr/>
          <p:nvPr/>
        </p:nvSpPr>
        <p:spPr>
          <a:xfrm>
            <a:off x="3321835" y="1357304"/>
            <a:ext cx="2428892" cy="285752"/>
          </a:xfrm>
          <a:prstGeom prst="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Art. 271 CTB e Res. 623/16 Contran</a:t>
            </a:r>
          </a:p>
        </p:txBody>
      </p:sp>
      <p:sp>
        <p:nvSpPr>
          <p:cNvPr id="2" name="Retângulo 1"/>
          <p:cNvSpPr/>
          <p:nvPr/>
        </p:nvSpPr>
        <p:spPr>
          <a:xfrm>
            <a:off x="3786182" y="4000510"/>
            <a:ext cx="5178306" cy="85725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existe mais de APREENSÃO do veículo.</a:t>
            </a:r>
          </a:p>
        </p:txBody>
      </p:sp>
      <p:pic>
        <p:nvPicPr>
          <p:cNvPr id="28" name="Imagem 27" descr="ATENÇÃOQ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3929072"/>
            <a:ext cx="2261672" cy="971391"/>
          </a:xfrm>
          <a:prstGeom prst="rect">
            <a:avLst/>
          </a:prstGeom>
        </p:spPr>
      </p:pic>
      <p:sp>
        <p:nvSpPr>
          <p:cNvPr id="32" name="Divisa 31"/>
          <p:cNvSpPr/>
          <p:nvPr/>
        </p:nvSpPr>
        <p:spPr>
          <a:xfrm>
            <a:off x="2714612" y="4214824"/>
            <a:ext cx="285752" cy="42862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Divisa 32"/>
          <p:cNvSpPr/>
          <p:nvPr/>
        </p:nvSpPr>
        <p:spPr>
          <a:xfrm>
            <a:off x="3000364" y="4214824"/>
            <a:ext cx="285752" cy="42862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Divisa 33"/>
          <p:cNvSpPr/>
          <p:nvPr/>
        </p:nvSpPr>
        <p:spPr>
          <a:xfrm>
            <a:off x="3286116" y="4214824"/>
            <a:ext cx="285752" cy="42862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Remoção de Veículo </a:t>
            </a:r>
            <a:r>
              <a:rPr lang="pt-BR" sz="1000" b="1" dirty="0"/>
              <a:t>(CTB art. 271)</a:t>
            </a:r>
          </a:p>
        </p:txBody>
      </p:sp>
    </p:spTree>
    <p:extLst>
      <p:ext uri="{BB962C8B-B14F-4D97-AF65-F5344CB8AC3E}">
        <p14:creationId xmlns:p14="http://schemas.microsoft.com/office/powerpoint/2010/main" val="33750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51520" y="1214998"/>
            <a:ext cx="6357982" cy="714380"/>
          </a:xfrm>
          <a:prstGeom prst="roundRect">
            <a:avLst>
              <a:gd name="adj" fmla="val 924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...o recolhimento dar-se-á, mediante recibo, quando: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46046" y="2073688"/>
            <a:ext cx="66614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►Houver suspeita de inautenticidade ou adulteração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►Estiver vencida há mais de 30 dias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►Ocorrer algumas infrações com fator agravante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►Em situações de Suspensão do Direito de Dirigir </a:t>
            </a:r>
            <a:r>
              <a:rPr lang="pt-BR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(com exceções)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►Outros casos previstos pelo CTB</a:t>
            </a:r>
          </a:p>
        </p:txBody>
      </p:sp>
      <p:pic>
        <p:nvPicPr>
          <p:cNvPr id="14" name="Imagem 13" descr="cnh recolhi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3168" y="602264"/>
            <a:ext cx="2034282" cy="1643074"/>
          </a:xfrm>
          <a:prstGeom prst="rect">
            <a:avLst/>
          </a:prstGeom>
        </p:spPr>
      </p:pic>
      <p:pic>
        <p:nvPicPr>
          <p:cNvPr id="10" name="Imagem 9" descr="ANOTAR 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136343"/>
            <a:ext cx="1586551" cy="210717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Recolhimento da Habilitação</a:t>
            </a:r>
            <a:endParaRPr lang="pt-BR" sz="1000" b="1" dirty="0"/>
          </a:p>
        </p:txBody>
      </p:sp>
      <p:grpSp>
        <p:nvGrpSpPr>
          <p:cNvPr id="9" name="Grupo 16">
            <a:extLst>
              <a:ext uri="{FF2B5EF4-FFF2-40B4-BE49-F238E27FC236}">
                <a16:creationId xmlns:a16="http://schemas.microsoft.com/office/drawing/2014/main" id="{04823B1A-3647-4A1B-9870-8C41EA819102}"/>
              </a:ext>
            </a:extLst>
          </p:cNvPr>
          <p:cNvGrpSpPr/>
          <p:nvPr/>
        </p:nvGrpSpPr>
        <p:grpSpPr>
          <a:xfrm>
            <a:off x="1178316" y="4443958"/>
            <a:ext cx="6922076" cy="428628"/>
            <a:chOff x="214282" y="4286262"/>
            <a:chExt cx="6922076" cy="50006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E6430A2-9999-4397-8C6E-B60C197626A3}"/>
                </a:ext>
              </a:extLst>
            </p:cNvPr>
            <p:cNvSpPr/>
            <p:nvPr/>
          </p:nvSpPr>
          <p:spPr>
            <a:xfrm>
              <a:off x="785785" y="4335883"/>
              <a:ext cx="6350573" cy="41672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O </a:t>
              </a:r>
              <a:r>
                <a:rPr lang="pt-BR" sz="17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recolhimento</a:t>
              </a:r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da CNH-e se dará por meio de registro no RENACH</a:t>
              </a:r>
            </a:p>
          </p:txBody>
        </p:sp>
        <p:sp>
          <p:nvSpPr>
            <p:cNvPr id="15" name="Seta para a direita 15">
              <a:extLst>
                <a:ext uri="{FF2B5EF4-FFF2-40B4-BE49-F238E27FC236}">
                  <a16:creationId xmlns:a16="http://schemas.microsoft.com/office/drawing/2014/main" id="{AF7280D6-B790-42DC-848C-29BBFB1451C7}"/>
                </a:ext>
              </a:extLst>
            </p:cNvPr>
            <p:cNvSpPr/>
            <p:nvPr/>
          </p:nvSpPr>
          <p:spPr>
            <a:xfrm>
              <a:off x="214282" y="4286262"/>
              <a:ext cx="500066" cy="500066"/>
            </a:xfrm>
            <a:prstGeom prst="rightArrow">
              <a:avLst>
                <a:gd name="adj1" fmla="val 50000"/>
                <a:gd name="adj2" fmla="val 4752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5472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179512" y="1203598"/>
            <a:ext cx="5365260" cy="914585"/>
          </a:xfrm>
          <a:prstGeom prst="roundRect">
            <a:avLst>
              <a:gd name="adj" fmla="val 81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...o recolhimento da documentação do veículo (CRV / CRLA) dar-se-á, mediante recibo, quando: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979712" y="2233757"/>
            <a:ext cx="68868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►Houver suspeita de inautenticidade ou adulteração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►Alienado o veículo, não for transferida a propriedade em 30 dias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►A irregularidade não for sanada no local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►O prazo de Licenciamento (CLA) estiver vencido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►Outros casos previstos pelo CTB</a:t>
            </a:r>
          </a:p>
        </p:txBody>
      </p:sp>
      <p:pic>
        <p:nvPicPr>
          <p:cNvPr id="6" name="Imagem 5" descr="ANOTAR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619" y="2281439"/>
            <a:ext cx="1477398" cy="19621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Recolhimento do CRV / CLA</a:t>
            </a:r>
            <a:endParaRPr lang="pt-BR" sz="10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77298"/>
            <a:ext cx="3070474" cy="1634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upo 16">
            <a:extLst>
              <a:ext uri="{FF2B5EF4-FFF2-40B4-BE49-F238E27FC236}">
                <a16:creationId xmlns:a16="http://schemas.microsoft.com/office/drawing/2014/main" id="{710F4367-AD7D-40B0-97DB-51F3D74A2E98}"/>
              </a:ext>
            </a:extLst>
          </p:cNvPr>
          <p:cNvGrpSpPr/>
          <p:nvPr/>
        </p:nvGrpSpPr>
        <p:grpSpPr>
          <a:xfrm>
            <a:off x="1178316" y="4443958"/>
            <a:ext cx="6922076" cy="428628"/>
            <a:chOff x="214282" y="4286262"/>
            <a:chExt cx="6922076" cy="500066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77746A5-EF07-459A-B434-1D634CE99623}"/>
                </a:ext>
              </a:extLst>
            </p:cNvPr>
            <p:cNvSpPr/>
            <p:nvPr/>
          </p:nvSpPr>
          <p:spPr>
            <a:xfrm>
              <a:off x="785785" y="4335883"/>
              <a:ext cx="6350573" cy="41672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O </a:t>
              </a:r>
              <a:r>
                <a:rPr lang="pt-BR" sz="17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recolhimento</a:t>
              </a:r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do CRLV-e se dará por meio de registro no RENAVAM</a:t>
              </a:r>
            </a:p>
          </p:txBody>
        </p:sp>
        <p:sp>
          <p:nvSpPr>
            <p:cNvPr id="11" name="Seta para a direita 15">
              <a:extLst>
                <a:ext uri="{FF2B5EF4-FFF2-40B4-BE49-F238E27FC236}">
                  <a16:creationId xmlns:a16="http://schemas.microsoft.com/office/drawing/2014/main" id="{C50E0ABE-7ED3-4107-A21B-1D9DFBC7D5DD}"/>
                </a:ext>
              </a:extLst>
            </p:cNvPr>
            <p:cNvSpPr/>
            <p:nvPr/>
          </p:nvSpPr>
          <p:spPr>
            <a:xfrm>
              <a:off x="214282" y="4286262"/>
              <a:ext cx="500066" cy="500066"/>
            </a:xfrm>
            <a:prstGeom prst="rightArrow">
              <a:avLst>
                <a:gd name="adj1" fmla="val 50000"/>
                <a:gd name="adj2" fmla="val 4752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12248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3500430" y="1203598"/>
            <a:ext cx="5429288" cy="1582466"/>
          </a:xfrm>
          <a:prstGeom prst="roundRect">
            <a:avLst>
              <a:gd name="adj" fmla="val 460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...serão recolhidos a depósito 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quando estiverem soltos na via pública e desacompanhados de seu guia, prejudicando a fluidez do trânsito ou proporcionando risco à segurança.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142844" y="3000378"/>
            <a:ext cx="8786874" cy="785818"/>
            <a:chOff x="142844" y="3071816"/>
            <a:chExt cx="8501122" cy="785818"/>
          </a:xfrm>
        </p:grpSpPr>
        <p:sp>
          <p:nvSpPr>
            <p:cNvPr id="13" name="Seta para a direita 12"/>
            <p:cNvSpPr/>
            <p:nvPr/>
          </p:nvSpPr>
          <p:spPr>
            <a:xfrm>
              <a:off x="142844" y="3143254"/>
              <a:ext cx="500066" cy="642942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714348" y="3071816"/>
              <a:ext cx="792961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A restituição só ocorrerá mediante o pagamento </a:t>
              </a:r>
              <a:r>
                <a:rPr lang="pt-BR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das multas, taxas e despesas com remoção e estada, além de outros encargos previstos na legislação específica.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42844" y="4000510"/>
            <a:ext cx="8786874" cy="785818"/>
            <a:chOff x="142844" y="4000510"/>
            <a:chExt cx="8501122" cy="785818"/>
          </a:xfrm>
        </p:grpSpPr>
        <p:sp>
          <p:nvSpPr>
            <p:cNvPr id="15" name="Seta para a direita 14"/>
            <p:cNvSpPr/>
            <p:nvPr/>
          </p:nvSpPr>
          <p:spPr>
            <a:xfrm>
              <a:off x="142844" y="4071948"/>
              <a:ext cx="500066" cy="642942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714348" y="4000510"/>
              <a:ext cx="792961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Os animais não reclamados por seus proprietários, dentro do prazo de </a:t>
              </a:r>
            </a:p>
            <a:p>
              <a:r>
                <a:rPr lang="pt-BR" b="1" i="1" u="sng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60 dias</a:t>
              </a:r>
              <a:r>
                <a:rPr lang="pt-BR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, </a:t>
              </a:r>
              <a:r>
                <a:rPr lang="pt-BR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serão levados à hasta pública</a:t>
              </a:r>
              <a:r>
                <a:rPr lang="pt-BR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...</a:t>
              </a: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04406"/>
            <a:ext cx="3240360" cy="182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Recolhimento de Animais </a:t>
            </a:r>
            <a:r>
              <a:rPr lang="pt-BR" sz="1000" b="1" dirty="0"/>
              <a:t>(CTB art. 269 §4º)</a:t>
            </a:r>
          </a:p>
        </p:txBody>
      </p:sp>
    </p:spTree>
    <p:extLst>
      <p:ext uri="{BB962C8B-B14F-4D97-AF65-F5344CB8AC3E}">
        <p14:creationId xmlns:p14="http://schemas.microsoft.com/office/powerpoint/2010/main" val="1821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865335" y="1563638"/>
            <a:ext cx="6072230" cy="1143008"/>
          </a:xfrm>
          <a:prstGeom prst="roundRect">
            <a:avLst>
              <a:gd name="adj" fmla="val 39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20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Consiste em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passar o excesso da carga para outro veículo</a:t>
            </a:r>
            <a:r>
              <a:rPr lang="pt-BR" sz="20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já munido da nota fiscal do excesso.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142844" y="2986752"/>
            <a:ext cx="8786874" cy="785818"/>
            <a:chOff x="142844" y="2986752"/>
            <a:chExt cx="8501122" cy="785818"/>
          </a:xfrm>
        </p:grpSpPr>
        <p:sp>
          <p:nvSpPr>
            <p:cNvPr id="13" name="Seta para a direita 12"/>
            <p:cNvSpPr/>
            <p:nvPr/>
          </p:nvSpPr>
          <p:spPr>
            <a:xfrm>
              <a:off x="142844" y="3058190"/>
              <a:ext cx="500066" cy="64294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714348" y="2986752"/>
              <a:ext cx="792961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900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O transbordo da carga com peso excedente é </a:t>
              </a:r>
            </a:p>
            <a:p>
              <a:r>
                <a:rPr lang="pt-BR" sz="19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condição para que o veículo possa prosseguir viagem...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42844" y="3947345"/>
            <a:ext cx="8786874" cy="785818"/>
            <a:chOff x="142844" y="3947345"/>
            <a:chExt cx="8501122" cy="785818"/>
          </a:xfrm>
        </p:grpSpPr>
        <p:sp>
          <p:nvSpPr>
            <p:cNvPr id="15" name="Seta para a direita 14"/>
            <p:cNvSpPr/>
            <p:nvPr/>
          </p:nvSpPr>
          <p:spPr>
            <a:xfrm>
              <a:off x="142844" y="4018783"/>
              <a:ext cx="500066" cy="64294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714348" y="3947345"/>
              <a:ext cx="792961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900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Não sendo possível o transbordo, </a:t>
              </a:r>
              <a:r>
                <a:rPr lang="pt-BR" sz="19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o veículo será recolhido ao depósito</a:t>
              </a:r>
              <a:r>
                <a:rPr lang="pt-BR" sz="1900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, sendo liberado após sanada a irregularidade e pagas as despesas de remoção e estada.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142844" y="1150001"/>
            <a:ext cx="2608020" cy="183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Transbordo do Excesso de Carga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18465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3059832" y="1203598"/>
            <a:ext cx="5725300" cy="1584176"/>
          </a:xfrm>
          <a:prstGeom prst="roundRect">
            <a:avLst>
              <a:gd name="adj" fmla="val 378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...consiste em submeter o condutor a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exames que comprovem a sua sanidade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quanto a substâncias alcoólicas ou psicoativas. Poderá ocorrer das seguintes formas: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2931790"/>
            <a:ext cx="74534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►Exame de sangue</a:t>
            </a:r>
          </a:p>
          <a:p>
            <a:pPr>
              <a:spcAft>
                <a:spcPts val="600"/>
              </a:spcAft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►Outros exames realizados por laboratórios especializados</a:t>
            </a:r>
          </a:p>
          <a:p>
            <a:pPr>
              <a:spcAft>
                <a:spcPts val="600"/>
              </a:spcAft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►Perícia – Teste de ar alveolar (Etilômetro / Bafômetro)</a:t>
            </a:r>
          </a:p>
          <a:p>
            <a:pPr>
              <a:spcAft>
                <a:spcPts val="600"/>
              </a:spcAft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►Verificação de Sinais de alteração da capacidade psicomotora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602252" y="4447378"/>
            <a:ext cx="7858180" cy="428628"/>
            <a:chOff x="214282" y="4286262"/>
            <a:chExt cx="7858180" cy="500066"/>
          </a:xfrm>
        </p:grpSpPr>
        <p:sp>
          <p:nvSpPr>
            <p:cNvPr id="15" name="Retângulo 14"/>
            <p:cNvSpPr/>
            <p:nvPr/>
          </p:nvSpPr>
          <p:spPr>
            <a:xfrm>
              <a:off x="785786" y="4335883"/>
              <a:ext cx="7286676" cy="41672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Prova testemunhal, imagem, vídeo ou outro meio de prova em direito admitido</a:t>
              </a:r>
            </a:p>
          </p:txBody>
        </p:sp>
        <p:sp>
          <p:nvSpPr>
            <p:cNvPr id="16" name="Seta para a direita 15"/>
            <p:cNvSpPr/>
            <p:nvPr/>
          </p:nvSpPr>
          <p:spPr>
            <a:xfrm>
              <a:off x="214282" y="4286262"/>
              <a:ext cx="500066" cy="500066"/>
            </a:xfrm>
            <a:prstGeom prst="rightArrow">
              <a:avLst>
                <a:gd name="adj1" fmla="val 50000"/>
                <a:gd name="adj2" fmla="val 4752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116870"/>
            <a:ext cx="2721193" cy="1770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Realização de teste de alcoolemia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316447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 descr="EMBRIAGU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1214428"/>
            <a:ext cx="1571636" cy="152974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Embriaguez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INFRAÇÃO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857224" y="1071552"/>
            <a:ext cx="7215238" cy="78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Dirigir sob a influência de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álcool ou de qualquer outra substância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psicoativa que determine dependência: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319350" y="2859782"/>
            <a:ext cx="4114498" cy="1214446"/>
            <a:chOff x="285720" y="2786064"/>
            <a:chExt cx="3715200" cy="1214446"/>
          </a:xfrm>
        </p:grpSpPr>
        <p:sp>
          <p:nvSpPr>
            <p:cNvPr id="17" name="Retângulo 16"/>
            <p:cNvSpPr/>
            <p:nvPr/>
          </p:nvSpPr>
          <p:spPr>
            <a:xfrm>
              <a:off x="285720" y="3135614"/>
              <a:ext cx="3714776" cy="86489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285720" y="2786064"/>
              <a:ext cx="3715200" cy="35719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Penalidades</a:t>
              </a: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319350" y="3288410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►Multa Gravíssima x10</a:t>
            </a:r>
          </a:p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►Suspensão por 12 meses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4648162" y="2859782"/>
            <a:ext cx="4172310" cy="1214446"/>
            <a:chOff x="285720" y="2786064"/>
            <a:chExt cx="3715200" cy="1214446"/>
          </a:xfrm>
        </p:grpSpPr>
        <p:sp>
          <p:nvSpPr>
            <p:cNvPr id="23" name="Retângulo 22"/>
            <p:cNvSpPr/>
            <p:nvPr/>
          </p:nvSpPr>
          <p:spPr>
            <a:xfrm>
              <a:off x="285720" y="3135614"/>
              <a:ext cx="3714776" cy="86489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85720" y="2786064"/>
              <a:ext cx="3715200" cy="35719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Medidas Administrativas</a:t>
              </a:r>
            </a:p>
          </p:txBody>
        </p:sp>
      </p:grpSp>
      <p:sp>
        <p:nvSpPr>
          <p:cNvPr id="25" name="CaixaDeTexto 24"/>
          <p:cNvSpPr txBox="1"/>
          <p:nvPr/>
        </p:nvSpPr>
        <p:spPr>
          <a:xfrm>
            <a:off x="4933490" y="3288410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►Retenção do Veículo</a:t>
            </a:r>
          </a:p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►Recolhimento da habilitação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270440" y="4227934"/>
            <a:ext cx="8549556" cy="597933"/>
            <a:chOff x="142844" y="4214824"/>
            <a:chExt cx="7643866" cy="428628"/>
          </a:xfrm>
          <a:solidFill>
            <a:srgbClr val="FFFF00"/>
          </a:solidFill>
        </p:grpSpPr>
        <p:sp>
          <p:nvSpPr>
            <p:cNvPr id="26" name="Retângulo 25"/>
            <p:cNvSpPr/>
            <p:nvPr/>
          </p:nvSpPr>
          <p:spPr>
            <a:xfrm>
              <a:off x="642910" y="4214824"/>
              <a:ext cx="7143800" cy="42862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►Em caso de </a:t>
              </a:r>
              <a:r>
                <a:rPr lang="pt-BR" sz="1500" u="sng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reincidência</a:t>
              </a:r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será aplicada a </a:t>
              </a:r>
              <a:r>
                <a:rPr lang="pt-BR" sz="15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multa em dobro</a:t>
              </a:r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►A </a:t>
              </a:r>
              <a:r>
                <a:rPr lang="pt-BR" sz="1500" u="sng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recusa ao teste</a:t>
              </a:r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do etilômetro sujeita o infrator ao estabelecido no </a:t>
              </a:r>
              <a:r>
                <a:rPr lang="pt-BR" sz="15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art. 165-A do CTB.</a:t>
              </a:r>
            </a:p>
          </p:txBody>
        </p:sp>
        <p:sp>
          <p:nvSpPr>
            <p:cNvPr id="27" name="Seta para a direita 26"/>
            <p:cNvSpPr/>
            <p:nvPr/>
          </p:nvSpPr>
          <p:spPr>
            <a:xfrm>
              <a:off x="142844" y="4214824"/>
              <a:ext cx="428628" cy="428628"/>
            </a:xfrm>
            <a:prstGeom prst="right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857224" y="1857370"/>
            <a:ext cx="650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►Qualquer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concentração de álcool por </a:t>
            </a:r>
            <a:r>
              <a:rPr lang="pt-BR" sz="2000" i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litro de sangue</a:t>
            </a:r>
          </a:p>
          <a:p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►0,05 mg ou +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de álcool por litro de </a:t>
            </a:r>
            <a:r>
              <a:rPr lang="pt-BR" sz="2000" i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ar alveolar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expirado</a:t>
            </a:r>
            <a:endParaRPr lang="pt-BR" sz="2000" dirty="0"/>
          </a:p>
        </p:txBody>
      </p:sp>
      <p:sp>
        <p:nvSpPr>
          <p:cNvPr id="32" name="Divisa 31"/>
          <p:cNvSpPr/>
          <p:nvPr/>
        </p:nvSpPr>
        <p:spPr>
          <a:xfrm>
            <a:off x="357158" y="1285866"/>
            <a:ext cx="285752" cy="428628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Divisa 32"/>
          <p:cNvSpPr/>
          <p:nvPr/>
        </p:nvSpPr>
        <p:spPr>
          <a:xfrm>
            <a:off x="571472" y="1285866"/>
            <a:ext cx="285752" cy="428628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Divisa 33"/>
          <p:cNvSpPr/>
          <p:nvPr/>
        </p:nvSpPr>
        <p:spPr>
          <a:xfrm>
            <a:off x="142844" y="1285866"/>
            <a:ext cx="285752" cy="428628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3995936" y="600392"/>
            <a:ext cx="4980646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Art. 165 CTB / Leis 11.705/08 e 12.760 de 2012 / Res. 432 Contran</a:t>
            </a:r>
          </a:p>
        </p:txBody>
      </p:sp>
    </p:spTree>
    <p:extLst>
      <p:ext uri="{BB962C8B-B14F-4D97-AF65-F5344CB8AC3E}">
        <p14:creationId xmlns:p14="http://schemas.microsoft.com/office/powerpoint/2010/main" val="22879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67544" y="1995686"/>
            <a:ext cx="7992888" cy="227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►A, B, C, D ou E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Veículos de  Emergência (CETVE)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nos últimos 12 meses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pic>
        <p:nvPicPr>
          <p:cNvPr id="14" name="Imagem 13" descr="moto ambulanc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3277782"/>
            <a:ext cx="2016224" cy="1471176"/>
          </a:xfrm>
          <a:prstGeom prst="rect">
            <a:avLst/>
          </a:prstGeom>
        </p:spPr>
      </p:pic>
      <p:pic>
        <p:nvPicPr>
          <p:cNvPr id="15" name="Imagem 14" descr="ambulânc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126109"/>
            <a:ext cx="2585082" cy="1739154"/>
          </a:xfrm>
          <a:prstGeom prst="rect">
            <a:avLst/>
          </a:prstGeom>
        </p:spPr>
      </p:pic>
      <p:sp>
        <p:nvSpPr>
          <p:cNvPr id="10" name="Arredondar Retângulo no Mesmo Canto Lateral 9"/>
          <p:cNvSpPr/>
          <p:nvPr/>
        </p:nvSpPr>
        <p:spPr>
          <a:xfrm rot="5400000">
            <a:off x="988492" y="307374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062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DE EMERGÊNCIA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Embriaguez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CRIME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5720" y="2500312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►Exame de sangue com </a:t>
            </a:r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6 ou + dg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álcool por litro de sangue (6 dg/L)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►Teste de etilômetro com </a:t>
            </a:r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0,34 ou + mg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álcool por litro de ar alveolar expirado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►Exames </a:t>
            </a:r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laboratoriais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– em caso de outras substâncias psicoativas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►Sinais de alteração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da capacidade psicomotora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428860" y="1367937"/>
            <a:ext cx="6215106" cy="857256"/>
          </a:xfrm>
          <a:prstGeom prst="roundRect">
            <a:avLst>
              <a:gd name="adj" fmla="val 893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crime de embriaguez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será caracterizado por</a:t>
            </a:r>
          </a:p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qualquer um dos procedimentos abaixo: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571472" y="4357700"/>
            <a:ext cx="5645256" cy="428628"/>
            <a:chOff x="571472" y="4357700"/>
            <a:chExt cx="5645256" cy="428628"/>
          </a:xfrm>
        </p:grpSpPr>
        <p:sp>
          <p:nvSpPr>
            <p:cNvPr id="14" name="Retângulo 13"/>
            <p:cNvSpPr/>
            <p:nvPr/>
          </p:nvSpPr>
          <p:spPr>
            <a:xfrm>
              <a:off x="1073192" y="4397239"/>
              <a:ext cx="5143536" cy="35719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Detenção de 6 meses a 3 anos</a:t>
              </a:r>
            </a:p>
          </p:txBody>
        </p:sp>
        <p:sp>
          <p:nvSpPr>
            <p:cNvPr id="15" name="Seta para a direita 14"/>
            <p:cNvSpPr/>
            <p:nvPr/>
          </p:nvSpPr>
          <p:spPr>
            <a:xfrm>
              <a:off x="571472" y="4357700"/>
              <a:ext cx="428628" cy="428628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 descr="BEBADO PRESO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7383" y="3339448"/>
            <a:ext cx="2135500" cy="157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tângulo 17"/>
          <p:cNvSpPr/>
          <p:nvPr/>
        </p:nvSpPr>
        <p:spPr>
          <a:xfrm>
            <a:off x="3995936" y="600392"/>
            <a:ext cx="4980646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Art. 306 CTB / Leis 11.705/08 e 12.760 de 2012 / Res. 432 Contran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88342"/>
            <a:ext cx="1698152" cy="1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3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4299634"/>
            <a:ext cx="9144000" cy="26221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C00000"/>
                </a:solidFill>
              </a:rPr>
              <a:t>*Deve-se descontar a MARGEM DE ERRO do equipamento (Etilômetro) de 0,04 mg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4651599"/>
            <a:ext cx="9144000" cy="262214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2"/>
                </a:solidFill>
              </a:rPr>
              <a:t>►No exame de sangue NÃO há margem de erro a descontar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Embriaguez – Infração / Crime</a:t>
            </a:r>
            <a:endParaRPr lang="pt-BR" sz="1000" b="1" dirty="0"/>
          </a:p>
        </p:txBody>
      </p:sp>
      <p:grpSp>
        <p:nvGrpSpPr>
          <p:cNvPr id="26" name="Grupo 25"/>
          <p:cNvGrpSpPr/>
          <p:nvPr/>
        </p:nvGrpSpPr>
        <p:grpSpPr>
          <a:xfrm>
            <a:off x="529184" y="1456129"/>
            <a:ext cx="5400000" cy="2592288"/>
            <a:chOff x="2531222" y="1407604"/>
            <a:chExt cx="5400000" cy="2592288"/>
          </a:xfrm>
        </p:grpSpPr>
        <p:cxnSp>
          <p:nvCxnSpPr>
            <p:cNvPr id="4" name="Conector reto 3"/>
            <p:cNvCxnSpPr/>
            <p:nvPr/>
          </p:nvCxnSpPr>
          <p:spPr>
            <a:xfrm>
              <a:off x="3923928" y="1407604"/>
              <a:ext cx="0" cy="2592288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5796136" y="1407604"/>
              <a:ext cx="0" cy="2592288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flipH="1">
              <a:off x="2531222" y="2775756"/>
              <a:ext cx="5400000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flipH="1">
              <a:off x="2531222" y="3418364"/>
              <a:ext cx="5400000" cy="9902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aixaDeTexto 7"/>
          <p:cNvSpPr txBox="1"/>
          <p:nvPr/>
        </p:nvSpPr>
        <p:spPr>
          <a:xfrm>
            <a:off x="2037289" y="2418442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 ALVEOLAR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927945" y="2418442"/>
            <a:ext cx="1738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EXAME SANGUE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540494" y="2928227"/>
            <a:ext cx="129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tx2"/>
                </a:solidFill>
              </a:rPr>
              <a:t>INFRAÇÃO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72703" y="361534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C00000"/>
                </a:solidFill>
              </a:rPr>
              <a:t>CRIME</a:t>
            </a:r>
          </a:p>
        </p:txBody>
      </p:sp>
      <p:sp>
        <p:nvSpPr>
          <p:cNvPr id="2" name="Retângulo 1"/>
          <p:cNvSpPr/>
          <p:nvPr/>
        </p:nvSpPr>
        <p:spPr>
          <a:xfrm>
            <a:off x="2227759" y="2991975"/>
            <a:ext cx="1284817" cy="288032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0,05 mg*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4103589" y="3007263"/>
            <a:ext cx="1284817" cy="288032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0,1 dg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227758" y="3638961"/>
            <a:ext cx="1284817" cy="28803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0,34 mg*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099966" y="3632338"/>
            <a:ext cx="1284817" cy="28803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 dg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r="23540"/>
          <a:stretch/>
        </p:blipFill>
        <p:spPr>
          <a:xfrm>
            <a:off x="2086959" y="1443743"/>
            <a:ext cx="1489348" cy="983991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32484"/>
            <a:ext cx="1492876" cy="99525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84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9" grpId="0"/>
      <p:bldP spid="32" grpId="0"/>
      <p:bldP spid="2" grpId="0" animBg="1"/>
      <p:bldP spid="20" grpId="0" animBg="1"/>
      <p:bldP spid="21" grpId="0" animBg="1"/>
      <p:bldP spid="2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71439" y="1308579"/>
            <a:ext cx="7143800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C00000"/>
                </a:solidFill>
              </a:rPr>
              <a:t>Causar *</a:t>
            </a:r>
            <a:r>
              <a:rPr lang="pt-PT" sz="1600" u="sng" dirty="0">
                <a:solidFill>
                  <a:srgbClr val="C00000"/>
                </a:solidFill>
              </a:rPr>
              <a:t>morte</a:t>
            </a:r>
            <a:r>
              <a:rPr lang="pt-PT" sz="1600" dirty="0">
                <a:solidFill>
                  <a:srgbClr val="C00000"/>
                </a:solidFill>
              </a:rPr>
              <a:t>, resultante de corrida, disputa ou competição não autorizada.</a:t>
            </a:r>
            <a:endParaRPr lang="pt-BR" sz="1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7358082" y="1308579"/>
            <a:ext cx="165259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 a 10 anos </a:t>
            </a:r>
            <a:r>
              <a:rPr lang="pt-BR" sz="1600" baseline="300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</a:t>
            </a:r>
            <a:endParaRPr lang="pt-BR" sz="1600" baseline="30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1407" y="2068370"/>
            <a:ext cx="7143800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C00000"/>
                </a:solidFill>
              </a:rPr>
              <a:t>Praticar *</a:t>
            </a:r>
            <a:r>
              <a:rPr lang="pt-PT" sz="1600" u="sng" dirty="0">
                <a:solidFill>
                  <a:srgbClr val="C00000"/>
                </a:solidFill>
              </a:rPr>
              <a:t>homicídio</a:t>
            </a:r>
            <a:r>
              <a:rPr lang="pt-PT" sz="1600" dirty="0">
                <a:solidFill>
                  <a:srgbClr val="C00000"/>
                </a:solidFill>
              </a:rPr>
              <a:t> estando o condutor sob o efeito de álcool ou psicoativos.</a:t>
            </a:r>
            <a:endParaRPr lang="pt-BR" sz="1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7358050" y="2068370"/>
            <a:ext cx="165259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 a 8 anos </a:t>
            </a:r>
            <a:r>
              <a:rPr lang="pt-BR" sz="1600" baseline="300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</a:t>
            </a:r>
            <a:endParaRPr lang="pt-BR" sz="16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79046" y="1215875"/>
            <a:ext cx="107280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308 </a:t>
            </a:r>
            <a:r>
              <a:rPr lang="pt-PT" sz="1200" b="1" dirty="0"/>
              <a:t>§ 2</a:t>
            </a:r>
            <a:r>
              <a:rPr lang="pt-PT" sz="1200" b="1" baseline="30000" dirty="0"/>
              <a:t>o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71406" y="1965034"/>
            <a:ext cx="107157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302 </a:t>
            </a:r>
            <a:r>
              <a:rPr lang="pt-PT" sz="1200" b="1" dirty="0"/>
              <a:t>§ 3</a:t>
            </a:r>
            <a:r>
              <a:rPr lang="pt-PT" sz="1200" b="1" baseline="30000" dirty="0"/>
              <a:t>º</a:t>
            </a:r>
            <a:r>
              <a:rPr lang="pt-PT" sz="1200" b="1" dirty="0"/>
              <a:t> 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858149" y="1165703"/>
            <a:ext cx="1143008" cy="21431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baseline="30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Rec</a:t>
            </a:r>
            <a:r>
              <a:rPr lang="pt-BR" sz="15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Reclusão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129605" y="4956142"/>
            <a:ext cx="2014396" cy="187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tx1"/>
                </a:solidFill>
              </a:rPr>
              <a:t>CTB – Capítulo XIX Seção II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80733" y="2854472"/>
            <a:ext cx="7143800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500" dirty="0">
                <a:solidFill>
                  <a:srgbClr val="C00000"/>
                </a:solidFill>
              </a:rPr>
              <a:t>Causar *</a:t>
            </a:r>
            <a:r>
              <a:rPr lang="pt-PT" sz="1500" u="sng" dirty="0">
                <a:solidFill>
                  <a:srgbClr val="C00000"/>
                </a:solidFill>
              </a:rPr>
              <a:t>lesão corporal</a:t>
            </a:r>
            <a:r>
              <a:rPr lang="pt-PT" sz="1500" dirty="0">
                <a:solidFill>
                  <a:srgbClr val="C00000"/>
                </a:solidFill>
              </a:rPr>
              <a:t>, resultante de corrida, disputa ou competição não autorizada.</a:t>
            </a:r>
            <a:endParaRPr lang="pt-BR" sz="1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7367376" y="2854472"/>
            <a:ext cx="165259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 a 6 anos </a:t>
            </a:r>
            <a:r>
              <a:rPr lang="pt-BR" sz="1600" baseline="300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</a:t>
            </a:r>
            <a:endParaRPr lang="pt-BR" sz="16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80732" y="2751136"/>
            <a:ext cx="107157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308 </a:t>
            </a:r>
            <a:r>
              <a:rPr lang="pt-PT" sz="1200" b="1" dirty="0"/>
              <a:t>§ 1</a:t>
            </a:r>
            <a:r>
              <a:rPr lang="pt-PT" sz="1200" b="1" baseline="30000" dirty="0"/>
              <a:t>º</a:t>
            </a:r>
            <a:r>
              <a:rPr lang="pt-PT" sz="1200" b="1" dirty="0"/>
              <a:t> 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90059" y="3626589"/>
            <a:ext cx="7143800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C00000"/>
                </a:solidFill>
              </a:rPr>
              <a:t>Praticar *</a:t>
            </a:r>
            <a:r>
              <a:rPr lang="pt-PT" sz="1600" u="sng" dirty="0">
                <a:solidFill>
                  <a:srgbClr val="C00000"/>
                </a:solidFill>
              </a:rPr>
              <a:t>lesão corporal</a:t>
            </a:r>
            <a:r>
              <a:rPr lang="pt-PT" sz="1600" dirty="0">
                <a:solidFill>
                  <a:srgbClr val="C00000"/>
                </a:solidFill>
              </a:rPr>
              <a:t> estando o condutor sob o efeito de álcool ou psicoativos.</a:t>
            </a:r>
            <a:endParaRPr lang="pt-BR" sz="1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7376702" y="3626589"/>
            <a:ext cx="165259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 a 5 anos </a:t>
            </a:r>
            <a:r>
              <a:rPr lang="pt-BR" sz="1600" baseline="300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</a:t>
            </a:r>
            <a:endParaRPr lang="pt-BR" sz="16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90059" y="3523253"/>
            <a:ext cx="107157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303 </a:t>
            </a:r>
            <a:r>
              <a:rPr lang="pt-PT" sz="1200" b="1" dirty="0"/>
              <a:t>§ 2</a:t>
            </a:r>
            <a:r>
              <a:rPr lang="pt-PT" sz="1200" b="1" baseline="30000" dirty="0"/>
              <a:t>º</a:t>
            </a:r>
            <a:r>
              <a:rPr lang="pt-PT" sz="1200" b="1" dirty="0"/>
              <a:t> 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0" y="4299634"/>
            <a:ext cx="9144000" cy="26221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C00000"/>
                </a:solidFill>
              </a:rPr>
              <a:t>RECLUSÃO – Submete o condenado à pena em regime FECHADO, aberto ou semiaberto.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0" y="4651599"/>
            <a:ext cx="9144000" cy="262214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2"/>
                </a:solidFill>
              </a:rPr>
              <a:t>*Referem-se à prática de crime do tipo CULPOSO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Crimes de Trânsito </a:t>
            </a:r>
            <a:r>
              <a:rPr lang="pt-BR" sz="1000" b="1" dirty="0"/>
              <a:t>(Cap. XIX Seção II do CTB)</a:t>
            </a:r>
          </a:p>
        </p:txBody>
      </p:sp>
    </p:spTree>
    <p:extLst>
      <p:ext uri="{BB962C8B-B14F-4D97-AF65-F5344CB8AC3E}">
        <p14:creationId xmlns:p14="http://schemas.microsoft.com/office/powerpoint/2010/main" val="364347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ângulo 48"/>
          <p:cNvSpPr/>
          <p:nvPr/>
        </p:nvSpPr>
        <p:spPr>
          <a:xfrm>
            <a:off x="71439" y="2059186"/>
            <a:ext cx="6643702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2"/>
                </a:solidFill>
              </a:rPr>
              <a:t>Dirigir sob influência de </a:t>
            </a:r>
            <a:r>
              <a:rPr lang="pt-PT" sz="1600" u="sng" dirty="0">
                <a:solidFill>
                  <a:schemeClr val="tx2"/>
                </a:solidFill>
              </a:rPr>
              <a:t>álcool</a:t>
            </a:r>
            <a:r>
              <a:rPr lang="pt-PT" sz="1600" dirty="0">
                <a:solidFill>
                  <a:schemeClr val="tx2"/>
                </a:solidFill>
              </a:rPr>
              <a:t> (</a:t>
            </a:r>
            <a:r>
              <a:rPr lang="pt-PT" sz="1600">
                <a:solidFill>
                  <a:schemeClr val="tx2"/>
                </a:solidFill>
              </a:rPr>
              <a:t>6 dg </a:t>
            </a:r>
            <a:r>
              <a:rPr lang="pt-PT" sz="1600" dirty="0">
                <a:solidFill>
                  <a:schemeClr val="tx2"/>
                </a:solidFill>
              </a:rPr>
              <a:t>ou 0,3 mg) ou </a:t>
            </a:r>
            <a:r>
              <a:rPr lang="pt-PT" sz="1600" u="sng" dirty="0">
                <a:solidFill>
                  <a:schemeClr val="tx2"/>
                </a:solidFill>
              </a:rPr>
              <a:t>substância psicoativa</a:t>
            </a:r>
            <a:r>
              <a:rPr lang="pt-PT" sz="1600" dirty="0">
                <a:solidFill>
                  <a:schemeClr val="tx2"/>
                </a:solidFill>
              </a:rPr>
              <a:t>.</a:t>
            </a:r>
            <a:endParaRPr lang="pt-BR" sz="15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6858016" y="2059186"/>
            <a:ext cx="2152664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6 meses a 3 anos</a:t>
            </a:r>
            <a:r>
              <a:rPr lang="pt-BR" sz="1600" baseline="30000" dirty="0">
                <a:solidFill>
                  <a:schemeClr val="tx2"/>
                </a:solidFill>
              </a:rPr>
              <a:t> Det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71406" y="2827118"/>
            <a:ext cx="6643702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2"/>
                </a:solidFill>
              </a:rPr>
              <a:t>Participar de </a:t>
            </a:r>
            <a:r>
              <a:rPr lang="pt-PT" sz="1600" u="sng" dirty="0">
                <a:solidFill>
                  <a:schemeClr val="tx2"/>
                </a:solidFill>
              </a:rPr>
              <a:t>corrida</a:t>
            </a:r>
            <a:r>
              <a:rPr lang="pt-PT" sz="1600" dirty="0">
                <a:solidFill>
                  <a:schemeClr val="tx2"/>
                </a:solidFill>
              </a:rPr>
              <a:t>, disputa ou competição não autorizada.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59" name="Retângulo 58"/>
          <p:cNvSpPr/>
          <p:nvPr/>
        </p:nvSpPr>
        <p:spPr>
          <a:xfrm>
            <a:off x="71406" y="3605234"/>
            <a:ext cx="6643702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2"/>
                </a:solidFill>
              </a:rPr>
              <a:t>Praticar </a:t>
            </a:r>
            <a:r>
              <a:rPr lang="pt-PT" sz="1600" u="sng" dirty="0">
                <a:solidFill>
                  <a:schemeClr val="tx2"/>
                </a:solidFill>
              </a:rPr>
              <a:t>lesão corporal </a:t>
            </a:r>
            <a:r>
              <a:rPr lang="pt-PT" sz="1600" dirty="0">
                <a:solidFill>
                  <a:schemeClr val="tx2"/>
                </a:solidFill>
              </a:rPr>
              <a:t>culposa, na direção de veículo automotor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69" name="Retângulo 68"/>
          <p:cNvSpPr/>
          <p:nvPr/>
        </p:nvSpPr>
        <p:spPr>
          <a:xfrm>
            <a:off x="6858016" y="2827118"/>
            <a:ext cx="2152664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6 meses a 3 anos </a:t>
            </a:r>
            <a:r>
              <a:rPr lang="pt-BR" sz="1600" baseline="30000" dirty="0">
                <a:solidFill>
                  <a:schemeClr val="tx2"/>
                </a:solidFill>
              </a:rPr>
              <a:t>Det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6858016" y="3605234"/>
            <a:ext cx="2152664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6 meses a 2 anos </a:t>
            </a:r>
            <a:r>
              <a:rPr lang="pt-BR" sz="1600" baseline="30000" dirty="0">
                <a:solidFill>
                  <a:schemeClr val="tx2"/>
                </a:solidFill>
              </a:rPr>
              <a:t>Det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71406" y="1966482"/>
            <a:ext cx="107157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306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" name="Retângulo 75"/>
          <p:cNvSpPr/>
          <p:nvPr/>
        </p:nvSpPr>
        <p:spPr>
          <a:xfrm>
            <a:off x="71406" y="2739821"/>
            <a:ext cx="107157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308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" name="Retângulo 76"/>
          <p:cNvSpPr/>
          <p:nvPr/>
        </p:nvSpPr>
        <p:spPr>
          <a:xfrm>
            <a:off x="71406" y="3517939"/>
            <a:ext cx="107157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303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71439" y="1292144"/>
            <a:ext cx="6643702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2"/>
                </a:solidFill>
              </a:rPr>
              <a:t>Praticar </a:t>
            </a:r>
            <a:r>
              <a:rPr lang="pt-PT" sz="1600" u="sng" dirty="0">
                <a:solidFill>
                  <a:schemeClr val="tx2"/>
                </a:solidFill>
              </a:rPr>
              <a:t>homicídio culposo</a:t>
            </a:r>
            <a:r>
              <a:rPr lang="pt-PT" sz="1600" dirty="0">
                <a:solidFill>
                  <a:schemeClr val="tx2"/>
                </a:solidFill>
              </a:rPr>
              <a:t>, na direção de veículo automotor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6858016" y="1292144"/>
            <a:ext cx="2152664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2 a 4 anos </a:t>
            </a:r>
            <a:r>
              <a:rPr lang="pt-BR" sz="1600" baseline="30000" dirty="0">
                <a:solidFill>
                  <a:schemeClr val="tx2"/>
                </a:solidFill>
              </a:rPr>
              <a:t>Det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1406" y="1199440"/>
            <a:ext cx="107157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302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7715272" y="1163448"/>
            <a:ext cx="1285884" cy="21730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baseline="30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Det</a:t>
            </a:r>
            <a:r>
              <a:rPr lang="pt-BR" sz="15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Detenção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129605" y="4956142"/>
            <a:ext cx="2014396" cy="187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tx1"/>
                </a:solidFill>
              </a:rPr>
              <a:t>CTB – Capítulo XIX Seção II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0" y="4523572"/>
            <a:ext cx="9144000" cy="26221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C00000"/>
                </a:solidFill>
              </a:rPr>
              <a:t>DETENÇÃO – Submete o condenado à pena em regime ABERTO ou semiaberto.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Crimes de Trânsito </a:t>
            </a:r>
            <a:r>
              <a:rPr lang="pt-BR" sz="1000" b="1" dirty="0"/>
              <a:t>(Cap. XIX Seção II do CTB)</a:t>
            </a:r>
          </a:p>
        </p:txBody>
      </p:sp>
    </p:spTree>
    <p:extLst>
      <p:ext uri="{BB962C8B-B14F-4D97-AF65-F5344CB8AC3E}">
        <p14:creationId xmlns:p14="http://schemas.microsoft.com/office/powerpoint/2010/main" val="16687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9" grpId="0" animBg="1"/>
      <p:bldP spid="69" grpId="0" animBg="1"/>
      <p:bldP spid="70" grpId="0" animBg="1"/>
      <p:bldP spid="75" grpId="0" animBg="1"/>
      <p:bldP spid="76" grpId="0" animBg="1"/>
      <p:bldP spid="77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39" y="814564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Deixar o condutor do veículo, de prestar imediato socorro à vítima ...</a:t>
            </a:r>
          </a:p>
        </p:txBody>
      </p:sp>
      <p:sp>
        <p:nvSpPr>
          <p:cNvPr id="6" name="Retângulo 5"/>
          <p:cNvSpPr/>
          <p:nvPr/>
        </p:nvSpPr>
        <p:spPr>
          <a:xfrm>
            <a:off x="71407" y="1391111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Afastar-se do local do acidente, para fugir à responsabilidade penal ou civil ...</a:t>
            </a:r>
          </a:p>
        </p:txBody>
      </p:sp>
      <p:sp>
        <p:nvSpPr>
          <p:cNvPr id="7" name="Retângulo 6"/>
          <p:cNvSpPr/>
          <p:nvPr/>
        </p:nvSpPr>
        <p:spPr>
          <a:xfrm>
            <a:off x="71407" y="1967658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Violar a suspensão ou a proibição de se obter a habilitação para dirigir 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143768" y="1967658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1439" y="2544204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Dirigir sem Habilitação ou cassado o direito de dirigir, gerando perigo de dano.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1407" y="3120751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006600"/>
                </a:solidFill>
              </a:rPr>
              <a:t>Entregar a direção à pessoa não habilitada, cassada ou sem condições ...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71407" y="3713917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Trafegar em velocidade incompatível nas proximidades de escolas, hospitais ...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71407" y="4299758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006600"/>
                </a:solidFill>
              </a:rPr>
              <a:t>Inovar artificiosamente, o local do acidente a fim de prejudicar as investigações ...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79046" y="711227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latin typeface="Calibri" pitchFamily="34" charset="0"/>
                <a:cs typeface="Calibri" pitchFamily="34" charset="0"/>
              </a:rPr>
              <a:t>Art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. 304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79046" y="1300821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latin typeface="Calibri" pitchFamily="34" charset="0"/>
                <a:cs typeface="Calibri" pitchFamily="34" charset="0"/>
              </a:rPr>
              <a:t>Art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. 305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79046" y="1863742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latin typeface="Calibri" pitchFamily="34" charset="0"/>
                <a:cs typeface="Calibri" pitchFamily="34" charset="0"/>
              </a:rPr>
              <a:t>Art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. 307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7143768" y="1391111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7143768" y="814564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7143768" y="3713917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7143768" y="3120751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7143768" y="2544204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7143768" y="4299758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71406" y="2436220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309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71406" y="3025814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310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71406" y="3605354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311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71406" y="4191195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312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7129605" y="4956142"/>
            <a:ext cx="2014396" cy="187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tx1"/>
                </a:solidFill>
              </a:rPr>
              <a:t>CTB – Capítulo XIX Seção II</a:t>
            </a:r>
          </a:p>
        </p:txBody>
      </p:sp>
    </p:spTree>
    <p:extLst>
      <p:ext uri="{BB962C8B-B14F-4D97-AF65-F5344CB8AC3E}">
        <p14:creationId xmlns:p14="http://schemas.microsoft.com/office/powerpoint/2010/main" val="51079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4" grpId="0" animBg="1"/>
      <p:bldP spid="16" grpId="0" animBg="1"/>
      <p:bldP spid="17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66065" y="1203598"/>
            <a:ext cx="8786437" cy="1726772"/>
            <a:chOff x="179511" y="1203597"/>
            <a:chExt cx="8786437" cy="2181186"/>
          </a:xfrm>
        </p:grpSpPr>
        <p:sp>
          <p:nvSpPr>
            <p:cNvPr id="3" name="Retângulo de cantos arredondados 2"/>
            <p:cNvSpPr/>
            <p:nvPr/>
          </p:nvSpPr>
          <p:spPr>
            <a:xfrm>
              <a:off x="179511" y="1203598"/>
              <a:ext cx="8786437" cy="2181185"/>
            </a:xfrm>
            <a:prstGeom prst="roundRect">
              <a:avLst>
                <a:gd name="adj" fmla="val 6154"/>
              </a:avLst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8000">
                  <a:schemeClr val="accent2">
                    <a:tint val="37000"/>
                    <a:satMod val="300000"/>
                  </a:schemeClr>
                </a:gs>
                <a:gs pos="43000">
                  <a:schemeClr val="accent2">
                    <a:tint val="15000"/>
                    <a:satMod val="350000"/>
                  </a:schemeClr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ts val="2800"/>
                </a:lnSpc>
              </a:pPr>
              <a:r>
                <a:rPr lang="pt-BR" sz="2000" dirty="0"/>
                <a:t>Para os crimes de trânsito </a:t>
              </a:r>
              <a:r>
                <a:rPr lang="pt-BR" sz="750" dirty="0"/>
                <a:t>(302 a 312)</a:t>
              </a:r>
              <a:r>
                <a:rPr lang="pt-BR" sz="2000" dirty="0"/>
                <a:t>, quando o juiz aplicar a substituição de </a:t>
              </a:r>
              <a:r>
                <a:rPr lang="pt-BR" sz="2000" u="sng" dirty="0"/>
                <a:t>pena privativa de liberdade</a:t>
              </a:r>
              <a:r>
                <a:rPr lang="pt-BR" sz="2000" dirty="0"/>
                <a:t> por </a:t>
              </a:r>
              <a:r>
                <a:rPr lang="pt-BR" sz="2000" u="sng" dirty="0"/>
                <a:t>pena restritiva de direitos</a:t>
              </a:r>
              <a:r>
                <a:rPr lang="pt-BR" sz="2000" dirty="0"/>
                <a:t>, esta deverá ser de </a:t>
              </a:r>
              <a:r>
                <a:rPr lang="pt-BR" sz="2000" dirty="0">
                  <a:solidFill>
                    <a:srgbClr val="008000"/>
                  </a:solidFill>
                </a:rPr>
                <a:t>prestação de serviço à comunidade</a:t>
              </a:r>
              <a:r>
                <a:rPr lang="pt-BR" sz="2000" dirty="0"/>
                <a:t> ou a entidades públicas, em uma das seguintes atividades:</a:t>
              </a:r>
              <a:endPara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179511" y="1203597"/>
              <a:ext cx="1368152" cy="2880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CTB art. 312A</a:t>
              </a: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166065" y="3057345"/>
            <a:ext cx="87864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700" dirty="0"/>
              <a:t>I - trabalho em equipes de resgate do </a:t>
            </a:r>
            <a:r>
              <a:rPr lang="pt-BR" sz="1700" dirty="0">
                <a:solidFill>
                  <a:srgbClr val="FF0000"/>
                </a:solidFill>
              </a:rPr>
              <a:t>COBOM</a:t>
            </a:r>
            <a:r>
              <a:rPr lang="pt-BR" sz="1700" dirty="0"/>
              <a:t> e em outras unidades móveis de salvamento;</a:t>
            </a:r>
          </a:p>
          <a:p>
            <a:pPr>
              <a:spcAft>
                <a:spcPts val="1200"/>
              </a:spcAft>
            </a:pPr>
            <a:r>
              <a:rPr lang="pt-BR" sz="1700" dirty="0"/>
              <a:t>II - trabalho em </a:t>
            </a:r>
            <a:r>
              <a:rPr lang="pt-BR" sz="1700" dirty="0">
                <a:solidFill>
                  <a:srgbClr val="FF0000"/>
                </a:solidFill>
              </a:rPr>
              <a:t>pronto-socorro</a:t>
            </a:r>
            <a:r>
              <a:rPr lang="pt-BR" sz="1700" dirty="0"/>
              <a:t> de hospitais que recebem vítimas de acidente de trânsito;</a:t>
            </a:r>
          </a:p>
          <a:p>
            <a:pPr>
              <a:spcAft>
                <a:spcPts val="1200"/>
              </a:spcAft>
            </a:pPr>
            <a:r>
              <a:rPr lang="pt-BR" sz="1700" dirty="0"/>
              <a:t>III - trabalho em </a:t>
            </a:r>
            <a:r>
              <a:rPr lang="pt-BR" sz="1700" dirty="0">
                <a:solidFill>
                  <a:srgbClr val="FF0000"/>
                </a:solidFill>
              </a:rPr>
              <a:t>clínicas</a:t>
            </a:r>
            <a:r>
              <a:rPr lang="pt-BR" sz="1700" dirty="0"/>
              <a:t> ou instituições especializadas na recuperação de acidentados de trânsito;</a:t>
            </a:r>
          </a:p>
          <a:p>
            <a:pPr>
              <a:spcAft>
                <a:spcPts val="1200"/>
              </a:spcAft>
            </a:pPr>
            <a:r>
              <a:rPr lang="pt-BR" sz="1700" dirty="0"/>
              <a:t>IV - outras </a:t>
            </a:r>
            <a:r>
              <a:rPr lang="pt-BR" sz="1700" dirty="0">
                <a:solidFill>
                  <a:srgbClr val="FF0000"/>
                </a:solidFill>
              </a:rPr>
              <a:t>atividades relacionadas ao resgate</a:t>
            </a:r>
            <a:r>
              <a:rPr lang="pt-BR" sz="1700" dirty="0"/>
              <a:t>, atendimento e recuperação de vítimas de acidentes de trânsito.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129605" y="4956142"/>
            <a:ext cx="2014396" cy="187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tx1"/>
                </a:solidFill>
              </a:rPr>
              <a:t>CTB – Capítulo XIX Seção II (Lei 13.281)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Crimes de Trânsito </a:t>
            </a:r>
            <a:r>
              <a:rPr lang="pt-BR" sz="1000" b="1" dirty="0"/>
              <a:t>(Cap. XIX Seção II do CTB)</a:t>
            </a:r>
          </a:p>
        </p:txBody>
      </p:sp>
    </p:spTree>
    <p:extLst>
      <p:ext uri="{BB962C8B-B14F-4D97-AF65-F5344CB8AC3E}">
        <p14:creationId xmlns:p14="http://schemas.microsoft.com/office/powerpoint/2010/main" val="36925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Carro multado velocida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941" y="1008415"/>
            <a:ext cx="2285984" cy="192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ângulo 7"/>
          <p:cNvSpPr/>
          <p:nvPr/>
        </p:nvSpPr>
        <p:spPr>
          <a:xfrm>
            <a:off x="149636" y="1214428"/>
            <a:ext cx="3390320" cy="2857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Especificação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988310" y="1214428"/>
            <a:ext cx="2600994" cy="2857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Gravidade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45837" y="1643056"/>
            <a:ext cx="3390320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Acima da Máxima em até 20%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989116" y="1632424"/>
            <a:ext cx="2600994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45837" y="2071684"/>
            <a:ext cx="3390320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Acima da Máxima entre 20% e 50%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989116" y="2061052"/>
            <a:ext cx="2600994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Grave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42844" y="2500312"/>
            <a:ext cx="3390320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Acima da Máxima em + de 50%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986123" y="2489680"/>
            <a:ext cx="2600994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5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Gravíssima x3 / Suspensão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85721" y="3087097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Exemplo: 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Velocidade Máxima 80 km/h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57158" y="3500444"/>
            <a:ext cx="1071570" cy="1206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42910" y="3470671"/>
            <a:ext cx="428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80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521301" y="3695619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x </a:t>
            </a:r>
            <a:r>
              <a:rPr lang="pt-BR" sz="1500" b="1" u="sng" dirty="0">
                <a:latin typeface="Calibri" pitchFamily="34" charset="0"/>
                <a:cs typeface="Calibri" pitchFamily="34" charset="0"/>
              </a:rPr>
              <a:t>20</a:t>
            </a:r>
            <a:r>
              <a:rPr lang="pt-BR" sz="1500" b="1" dirty="0">
                <a:latin typeface="Calibri" pitchFamily="34" charset="0"/>
                <a:cs typeface="Calibri" pitchFamily="34" charset="0"/>
              </a:rPr>
              <a:t>%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45903" y="3941832"/>
            <a:ext cx="428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16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510668" y="4127239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+ </a:t>
            </a:r>
            <a:r>
              <a:rPr lang="pt-BR" sz="1500" b="1" u="sng" dirty="0">
                <a:latin typeface="Calibri" pitchFamily="34" charset="0"/>
                <a:cs typeface="Calibri" pitchFamily="34" charset="0"/>
              </a:rPr>
              <a:t>80</a:t>
            </a:r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645903" y="4357701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96 k/h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1714480" y="3502570"/>
            <a:ext cx="1071570" cy="1206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1997239" y="3472797"/>
            <a:ext cx="428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80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1875630" y="3697744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x </a:t>
            </a:r>
            <a:r>
              <a:rPr lang="pt-BR" sz="1500" b="1" u="sng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1500" b="1" dirty="0">
                <a:latin typeface="Calibri" pitchFamily="34" charset="0"/>
                <a:cs typeface="Calibri" pitchFamily="34" charset="0"/>
              </a:rPr>
              <a:t>%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2000232" y="3943957"/>
            <a:ext cx="428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40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1864997" y="4129365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+ </a:t>
            </a:r>
            <a:r>
              <a:rPr lang="pt-BR" sz="1500" b="1" u="sng" dirty="0">
                <a:latin typeface="Calibri" pitchFamily="34" charset="0"/>
                <a:cs typeface="Calibri" pitchFamily="34" charset="0"/>
              </a:rPr>
              <a:t>80</a:t>
            </a:r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1928794" y="4359826"/>
            <a:ext cx="9286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120 k/h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3071802" y="3500444"/>
            <a:ext cx="5388630" cy="1206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►Até 96 km/h = Média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►De 97 até 120 km/h = Grave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►Acima de 120 km/h = Gravíssima (x3) + Suspensão</a:t>
            </a:r>
          </a:p>
        </p:txBody>
      </p:sp>
      <p:sp>
        <p:nvSpPr>
          <p:cNvPr id="37" name="Seta para a direita 36"/>
          <p:cNvSpPr/>
          <p:nvPr/>
        </p:nvSpPr>
        <p:spPr>
          <a:xfrm>
            <a:off x="3614728" y="1643056"/>
            <a:ext cx="285752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Seta para a direita 37"/>
          <p:cNvSpPr/>
          <p:nvPr/>
        </p:nvSpPr>
        <p:spPr>
          <a:xfrm>
            <a:off x="3614728" y="2071684"/>
            <a:ext cx="285752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Seta para a direita 38"/>
          <p:cNvSpPr/>
          <p:nvPr/>
        </p:nvSpPr>
        <p:spPr>
          <a:xfrm>
            <a:off x="3614728" y="2500312"/>
            <a:ext cx="285752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40" name="CaixaDeTexto 39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Velocidade - Cálculo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26513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7" grpId="0" animBg="1"/>
      <p:bldP spid="38" grpId="0" animBg="1"/>
      <p:bldP spid="3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 DE TRÂNSITO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523220"/>
          </a:xfrm>
          <a:prstGeom prst="rect">
            <a:avLst/>
          </a:prstGeom>
          <a:solidFill>
            <a:srgbClr val="C0000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rgbClr val="C00000"/>
                </a:solidFill>
              </a:rPr>
              <a:t>REGRAS de CIRCULAÇÃO</a:t>
            </a:r>
          </a:p>
        </p:txBody>
      </p:sp>
    </p:spTree>
    <p:extLst>
      <p:ext uri="{BB962C8B-B14F-4D97-AF65-F5344CB8AC3E}">
        <p14:creationId xmlns:p14="http://schemas.microsoft.com/office/powerpoint/2010/main" val="9933293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342737" y="1851670"/>
            <a:ext cx="5365830" cy="1189758"/>
          </a:xfrm>
          <a:prstGeom prst="roundRect">
            <a:avLst>
              <a:gd name="adj" fmla="val 384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...de todo ato que possa constituir PERIGO ou OBSTÁCULO para o trânsito de veículos, pessoas ou animais...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Introdutórias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89776" y="1196233"/>
            <a:ext cx="536275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b="1" i="1" dirty="0"/>
              <a:t>Os usuários das vias </a:t>
            </a:r>
            <a:r>
              <a:rPr lang="pt-BR" sz="2500" b="1" i="1" dirty="0">
                <a:solidFill>
                  <a:srgbClr val="FF6600"/>
                </a:solidFill>
              </a:rPr>
              <a:t>devem </a:t>
            </a:r>
            <a:r>
              <a:rPr lang="pt-BR" sz="2500" b="1" i="1" dirty="0"/>
              <a:t>abster-se...</a:t>
            </a:r>
            <a:endParaRPr lang="pt-BR" sz="2500" b="1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557770" y="3443901"/>
            <a:ext cx="5334710" cy="1189758"/>
          </a:xfrm>
          <a:prstGeom prst="roundRect">
            <a:avLst>
              <a:gd name="adj" fmla="val 384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...de atirar, depositar ou abandonar na via objetos ou substâncias, ou nela criar qualquer outro obstáculo.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94" y="1040342"/>
            <a:ext cx="3161294" cy="210621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/>
          <a:stretch/>
        </p:blipFill>
        <p:spPr>
          <a:xfrm>
            <a:off x="308734" y="3219811"/>
            <a:ext cx="3168352" cy="163793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286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339515" y="2048981"/>
            <a:ext cx="6413127" cy="928694"/>
          </a:xfrm>
          <a:prstGeom prst="roundRect">
            <a:avLst>
              <a:gd name="adj" fmla="val 55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2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...verificar a EXISTÊNCIA e o correto FUNCIONAMENTO dos </a:t>
            </a:r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equipamentos</a:t>
            </a:r>
            <a:r>
              <a:rPr lang="pt-BR" sz="22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uso obrigatório e...</a:t>
            </a:r>
            <a:endParaRPr lang="pt-BR" sz="2200" dirty="0">
              <a:solidFill>
                <a:schemeClr val="tx2"/>
              </a:solidFill>
            </a:endParaRPr>
          </a:p>
        </p:txBody>
      </p:sp>
      <p:pic>
        <p:nvPicPr>
          <p:cNvPr id="13" name="Imagem 12" descr="equipamentos obrigatori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10558"/>
            <a:ext cx="1789710" cy="1581272"/>
          </a:xfrm>
          <a:prstGeom prst="rect">
            <a:avLst/>
          </a:prstGeom>
        </p:spPr>
      </p:pic>
      <p:pic>
        <p:nvPicPr>
          <p:cNvPr id="14" name="Imagem 13" descr="marcador de combustív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454" y="3395834"/>
            <a:ext cx="1785950" cy="133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tângulo de cantos arredondados 14"/>
          <p:cNvSpPr/>
          <p:nvPr/>
        </p:nvSpPr>
        <p:spPr>
          <a:xfrm>
            <a:off x="285720" y="3538710"/>
            <a:ext cx="6429420" cy="1071570"/>
          </a:xfrm>
          <a:prstGeom prst="roundRect">
            <a:avLst>
              <a:gd name="adj" fmla="val 640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...certificar-se da existência  de </a:t>
            </a:r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combustível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suficiente para  chegar ao local de destino.</a:t>
            </a:r>
            <a:endParaRPr lang="pt-BR" sz="2200" dirty="0">
              <a:solidFill>
                <a:schemeClr val="tx1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Introdutórias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89776" y="1158592"/>
            <a:ext cx="796686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b="1" i="1" dirty="0"/>
              <a:t>Antes de colocar o veículo em circulação o condutor </a:t>
            </a:r>
            <a:r>
              <a:rPr lang="pt-BR" sz="2500" b="1" i="1" dirty="0">
                <a:solidFill>
                  <a:srgbClr val="FF0000"/>
                </a:solidFill>
              </a:rPr>
              <a:t>deve</a:t>
            </a:r>
            <a:r>
              <a:rPr lang="pt-BR" sz="2500" b="1" i="1" dirty="0"/>
              <a:t>...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307675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877" y="3922011"/>
            <a:ext cx="9154197" cy="809979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LEMBRE-SE: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para fazer o curso especializado e conduzir veículos com Produtos Perigosos, a partir da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categoria B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já é possível </a:t>
            </a:r>
            <a:r>
              <a:rPr lang="pt-BR" sz="10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(Res. 789/20 Contran, Anexo II - 6.3.2)</a:t>
            </a:r>
            <a:endParaRPr lang="pt-BR" sz="1000" dirty="0">
              <a:solidFill>
                <a:srgbClr val="FF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9552" y="1635646"/>
            <a:ext cx="8208912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►B, C, D ou E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de Carga Perigosa (CETPP)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6600"/>
                </a:solidFill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cs typeface="MV Boli" pitchFamily="2" charset="0"/>
              </a:rPr>
              <a:t> nos últimos 12 meses</a:t>
            </a:r>
            <a:endParaRPr lang="pt-BR" sz="2000" dirty="0">
              <a:solidFill>
                <a:srgbClr val="008000"/>
              </a:solidFill>
              <a:latin typeface="+mj-lt"/>
              <a:cs typeface="MV Boli" pitchFamily="2" charset="0"/>
            </a:endParaRP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CNH.</a:t>
            </a:r>
          </a:p>
        </p:txBody>
      </p:sp>
      <p:pic>
        <p:nvPicPr>
          <p:cNvPr id="15" name="Imagem 14" descr="caminhao com carga perigosa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867526"/>
            <a:ext cx="2592288" cy="1783078"/>
          </a:xfrm>
          <a:prstGeom prst="rect">
            <a:avLst/>
          </a:prstGeom>
        </p:spPr>
      </p:pic>
      <p:sp>
        <p:nvSpPr>
          <p:cNvPr id="16" name="Arredondar Retângulo no Mesmo Canto Lateral 15"/>
          <p:cNvSpPr/>
          <p:nvPr/>
        </p:nvSpPr>
        <p:spPr>
          <a:xfrm rot="5400000">
            <a:off x="988492" y="140331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357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P. PERIGOSOS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Introdutórias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199430"/>
            <a:ext cx="3393934" cy="141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tângulo 17"/>
          <p:cNvSpPr/>
          <p:nvPr/>
        </p:nvSpPr>
        <p:spPr>
          <a:xfrm>
            <a:off x="3779912" y="1351483"/>
            <a:ext cx="5112568" cy="111003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condutor deverá, a todo momento, ter </a:t>
            </a:r>
            <a:r>
              <a:rPr lang="pt-BR" sz="25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domínio</a:t>
            </a:r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sobre o seu veículo...</a:t>
            </a:r>
            <a:endParaRPr lang="pt-BR" sz="2500" i="1" dirty="0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03548" y="3342156"/>
            <a:ext cx="5436604" cy="111003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...dirigindo-o com ATENÇÃO e os CUIDADOS indispensáveis à segurança.</a:t>
            </a:r>
            <a:endParaRPr lang="pt-BR" sz="2500" i="1" dirty="0">
              <a:solidFill>
                <a:schemeClr val="tx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869671" y="2872088"/>
            <a:ext cx="3022809" cy="1842019"/>
            <a:chOff x="5869671" y="2872088"/>
            <a:chExt cx="3022809" cy="1842019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671" y="2931791"/>
              <a:ext cx="3022809" cy="17823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Símbolo de 'Não' 3"/>
            <p:cNvSpPr/>
            <p:nvPr/>
          </p:nvSpPr>
          <p:spPr>
            <a:xfrm>
              <a:off x="6528572" y="2872088"/>
              <a:ext cx="1842019" cy="1842019"/>
            </a:xfrm>
            <a:prstGeom prst="noSmoking">
              <a:avLst>
                <a:gd name="adj" fmla="val 7712"/>
              </a:avLst>
            </a:prstGeom>
            <a:solidFill>
              <a:srgbClr val="FF0000">
                <a:alpha val="5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12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3131840" y="3308659"/>
            <a:ext cx="5797878" cy="1285884"/>
          </a:xfrm>
          <a:prstGeom prst="roundRect">
            <a:avLst>
              <a:gd name="adj" fmla="val 543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Obs.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Em vias de sentido único </a:t>
            </a:r>
            <a:r>
              <a:rPr lang="pt-BR" sz="22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é permitido transitar pela esquerda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sendo </a:t>
            </a: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DEVER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dar passagem pela ESQUERDA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 quem solicita.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285720" y="1471274"/>
            <a:ext cx="6500858" cy="1171914"/>
          </a:xfrm>
          <a:prstGeom prst="roundRect">
            <a:avLst>
              <a:gd name="adj" fmla="val 610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Mão de Direção -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A circulação deve ser realizada pelo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lado DIREITO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da via;</a:t>
            </a:r>
            <a:endParaRPr lang="pt-BR" i="1" dirty="0"/>
          </a:p>
        </p:txBody>
      </p:sp>
      <p:pic>
        <p:nvPicPr>
          <p:cNvPr id="13" name="Imagem 12" descr="conserve-se a direita.jpg"/>
          <p:cNvPicPr>
            <a:picLocks noChangeAspect="1"/>
          </p:cNvPicPr>
          <p:nvPr/>
        </p:nvPicPr>
        <p:blipFill rotWithShape="1">
          <a:blip r:embed="rId3" cstate="print"/>
          <a:srcRect l="9831" t="11113" r="8248" b="10243"/>
          <a:stretch/>
        </p:blipFill>
        <p:spPr>
          <a:xfrm>
            <a:off x="6948264" y="1203597"/>
            <a:ext cx="1800200" cy="172819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074120"/>
            <a:ext cx="2751428" cy="174363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PERCURSO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istancia lateral e fron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411" y="2203835"/>
            <a:ext cx="3882002" cy="151316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4" name="Retângulo 13"/>
          <p:cNvSpPr/>
          <p:nvPr/>
        </p:nvSpPr>
        <p:spPr>
          <a:xfrm>
            <a:off x="4180477" y="2776397"/>
            <a:ext cx="2357454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Distância LATERAL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180477" y="3260730"/>
            <a:ext cx="2357454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Distância FRONTAL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592750" y="2765764"/>
            <a:ext cx="2378063" cy="367823"/>
            <a:chOff x="2769431" y="2561117"/>
            <a:chExt cx="1874007" cy="367823"/>
          </a:xfrm>
        </p:grpSpPr>
        <p:sp>
          <p:nvSpPr>
            <p:cNvPr id="16" name="Seta para a direita 15"/>
            <p:cNvSpPr/>
            <p:nvPr/>
          </p:nvSpPr>
          <p:spPr>
            <a:xfrm>
              <a:off x="2769431" y="2561117"/>
              <a:ext cx="357190" cy="357190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3214678" y="2571750"/>
              <a:ext cx="1428760" cy="357190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1,5 Metros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592750" y="3250097"/>
            <a:ext cx="2378063" cy="367823"/>
            <a:chOff x="2769431" y="3132621"/>
            <a:chExt cx="1874007" cy="367823"/>
          </a:xfrm>
        </p:grpSpPr>
        <p:sp>
          <p:nvSpPr>
            <p:cNvPr id="18" name="Seta para a direita 17"/>
            <p:cNvSpPr/>
            <p:nvPr/>
          </p:nvSpPr>
          <p:spPr>
            <a:xfrm>
              <a:off x="2769431" y="3132621"/>
              <a:ext cx="357190" cy="357190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3214678" y="3143254"/>
              <a:ext cx="1428760" cy="357190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2 Segundos</a:t>
              </a:r>
            </a:p>
          </p:txBody>
        </p:sp>
      </p:grpSp>
      <p:pic>
        <p:nvPicPr>
          <p:cNvPr id="13" name="Imagem 12" descr="dirigindo na chuv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3749300"/>
            <a:ext cx="3116658" cy="119871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9" name="Retângulo 18"/>
          <p:cNvSpPr/>
          <p:nvPr/>
        </p:nvSpPr>
        <p:spPr>
          <a:xfrm>
            <a:off x="4180477" y="2264558"/>
            <a:ext cx="4790336" cy="35719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Recomendável - Direção Defensiva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PERCURSO</a:t>
            </a: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292045" y="1141373"/>
            <a:ext cx="8678768" cy="848941"/>
          </a:xfrm>
          <a:prstGeom prst="roundRect">
            <a:avLst>
              <a:gd name="adj" fmla="val 704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Distância de Segurança -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O condutor deverá manter </a:t>
            </a:r>
            <a:r>
              <a:rPr lang="pt-BR" sz="22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DISTÂNCIA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entre o seu e os </a:t>
            </a:r>
            <a:r>
              <a:rPr lang="pt-BR" sz="2200" b="1" i="1" dirty="0">
                <a:latin typeface="Calibri" pitchFamily="34" charset="0"/>
                <a:cs typeface="Calibri" pitchFamily="34" charset="0"/>
              </a:rPr>
              <a:t>demais veículos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, bem como em relação ao </a:t>
            </a:r>
            <a:r>
              <a:rPr lang="pt-BR" sz="2200" b="1" i="1" dirty="0">
                <a:latin typeface="Calibri" pitchFamily="34" charset="0"/>
                <a:cs typeface="Calibri" pitchFamily="34" charset="0"/>
              </a:rPr>
              <a:t>bordo da pista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...</a:t>
            </a:r>
            <a:endParaRPr lang="pt-BR" sz="2200" i="1" dirty="0"/>
          </a:p>
        </p:txBody>
      </p:sp>
      <p:sp>
        <p:nvSpPr>
          <p:cNvPr id="24" name="Retângulo de cantos arredondados 23"/>
          <p:cNvSpPr/>
          <p:nvPr/>
        </p:nvSpPr>
        <p:spPr>
          <a:xfrm>
            <a:off x="310856" y="3901289"/>
            <a:ext cx="5491512" cy="848941"/>
          </a:xfrm>
          <a:prstGeom prst="roundRect">
            <a:avLst>
              <a:gd name="adj" fmla="val 704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...considerando-se as condições</a:t>
            </a:r>
          </a:p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climáticas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do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trânsito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do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veículo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da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carga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pt-BR" sz="2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30" grpId="0" animBg="1"/>
      <p:bldP spid="2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0154" y="167292"/>
            <a:ext cx="3725266" cy="565386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PERCURSO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214282" y="1076624"/>
            <a:ext cx="284835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500" i="1" dirty="0"/>
              <a:t>Em pista com várias faixas no mesmo sentido, são as da...</a:t>
            </a:r>
            <a:endParaRPr lang="pt-BR" sz="2500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60" y="3537611"/>
            <a:ext cx="539512" cy="365087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7801" y="2167832"/>
            <a:ext cx="632329" cy="255614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07" y="3605404"/>
            <a:ext cx="476657" cy="261899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18" y="3154422"/>
            <a:ext cx="603416" cy="293851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42" y="3162975"/>
            <a:ext cx="627830" cy="298566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47" y="1649463"/>
            <a:ext cx="1190449" cy="330619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4234" y="4054629"/>
            <a:ext cx="1109849" cy="330619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4689" y="4062892"/>
            <a:ext cx="1109849" cy="330619"/>
          </a:xfrm>
          <a:prstGeom prst="rect">
            <a:avLst/>
          </a:prstGeom>
        </p:spPr>
      </p:pic>
      <p:sp>
        <p:nvSpPr>
          <p:cNvPr id="37" name="Retângulo de cantos arredondados 36"/>
          <p:cNvSpPr/>
          <p:nvPr/>
        </p:nvSpPr>
        <p:spPr>
          <a:xfrm>
            <a:off x="210123" y="2427735"/>
            <a:ext cx="2852518" cy="1080119"/>
          </a:xfrm>
          <a:prstGeom prst="roundRect">
            <a:avLst>
              <a:gd name="adj" fmla="val 610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DIREITA 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destinadas aos veículos mais lentos e de maior porte; </a:t>
            </a:r>
            <a:endParaRPr lang="pt-BR" sz="2000" i="1" dirty="0">
              <a:solidFill>
                <a:schemeClr val="tx2"/>
              </a:solidFill>
            </a:endParaRPr>
          </a:p>
        </p:txBody>
      </p:sp>
      <p:sp>
        <p:nvSpPr>
          <p:cNvPr id="38" name="Retângulo de cantos arredondados 37"/>
          <p:cNvSpPr/>
          <p:nvPr/>
        </p:nvSpPr>
        <p:spPr>
          <a:xfrm>
            <a:off x="210123" y="3780653"/>
            <a:ext cx="2856677" cy="1035393"/>
          </a:xfrm>
          <a:prstGeom prst="roundRect">
            <a:avLst>
              <a:gd name="adj" fmla="val 610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...e as da </a:t>
            </a:r>
            <a:r>
              <a:rPr lang="pt-BR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ESQUERDA</a:t>
            </a:r>
            <a:r>
              <a:rPr lang="pt-BR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aos veículos em ultrapassagem e maior velocidade.</a:t>
            </a:r>
            <a:endParaRPr lang="pt-BR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 animBg="1"/>
      <p:bldP spid="3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90000" y="1152000"/>
            <a:ext cx="4796979" cy="396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latin typeface="Calibri" pitchFamily="34" charset="0"/>
                <a:cs typeface="Calibri" pitchFamily="34" charset="0"/>
              </a:rPr>
              <a:t>Trânsito sobre calçadas e passeios: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214282" y="1785932"/>
            <a:ext cx="8715436" cy="2928958"/>
            <a:chOff x="214282" y="2000246"/>
            <a:chExt cx="8286808" cy="2767019"/>
          </a:xfrm>
        </p:grpSpPr>
        <p:pic>
          <p:nvPicPr>
            <p:cNvPr id="10" name="Imagem 9" descr="sobre calça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5321" y="3186529"/>
              <a:ext cx="3857652" cy="1580736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1" name="Retângulo 10"/>
            <p:cNvSpPr/>
            <p:nvPr/>
          </p:nvSpPr>
          <p:spPr>
            <a:xfrm>
              <a:off x="214282" y="2000246"/>
              <a:ext cx="8286808" cy="10715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►O trânsito de veículos </a:t>
              </a:r>
              <a:r>
                <a:rPr lang="pt-BR" sz="2200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sobre calçadas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e passeios só poderá ocorrer para entrar ou sair de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garagens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e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áreas especiais de estacionamento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.</a:t>
              </a:r>
              <a:endParaRPr lang="pt-BR" sz="2200" i="1" dirty="0"/>
            </a:p>
          </p:txBody>
        </p:sp>
        <p:sp>
          <p:nvSpPr>
            <p:cNvPr id="13" name="Seta para a direita 12"/>
            <p:cNvSpPr/>
            <p:nvPr/>
          </p:nvSpPr>
          <p:spPr>
            <a:xfrm>
              <a:off x="1230809" y="3571882"/>
              <a:ext cx="1357322" cy="857256"/>
            </a:xfrm>
            <a:prstGeom prst="rightArrow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PERCURSO</a:t>
            </a:r>
          </a:p>
        </p:txBody>
      </p:sp>
    </p:spTree>
    <p:extLst>
      <p:ext uri="{BB962C8B-B14F-4D97-AF65-F5344CB8AC3E}">
        <p14:creationId xmlns:p14="http://schemas.microsoft.com/office/powerpoint/2010/main" val="193544832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/>
          <p:cNvGrpSpPr/>
          <p:nvPr/>
        </p:nvGrpSpPr>
        <p:grpSpPr>
          <a:xfrm>
            <a:off x="307418" y="1201270"/>
            <a:ext cx="1200159" cy="1291186"/>
            <a:chOff x="307418" y="1201270"/>
            <a:chExt cx="1200159" cy="1291186"/>
          </a:xfrm>
        </p:grpSpPr>
        <p:pic>
          <p:nvPicPr>
            <p:cNvPr id="14" name="Imagem 13" descr="caminhão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418" y="1492324"/>
              <a:ext cx="1200159" cy="1000132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367217" y="1201270"/>
              <a:ext cx="1091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MAIORES</a:t>
              </a: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2702536" y="1202957"/>
            <a:ext cx="1584880" cy="1147339"/>
            <a:chOff x="2702536" y="1202957"/>
            <a:chExt cx="1584880" cy="1147339"/>
          </a:xfrm>
        </p:grpSpPr>
        <p:pic>
          <p:nvPicPr>
            <p:cNvPr id="15" name="Imagem 14" descr="carro e mot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2536" y="1514259"/>
              <a:ext cx="1584880" cy="836037"/>
            </a:xfrm>
            <a:prstGeom prst="rect">
              <a:avLst/>
            </a:prstGeom>
          </p:spPr>
        </p:pic>
        <p:sp>
          <p:nvSpPr>
            <p:cNvPr id="23" name="CaixaDeTexto 22"/>
            <p:cNvSpPr txBox="1"/>
            <p:nvPr/>
          </p:nvSpPr>
          <p:spPr>
            <a:xfrm>
              <a:off x="2944748" y="1202957"/>
              <a:ext cx="115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MENORES</a:t>
              </a:r>
            </a:p>
          </p:txBody>
        </p:sp>
      </p:grpSp>
      <p:sp>
        <p:nvSpPr>
          <p:cNvPr id="26" name="Seta para a direita 25"/>
          <p:cNvSpPr/>
          <p:nvPr/>
        </p:nvSpPr>
        <p:spPr>
          <a:xfrm>
            <a:off x="1745651" y="1586547"/>
            <a:ext cx="720080" cy="502469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3" name="Grupo 32"/>
          <p:cNvGrpSpPr/>
          <p:nvPr/>
        </p:nvGrpSpPr>
        <p:grpSpPr>
          <a:xfrm>
            <a:off x="121703" y="1149155"/>
            <a:ext cx="4258016" cy="1830830"/>
            <a:chOff x="121703" y="1149155"/>
            <a:chExt cx="4258016" cy="1830830"/>
          </a:xfrm>
        </p:grpSpPr>
        <p:sp>
          <p:nvSpPr>
            <p:cNvPr id="25" name="Retângulo de cantos arredondados 24"/>
            <p:cNvSpPr/>
            <p:nvPr/>
          </p:nvSpPr>
          <p:spPr>
            <a:xfrm>
              <a:off x="121703" y="1149155"/>
              <a:ext cx="4258016" cy="1830830"/>
            </a:xfrm>
            <a:prstGeom prst="roundRect">
              <a:avLst>
                <a:gd name="adj" fmla="val 5379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121703" y="2496312"/>
              <a:ext cx="4258016" cy="368394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MOTORIZADOS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2195736" y="3107048"/>
            <a:ext cx="3177444" cy="1704378"/>
            <a:chOff x="2195736" y="3107048"/>
            <a:chExt cx="3177444" cy="1704378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9" b="37864"/>
            <a:stretch/>
          </p:blipFill>
          <p:spPr>
            <a:xfrm flipH="1">
              <a:off x="3456384" y="3266612"/>
              <a:ext cx="1475656" cy="936104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19000" y="3328523"/>
              <a:ext cx="936104" cy="878242"/>
            </a:xfrm>
            <a:prstGeom prst="rect">
              <a:avLst/>
            </a:prstGeom>
          </p:spPr>
        </p:pic>
        <p:sp>
          <p:nvSpPr>
            <p:cNvPr id="24" name="Retângulo de cantos arredondados 23"/>
            <p:cNvSpPr/>
            <p:nvPr/>
          </p:nvSpPr>
          <p:spPr>
            <a:xfrm>
              <a:off x="2195736" y="3107048"/>
              <a:ext cx="3177444" cy="1704378"/>
            </a:xfrm>
            <a:prstGeom prst="roundRect">
              <a:avLst>
                <a:gd name="adj" fmla="val 5379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2195736" y="4354912"/>
              <a:ext cx="3177444" cy="36933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NÃO MOTORIZADOS</a:t>
              </a:r>
            </a:p>
          </p:txBody>
        </p:sp>
      </p:grpSp>
      <p:sp>
        <p:nvSpPr>
          <p:cNvPr id="35" name="Seta dobrada 34"/>
          <p:cNvSpPr/>
          <p:nvPr/>
        </p:nvSpPr>
        <p:spPr>
          <a:xfrm flipV="1">
            <a:off x="1003521" y="3167058"/>
            <a:ext cx="1008112" cy="1044805"/>
          </a:xfrm>
          <a:prstGeom prst="ben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8" name="Grupo 37"/>
          <p:cNvGrpSpPr/>
          <p:nvPr/>
        </p:nvGrpSpPr>
        <p:grpSpPr>
          <a:xfrm>
            <a:off x="6444208" y="1201270"/>
            <a:ext cx="2376264" cy="3610155"/>
            <a:chOff x="6444208" y="1201270"/>
            <a:chExt cx="2376264" cy="3610155"/>
          </a:xfrm>
        </p:grpSpPr>
        <p:pic>
          <p:nvPicPr>
            <p:cNvPr id="19" name="Imagem 18" descr="Placa Travessia Pedest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39892" y="1707654"/>
              <a:ext cx="2160240" cy="2160240"/>
            </a:xfrm>
            <a:prstGeom prst="rect">
              <a:avLst/>
            </a:prstGeom>
          </p:spPr>
        </p:pic>
        <p:sp>
          <p:nvSpPr>
            <p:cNvPr id="36" name="Retângulo de cantos arredondados 35"/>
            <p:cNvSpPr/>
            <p:nvPr/>
          </p:nvSpPr>
          <p:spPr>
            <a:xfrm>
              <a:off x="6444208" y="1201270"/>
              <a:ext cx="2376264" cy="3610155"/>
            </a:xfrm>
            <a:prstGeom prst="roundRect">
              <a:avLst>
                <a:gd name="adj" fmla="val 5379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6444208" y="4244980"/>
              <a:ext cx="2376264" cy="36933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PEDESTRES</a:t>
              </a:r>
            </a:p>
          </p:txBody>
        </p:sp>
      </p:grpSp>
      <p:sp>
        <p:nvSpPr>
          <p:cNvPr id="39" name="Seta para a direita 38"/>
          <p:cNvSpPr/>
          <p:nvPr/>
        </p:nvSpPr>
        <p:spPr>
          <a:xfrm>
            <a:off x="4751226" y="1829446"/>
            <a:ext cx="720080" cy="502469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Seta para a direita 39"/>
          <p:cNvSpPr/>
          <p:nvPr/>
        </p:nvSpPr>
        <p:spPr>
          <a:xfrm>
            <a:off x="5557283" y="3662308"/>
            <a:ext cx="720080" cy="502469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2" name="CaixaDeTexto 4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Responsabilidade Hierárquica</a:t>
            </a:r>
          </a:p>
        </p:txBody>
      </p:sp>
    </p:spTree>
    <p:extLst>
      <p:ext uri="{BB962C8B-B14F-4D97-AF65-F5344CB8AC3E}">
        <p14:creationId xmlns:p14="http://schemas.microsoft.com/office/powerpoint/2010/main" val="363454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5" grpId="0" animBg="1"/>
      <p:bldP spid="39" grpId="0" animBg="1"/>
      <p:bldP spid="40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194612" y="1171896"/>
            <a:ext cx="2520000" cy="1872000"/>
            <a:chOff x="571472" y="1357304"/>
            <a:chExt cx="2170449" cy="1669610"/>
          </a:xfrm>
        </p:grpSpPr>
        <p:pic>
          <p:nvPicPr>
            <p:cNvPr id="19" name="Imagem 18" descr="cruzamento 1.jpg"/>
            <p:cNvPicPr preferRelativeResize="0"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921" y="1764666"/>
              <a:ext cx="21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tângulo 20"/>
            <p:cNvSpPr/>
            <p:nvPr/>
          </p:nvSpPr>
          <p:spPr>
            <a:xfrm>
              <a:off x="571472" y="1357304"/>
              <a:ext cx="2160000" cy="166961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sz="2400" b="1" dirty="0">
                  <a:latin typeface="Calibri" pitchFamily="34" charset="0"/>
                  <a:cs typeface="Calibri" pitchFamily="34" charset="0"/>
                </a:rPr>
                <a:t>RODOVIA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3286116" y="1171896"/>
            <a:ext cx="2520000" cy="1872000"/>
            <a:chOff x="3357553" y="1357304"/>
            <a:chExt cx="2160001" cy="1688628"/>
          </a:xfrm>
        </p:grpSpPr>
        <p:pic>
          <p:nvPicPr>
            <p:cNvPr id="23" name="Imagem 22" descr="rotatoria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7553" y="1785932"/>
              <a:ext cx="21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tângulo 23"/>
            <p:cNvSpPr/>
            <p:nvPr/>
          </p:nvSpPr>
          <p:spPr>
            <a:xfrm>
              <a:off x="3357554" y="1357304"/>
              <a:ext cx="2160000" cy="166961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sz="2400" b="1" dirty="0">
                  <a:latin typeface="Calibri" pitchFamily="34" charset="0"/>
                  <a:cs typeface="Calibri" pitchFamily="34" charset="0"/>
                </a:rPr>
                <a:t>ROTATÓRIA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357950" y="1171896"/>
            <a:ext cx="2520000" cy="1872000"/>
            <a:chOff x="6215074" y="1357304"/>
            <a:chExt cx="2160000" cy="1669610"/>
          </a:xfrm>
        </p:grpSpPr>
        <p:pic>
          <p:nvPicPr>
            <p:cNvPr id="26" name="Imagem 25" descr="preferencia direita.jpg"/>
            <p:cNvPicPr preferRelativeResize="0"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5074" y="1764666"/>
              <a:ext cx="21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tângulo 26"/>
            <p:cNvSpPr/>
            <p:nvPr/>
          </p:nvSpPr>
          <p:spPr>
            <a:xfrm>
              <a:off x="6215074" y="1357304"/>
              <a:ext cx="2160000" cy="166961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sz="2400" b="1" dirty="0">
                  <a:latin typeface="Calibri" pitchFamily="34" charset="0"/>
                  <a:cs typeface="Calibri" pitchFamily="34" charset="0"/>
                </a:rPr>
                <a:t>DIREITA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214282" y="3230126"/>
            <a:ext cx="2160000" cy="1620000"/>
            <a:chOff x="571472" y="3429005"/>
            <a:chExt cx="2160000" cy="1260001"/>
          </a:xfrm>
        </p:grpSpPr>
        <p:pic>
          <p:nvPicPr>
            <p:cNvPr id="29" name="Imagem 28" descr="cruzamento com linha ferrea.jpg"/>
            <p:cNvPicPr preferRelativeResize="0"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472" y="3429005"/>
              <a:ext cx="21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Retângulo 29"/>
            <p:cNvSpPr/>
            <p:nvPr/>
          </p:nvSpPr>
          <p:spPr>
            <a:xfrm>
              <a:off x="571472" y="3429006"/>
              <a:ext cx="2160000" cy="12600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571736" y="3492804"/>
            <a:ext cx="6286544" cy="1260000"/>
            <a:chOff x="2571736" y="3429006"/>
            <a:chExt cx="6286544" cy="1260000"/>
          </a:xfrm>
          <a:solidFill>
            <a:srgbClr val="FFFF00">
              <a:alpha val="20000"/>
            </a:srgbClr>
          </a:solidFill>
        </p:grpSpPr>
        <p:sp>
          <p:nvSpPr>
            <p:cNvPr id="32" name="Retângulo 31"/>
            <p:cNvSpPr/>
            <p:nvPr/>
          </p:nvSpPr>
          <p:spPr>
            <a:xfrm>
              <a:off x="3143240" y="3429006"/>
              <a:ext cx="5715040" cy="12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2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Os veículos que se </a:t>
              </a:r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deslocam sobre trilhos</a:t>
              </a:r>
              <a:r>
                <a:rPr lang="pt-BR" sz="22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terão </a:t>
              </a:r>
              <a:r>
                <a:rPr lang="pt-BR" sz="2200" b="1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preferência</a:t>
              </a:r>
              <a:r>
                <a:rPr lang="pt-BR" sz="22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em relação aos demais. </a:t>
              </a:r>
              <a:r>
                <a:rPr lang="pt-BR" sz="10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CTB, art. 29 XII</a:t>
              </a:r>
              <a:endParaRPr lang="pt-BR" sz="1000" i="1" dirty="0">
                <a:solidFill>
                  <a:schemeClr val="tx1"/>
                </a:solidFill>
              </a:endParaRPr>
            </a:p>
          </p:txBody>
        </p:sp>
        <p:sp>
          <p:nvSpPr>
            <p:cNvPr id="33" name="Seta para a direita 32"/>
            <p:cNvSpPr/>
            <p:nvPr/>
          </p:nvSpPr>
          <p:spPr>
            <a:xfrm>
              <a:off x="2571736" y="3786196"/>
              <a:ext cx="500066" cy="571504"/>
            </a:xfrm>
            <a:prstGeom prst="right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pt-BR" sz="2200" i="1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35554" y="3835930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1" name="Elipse 10"/>
          <p:cNvSpPr/>
          <p:nvPr/>
        </p:nvSpPr>
        <p:spPr>
          <a:xfrm>
            <a:off x="5344066" y="3835930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319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52" y="3579862"/>
            <a:ext cx="418705" cy="72008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59832" y="2355725"/>
            <a:ext cx="720080" cy="36004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12" y="3579862"/>
            <a:ext cx="419020" cy="72062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03798"/>
            <a:ext cx="72008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557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pic>
        <p:nvPicPr>
          <p:cNvPr id="13" name="Imagem 12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1838" y="2355724"/>
            <a:ext cx="720082" cy="360041"/>
          </a:xfrm>
          <a:prstGeom prst="rect">
            <a:avLst/>
          </a:prstGeom>
        </p:spPr>
      </p:pic>
      <p:pic>
        <p:nvPicPr>
          <p:cNvPr id="14" name="Imagem 13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4208" y="1563644"/>
            <a:ext cx="377150" cy="648614"/>
          </a:xfrm>
          <a:prstGeom prst="rect">
            <a:avLst/>
          </a:prstGeom>
        </p:spPr>
      </p:pic>
      <p:pic>
        <p:nvPicPr>
          <p:cNvPr id="15" name="Imagem 1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109176"/>
            <a:ext cx="720080" cy="3600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56043" y="3289196"/>
            <a:ext cx="950877" cy="866730"/>
            <a:chOff x="5756043" y="3289196"/>
            <a:chExt cx="950877" cy="866730"/>
          </a:xfrm>
        </p:grpSpPr>
        <p:sp>
          <p:nvSpPr>
            <p:cNvPr id="8" name="Arco 7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Triângulo isósceles 8"/>
            <p:cNvSpPr/>
            <p:nvPr/>
          </p:nvSpPr>
          <p:spPr>
            <a:xfrm flipV="1">
              <a:off x="6562904" y="3770596"/>
              <a:ext cx="144016" cy="144016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557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pic>
        <p:nvPicPr>
          <p:cNvPr id="14" name="Imagem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4208" y="1563644"/>
            <a:ext cx="377150" cy="648614"/>
          </a:xfrm>
          <a:prstGeom prst="rect">
            <a:avLst/>
          </a:prstGeom>
        </p:spPr>
      </p:pic>
      <p:pic>
        <p:nvPicPr>
          <p:cNvPr id="15" name="Imagem 1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03798"/>
            <a:ext cx="720080" cy="3600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2330290" y="3811601"/>
            <a:ext cx="668741" cy="34927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6973933" y="3811600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3848" y="2387690"/>
            <a:ext cx="644575" cy="31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503548" y="2302878"/>
            <a:ext cx="7848872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►C, D ou E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de Carga Indivisível (CETCI)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pic>
        <p:nvPicPr>
          <p:cNvPr id="2050" name="Picture 2" descr="https://www.putsgrilo.com.br/wp-content/uploads/2010/10/carretas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03598"/>
            <a:ext cx="3212596" cy="195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redondar Retângulo no Mesmo Canto Lateral 5"/>
          <p:cNvSpPr/>
          <p:nvPr/>
        </p:nvSpPr>
        <p:spPr>
          <a:xfrm rot="5400000">
            <a:off x="988492" y="307374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CARGA INDIVISÍVEL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557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</a:t>
            </a:r>
          </a:p>
        </p:txBody>
      </p:sp>
      <p:pic>
        <p:nvPicPr>
          <p:cNvPr id="14" name="Imagem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6084" y="2251958"/>
            <a:ext cx="377150" cy="648614"/>
          </a:xfrm>
          <a:prstGeom prst="rect">
            <a:avLst/>
          </a:prstGeom>
        </p:spPr>
      </p:pic>
      <p:pic>
        <p:nvPicPr>
          <p:cNvPr id="15" name="Imagem 1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03798"/>
            <a:ext cx="720080" cy="3600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>
            <a:off x="918886" y="3009226"/>
            <a:ext cx="668741" cy="34927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6973933" y="3811600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1841" y="2387690"/>
            <a:ext cx="644575" cy="31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557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10</a:t>
            </a:r>
          </a:p>
        </p:txBody>
      </p:sp>
      <p:pic>
        <p:nvPicPr>
          <p:cNvPr id="15" name="Imagem 1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12260" y="3815253"/>
            <a:ext cx="720080" cy="3600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>
            <a:off x="918886" y="3009226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1841" y="2387690"/>
            <a:ext cx="644575" cy="319602"/>
          </a:xfrm>
          <a:prstGeom prst="rect">
            <a:avLst/>
          </a:prstGeom>
        </p:spPr>
      </p:pic>
      <p:pic>
        <p:nvPicPr>
          <p:cNvPr id="20" name="Imagem 19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94" y="3688626"/>
            <a:ext cx="377150" cy="648614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2860" y="2612071"/>
            <a:ext cx="438558" cy="115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2" y="1549321"/>
            <a:ext cx="3911138" cy="27959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29" y="1578330"/>
            <a:ext cx="3923755" cy="281130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12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>
            <a:off x="683568" y="3009226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6651" y="2381016"/>
            <a:ext cx="644575" cy="319602"/>
          </a:xfrm>
          <a:prstGeom prst="rect">
            <a:avLst/>
          </a:prstGeom>
        </p:spPr>
      </p:pic>
      <p:pic>
        <p:nvPicPr>
          <p:cNvPr id="20" name="Imagem 19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68" y="3655256"/>
            <a:ext cx="377150" cy="648614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77571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11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92080" y="3026722"/>
            <a:ext cx="720080" cy="360041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92499" y="3824472"/>
            <a:ext cx="644575" cy="3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pic>
        <p:nvPicPr>
          <p:cNvPr id="14" name="Imagem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5542" y="2364011"/>
            <a:ext cx="377150" cy="648614"/>
          </a:xfrm>
          <a:prstGeom prst="rect">
            <a:avLst/>
          </a:prstGeom>
        </p:spPr>
      </p:pic>
      <p:pic>
        <p:nvPicPr>
          <p:cNvPr id="15" name="Imagem 1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53108"/>
            <a:ext cx="720080" cy="36004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2166673" y="3849592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3209" y="1798133"/>
            <a:ext cx="644575" cy="319602"/>
          </a:xfrm>
          <a:prstGeom prst="rect">
            <a:avLst/>
          </a:prstGeom>
        </p:spPr>
      </p:pic>
      <p:sp>
        <p:nvSpPr>
          <p:cNvPr id="20" name="Elipse 19"/>
          <p:cNvSpPr/>
          <p:nvPr/>
        </p:nvSpPr>
        <p:spPr>
          <a:xfrm>
            <a:off x="68356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13</a:t>
            </a:r>
          </a:p>
        </p:txBody>
      </p:sp>
      <p:sp>
        <p:nvSpPr>
          <p:cNvPr id="21" name="Elipse 20"/>
          <p:cNvSpPr/>
          <p:nvPr/>
        </p:nvSpPr>
        <p:spPr>
          <a:xfrm>
            <a:off x="5312007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14</a:t>
            </a:r>
          </a:p>
        </p:txBody>
      </p:sp>
      <p:grpSp>
        <p:nvGrpSpPr>
          <p:cNvPr id="22" name="Grupo 21"/>
          <p:cNvGrpSpPr/>
          <p:nvPr/>
        </p:nvGrpSpPr>
        <p:grpSpPr>
          <a:xfrm flipV="1">
            <a:off x="5148064" y="2096000"/>
            <a:ext cx="2212362" cy="907798"/>
            <a:chOff x="5756043" y="3289196"/>
            <a:chExt cx="900411" cy="866730"/>
          </a:xfrm>
        </p:grpSpPr>
        <p:sp>
          <p:nvSpPr>
            <p:cNvPr id="23" name="Arco 22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Triângulo isósceles 23"/>
            <p:cNvSpPr/>
            <p:nvPr/>
          </p:nvSpPr>
          <p:spPr>
            <a:xfrm flipV="1">
              <a:off x="6591120" y="3783962"/>
              <a:ext cx="65334" cy="130650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 rot="10960236" flipV="1">
            <a:off x="6516154" y="2704022"/>
            <a:ext cx="2212362" cy="907798"/>
            <a:chOff x="5756043" y="3289196"/>
            <a:chExt cx="900411" cy="866730"/>
          </a:xfrm>
        </p:grpSpPr>
        <p:sp>
          <p:nvSpPr>
            <p:cNvPr id="26" name="Arco 25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flipV="1">
              <a:off x="6591120" y="3783962"/>
              <a:ext cx="65334" cy="130650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 rot="16200000" flipV="1">
            <a:off x="990571" y="3170497"/>
            <a:ext cx="2118639" cy="907798"/>
            <a:chOff x="5756043" y="3289196"/>
            <a:chExt cx="900411" cy="866730"/>
          </a:xfrm>
        </p:grpSpPr>
        <p:sp>
          <p:nvSpPr>
            <p:cNvPr id="29" name="Arco 28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Triângulo isósceles 29"/>
            <p:cNvSpPr/>
            <p:nvPr/>
          </p:nvSpPr>
          <p:spPr>
            <a:xfrm flipV="1">
              <a:off x="6591120" y="3783962"/>
              <a:ext cx="65334" cy="130650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8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8311" y="1429793"/>
            <a:ext cx="3763568" cy="33146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2" y="1419622"/>
            <a:ext cx="3763568" cy="33146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sp>
        <p:nvSpPr>
          <p:cNvPr id="11" name="Elipse 10"/>
          <p:cNvSpPr/>
          <p:nvPr/>
        </p:nvSpPr>
        <p:spPr>
          <a:xfrm>
            <a:off x="7809465" y="4175948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16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6152" y="4080486"/>
            <a:ext cx="562335" cy="281168"/>
          </a:xfrm>
          <a:prstGeom prst="rect">
            <a:avLst/>
          </a:prstGeom>
        </p:spPr>
      </p:pic>
      <p:pic>
        <p:nvPicPr>
          <p:cNvPr id="20" name="Imagem 19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2654">
            <a:off x="2393063" y="3576711"/>
            <a:ext cx="315686" cy="581589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755576" y="170765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15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1838">
            <a:off x="6123621" y="2145196"/>
            <a:ext cx="602774" cy="30138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5492066" y="3883609"/>
            <a:ext cx="668741" cy="3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8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94" y="1321111"/>
            <a:ext cx="3826286" cy="33681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sp>
        <p:nvSpPr>
          <p:cNvPr id="11" name="Elipse 10"/>
          <p:cNvSpPr/>
          <p:nvPr/>
        </p:nvSpPr>
        <p:spPr>
          <a:xfrm>
            <a:off x="7884368" y="4175948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18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6755163" y="3379554"/>
            <a:ext cx="668741" cy="34927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2" y="1456833"/>
            <a:ext cx="3923755" cy="2811309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856941" y="3746397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17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933" y="3005203"/>
            <a:ext cx="720080" cy="36004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62308" y="2420173"/>
            <a:ext cx="644575" cy="322288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1184101" y="3157028"/>
            <a:ext cx="950877" cy="866730"/>
            <a:chOff x="5756043" y="3289196"/>
            <a:chExt cx="950877" cy="866730"/>
          </a:xfrm>
        </p:grpSpPr>
        <p:sp>
          <p:nvSpPr>
            <p:cNvPr id="23" name="Arco 22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Triângulo isósceles 23"/>
            <p:cNvSpPr/>
            <p:nvPr/>
          </p:nvSpPr>
          <p:spPr>
            <a:xfrm flipV="1">
              <a:off x="6562904" y="3770596"/>
              <a:ext cx="144016" cy="144016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 flipH="1">
            <a:off x="2050260" y="2641124"/>
            <a:ext cx="1945676" cy="866730"/>
            <a:chOff x="5756043" y="3289196"/>
            <a:chExt cx="904959" cy="866730"/>
          </a:xfrm>
        </p:grpSpPr>
        <p:sp>
          <p:nvSpPr>
            <p:cNvPr id="26" name="Arco 25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flipV="1">
              <a:off x="6587737" y="3765010"/>
              <a:ext cx="73265" cy="122905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28" name="Imagem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48450">
            <a:off x="7046900" y="1581762"/>
            <a:ext cx="371385" cy="638701"/>
          </a:xfrm>
          <a:prstGeom prst="rect">
            <a:avLst/>
          </a:prstGeom>
        </p:spPr>
      </p:pic>
      <p:cxnSp>
        <p:nvCxnSpPr>
          <p:cNvPr id="38" name="Conector de seta reta 37"/>
          <p:cNvCxnSpPr/>
          <p:nvPr/>
        </p:nvCxnSpPr>
        <p:spPr>
          <a:xfrm flipH="1" flipV="1">
            <a:off x="6660232" y="2355726"/>
            <a:ext cx="429302" cy="761213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o 40"/>
          <p:cNvGrpSpPr/>
          <p:nvPr/>
        </p:nvGrpSpPr>
        <p:grpSpPr>
          <a:xfrm rot="9301732">
            <a:off x="6294682" y="1441580"/>
            <a:ext cx="950877" cy="866730"/>
            <a:chOff x="5756043" y="3289196"/>
            <a:chExt cx="950877" cy="866730"/>
          </a:xfrm>
        </p:grpSpPr>
        <p:sp>
          <p:nvSpPr>
            <p:cNvPr id="42" name="Arco 41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158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Triângulo isósceles 42"/>
            <p:cNvSpPr/>
            <p:nvPr/>
          </p:nvSpPr>
          <p:spPr>
            <a:xfrm flipV="1">
              <a:off x="6562904" y="3770596"/>
              <a:ext cx="144016" cy="144016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17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44" y="1563638"/>
            <a:ext cx="3914299" cy="279819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63638"/>
            <a:ext cx="3914298" cy="2798192"/>
          </a:xfrm>
          <a:prstGeom prst="rect">
            <a:avLst/>
          </a:prstGeom>
        </p:spPr>
      </p:pic>
      <p:sp>
        <p:nvSpPr>
          <p:cNvPr id="29" name="Elipse 28"/>
          <p:cNvSpPr/>
          <p:nvPr/>
        </p:nvSpPr>
        <p:spPr>
          <a:xfrm>
            <a:off x="68356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19</a:t>
            </a:r>
          </a:p>
        </p:txBody>
      </p:sp>
      <p:sp>
        <p:nvSpPr>
          <p:cNvPr id="30" name="Elipse 29"/>
          <p:cNvSpPr/>
          <p:nvPr/>
        </p:nvSpPr>
        <p:spPr>
          <a:xfrm>
            <a:off x="5312007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6924822" y="3749006"/>
            <a:ext cx="668741" cy="349279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356" y="3004579"/>
            <a:ext cx="720080" cy="360041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9941">
            <a:off x="1493511" y="2320762"/>
            <a:ext cx="644575" cy="322288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5370" y="2829076"/>
            <a:ext cx="371385" cy="6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/>
          <p:cNvGrpSpPr/>
          <p:nvPr/>
        </p:nvGrpSpPr>
        <p:grpSpPr>
          <a:xfrm>
            <a:off x="357158" y="1142990"/>
            <a:ext cx="8429684" cy="1143008"/>
            <a:chOff x="214282" y="1285866"/>
            <a:chExt cx="8429684" cy="1143008"/>
          </a:xfrm>
        </p:grpSpPr>
        <p:sp>
          <p:nvSpPr>
            <p:cNvPr id="13" name="Retângulo 12"/>
            <p:cNvSpPr/>
            <p:nvPr/>
          </p:nvSpPr>
          <p:spPr>
            <a:xfrm>
              <a:off x="214282" y="1285866"/>
              <a:ext cx="8429684" cy="1143008"/>
            </a:xfrm>
            <a:prstGeom prst="rect">
              <a:avLst/>
            </a:prstGeom>
            <a:solidFill>
              <a:srgbClr val="006600">
                <a:alpha val="20000"/>
              </a:srgbClr>
            </a:solidFill>
            <a:ln w="254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 descr="preferencia cruzamento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0" y="1358780"/>
              <a:ext cx="2428892" cy="998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tângulo 15"/>
            <p:cNvSpPr/>
            <p:nvPr/>
          </p:nvSpPr>
          <p:spPr>
            <a:xfrm>
              <a:off x="2857488" y="1357304"/>
              <a:ext cx="5643602" cy="28575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Precedidos de Batedores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357158" y="2479046"/>
            <a:ext cx="8429684" cy="1143008"/>
            <a:chOff x="214282" y="2500312"/>
            <a:chExt cx="8429684" cy="1143008"/>
          </a:xfrm>
        </p:grpSpPr>
        <p:sp>
          <p:nvSpPr>
            <p:cNvPr id="14" name="Retângulo 13"/>
            <p:cNvSpPr/>
            <p:nvPr/>
          </p:nvSpPr>
          <p:spPr>
            <a:xfrm>
              <a:off x="214282" y="2500312"/>
              <a:ext cx="8429684" cy="1143008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 descr="serviço de utilidade públic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20" y="2571750"/>
              <a:ext cx="2428892" cy="10228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tângulo 16"/>
            <p:cNvSpPr/>
            <p:nvPr/>
          </p:nvSpPr>
          <p:spPr>
            <a:xfrm>
              <a:off x="2857488" y="2571750"/>
              <a:ext cx="5643602" cy="2857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Prestadores de Serviços de utilidade Pública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357158" y="3786196"/>
            <a:ext cx="8429684" cy="1071570"/>
            <a:chOff x="214282" y="3714758"/>
            <a:chExt cx="8429684" cy="1071570"/>
          </a:xfrm>
        </p:grpSpPr>
        <p:sp>
          <p:nvSpPr>
            <p:cNvPr id="15" name="Retângulo 14"/>
            <p:cNvSpPr/>
            <p:nvPr/>
          </p:nvSpPr>
          <p:spPr>
            <a:xfrm>
              <a:off x="214282" y="3714758"/>
              <a:ext cx="8429684" cy="1071570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Imagem 10" descr="bombeiro 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720" y="3759116"/>
              <a:ext cx="2286016" cy="9667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tângulo 17"/>
            <p:cNvSpPr/>
            <p:nvPr/>
          </p:nvSpPr>
          <p:spPr>
            <a:xfrm>
              <a:off x="2857488" y="3786196"/>
              <a:ext cx="5643602" cy="28575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Urgência, Policiamento ostensivo e Ordem pública</a:t>
              </a: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3000364" y="1643056"/>
            <a:ext cx="5558538" cy="430887"/>
            <a:chOff x="2857488" y="1846737"/>
            <a:chExt cx="5558538" cy="430887"/>
          </a:xfrm>
        </p:grpSpPr>
        <p:sp>
          <p:nvSpPr>
            <p:cNvPr id="20" name="Seta para a direita 19"/>
            <p:cNvSpPr/>
            <p:nvPr/>
          </p:nvSpPr>
          <p:spPr>
            <a:xfrm>
              <a:off x="2857488" y="1928808"/>
              <a:ext cx="357190" cy="28575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3272490" y="1846737"/>
              <a:ext cx="51435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Livre Passagem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3000364" y="2968479"/>
            <a:ext cx="5572164" cy="430887"/>
            <a:chOff x="2857488" y="2989745"/>
            <a:chExt cx="5572164" cy="430887"/>
          </a:xfrm>
        </p:grpSpPr>
        <p:sp>
          <p:nvSpPr>
            <p:cNvPr id="21" name="Seta para a direita 20"/>
            <p:cNvSpPr/>
            <p:nvPr/>
          </p:nvSpPr>
          <p:spPr>
            <a:xfrm>
              <a:off x="2857488" y="3071816"/>
              <a:ext cx="357190" cy="285752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3286116" y="2989745"/>
              <a:ext cx="51435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Livre Parada e Estacionamento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3000364" y="4155926"/>
            <a:ext cx="5572164" cy="430887"/>
            <a:chOff x="2857488" y="4180666"/>
            <a:chExt cx="5572164" cy="430887"/>
          </a:xfrm>
        </p:grpSpPr>
        <p:sp>
          <p:nvSpPr>
            <p:cNvPr id="22" name="Seta para a direita 21"/>
            <p:cNvSpPr/>
            <p:nvPr/>
          </p:nvSpPr>
          <p:spPr>
            <a:xfrm>
              <a:off x="2857488" y="4286262"/>
              <a:ext cx="357190" cy="285752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3286116" y="4180666"/>
              <a:ext cx="51435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Livre Passagem, Parada e Estacionamento</a:t>
              </a:r>
            </a:p>
          </p:txBody>
        </p:sp>
      </p:grp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PRIORIDADES no Trânsito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611EF2C-59F9-44EF-B495-97CE913E5659}"/>
              </a:ext>
            </a:extLst>
          </p:cNvPr>
          <p:cNvSpPr txBox="1"/>
          <p:nvPr/>
        </p:nvSpPr>
        <p:spPr>
          <a:xfrm>
            <a:off x="2987824" y="4545117"/>
            <a:ext cx="58579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i="1" dirty="0">
                <a:latin typeface="Calibri" pitchFamily="34" charset="0"/>
                <a:cs typeface="Calibri" pitchFamily="34" charset="0"/>
              </a:rPr>
              <a:t>(Bombeiro, Ambulância, Polícia, Fiscalização, Defesa Civil e Carceragem)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1181295" y="1249795"/>
            <a:ext cx="7639177" cy="938510"/>
          </a:xfrm>
          <a:prstGeom prst="roundRect">
            <a:avLst>
              <a:gd name="adj" fmla="val 9170"/>
            </a:avLst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253303" y="1275606"/>
            <a:ext cx="6860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 livre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circulação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parada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se dará somente quando na 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efetiva prestação de serviços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de urgência [...]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389534" y="2353349"/>
            <a:ext cx="7462042" cy="998545"/>
          </a:xfrm>
          <a:prstGeom prst="roundRect">
            <a:avLst>
              <a:gd name="adj" fmla="val 10050"/>
            </a:avLst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530688" y="2434498"/>
            <a:ext cx="5625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...identificado por dispositivo de sinalização </a:t>
            </a:r>
            <a:r>
              <a:rPr lang="pt-BR" sz="2400" b="1" i="1" dirty="0">
                <a:latin typeface="Calibri" pitchFamily="34" charset="0"/>
                <a:cs typeface="Calibri" pitchFamily="34" charset="0"/>
              </a:rPr>
              <a:t>sonora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400" b="1" i="1" dirty="0">
                <a:latin typeface="Calibri" pitchFamily="34" charset="0"/>
                <a:cs typeface="Calibri" pitchFamily="34" charset="0"/>
              </a:rPr>
              <a:t>luminosa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(giroflex e sirene).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PRIORIDADES no Trânsito</a:t>
            </a:r>
          </a:p>
        </p:txBody>
      </p:sp>
      <p:sp>
        <p:nvSpPr>
          <p:cNvPr id="16" name="Divisa 15"/>
          <p:cNvSpPr/>
          <p:nvPr/>
        </p:nvSpPr>
        <p:spPr>
          <a:xfrm flipH="1">
            <a:off x="7956376" y="2490001"/>
            <a:ext cx="472922" cy="780688"/>
          </a:xfrm>
          <a:prstGeom prst="chevron">
            <a:avLst/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ivisa 16"/>
          <p:cNvSpPr/>
          <p:nvPr/>
        </p:nvSpPr>
        <p:spPr>
          <a:xfrm flipH="1">
            <a:off x="8316416" y="2499983"/>
            <a:ext cx="472922" cy="780688"/>
          </a:xfrm>
          <a:prstGeom prst="chevron">
            <a:avLst/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Divisa 23"/>
          <p:cNvSpPr/>
          <p:nvPr/>
        </p:nvSpPr>
        <p:spPr>
          <a:xfrm>
            <a:off x="620253" y="1321181"/>
            <a:ext cx="457502" cy="780688"/>
          </a:xfrm>
          <a:prstGeom prst="chevron">
            <a:avLst/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ivisa 25"/>
          <p:cNvSpPr/>
          <p:nvPr/>
        </p:nvSpPr>
        <p:spPr>
          <a:xfrm>
            <a:off x="268295" y="1325915"/>
            <a:ext cx="457502" cy="780688"/>
          </a:xfrm>
          <a:prstGeom prst="chevron">
            <a:avLst/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eta dobrada 34">
            <a:extLst>
              <a:ext uri="{FF2B5EF4-FFF2-40B4-BE49-F238E27FC236}">
                <a16:creationId xmlns:a16="http://schemas.microsoft.com/office/drawing/2014/main" id="{325EA9B7-10CE-4D31-B224-52EFC80389C3}"/>
              </a:ext>
            </a:extLst>
          </p:cNvPr>
          <p:cNvSpPr/>
          <p:nvPr/>
        </p:nvSpPr>
        <p:spPr>
          <a:xfrm flipV="1">
            <a:off x="497046" y="3521397"/>
            <a:ext cx="1008112" cy="1044805"/>
          </a:xfrm>
          <a:prstGeom prst="ben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4DEA9337-F38A-4D00-A784-E2514246A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3327" y="1279006"/>
            <a:ext cx="964612" cy="88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uz do sol&#10;&#10;Descrição gerada automaticamente com confiança média">
            <a:extLst>
              <a:ext uri="{FF2B5EF4-FFF2-40B4-BE49-F238E27FC236}">
                <a16:creationId xmlns:a16="http://schemas.microsoft.com/office/drawing/2014/main" id="{B0074A0D-F7B5-4D19-9A1F-732DBB33FE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90" y="2437715"/>
            <a:ext cx="1557268" cy="84295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9C73F25-3AFE-40D8-A769-E5182E8689B7}"/>
              </a:ext>
            </a:extLst>
          </p:cNvPr>
          <p:cNvSpPr/>
          <p:nvPr/>
        </p:nvSpPr>
        <p:spPr>
          <a:xfrm>
            <a:off x="1492221" y="3598640"/>
            <a:ext cx="5600059" cy="11978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 o livre </a:t>
            </a:r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estacionamento</a:t>
            </a:r>
            <a:r>
              <a:rPr lang="pt-BR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obrigatório acionar dispositivo de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iluminação intermitente</a:t>
            </a:r>
            <a:r>
              <a:rPr lang="pt-BR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sendo dispensado do sonoro.</a:t>
            </a:r>
          </a:p>
        </p:txBody>
      </p:sp>
      <p:pic>
        <p:nvPicPr>
          <p:cNvPr id="4" name="Imagem 3" descr="Uma imagem contendo mesa, no interior, luz, aceso&#10;&#10;Descrição gerada automaticamente">
            <a:extLst>
              <a:ext uri="{FF2B5EF4-FFF2-40B4-BE49-F238E27FC236}">
                <a16:creationId xmlns:a16="http://schemas.microsoft.com/office/drawing/2014/main" id="{A283FFC3-0294-4223-A3AF-CEDD4BE8F0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663572"/>
            <a:ext cx="1790328" cy="113294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1488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  <p:bldP spid="18" grpId="0" animBg="1"/>
      <p:bldP spid="5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Imagem em preto e branco&#10;&#10;Descrição gerada automaticamente">
            <a:extLst>
              <a:ext uri="{FF2B5EF4-FFF2-40B4-BE49-F238E27FC236}">
                <a16:creationId xmlns:a16="http://schemas.microsoft.com/office/drawing/2014/main" id="{2CFFEAA0-62F7-4374-B29F-1F076F06F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98" y="1131590"/>
            <a:ext cx="2733965" cy="372387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PRIORIDADES no Trânsito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C2EDBB-4156-4670-817C-ECF2C7AB62D2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76823" y="3827710"/>
            <a:ext cx="668742" cy="36004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71BE246-BE4D-48EA-92AA-6BEA98ECA98E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17" y="1675625"/>
            <a:ext cx="397118" cy="64861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5E8F71F-6C99-4A26-B4B2-305BD77057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77" y="3856090"/>
            <a:ext cx="397118" cy="839930"/>
          </a:xfrm>
          <a:prstGeom prst="rect">
            <a:avLst/>
          </a:prstGeom>
        </p:spPr>
      </p:pic>
      <p:cxnSp>
        <p:nvCxnSpPr>
          <p:cNvPr id="9" name="Conector: Angulado 8">
            <a:extLst>
              <a:ext uri="{FF2B5EF4-FFF2-40B4-BE49-F238E27FC236}">
                <a16:creationId xmlns:a16="http://schemas.microsoft.com/office/drawing/2014/main" id="{1E4344F1-1032-46B1-9991-A202A0A447E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441562" y="1467438"/>
            <a:ext cx="818214" cy="722583"/>
          </a:xfrm>
          <a:prstGeom prst="bentConnector3">
            <a:avLst>
              <a:gd name="adj1" fmla="val 32673"/>
            </a:avLst>
          </a:prstGeom>
          <a:ln w="88900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6DA19472-EAEE-406A-8F75-F6BAFEBA13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4774" y="3132096"/>
            <a:ext cx="720080" cy="360041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024EC1F4-03EA-46EB-8512-7C4BDB13445F}"/>
              </a:ext>
            </a:extLst>
          </p:cNvPr>
          <p:cNvSpPr/>
          <p:nvPr/>
        </p:nvSpPr>
        <p:spPr>
          <a:xfrm>
            <a:off x="5724064" y="1131590"/>
            <a:ext cx="432111" cy="3723878"/>
          </a:xfrm>
          <a:prstGeom prst="rect">
            <a:avLst/>
          </a:prstGeom>
          <a:blipFill dpi="0" rotWithShape="1">
            <a:blip r:embed="rId9"/>
            <a:srcRect/>
            <a:tile tx="0" ty="0" sx="20000" sy="20000" flip="none" algn="tl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A39297FF-B795-4C97-A257-3FED1C86966D}"/>
              </a:ext>
            </a:extLst>
          </p:cNvPr>
          <p:cNvSpPr/>
          <p:nvPr/>
        </p:nvSpPr>
        <p:spPr>
          <a:xfrm flipH="1">
            <a:off x="5724063" y="1131590"/>
            <a:ext cx="36000" cy="372387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0576C0A0-A932-4CA3-A073-D8034317AC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3158585" y="2575270"/>
            <a:ext cx="668741" cy="349279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6B0BF2BB-CCD7-48A4-897D-EC0AA6B7CAB7}"/>
              </a:ext>
            </a:extLst>
          </p:cNvPr>
          <p:cNvSpPr txBox="1"/>
          <p:nvPr/>
        </p:nvSpPr>
        <p:spPr>
          <a:xfrm>
            <a:off x="999523" y="1385573"/>
            <a:ext cx="1975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i="1" dirty="0">
                <a:latin typeface="Calibri" pitchFamily="34" charset="0"/>
                <a:cs typeface="Calibri" pitchFamily="34" charset="0"/>
              </a:rPr>
              <a:t>CONDUTORES </a:t>
            </a:r>
            <a:br>
              <a:rPr lang="pt-BR" sz="2000" b="1" i="1" dirty="0">
                <a:latin typeface="Calibri" pitchFamily="34" charset="0"/>
                <a:cs typeface="Calibri" pitchFamily="34" charset="0"/>
              </a:rPr>
            </a:br>
            <a:r>
              <a:rPr lang="pt-BR" sz="2000" i="1" dirty="0">
                <a:latin typeface="Calibri" pitchFamily="34" charset="0"/>
                <a:cs typeface="Calibri" pitchFamily="34" charset="0"/>
              </a:rPr>
              <a:t>Ir para à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direita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e deixar livre a passagem pela</a:t>
            </a:r>
            <a:r>
              <a:rPr lang="pt-BR" sz="20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esquerda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23C3681-63E3-4BD1-9A9F-B222A710BBB8}"/>
              </a:ext>
            </a:extLst>
          </p:cNvPr>
          <p:cNvSpPr txBox="1"/>
          <p:nvPr/>
        </p:nvSpPr>
        <p:spPr>
          <a:xfrm>
            <a:off x="6374451" y="2531727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i="1" dirty="0">
                <a:latin typeface="Calibri" pitchFamily="34" charset="0"/>
                <a:cs typeface="Calibri" pitchFamily="34" charset="0"/>
              </a:rPr>
              <a:t>PEDESTRES </a:t>
            </a:r>
            <a:br>
              <a:rPr lang="pt-BR" sz="2000" b="1" i="1" dirty="0">
                <a:latin typeface="Calibri" pitchFamily="34" charset="0"/>
                <a:cs typeface="Calibri" pitchFamily="34" charset="0"/>
              </a:rPr>
            </a:br>
            <a:r>
              <a:rPr lang="pt-BR" sz="2000" i="1" dirty="0">
                <a:latin typeface="Calibri" pitchFamily="34" charset="0"/>
                <a:cs typeface="Calibri" pitchFamily="34" charset="0"/>
              </a:rPr>
              <a:t>Aguardar na </a:t>
            </a:r>
            <a:r>
              <a:rPr lang="pt-BR" sz="2000" b="1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calçada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D4496A-4A3C-4223-BB88-2BEBDDDBE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40" b="94624" l="60741" r="93704">
                        <a14:foregroundMark x1="76296" y1="12366" x2="76296" y2="12366"/>
                        <a14:foregroundMark x1="61481" y1="50538" x2="61481" y2="50538"/>
                        <a14:foregroundMark x1="73333" y1="91935" x2="73333" y2="91935"/>
                        <a14:foregroundMark x1="81852" y1="93011" x2="81852" y2="93011"/>
                        <a14:foregroundMark x1="74444" y1="94624" x2="74444" y2="94624"/>
                        <a14:foregroundMark x1="80741" y1="94624" x2="80741" y2="9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87" r="2213"/>
          <a:stretch/>
        </p:blipFill>
        <p:spPr bwMode="auto">
          <a:xfrm>
            <a:off x="5769099" y="1491630"/>
            <a:ext cx="371077" cy="6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E39906BD-55EC-4456-A9A0-F5928D4FA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52" b="93548" l="8519" r="40000">
                        <a14:foregroundMark x1="22593" y1="12366" x2="22593" y2="12366"/>
                        <a14:foregroundMark x1="23704" y1="6452" x2="23704" y2="6452"/>
                        <a14:foregroundMark x1="18889" y1="92473" x2="18889" y2="92473"/>
                        <a14:foregroundMark x1="28519" y1="93548" x2="28519" y2="93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3" r="55949"/>
          <a:stretch/>
        </p:blipFill>
        <p:spPr bwMode="auto">
          <a:xfrm>
            <a:off x="5757232" y="3661231"/>
            <a:ext cx="432111" cy="75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Seta: para a Direita 53">
            <a:extLst>
              <a:ext uri="{FF2B5EF4-FFF2-40B4-BE49-F238E27FC236}">
                <a16:creationId xmlns:a16="http://schemas.microsoft.com/office/drawing/2014/main" id="{E9659A5A-6AAD-4418-BC3C-28401EFE1AB3}"/>
              </a:ext>
            </a:extLst>
          </p:cNvPr>
          <p:cNvSpPr/>
          <p:nvPr/>
        </p:nvSpPr>
        <p:spPr>
          <a:xfrm>
            <a:off x="2648432" y="4103157"/>
            <a:ext cx="504056" cy="396638"/>
          </a:xfrm>
          <a:prstGeom prst="rightArrow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F4586B41-A71B-408F-880D-46807A7D4D12}"/>
              </a:ext>
            </a:extLst>
          </p:cNvPr>
          <p:cNvSpPr txBox="1"/>
          <p:nvPr/>
        </p:nvSpPr>
        <p:spPr>
          <a:xfrm>
            <a:off x="1345975" y="3799459"/>
            <a:ext cx="1865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i="1" dirty="0">
                <a:latin typeface="Calibri" pitchFamily="34" charset="0"/>
                <a:cs typeface="Calibri" pitchFamily="34" charset="0"/>
              </a:rPr>
              <a:t>Veículo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em serviço de urgência</a:t>
            </a:r>
            <a:endParaRPr lang="pt-BR" sz="2000" b="1" i="1" dirty="0">
              <a:solidFill>
                <a:srgbClr val="FF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7" name="Gráfico 56" descr="Sirene com preenchimento sólido">
            <a:extLst>
              <a:ext uri="{FF2B5EF4-FFF2-40B4-BE49-F238E27FC236}">
                <a16:creationId xmlns:a16="http://schemas.microsoft.com/office/drawing/2014/main" id="{4CFCB7C6-2D30-411C-B116-5BAC66D749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21913" y="4114903"/>
            <a:ext cx="302976" cy="30297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9B7713-7409-42A8-88D9-28E3E30816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97741" y="2355900"/>
            <a:ext cx="1585097" cy="8291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57241A0-AE3E-403A-8D67-E71EC22C1B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69398" y="1241163"/>
            <a:ext cx="1676545" cy="15911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2C64C9-ABF0-4D19-921A-9473993460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96854" y="3005239"/>
            <a:ext cx="1646063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539552" y="1736260"/>
            <a:ext cx="42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►C, D ou 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203848" y="3348433"/>
            <a:ext cx="5595311" cy="135549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 </a:t>
            </a:r>
            <a:r>
              <a:rPr lang="pt-BR" dirty="0">
                <a:solidFill>
                  <a:srgbClr val="FF6600"/>
                </a:solidFill>
                <a:latin typeface="+mj-lt"/>
              </a:rPr>
              <a:t>trator de roda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os equipamentos automotores destinados a executar trabalhos </a:t>
            </a:r>
            <a:r>
              <a:rPr lang="pt-BR" dirty="0">
                <a:solidFill>
                  <a:srgbClr val="FF6600"/>
                </a:solidFill>
                <a:latin typeface="+mj-lt"/>
              </a:rPr>
              <a:t>agrícolas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poderão ser conduzidos em via pública também por condutor habilitado na </a:t>
            </a:r>
            <a:r>
              <a:rPr lang="pt-BR" dirty="0">
                <a:solidFill>
                  <a:srgbClr val="00B050"/>
                </a:solidFill>
                <a:latin typeface="+mj-lt"/>
              </a:rPr>
              <a:t>categoria B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CTB, art. 144 CTB,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Parágrafo único)</a:t>
            </a:r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4727" y="2427734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rIns="540000" rtlCol="0">
            <a:spAutoFit/>
          </a:bodyPr>
          <a:lstStyle/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Obs.</a:t>
            </a:r>
            <a:r>
              <a:rPr lang="pt-BR" sz="20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é obrigatória HABILITAÇÃO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para operar estas máquinas em canteiros de obras –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fora das vias públicas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Arredondar Retângulo no Mesmo Canto Lateral 7"/>
          <p:cNvSpPr/>
          <p:nvPr/>
        </p:nvSpPr>
        <p:spPr>
          <a:xfrm rot="5400000">
            <a:off x="988492" y="140331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OPERADOR DE MÁQUINAS - EAR</a:t>
            </a:r>
          </a:p>
        </p:txBody>
      </p:sp>
      <p:pic>
        <p:nvPicPr>
          <p:cNvPr id="2052" name="Picture 4" descr="Resultado de imagem para retroescavadeira de esteira">
            <a:extLst>
              <a:ext uri="{FF2B5EF4-FFF2-40B4-BE49-F238E27FC236}">
                <a16:creationId xmlns:a16="http://schemas.microsoft.com/office/drawing/2014/main" id="{1B8F8937-1727-414F-8690-F42C31CE2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78" y="577298"/>
            <a:ext cx="2611189" cy="196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trator de roda">
            <a:extLst>
              <a:ext uri="{FF2B5EF4-FFF2-40B4-BE49-F238E27FC236}">
                <a16:creationId xmlns:a16="http://schemas.microsoft.com/office/drawing/2014/main" id="{CD8263EC-1469-4D83-9E44-F5F670780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6601"/>
          <a:stretch/>
        </p:blipFill>
        <p:spPr bwMode="auto">
          <a:xfrm>
            <a:off x="463454" y="3333242"/>
            <a:ext cx="2448272" cy="1592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3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428596" y="1214428"/>
            <a:ext cx="3714776" cy="1714512"/>
            <a:chOff x="214282" y="1285866"/>
            <a:chExt cx="3429024" cy="1714512"/>
          </a:xfrm>
        </p:grpSpPr>
        <p:sp>
          <p:nvSpPr>
            <p:cNvPr id="9" name="Retângulo 8"/>
            <p:cNvSpPr/>
            <p:nvPr/>
          </p:nvSpPr>
          <p:spPr>
            <a:xfrm>
              <a:off x="214282" y="1285866"/>
              <a:ext cx="3429024" cy="1714512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214282" y="1285866"/>
              <a:ext cx="3429024" cy="35719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PREFERÊNCIA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786314" y="1214428"/>
            <a:ext cx="3857652" cy="3643338"/>
            <a:chOff x="4500562" y="1285866"/>
            <a:chExt cx="3429024" cy="3345923"/>
          </a:xfrm>
        </p:grpSpPr>
        <p:sp>
          <p:nvSpPr>
            <p:cNvPr id="11" name="Retângulo 10"/>
            <p:cNvSpPr/>
            <p:nvPr/>
          </p:nvSpPr>
          <p:spPr>
            <a:xfrm>
              <a:off x="4500562" y="1285866"/>
              <a:ext cx="3429024" cy="3345923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>
                <a:buFont typeface="Wingdings" pitchFamily="2" charset="2"/>
                <a:buChar char="ü"/>
              </a:pPr>
              <a:endParaRPr lang="pt-BR" sz="2000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4500562" y="1285866"/>
              <a:ext cx="3429024" cy="3571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PRIORIDADE</a:t>
              </a:r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4929190" y="1693174"/>
            <a:ext cx="350046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►Socorro de Incêndio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►Salvamento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►Polícia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►Fiscalização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►Operação de Trânsito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►Ambulância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►Batedores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►Serviços de Utilidade Pública</a:t>
            </a:r>
            <a:endParaRPr lang="pt-BR" sz="2000" dirty="0">
              <a:solidFill>
                <a:srgbClr val="00B05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28596" y="1643056"/>
            <a:ext cx="33575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►Rodovia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►Rotatória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►Direita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36097"/>
            <a:ext cx="2269952" cy="180163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Quadro Comparativo</a:t>
            </a:r>
          </a:p>
        </p:txBody>
      </p:sp>
    </p:spTree>
    <p:extLst>
      <p:ext uri="{BB962C8B-B14F-4D97-AF65-F5344CB8AC3E}">
        <p14:creationId xmlns:p14="http://schemas.microsoft.com/office/powerpoint/2010/main" val="329459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14282" y="1357304"/>
            <a:ext cx="5286412" cy="428628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Para virar à Direita, o condutor deve...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285720" y="2428874"/>
            <a:ext cx="8358246" cy="1956185"/>
            <a:chOff x="285720" y="2428874"/>
            <a:chExt cx="8358246" cy="1956185"/>
          </a:xfrm>
        </p:grpSpPr>
        <p:pic>
          <p:nvPicPr>
            <p:cNvPr id="9" name="Imagem 8" descr="entrar à direit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0" y="2428874"/>
              <a:ext cx="2786082" cy="19561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CaixaDeTexto 10"/>
            <p:cNvSpPr txBox="1"/>
            <p:nvPr/>
          </p:nvSpPr>
          <p:spPr>
            <a:xfrm>
              <a:off x="3357554" y="2786064"/>
              <a:ext cx="52864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...aproximar-se, o máximo possível, do </a:t>
              </a:r>
              <a:r>
                <a:rPr lang="pt-BR" sz="2200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bordo direito da via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e executar a manobra no menor espaço possível.</a:t>
              </a:r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Conversão à Direita</a:t>
            </a:r>
          </a:p>
        </p:txBody>
      </p:sp>
    </p:spTree>
    <p:extLst>
      <p:ext uri="{BB962C8B-B14F-4D97-AF65-F5344CB8AC3E}">
        <p14:creationId xmlns:p14="http://schemas.microsoft.com/office/powerpoint/2010/main" val="333369612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92672" y="1129364"/>
            <a:ext cx="5643602" cy="4286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Para virar à Esquerda, o condutor deve...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42844" y="1707654"/>
            <a:ext cx="2643206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SENTIDO DUPLO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032263" y="1707654"/>
            <a:ext cx="2643206" cy="3571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SENTIDO ÚNICO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115854" y="702392"/>
            <a:ext cx="2741510" cy="3571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COM ACOSTAMENTO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Conversão à Esquerda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190" y="2116589"/>
            <a:ext cx="2632520" cy="26432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2265" y="2121933"/>
            <a:ext cx="2643206" cy="264320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54" y="1121953"/>
            <a:ext cx="2741510" cy="3734401"/>
          </a:xfrm>
          <a:prstGeom prst="rect">
            <a:avLst/>
          </a:prstGeom>
        </p:spPr>
      </p:pic>
      <p:pic>
        <p:nvPicPr>
          <p:cNvPr id="24" name="Imagem 2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9812" y="4023240"/>
            <a:ext cx="469345" cy="275973"/>
          </a:xfrm>
          <a:prstGeom prst="rect">
            <a:avLst/>
          </a:prstGeom>
        </p:spPr>
      </p:pic>
      <p:pic>
        <p:nvPicPr>
          <p:cNvPr id="25" name="Imagem 24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21" y="3933228"/>
            <a:ext cx="321244" cy="46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9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referencia rotator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59" y="1230310"/>
            <a:ext cx="3254249" cy="154747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3" name="CaixaDeTexto 12"/>
          <p:cNvSpPr txBox="1"/>
          <p:nvPr/>
        </p:nvSpPr>
        <p:spPr>
          <a:xfrm>
            <a:off x="3611407" y="1357304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Retorno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deverá ser executado em 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locais apropriados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como trevos, canteiros centrais, rotatórias, praças e viadutos;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28596" y="3429006"/>
            <a:ext cx="6072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Onde não houver locais apropriados, 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Retorno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poderá ser feito utilizando as 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áreas de interseção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Manobra de Retorno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571750"/>
            <a:ext cx="2286000" cy="2286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656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15"/>
          <p:cNvSpPr>
            <a:spLocks noGrp="1"/>
          </p:cNvSpPr>
          <p:nvPr>
            <p:ph idx="1"/>
          </p:nvPr>
        </p:nvSpPr>
        <p:spPr>
          <a:xfrm>
            <a:off x="357158" y="1500174"/>
            <a:ext cx="5286412" cy="100013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buNone/>
              <a:tabLst>
                <a:tab pos="3773488" algn="l"/>
              </a:tabLst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PASSAGEM: avançar à frente de outro veículo, </a:t>
            </a: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sem mudar de faixa </a:t>
            </a:r>
            <a:r>
              <a:rPr lang="pt-BR" i="1" dirty="0">
                <a:latin typeface="Calibri" pitchFamily="34" charset="0"/>
                <a:cs typeface="Calibri" pitchFamily="34" charset="0"/>
              </a:rPr>
              <a:t>de trânsito.</a:t>
            </a:r>
          </a:p>
        </p:txBody>
      </p:sp>
      <p:pic>
        <p:nvPicPr>
          <p:cNvPr id="13" name="Imagem 12" descr="ultrapassa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3071816"/>
            <a:ext cx="2722360" cy="1729516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  <p:pic>
        <p:nvPicPr>
          <p:cNvPr id="14" name="Imagem 13" descr="distância later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7" y="1040342"/>
            <a:ext cx="3173141" cy="192484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5" name="CaixaDeTexto 14"/>
          <p:cNvSpPr txBox="1"/>
          <p:nvPr/>
        </p:nvSpPr>
        <p:spPr>
          <a:xfrm>
            <a:off x="3071802" y="3286130"/>
            <a:ext cx="5748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Calibri" pitchFamily="34" charset="0"/>
                <a:cs typeface="Calibri" pitchFamily="34" charset="0"/>
              </a:rPr>
              <a:t>ULTRAPASSAGEM: avançar à frente de outro veículo,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mudando de faixa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e retornando à faixa de origem após a manobra.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PASSAGEM - ULTRAPASSAGEM</a:t>
            </a:r>
          </a:p>
        </p:txBody>
      </p:sp>
    </p:spTree>
    <p:extLst>
      <p:ext uri="{BB962C8B-B14F-4D97-AF65-F5344CB8AC3E}">
        <p14:creationId xmlns:p14="http://schemas.microsoft.com/office/powerpoint/2010/main" val="161104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5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ltrapassa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6"/>
            <a:ext cx="3180662" cy="171451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1" name="CaixaDeTexto 10"/>
          <p:cNvSpPr txBox="1"/>
          <p:nvPr/>
        </p:nvSpPr>
        <p:spPr>
          <a:xfrm>
            <a:off x="3428992" y="1571618"/>
            <a:ext cx="521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  <a:cs typeface="Calibri" pitchFamily="34" charset="0"/>
              </a:rPr>
              <a:t>As ultrapassagens devem ser realizadas pelo 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lado </a:t>
            </a:r>
            <a:r>
              <a:rPr lang="pt-BR" sz="2400" b="1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esquerdo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da via;</a:t>
            </a:r>
          </a:p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67544" y="3245902"/>
            <a:ext cx="514980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i="1" dirty="0">
                <a:latin typeface="Calibri" pitchFamily="34" charset="0"/>
                <a:cs typeface="Calibri" pitchFamily="34" charset="0"/>
              </a:rPr>
              <a:t>É permitido 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ultrapassar  pela </a:t>
            </a:r>
            <a:r>
              <a:rPr lang="pt-BR" sz="2400" b="1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direita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quando o veículo da frente indicar que  vai entrar para à esquerda.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59782"/>
            <a:ext cx="3054978" cy="201546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sinalizar com antecedenci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2285998"/>
            <a:ext cx="3884852" cy="239914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1" name="CaixaDeTexto 10"/>
          <p:cNvSpPr txBox="1"/>
          <p:nvPr/>
        </p:nvSpPr>
        <p:spPr>
          <a:xfrm>
            <a:off x="214282" y="1357304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  <a:cs typeface="Calibri" pitchFamily="34" charset="0"/>
              </a:rPr>
              <a:t>Ao ultrapassar o condutor deve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SINALIZAR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com a 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luz indicadora de direção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(seta) ou gesto de 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braço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. 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</p:spTree>
    <p:extLst>
      <p:ext uri="{BB962C8B-B14F-4D97-AF65-F5344CB8AC3E}">
        <p14:creationId xmlns:p14="http://schemas.microsoft.com/office/powerpoint/2010/main" val="131792087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14282" y="1092818"/>
            <a:ext cx="464347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Antes de ultrapassar o condutor deve: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216584" y="1571618"/>
            <a:ext cx="8355944" cy="857256"/>
            <a:chOff x="216584" y="1714494"/>
            <a:chExt cx="8355944" cy="857256"/>
          </a:xfrm>
        </p:grpSpPr>
        <p:pic>
          <p:nvPicPr>
            <p:cNvPr id="11" name="Imagem 10" descr="observar retaguar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584" y="1714494"/>
              <a:ext cx="1732833" cy="857256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5" name="Retângulo de cantos arredondados 14"/>
            <p:cNvSpPr/>
            <p:nvPr/>
          </p:nvSpPr>
          <p:spPr>
            <a:xfrm>
              <a:off x="2071670" y="1785932"/>
              <a:ext cx="6500858" cy="714380"/>
            </a:xfrm>
            <a:prstGeom prst="roundRect">
              <a:avLst>
                <a:gd name="adj" fmla="val 10893"/>
              </a:avLst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►Verificar se nenhum condutor </a:t>
              </a:r>
              <a:r>
                <a:rPr lang="pt-BR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que o esteja seguindo </a:t>
              </a:r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tenha iniciado a ultrapassagem primeiro.</a:t>
              </a:r>
              <a:endParaRPr lang="pt-BR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214282" y="2746525"/>
            <a:ext cx="8358246" cy="910835"/>
            <a:chOff x="214282" y="2714626"/>
            <a:chExt cx="8358246" cy="910835"/>
          </a:xfrm>
        </p:grpSpPr>
        <p:pic>
          <p:nvPicPr>
            <p:cNvPr id="13" name="Imagem 12" descr="observar à frent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282" y="2714626"/>
              <a:ext cx="1714512" cy="910835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6" name="Retângulo de cantos arredondados 15"/>
            <p:cNvSpPr/>
            <p:nvPr/>
          </p:nvSpPr>
          <p:spPr>
            <a:xfrm>
              <a:off x="2071670" y="2807330"/>
              <a:ext cx="6500858" cy="714380"/>
            </a:xfrm>
            <a:prstGeom prst="roundRect">
              <a:avLst>
                <a:gd name="adj" fmla="val 10893"/>
              </a:avLst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►Verificar se o </a:t>
              </a:r>
              <a:r>
                <a:rPr lang="pt-BR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veículo da frente</a:t>
              </a:r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não indicou a intenção de ultrapassar um terceiro.</a:t>
              </a:r>
              <a:endParaRPr lang="pt-BR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16584" y="3946931"/>
            <a:ext cx="8355944" cy="910835"/>
            <a:chOff x="216584" y="3786196"/>
            <a:chExt cx="8355944" cy="910835"/>
          </a:xfrm>
        </p:grpSpPr>
        <p:pic>
          <p:nvPicPr>
            <p:cNvPr id="14" name="Imagem 13" descr="veículos lentos em fil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584" y="3786196"/>
              <a:ext cx="1714512" cy="910835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7" name="Retângulo de cantos arredondados 16"/>
            <p:cNvSpPr/>
            <p:nvPr/>
          </p:nvSpPr>
          <p:spPr>
            <a:xfrm>
              <a:off x="2071670" y="3929072"/>
              <a:ext cx="6500858" cy="714380"/>
            </a:xfrm>
            <a:prstGeom prst="roundRect">
              <a:avLst>
                <a:gd name="adj" fmla="val 11855"/>
              </a:avLst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►Observar se a </a:t>
              </a:r>
              <a:r>
                <a:rPr lang="pt-BR" b="1" i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faixa à esquerda</a:t>
              </a:r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está livre numa </a:t>
              </a:r>
              <a:r>
                <a:rPr lang="pt-BR" b="1" i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extensão suficiente</a:t>
              </a:r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para que a manobra possa ser executada com segurança</a:t>
              </a:r>
              <a:endParaRPr lang="pt-BR" i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</p:spTree>
    <p:extLst>
      <p:ext uri="{BB962C8B-B14F-4D97-AF65-F5344CB8AC3E}">
        <p14:creationId xmlns:p14="http://schemas.microsoft.com/office/powerpoint/2010/main" val="36130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03993" y="1142990"/>
            <a:ext cx="464347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Ao ser ultrapassado o condutor deve: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428596" y="1250956"/>
            <a:ext cx="8429684" cy="1765598"/>
            <a:chOff x="214282" y="1357286"/>
            <a:chExt cx="8429684" cy="1765598"/>
          </a:xfrm>
        </p:grpSpPr>
        <p:pic>
          <p:nvPicPr>
            <p:cNvPr id="10" name="Imagem 9" descr="passagem pela esquer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7884" y="1357286"/>
              <a:ext cx="2786082" cy="1765598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3" name="CaixaDeTexto 12"/>
            <p:cNvSpPr txBox="1"/>
            <p:nvPr/>
          </p:nvSpPr>
          <p:spPr>
            <a:xfrm>
              <a:off x="214282" y="1785932"/>
              <a:ext cx="55007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►Se estiver na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faixa da esquerda 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deslocar-se para a da direita sem acelerar a marcha.</a:t>
              </a:r>
              <a:endParaRPr lang="pt-BR" sz="2200" i="1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357158" y="2928940"/>
            <a:ext cx="8429684" cy="1785950"/>
            <a:chOff x="142844" y="3000378"/>
            <a:chExt cx="8429684" cy="1785950"/>
          </a:xfrm>
        </p:grpSpPr>
        <p:pic>
          <p:nvPicPr>
            <p:cNvPr id="11" name="Imagem 10" descr="retornando à faixa de origem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44" y="3000378"/>
              <a:ext cx="3123256" cy="1785950"/>
            </a:xfrm>
            <a:prstGeom prst="rect">
              <a:avLst/>
            </a:prstGeom>
            <a:effectLst>
              <a:softEdge rad="38100"/>
            </a:effectLst>
          </p:spPr>
        </p:pic>
        <p:sp>
          <p:nvSpPr>
            <p:cNvPr id="15" name="CaixaDeTexto 14"/>
            <p:cNvSpPr txBox="1"/>
            <p:nvPr/>
          </p:nvSpPr>
          <p:spPr>
            <a:xfrm>
              <a:off x="3357554" y="3571882"/>
              <a:ext cx="52149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►Se estiver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em outra faixa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permanecer onde está sem acelerar a marcha.</a:t>
              </a:r>
              <a:endParaRPr lang="pt-BR" sz="2200" i="1" dirty="0"/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</p:spTree>
    <p:extLst>
      <p:ext uri="{BB962C8B-B14F-4D97-AF65-F5344CB8AC3E}">
        <p14:creationId xmlns:p14="http://schemas.microsoft.com/office/powerpoint/2010/main" val="37355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32899" y="1103451"/>
            <a:ext cx="6522124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É proibido ultrapassar em vias de mão dupla quando: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428596" y="1640063"/>
            <a:ext cx="8429684" cy="1714512"/>
            <a:chOff x="214282" y="1714494"/>
            <a:chExt cx="8429684" cy="1714512"/>
          </a:xfrm>
        </p:grpSpPr>
        <p:pic>
          <p:nvPicPr>
            <p:cNvPr id="10" name="Imagem 9" descr="proibido ultrapassar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282" y="1714494"/>
              <a:ext cx="3074296" cy="1714512"/>
            </a:xfrm>
            <a:prstGeom prst="rect">
              <a:avLst/>
            </a:prstGeom>
            <a:effectLst>
              <a:softEdge rad="50800"/>
            </a:effectLst>
          </p:spPr>
        </p:pic>
        <p:sp>
          <p:nvSpPr>
            <p:cNvPr id="13" name="CaixaDeTexto 12"/>
            <p:cNvSpPr txBox="1"/>
            <p:nvPr/>
          </p:nvSpPr>
          <p:spPr>
            <a:xfrm>
              <a:off x="3357554" y="1785932"/>
              <a:ext cx="52864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Nos trechos em curvas e aclives sem visibilidade, pontes, viadutos, passagens de nível e travessias de pedestres...</a:t>
              </a:r>
              <a:endParaRPr lang="pt-BR" sz="2200" i="1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1214414" y="3129528"/>
            <a:ext cx="7450818" cy="1659781"/>
            <a:chOff x="1214414" y="3129528"/>
            <a:chExt cx="7450818" cy="1659781"/>
          </a:xfrm>
        </p:grpSpPr>
        <p:pic>
          <p:nvPicPr>
            <p:cNvPr id="11" name="Imagem 10" descr="ultrapassar nos cruzamento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3398" y="3129528"/>
              <a:ext cx="3071834" cy="1659781"/>
            </a:xfrm>
            <a:prstGeom prst="rect">
              <a:avLst/>
            </a:prstGeom>
            <a:effectLst>
              <a:softEdge rad="50800"/>
            </a:effectLst>
          </p:spPr>
        </p:pic>
        <p:sp>
          <p:nvSpPr>
            <p:cNvPr id="14" name="CaixaDeTexto 13"/>
            <p:cNvSpPr txBox="1"/>
            <p:nvPr/>
          </p:nvSpPr>
          <p:spPr>
            <a:xfrm>
              <a:off x="1214414" y="3855375"/>
              <a:ext cx="42862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...nas interseções ou próximo à elas.</a:t>
              </a:r>
              <a:endParaRPr lang="pt-BR" sz="2200" i="1" dirty="0"/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</p:spTree>
    <p:extLst>
      <p:ext uri="{BB962C8B-B14F-4D97-AF65-F5344CB8AC3E}">
        <p14:creationId xmlns:p14="http://schemas.microsoft.com/office/powerpoint/2010/main" val="3024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2768" y="3488585"/>
            <a:ext cx="9146768" cy="1370643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19297" y="1635646"/>
            <a:ext cx="811980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►Cat. A → mínimo 2 anos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Motofrete / Mototáxi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04710" y="3747767"/>
            <a:ext cx="3494650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Autorização do Detran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Registro veículo de Aluguel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Equipado com mata-cachorro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16016" y="3747767"/>
            <a:ext cx="3823274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Antena Corta-Pipas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Inspeção Semestral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Baú dentro das especificações</a:t>
            </a:r>
          </a:p>
        </p:txBody>
      </p:sp>
      <p:sp>
        <p:nvSpPr>
          <p:cNvPr id="13" name="Arredondar Retângulo no Mesmo Canto Lateral 12"/>
          <p:cNvSpPr/>
          <p:nvPr/>
        </p:nvSpPr>
        <p:spPr>
          <a:xfrm rot="5400000">
            <a:off x="1564557" y="-435734"/>
            <a:ext cx="360000" cy="349464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Condutor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MOTOFRETE | MOTOTAXI - EAR</a:t>
            </a:r>
          </a:p>
        </p:txBody>
      </p:sp>
      <p:pic>
        <p:nvPicPr>
          <p:cNvPr id="2052" name="Picture 4" descr="http://www.treinarnotransito.com.br/wp-content/uploads/2013/05/motofrete-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92741"/>
            <a:ext cx="2812139" cy="1759744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edondar Retângulo no Mesmo Canto Lateral 12">
            <a:extLst>
              <a:ext uri="{FF2B5EF4-FFF2-40B4-BE49-F238E27FC236}">
                <a16:creationId xmlns:a16="http://schemas.microsoft.com/office/drawing/2014/main" id="{A561DCFE-267D-4416-B2C0-A4F7879170DA}"/>
              </a:ext>
            </a:extLst>
          </p:cNvPr>
          <p:cNvSpPr/>
          <p:nvPr/>
        </p:nvSpPr>
        <p:spPr>
          <a:xfrm rot="5400000">
            <a:off x="1563472" y="1779762"/>
            <a:ext cx="360000" cy="349464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Veículo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193016" y="1356305"/>
            <a:ext cx="845095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Ao </a:t>
            </a:r>
            <a:r>
              <a:rPr lang="pt-BR" sz="2200" b="1" dirty="0">
                <a:latin typeface="Calibri" pitchFamily="34" charset="0"/>
                <a:cs typeface="Calibri" pitchFamily="34" charset="0"/>
              </a:rPr>
              <a:t>ultrapassar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 um veículo de </a:t>
            </a:r>
            <a:r>
              <a:rPr lang="pt-BR" sz="2200" b="1" dirty="0">
                <a:solidFill>
                  <a:srgbClr val="FFFF99"/>
                </a:solidFill>
                <a:latin typeface="Calibri" pitchFamily="34" charset="0"/>
                <a:cs typeface="Calibri" pitchFamily="34" charset="0"/>
              </a:rPr>
              <a:t>Transporte Coletivo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 de passageiros...</a:t>
            </a:r>
          </a:p>
        </p:txBody>
      </p:sp>
      <p:pic>
        <p:nvPicPr>
          <p:cNvPr id="9" name="Imagem 8" descr="ultrapassar coletiv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253303"/>
            <a:ext cx="4214842" cy="199973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1" name="CaixaDeTexto 10"/>
          <p:cNvSpPr txBox="1"/>
          <p:nvPr/>
        </p:nvSpPr>
        <p:spPr>
          <a:xfrm>
            <a:off x="4538916" y="2019638"/>
            <a:ext cx="4143404" cy="237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i="1" dirty="0">
                <a:latin typeface="Calibri" pitchFamily="34" charset="0"/>
                <a:cs typeface="Calibri" pitchFamily="34" charset="0"/>
              </a:rPr>
              <a:t>...que esteja parado efetuando embarque ou desembarque de passageiros,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reduza a velocidade</a:t>
            </a:r>
            <a:r>
              <a:rPr lang="pt-BR" sz="2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e </a:t>
            </a:r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redobre a atenção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ou, até mesmo, pare o veículo com vistas à segurança.</a:t>
            </a:r>
            <a:endParaRPr lang="pt-BR" sz="22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- CUIDADOS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296" y="3510176"/>
            <a:ext cx="38446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Média (4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de R$ 130,16</a:t>
            </a:r>
            <a:endParaRPr lang="pt-BR" sz="2000" b="1" dirty="0">
              <a:solidFill>
                <a:srgbClr val="FF6600"/>
              </a:solidFill>
            </a:endParaRPr>
          </a:p>
        </p:txBody>
      </p:sp>
      <p:pic>
        <p:nvPicPr>
          <p:cNvPr id="7" name="Imagem 6" descr="ultrapassar pela direi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15566"/>
            <a:ext cx="358886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Divisa 1"/>
          <p:cNvSpPr/>
          <p:nvPr/>
        </p:nvSpPr>
        <p:spPr>
          <a:xfrm>
            <a:off x="4283968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de cantos arredondados 2"/>
          <p:cNvSpPr/>
          <p:nvPr/>
        </p:nvSpPr>
        <p:spPr>
          <a:xfrm>
            <a:off x="5256076" y="3147814"/>
            <a:ext cx="3696878" cy="1656184"/>
          </a:xfrm>
          <a:prstGeom prst="roundRect">
            <a:avLst>
              <a:gd name="adj" fmla="val 6592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CTB art. 200.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 esta ultrapassagem for num </a:t>
            </a:r>
            <a:r>
              <a:rPr lang="pt-BR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veículo de transporte coletivo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endParaRPr lang="pt-BR" sz="1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►Infração Gravíssima (7 pontos)</a:t>
            </a: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►Penalidade Multa R$ 293,47</a:t>
            </a:r>
          </a:p>
        </p:txBody>
      </p:sp>
      <p:sp>
        <p:nvSpPr>
          <p:cNvPr id="10" name="Divisa 9"/>
          <p:cNvSpPr/>
          <p:nvPr/>
        </p:nvSpPr>
        <p:spPr>
          <a:xfrm>
            <a:off x="4534171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Divisa 10"/>
          <p:cNvSpPr/>
          <p:nvPr/>
        </p:nvSpPr>
        <p:spPr>
          <a:xfrm>
            <a:off x="4770022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66376" y="1347614"/>
            <a:ext cx="406160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199.</a:t>
            </a:r>
            <a:r>
              <a:rPr lang="pt-BR" sz="2500" dirty="0"/>
              <a:t> </a:t>
            </a:r>
            <a:r>
              <a:rPr lang="pt-BR" sz="2000" dirty="0">
                <a:solidFill>
                  <a:srgbClr val="00B0F0"/>
                </a:solidFill>
              </a:rPr>
              <a:t>Ultrapassar pela </a:t>
            </a:r>
            <a:r>
              <a:rPr lang="pt-BR" sz="2000" b="1" dirty="0">
                <a:solidFill>
                  <a:srgbClr val="00B0F0"/>
                </a:solidFill>
              </a:rPr>
              <a:t>direita</a:t>
            </a:r>
            <a:r>
              <a:rPr lang="pt-BR" sz="2000" dirty="0"/>
              <a:t>, salvo quando o veículo da frente estiver colocado na faixa apropriada e der sinal de que vai entrar à esquerda:</a:t>
            </a:r>
            <a:endParaRPr lang="pt-BR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528" y="2859782"/>
            <a:ext cx="4217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Gravíssima (7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x5  R$ 1.467,35</a:t>
            </a:r>
            <a:endParaRPr lang="pt-BR" sz="2000" b="1" dirty="0">
              <a:solidFill>
                <a:srgbClr val="FF66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91630"/>
            <a:ext cx="3810000" cy="25241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23528" y="1491630"/>
            <a:ext cx="42170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202.</a:t>
            </a:r>
            <a:r>
              <a:rPr lang="pt-BR" sz="2500" dirty="0"/>
              <a:t> </a:t>
            </a:r>
            <a:r>
              <a:rPr lang="pt-BR" sz="2000" dirty="0"/>
              <a:t>Ultrapassar pelo</a:t>
            </a:r>
            <a:r>
              <a:rPr lang="pt-BR" sz="2000" dirty="0">
                <a:solidFill>
                  <a:srgbClr val="00B0F0"/>
                </a:solidFill>
              </a:rPr>
              <a:t> acostamento, </a:t>
            </a:r>
            <a:r>
              <a:rPr lang="pt-BR" sz="2000" dirty="0"/>
              <a:t>em</a:t>
            </a:r>
            <a:r>
              <a:rPr lang="pt-BR" sz="2000" dirty="0">
                <a:solidFill>
                  <a:srgbClr val="00B0F0"/>
                </a:solidFill>
              </a:rPr>
              <a:t> interseções </a:t>
            </a:r>
            <a:r>
              <a:rPr lang="pt-BR" sz="2000" dirty="0"/>
              <a:t>e</a:t>
            </a:r>
            <a:r>
              <a:rPr lang="pt-BR" sz="2000" dirty="0">
                <a:solidFill>
                  <a:srgbClr val="00B0F0"/>
                </a:solidFill>
              </a:rPr>
              <a:t> passagem de nível</a:t>
            </a:r>
            <a:r>
              <a:rPr lang="pt-BR" sz="2000" dirty="0"/>
              <a:t>:</a:t>
            </a:r>
            <a:endParaRPr lang="pt-BR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8240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60416" y="3435846"/>
            <a:ext cx="5009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Gravíssima (7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x5  R$ 1.467,35</a:t>
            </a:r>
            <a:endParaRPr lang="pt-BR" sz="2000" b="1" dirty="0">
              <a:solidFill>
                <a:srgbClr val="FF6600"/>
              </a:solidFill>
            </a:endParaRPr>
          </a:p>
        </p:txBody>
      </p:sp>
      <p:sp>
        <p:nvSpPr>
          <p:cNvPr id="6" name="Divisa 5"/>
          <p:cNvSpPr/>
          <p:nvPr/>
        </p:nvSpPr>
        <p:spPr>
          <a:xfrm>
            <a:off x="4283968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5256076" y="3327834"/>
            <a:ext cx="3696878" cy="1368152"/>
          </a:xfrm>
          <a:prstGeom prst="roundRect">
            <a:avLst>
              <a:gd name="adj" fmla="val 6592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Aplica-se a </a:t>
            </a:r>
            <a:r>
              <a:rPr lang="pt-BR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multa em dobro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 houver reincidência (12 meses)</a:t>
            </a:r>
          </a:p>
          <a:p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►Penalidade Multa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R$ 2.934,70</a:t>
            </a:r>
          </a:p>
        </p:txBody>
      </p:sp>
      <p:sp>
        <p:nvSpPr>
          <p:cNvPr id="8" name="Divisa 7"/>
          <p:cNvSpPr/>
          <p:nvPr/>
        </p:nvSpPr>
        <p:spPr>
          <a:xfrm>
            <a:off x="4534171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Divisa 8"/>
          <p:cNvSpPr/>
          <p:nvPr/>
        </p:nvSpPr>
        <p:spPr>
          <a:xfrm>
            <a:off x="4770022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71" y="843558"/>
            <a:ext cx="3597252" cy="206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35480" y="1296217"/>
            <a:ext cx="421370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203.</a:t>
            </a:r>
            <a:r>
              <a:rPr lang="pt-BR" sz="2500" dirty="0"/>
              <a:t> </a:t>
            </a:r>
            <a:r>
              <a:rPr lang="pt-BR" sz="2000" dirty="0"/>
              <a:t>Ultrapassar pela</a:t>
            </a:r>
            <a:r>
              <a:rPr lang="pt-BR" sz="2000" dirty="0">
                <a:solidFill>
                  <a:srgbClr val="00B050"/>
                </a:solidFill>
              </a:rPr>
              <a:t> contramão,</a:t>
            </a:r>
            <a:r>
              <a:rPr lang="pt-BR" sz="2000" dirty="0">
                <a:solidFill>
                  <a:srgbClr val="00B0F0"/>
                </a:solidFill>
              </a:rPr>
              <a:t> </a:t>
            </a:r>
            <a:r>
              <a:rPr lang="pt-BR" sz="2000" dirty="0"/>
              <a:t>em</a:t>
            </a:r>
            <a:r>
              <a:rPr lang="pt-BR" sz="2000" dirty="0">
                <a:solidFill>
                  <a:srgbClr val="00B0F0"/>
                </a:solidFill>
              </a:rPr>
              <a:t> curvas </a:t>
            </a:r>
            <a:r>
              <a:rPr lang="pt-BR" sz="2000" dirty="0"/>
              <a:t>e</a:t>
            </a:r>
            <a:r>
              <a:rPr lang="pt-BR" sz="2000" dirty="0">
                <a:solidFill>
                  <a:srgbClr val="00B0F0"/>
                </a:solidFill>
              </a:rPr>
              <a:t> aclives e declives, faixa de pedestres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pontes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viadutos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túneis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veículos parados ao semáforo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locais com faixa contínua</a:t>
            </a:r>
            <a:r>
              <a:rPr lang="pt-BR" sz="2000" dirty="0"/>
              <a:t>:</a:t>
            </a:r>
            <a:endParaRPr lang="pt-BR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71136" y="3147814"/>
            <a:ext cx="4093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Leve (3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R$ 88,38</a:t>
            </a:r>
            <a:endParaRPr lang="pt-BR" sz="2000" b="1" dirty="0">
              <a:solidFill>
                <a:srgbClr val="FF66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37838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31236" y="1275606"/>
            <a:ext cx="417363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205.</a:t>
            </a:r>
            <a:r>
              <a:rPr lang="pt-BR" sz="2500" dirty="0"/>
              <a:t> </a:t>
            </a:r>
            <a:r>
              <a:rPr lang="pt-BR" sz="2000" dirty="0"/>
              <a:t>Ultrapassar veículo em movimento que integre </a:t>
            </a:r>
            <a:r>
              <a:rPr lang="pt-BR" sz="2000" dirty="0">
                <a:solidFill>
                  <a:srgbClr val="00B0F0"/>
                </a:solidFill>
              </a:rPr>
              <a:t>cortejo</a:t>
            </a:r>
            <a:r>
              <a:rPr lang="pt-BR" sz="2000" dirty="0"/>
              <a:t>, </a:t>
            </a:r>
            <a:r>
              <a:rPr lang="pt-BR" sz="2000" dirty="0">
                <a:solidFill>
                  <a:srgbClr val="00B0F0"/>
                </a:solidFill>
              </a:rPr>
              <a:t>préstito</a:t>
            </a:r>
            <a:r>
              <a:rPr lang="pt-BR" sz="2000" dirty="0"/>
              <a:t>, </a:t>
            </a:r>
            <a:r>
              <a:rPr lang="pt-BR" sz="2000" dirty="0">
                <a:solidFill>
                  <a:srgbClr val="00B0F0"/>
                </a:solidFill>
              </a:rPr>
              <a:t>desfile</a:t>
            </a:r>
            <a:r>
              <a:rPr lang="pt-BR" sz="2000" dirty="0"/>
              <a:t> e </a:t>
            </a:r>
            <a:r>
              <a:rPr lang="pt-BR" sz="2000" dirty="0">
                <a:solidFill>
                  <a:srgbClr val="00B0F0"/>
                </a:solidFill>
              </a:rPr>
              <a:t>formações militares</a:t>
            </a:r>
            <a:r>
              <a:rPr lang="pt-BR" sz="2000" dirty="0"/>
              <a:t>...</a:t>
            </a:r>
            <a:endParaRPr lang="pt-BR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9770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46956" y="3350190"/>
            <a:ext cx="5009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Gravíssima (7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x10 R$ 2.934,70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►Suspensão Direito Dirigir</a:t>
            </a:r>
          </a:p>
        </p:txBody>
      </p:sp>
      <p:sp>
        <p:nvSpPr>
          <p:cNvPr id="6" name="Divisa 5"/>
          <p:cNvSpPr/>
          <p:nvPr/>
        </p:nvSpPr>
        <p:spPr>
          <a:xfrm>
            <a:off x="4283968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5256076" y="3282926"/>
            <a:ext cx="3696878" cy="1368152"/>
          </a:xfrm>
          <a:prstGeom prst="roundRect">
            <a:avLst>
              <a:gd name="adj" fmla="val 4980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Aplica-se a </a:t>
            </a:r>
            <a:r>
              <a:rPr lang="pt-BR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multa em dobro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 houver reincidência (12 meses)</a:t>
            </a:r>
          </a:p>
          <a:p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►Penalidade Multa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R$ 5.869,40</a:t>
            </a:r>
          </a:p>
        </p:txBody>
      </p:sp>
      <p:sp>
        <p:nvSpPr>
          <p:cNvPr id="8" name="Divisa 7"/>
          <p:cNvSpPr/>
          <p:nvPr/>
        </p:nvSpPr>
        <p:spPr>
          <a:xfrm>
            <a:off x="4534171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Divisa 8"/>
          <p:cNvSpPr/>
          <p:nvPr/>
        </p:nvSpPr>
        <p:spPr>
          <a:xfrm>
            <a:off x="4770022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77" y="628118"/>
            <a:ext cx="3621877" cy="244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28123" y="1190298"/>
            <a:ext cx="491123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191.</a:t>
            </a:r>
            <a:r>
              <a:rPr lang="pt-BR" sz="2500" dirty="0"/>
              <a:t> </a:t>
            </a:r>
            <a:r>
              <a:rPr lang="pt-BR" sz="2000" dirty="0">
                <a:solidFill>
                  <a:srgbClr val="00B0F0"/>
                </a:solidFill>
              </a:rPr>
              <a:t>Forçar passagem</a:t>
            </a:r>
            <a:r>
              <a:rPr lang="pt-BR" sz="2000" dirty="0"/>
              <a:t> entre veículos que, transitando em sentidos opostos, estejam na iminência de passar um pelo outro ao realizar operação de ultrapassagem:</a:t>
            </a:r>
            <a:endParaRPr lang="pt-BR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428596" y="1428742"/>
            <a:ext cx="49112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Parar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é imobilizar o veículo pelo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tempo necessário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ao </a:t>
            </a:r>
            <a:r>
              <a:rPr lang="pt-BR" sz="2200" b="1" i="1" dirty="0">
                <a:latin typeface="Calibri" pitchFamily="34" charset="0"/>
                <a:cs typeface="Calibri" pitchFamily="34" charset="0"/>
              </a:rPr>
              <a:t>embarque e desembarque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de passageiros.</a:t>
            </a:r>
            <a:endParaRPr lang="pt-BR" sz="2200" i="1" dirty="0"/>
          </a:p>
        </p:txBody>
      </p:sp>
      <p:grpSp>
        <p:nvGrpSpPr>
          <p:cNvPr id="20" name="Grupo 19"/>
          <p:cNvGrpSpPr/>
          <p:nvPr/>
        </p:nvGrpSpPr>
        <p:grpSpPr>
          <a:xfrm>
            <a:off x="285720" y="3000378"/>
            <a:ext cx="8572560" cy="1762130"/>
            <a:chOff x="142844" y="3000378"/>
            <a:chExt cx="8572560" cy="1762130"/>
          </a:xfrm>
        </p:grpSpPr>
        <p:pic>
          <p:nvPicPr>
            <p:cNvPr id="9" name="Imagem 8" descr="estacionado em local proibid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844" y="3000378"/>
              <a:ext cx="2714644" cy="1762130"/>
            </a:xfrm>
            <a:prstGeom prst="rect">
              <a:avLst/>
            </a:prstGeom>
          </p:spPr>
        </p:pic>
        <p:sp>
          <p:nvSpPr>
            <p:cNvPr id="18" name="CaixaDeTexto 17"/>
            <p:cNvSpPr txBox="1"/>
            <p:nvPr/>
          </p:nvSpPr>
          <p:spPr>
            <a:xfrm>
              <a:off x="2928926" y="3571882"/>
              <a:ext cx="57864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Estacionar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é a imobilização por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tempo superior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ao necessário para o embarque e desembarque.</a:t>
              </a:r>
              <a:endParaRPr lang="pt-BR" sz="2200" i="1" dirty="0"/>
            </a:p>
          </p:txBody>
        </p:sp>
      </p:grp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e ESTACIONAMENTO</a:t>
            </a:r>
          </a:p>
        </p:txBody>
      </p:sp>
      <p:pic>
        <p:nvPicPr>
          <p:cNvPr id="1026" name="Picture 2" descr="http://simuladodetran.blog.br/wp-content/uploads/2013/09/DirDef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848" y="997683"/>
            <a:ext cx="3518432" cy="17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 descr="Proibido Estacionar.jpg"/>
          <p:cNvPicPr>
            <a:picLocks noChangeAspect="1"/>
          </p:cNvPicPr>
          <p:nvPr/>
        </p:nvPicPr>
        <p:blipFill>
          <a:blip r:embed="rId6" cstate="print"/>
          <a:srcRect l="10544" t="5328" r="5567" b="4853"/>
          <a:stretch>
            <a:fillRect/>
          </a:stretch>
        </p:blipFill>
        <p:spPr>
          <a:xfrm>
            <a:off x="8283046" y="1236968"/>
            <a:ext cx="288032" cy="288032"/>
          </a:xfrm>
          <a:custGeom>
            <a:avLst/>
            <a:gdLst>
              <a:gd name="connsiteX0" fmla="*/ 450000 w 900000"/>
              <a:gd name="connsiteY0" fmla="*/ 0 h 900000"/>
              <a:gd name="connsiteX1" fmla="*/ 900000 w 900000"/>
              <a:gd name="connsiteY1" fmla="*/ 450000 h 900000"/>
              <a:gd name="connsiteX2" fmla="*/ 450000 w 900000"/>
              <a:gd name="connsiteY2" fmla="*/ 900000 h 900000"/>
              <a:gd name="connsiteX3" fmla="*/ 0 w 900000"/>
              <a:gd name="connsiteY3" fmla="*/ 450000 h 900000"/>
              <a:gd name="connsiteX4" fmla="*/ 450000 w 900000"/>
              <a:gd name="connsiteY4" fmla="*/ 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900000">
                <a:moveTo>
                  <a:pt x="450000" y="0"/>
                </a:moveTo>
                <a:cubicBezTo>
                  <a:pt x="698528" y="0"/>
                  <a:pt x="900000" y="201472"/>
                  <a:pt x="900000" y="450000"/>
                </a:cubicBezTo>
                <a:cubicBezTo>
                  <a:pt x="900000" y="698528"/>
                  <a:pt x="698528" y="900000"/>
                  <a:pt x="450000" y="900000"/>
                </a:cubicBezTo>
                <a:cubicBezTo>
                  <a:pt x="201472" y="900000"/>
                  <a:pt x="0" y="698528"/>
                  <a:pt x="0" y="450000"/>
                </a:cubicBezTo>
                <a:cubicBezTo>
                  <a:pt x="0" y="201472"/>
                  <a:pt x="201472" y="0"/>
                  <a:pt x="45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7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arga e descarg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851670"/>
            <a:ext cx="2694522" cy="238832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0" name="Retângulo de cantos arredondados 9"/>
          <p:cNvSpPr/>
          <p:nvPr/>
        </p:nvSpPr>
        <p:spPr>
          <a:xfrm>
            <a:off x="344044" y="1203598"/>
            <a:ext cx="3736042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Operação de Carga e Descarga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923928" y="235572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Calibri" pitchFamily="34" charset="0"/>
                <a:cs typeface="Calibri" pitchFamily="34" charset="0"/>
              </a:rPr>
              <a:t>A operação de </a:t>
            </a:r>
            <a:r>
              <a:rPr lang="pt-BR" sz="24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carga e descarga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de </a:t>
            </a:r>
            <a:r>
              <a:rPr lang="pt-BR" sz="24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mercadorias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ou de </a:t>
            </a:r>
            <a:r>
              <a:rPr lang="pt-BR" sz="24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animais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é considerada 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estacionamento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.</a:t>
            </a:r>
            <a:endParaRPr lang="pt-BR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ESTACIONAMENTO</a:t>
            </a:r>
          </a:p>
        </p:txBody>
      </p:sp>
    </p:spTree>
    <p:extLst>
      <p:ext uri="{BB962C8B-B14F-4D97-AF65-F5344CB8AC3E}">
        <p14:creationId xmlns:p14="http://schemas.microsoft.com/office/powerpoint/2010/main" val="72624434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1492471" y="3363838"/>
            <a:ext cx="5438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  <a:cs typeface="Calibri" pitchFamily="34" charset="0"/>
              </a:rPr>
              <a:t>...permitida a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PARADA no acostamento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para manobras de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mudança de direção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.</a:t>
            </a:r>
            <a:endParaRPr lang="pt-BR" sz="2400" i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Estacionamento em Rodovias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30" y="2385828"/>
            <a:ext cx="1679510" cy="248346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203848" y="1313241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  <a:cs typeface="Calibri" pitchFamily="34" charset="0"/>
              </a:rPr>
              <a:t>...nas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rodovias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os veículos parados ou estacionados devem posicionar-se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FORA da pista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...</a:t>
            </a:r>
            <a:endParaRPr lang="pt-BR" sz="2400" i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" b="-2088"/>
          <a:stretch/>
        </p:blipFill>
        <p:spPr>
          <a:xfrm rot="5400000">
            <a:off x="920417" y="534702"/>
            <a:ext cx="1614533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6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264454" y="1214428"/>
            <a:ext cx="7307942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Em Imobilizações de Emergência no leito viário, deve-se...</a:t>
            </a:r>
          </a:p>
        </p:txBody>
      </p:sp>
      <p:pic>
        <p:nvPicPr>
          <p:cNvPr id="10" name="Imagem 9" descr="carro na rodov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049123"/>
            <a:ext cx="3892949" cy="250261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643306" y="1857370"/>
            <a:ext cx="507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Calibri" pitchFamily="34" charset="0"/>
                <a:cs typeface="Calibri" pitchFamily="34" charset="0"/>
              </a:rPr>
              <a:t>...providenciar a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sinalização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conforme regulamentado pelo CONTRAN </a:t>
            </a:r>
            <a:r>
              <a:rPr lang="pt-BR" sz="1000" i="1" dirty="0">
                <a:latin typeface="Calibri" pitchFamily="34" charset="0"/>
                <a:cs typeface="Calibri" pitchFamily="34" charset="0"/>
              </a:rPr>
              <a:t>(Res. 36/98)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.</a:t>
            </a:r>
            <a:endParaRPr lang="pt-BR" sz="2400" i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004048" y="3300428"/>
            <a:ext cx="3859932" cy="1428760"/>
          </a:xfrm>
          <a:prstGeom prst="roundRect">
            <a:avLst>
              <a:gd name="adj" fmla="val 4637"/>
            </a:avLst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►Pisca Alerta do Veículo</a:t>
            </a:r>
          </a:p>
          <a:p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►Triângulo de Segurança</a:t>
            </a:r>
          </a:p>
          <a:p>
            <a:r>
              <a:rPr lang="pt-BR" sz="24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►Arbustos ...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Imobilização de Emergência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6628700" y="2970986"/>
            <a:ext cx="288032" cy="245703"/>
          </a:xfrm>
          <a:prstGeom prst="down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Seta para baixo 13"/>
          <p:cNvSpPr/>
          <p:nvPr/>
        </p:nvSpPr>
        <p:spPr>
          <a:xfrm>
            <a:off x="7083927" y="2970985"/>
            <a:ext cx="288032" cy="245703"/>
          </a:xfrm>
          <a:prstGeom prst="down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7524328" y="2974119"/>
            <a:ext cx="288032" cy="245703"/>
          </a:xfrm>
          <a:prstGeom prst="down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6158798" y="2964111"/>
            <a:ext cx="288032" cy="245703"/>
          </a:xfrm>
          <a:prstGeom prst="down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0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 animBg="1"/>
      <p:bldP spid="2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Veículo Deficien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4284" y="2500313"/>
            <a:ext cx="2880241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upo 10"/>
          <p:cNvGrpSpPr/>
          <p:nvPr/>
        </p:nvGrpSpPr>
        <p:grpSpPr>
          <a:xfrm>
            <a:off x="214282" y="1428742"/>
            <a:ext cx="8534182" cy="785818"/>
            <a:chOff x="214282" y="1428742"/>
            <a:chExt cx="8001056" cy="785818"/>
          </a:xfrm>
        </p:grpSpPr>
        <p:pic>
          <p:nvPicPr>
            <p:cNvPr id="9" name="Picture 6" descr="http://2.bp.blogspot.com/_kSX-k9wCIyI/TBbDlvQLCoI/AAAAAAAAAYQ/zhGH9Yrpapg/s1600/deficiencia_fisica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2" y="1428742"/>
              <a:ext cx="785818" cy="785818"/>
            </a:xfrm>
            <a:prstGeom prst="rect">
              <a:avLst/>
            </a:prstGeom>
            <a:noFill/>
          </p:spPr>
        </p:pic>
        <p:sp>
          <p:nvSpPr>
            <p:cNvPr id="10" name="Retângulo de cantos arredondados 9"/>
            <p:cNvSpPr/>
            <p:nvPr/>
          </p:nvSpPr>
          <p:spPr>
            <a:xfrm>
              <a:off x="1214414" y="1500180"/>
              <a:ext cx="7000924" cy="64294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A pessoa com deficiência (PCD) pode habilitar-se, desde que: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3275856" y="2633023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►O veículo seja adaptado à sua deficiência</a:t>
            </a:r>
          </a:p>
          <a:p>
            <a:pPr marL="265113" indent="-265113">
              <a:buFont typeface="Wingdings" pitchFamily="2" charset="2"/>
              <a:buChar char="ü"/>
            </a:pPr>
            <a:endParaRPr lang="pt-BR" sz="2000" dirty="0">
              <a:solidFill>
                <a:srgbClr val="008000"/>
              </a:solidFill>
              <a:latin typeface="+mj-lt"/>
              <a:cs typeface="MV Boli" pitchFamily="2" charset="0"/>
            </a:endParaRPr>
          </a:p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►Preencha os pré-requisitos exigidos</a:t>
            </a:r>
          </a:p>
          <a:p>
            <a:pPr marL="265113" indent="-265113">
              <a:buFont typeface="Wingdings" pitchFamily="2" charset="2"/>
              <a:buChar char="ü"/>
            </a:pPr>
            <a:endParaRPr lang="pt-BR" sz="2000" dirty="0">
              <a:solidFill>
                <a:srgbClr val="008000"/>
              </a:solidFill>
              <a:latin typeface="+mj-lt"/>
              <a:cs typeface="MV Boli" pitchFamily="2" charset="0"/>
            </a:endParaRPr>
          </a:p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►Seja aprovado em exames por comissão avaliadora especial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NECESSIDADES ESPECIAIS</a:t>
            </a:r>
          </a:p>
        </p:txBody>
      </p:sp>
    </p:spTree>
    <p:extLst>
      <p:ext uri="{BB962C8B-B14F-4D97-AF65-F5344CB8AC3E}">
        <p14:creationId xmlns:p14="http://schemas.microsoft.com/office/powerpoint/2010/main" val="88258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232216" y="1272240"/>
            <a:ext cx="6340048" cy="3178750"/>
            <a:chOff x="160778" y="1272240"/>
            <a:chExt cx="6340048" cy="3178750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193016" y="1272240"/>
              <a:ext cx="6307810" cy="35719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200" b="1" dirty="0">
                  <a:latin typeface="Calibri" pitchFamily="34" charset="0"/>
                  <a:cs typeface="Calibri" pitchFamily="34" charset="0"/>
                </a:rPr>
                <a:t>Os Veículos de duas rodas devem ser Estacionados...</a:t>
              </a:r>
            </a:p>
          </p:txBody>
        </p:sp>
        <p:pic>
          <p:nvPicPr>
            <p:cNvPr id="10" name="Imagem 9" descr="moto etacionada 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778" y="1847117"/>
              <a:ext cx="4554098" cy="2603873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  <p:sp>
        <p:nvSpPr>
          <p:cNvPr id="11" name="CaixaDeTexto 10"/>
          <p:cNvSpPr txBox="1"/>
          <p:nvPr/>
        </p:nvSpPr>
        <p:spPr>
          <a:xfrm>
            <a:off x="4929190" y="2740885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Calibri" pitchFamily="34" charset="0"/>
                <a:cs typeface="Calibri" pitchFamily="34" charset="0"/>
              </a:rPr>
              <a:t>...de forma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perpendicular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à guia da caçada e junto a ela.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9016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4285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Estacionamento - Veículos 2 rodas</a:t>
            </a:r>
          </a:p>
        </p:txBody>
      </p:sp>
    </p:spTree>
    <p:extLst>
      <p:ext uri="{BB962C8B-B14F-4D97-AF65-F5344CB8AC3E}">
        <p14:creationId xmlns:p14="http://schemas.microsoft.com/office/powerpoint/2010/main" val="297423266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ta para a direita 13"/>
          <p:cNvSpPr/>
          <p:nvPr/>
        </p:nvSpPr>
        <p:spPr>
          <a:xfrm>
            <a:off x="4857752" y="3454903"/>
            <a:ext cx="642942" cy="64294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500034" y="3454903"/>
            <a:ext cx="4214842" cy="642942"/>
          </a:xfrm>
          <a:prstGeom prst="roundRect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...exceto para o condutor.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214282" y="1308063"/>
            <a:ext cx="8286808" cy="1579800"/>
            <a:chOff x="214282" y="1308063"/>
            <a:chExt cx="8286808" cy="1579800"/>
          </a:xfrm>
        </p:grpSpPr>
        <p:pic>
          <p:nvPicPr>
            <p:cNvPr id="10" name="Imagem 9" descr="embarque pela calça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282" y="1308063"/>
              <a:ext cx="3071834" cy="1579800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3428992" y="1500180"/>
              <a:ext cx="50720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i="1" dirty="0">
                  <a:latin typeface="Calibri" pitchFamily="34" charset="0"/>
                  <a:cs typeface="Calibri" pitchFamily="34" charset="0"/>
                </a:rPr>
                <a:t>O </a:t>
              </a:r>
              <a:r>
                <a:rPr lang="pt-BR" sz="24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embarque ou desembarque</a:t>
              </a:r>
              <a:r>
                <a:rPr lang="pt-BR" sz="2400" i="1" dirty="0">
                  <a:latin typeface="Calibri" pitchFamily="34" charset="0"/>
                  <a:cs typeface="Calibri" pitchFamily="34" charset="0"/>
                </a:rPr>
                <a:t> devem ser realizados pelo </a:t>
              </a:r>
              <a:r>
                <a:rPr lang="pt-BR" sz="2400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lado da calçada...</a:t>
              </a:r>
              <a:endParaRPr lang="pt-BR" sz="2400" i="1" dirty="0"/>
            </a:p>
          </p:txBody>
        </p:sp>
      </p:grpSp>
      <p:pic>
        <p:nvPicPr>
          <p:cNvPr id="19" name="Imagem 18" descr="Saindo do Car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2700603"/>
            <a:ext cx="3571868" cy="222860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Embarque e Desembarque</a:t>
            </a:r>
          </a:p>
        </p:txBody>
      </p:sp>
    </p:spTree>
    <p:extLst>
      <p:ext uri="{BB962C8B-B14F-4D97-AF65-F5344CB8AC3E}">
        <p14:creationId xmlns:p14="http://schemas.microsoft.com/office/powerpoint/2010/main" val="20438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359731" y="1272240"/>
            <a:ext cx="3783641" cy="2752068"/>
            <a:chOff x="193016" y="1272240"/>
            <a:chExt cx="3783641" cy="2752068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193016" y="1272240"/>
              <a:ext cx="3093100" cy="35719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200" b="1" dirty="0">
                  <a:latin typeface="Calibri" pitchFamily="34" charset="0"/>
                  <a:cs typeface="Calibri" pitchFamily="34" charset="0"/>
                </a:rPr>
                <a:t>Ao sair do veículo...</a:t>
              </a:r>
            </a:p>
          </p:txBody>
        </p:sp>
        <p:pic>
          <p:nvPicPr>
            <p:cNvPr id="10" name="Imagem 9" descr="abrir a porta do carro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282" y="1928808"/>
              <a:ext cx="3762375" cy="2095500"/>
            </a:xfrm>
            <a:prstGeom prst="rect">
              <a:avLst/>
            </a:prstGeom>
          </p:spPr>
        </p:pic>
      </p:grpSp>
      <p:sp>
        <p:nvSpPr>
          <p:cNvPr id="13" name="CaixaDeTexto 12"/>
          <p:cNvSpPr txBox="1"/>
          <p:nvPr/>
        </p:nvSpPr>
        <p:spPr>
          <a:xfrm>
            <a:off x="2627784" y="3291830"/>
            <a:ext cx="595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  <a:cs typeface="Calibri" pitchFamily="34" charset="0"/>
              </a:rPr>
              <a:t>...o condutor e passageiros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não deverão abrir a porta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, sem antes verificar se isso não oferece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risco a eles e aos outros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usuários da via.</a:t>
            </a:r>
            <a:endParaRPr lang="pt-BR" sz="22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Embarque e Desembarque</a:t>
            </a:r>
          </a:p>
        </p:txBody>
      </p:sp>
    </p:spTree>
    <p:extLst>
      <p:ext uri="{BB962C8B-B14F-4D97-AF65-F5344CB8AC3E}">
        <p14:creationId xmlns:p14="http://schemas.microsoft.com/office/powerpoint/2010/main" val="261405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roibido par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9038" y="667518"/>
            <a:ext cx="1484867" cy="145216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1365245"/>
            <a:ext cx="87525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pontos de ônibus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[média]</a:t>
            </a:r>
            <a:endParaRPr lang="pt-BR" sz="20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►Nos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acostamentos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das vias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[leve]</a:t>
            </a:r>
            <a:endParaRPr lang="pt-BR" sz="2000" i="1" dirty="0"/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►Junto ou sobre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hidrantes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[média]</a:t>
            </a:r>
            <a:endParaRPr lang="pt-BR" sz="20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frente a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rebaixamentos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calçada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[média]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Impedindo a movimentação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de outro veículo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[média]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áreas de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estacionamento exclusivo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(idoso, deficiente, polícia...)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[gravíssima]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aclive ou declive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sem calço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segurança (PBT &gt; 3500 kg)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Proibido ESTACIONAR</a:t>
            </a:r>
          </a:p>
        </p:txBody>
      </p:sp>
    </p:spTree>
    <p:extLst>
      <p:ext uri="{BB962C8B-B14F-4D97-AF65-F5344CB8AC3E}">
        <p14:creationId xmlns:p14="http://schemas.microsoft.com/office/powerpoint/2010/main" val="185383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208229" y="1008185"/>
            <a:ext cx="8708146" cy="390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►A menos de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5m da esquina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►Sobre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pontes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, viadutos e túneis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►Dentro de áreas de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cruzamento ou interseção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►A mais de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50 cm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do meio fio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leve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leve]</a:t>
            </a:r>
            <a:r>
              <a:rPr lang="pt-BR" sz="20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ou mais de 1 m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áreas de segurança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(Bancos, Fóruns e Delegacias)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►Sobre o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passeio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, praça, ilha ou faixa de pedestres ...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leve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►Sobre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Ciclovia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ou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Ciclofaixa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Na pista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rolamento das estradas, rodovias...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gravíssima]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►Ao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lado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outro veículo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►Na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contramão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direção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Imagem 12" descr="Proibido parar e estacion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2652" y="627534"/>
            <a:ext cx="1493119" cy="14889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Proibido </a:t>
            </a:r>
            <a:r>
              <a:rPr lang="pt-BR" sz="2200" b="1" i="0" baseline="30000" dirty="0">
                <a:latin typeface="+mj-lt"/>
              </a:rPr>
              <a:t>1</a:t>
            </a:r>
            <a:r>
              <a:rPr lang="pt-BR" sz="2200" b="1" dirty="0"/>
              <a:t>PARAR e </a:t>
            </a:r>
            <a:r>
              <a:rPr lang="pt-BR" sz="2200" b="1" baseline="30000" dirty="0"/>
              <a:t>2</a:t>
            </a:r>
            <a:r>
              <a:rPr lang="pt-BR" sz="2200" b="1" dirty="0"/>
              <a:t>ESTACIONAR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57158" y="1285866"/>
            <a:ext cx="8429684" cy="928694"/>
          </a:xfrm>
          <a:prstGeom prst="roundRect">
            <a:avLst>
              <a:gd name="adj" fmla="val 10004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2400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buzina</a:t>
            </a:r>
            <a:r>
              <a:rPr lang="pt-BR" sz="2400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pode ser utilizada, desde que em</a:t>
            </a:r>
            <a:r>
              <a:rPr lang="pt-BR" sz="2400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toques </a:t>
            </a:r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breves 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de maneira</a:t>
            </a:r>
            <a:r>
              <a:rPr lang="pt-BR" sz="2400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não sucessiva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nas seguintes situações:</a:t>
            </a:r>
            <a:endParaRPr lang="pt-BR" sz="2400" i="1" dirty="0">
              <a:solidFill>
                <a:schemeClr val="tx1"/>
              </a:solidFill>
            </a:endParaRPr>
          </a:p>
        </p:txBody>
      </p:sp>
      <p:pic>
        <p:nvPicPr>
          <p:cNvPr id="10" name="Imagem 9" descr="buzina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705696"/>
            <a:ext cx="2643206" cy="165200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061199" y="3019288"/>
            <a:ext cx="5715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►Como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advertência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, na iminência de acidente;</a:t>
            </a:r>
          </a:p>
          <a:p>
            <a:pPr algn="just">
              <a:lnSpc>
                <a:spcPct val="150000"/>
              </a:lnSpc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►Nas vias rurais, ao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ultrapassar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 outro veículo.</a:t>
            </a:r>
            <a:endParaRPr lang="pt-BR" sz="22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BUZINA</a:t>
            </a:r>
          </a:p>
        </p:txBody>
      </p:sp>
    </p:spTree>
    <p:extLst>
      <p:ext uri="{BB962C8B-B14F-4D97-AF65-F5344CB8AC3E}">
        <p14:creationId xmlns:p14="http://schemas.microsoft.com/office/powerpoint/2010/main" val="1643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Farol Al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143254"/>
            <a:ext cx="3159758" cy="164307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5" name="Retângulo de cantos arredondados 14"/>
          <p:cNvSpPr/>
          <p:nvPr/>
        </p:nvSpPr>
        <p:spPr>
          <a:xfrm>
            <a:off x="3714744" y="3286130"/>
            <a:ext cx="5000660" cy="15001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786182" y="3464018"/>
            <a:ext cx="4786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                          ...obrigatório, durante a </a:t>
            </a:r>
            <a:r>
              <a:rPr lang="pt-BR" sz="2200" b="1" i="1" dirty="0">
                <a:solidFill>
                  <a:srgbClr val="FF6600"/>
                </a:solidFill>
                <a:latin typeface="Calibri" pitchFamily="34" charset="0"/>
              </a:rPr>
              <a:t>noite</a:t>
            </a:r>
            <a:r>
              <a:rPr lang="pt-BR" sz="2200" i="1" dirty="0">
                <a:latin typeface="Calibri" pitchFamily="34" charset="0"/>
              </a:rPr>
              <a:t>, para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todos os veículos</a:t>
            </a:r>
            <a:r>
              <a:rPr lang="pt-BR" sz="2200" i="1" dirty="0">
                <a:latin typeface="Calibri" pitchFamily="34" charset="0"/>
              </a:rPr>
              <a:t> quando em vias </a:t>
            </a:r>
            <a:r>
              <a:rPr lang="pt-BR" sz="2200" i="1" u="sng" dirty="0">
                <a:solidFill>
                  <a:srgbClr val="0099FF"/>
                </a:solidFill>
                <a:latin typeface="Calibri" pitchFamily="34" charset="0"/>
              </a:rPr>
              <a:t>sem</a:t>
            </a:r>
            <a:r>
              <a:rPr lang="pt-BR" sz="2200" i="1" dirty="0">
                <a:solidFill>
                  <a:srgbClr val="0099FF"/>
                </a:solidFill>
                <a:latin typeface="Calibri" pitchFamily="34" charset="0"/>
              </a:rPr>
              <a:t> iluminação</a:t>
            </a:r>
            <a:r>
              <a:rPr lang="pt-BR" sz="2200" i="1" dirty="0">
                <a:latin typeface="Calibri" pitchFamily="34" charset="0"/>
              </a:rPr>
              <a:t> pública;</a:t>
            </a:r>
            <a:endParaRPr lang="pt-BR" sz="2200" i="1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846987" y="3497451"/>
            <a:ext cx="1643074" cy="28575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Calibri" pitchFamily="34" charset="0"/>
                <a:cs typeface="Calibri" pitchFamily="34" charset="0"/>
              </a:rPr>
              <a:t>Farol Alto</a:t>
            </a:r>
          </a:p>
        </p:txBody>
      </p:sp>
      <p:pic>
        <p:nvPicPr>
          <p:cNvPr id="17" name="Imagem 16" descr="Farol Baix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5" y="1230858"/>
            <a:ext cx="3143273" cy="162664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3714744" y="1214428"/>
            <a:ext cx="5000660" cy="16430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857620" y="1428742"/>
            <a:ext cx="4643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                            ... obrigatório, durante a </a:t>
            </a:r>
            <a:r>
              <a:rPr lang="pt-BR" sz="2200" b="1" i="1" dirty="0">
                <a:solidFill>
                  <a:srgbClr val="FF6600"/>
                </a:solidFill>
                <a:latin typeface="Calibri" pitchFamily="34" charset="0"/>
              </a:rPr>
              <a:t>noite</a:t>
            </a:r>
            <a:r>
              <a:rPr lang="pt-BR" sz="2200" i="1" dirty="0">
                <a:latin typeface="Calibri" pitchFamily="34" charset="0"/>
              </a:rPr>
              <a:t>, para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todos os veículos </a:t>
            </a:r>
            <a:r>
              <a:rPr lang="pt-BR" sz="2200" i="1" dirty="0">
                <a:latin typeface="Calibri" pitchFamily="34" charset="0"/>
              </a:rPr>
              <a:t>quando em vias </a:t>
            </a:r>
            <a:r>
              <a:rPr lang="pt-BR" sz="2200" i="1" u="sng" dirty="0">
                <a:solidFill>
                  <a:srgbClr val="0099FF"/>
                </a:solidFill>
                <a:latin typeface="Calibri" pitchFamily="34" charset="0"/>
              </a:rPr>
              <a:t>com</a:t>
            </a:r>
            <a:r>
              <a:rPr lang="pt-BR" sz="2200" i="1" dirty="0">
                <a:solidFill>
                  <a:srgbClr val="0099FF"/>
                </a:solidFill>
                <a:latin typeface="Calibri" pitchFamily="34" charset="0"/>
              </a:rPr>
              <a:t> iluminação</a:t>
            </a:r>
            <a:r>
              <a:rPr lang="pt-BR" sz="2200" i="1" dirty="0">
                <a:latin typeface="Calibri" pitchFamily="34" charset="0"/>
              </a:rPr>
              <a:t> pública;</a:t>
            </a:r>
            <a:endParaRPr lang="pt-BR" sz="2200" i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929058" y="1500180"/>
            <a:ext cx="1643074" cy="28575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Calibri" pitchFamily="34" charset="0"/>
                <a:cs typeface="Calibri" pitchFamily="34" charset="0"/>
              </a:rPr>
              <a:t>Farol Baixo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FAROL DURANTE A NOITE</a:t>
            </a:r>
          </a:p>
        </p:txBody>
      </p:sp>
    </p:spTree>
    <p:extLst>
      <p:ext uri="{BB962C8B-B14F-4D97-AF65-F5344CB8AC3E}">
        <p14:creationId xmlns:p14="http://schemas.microsoft.com/office/powerpoint/2010/main" val="157398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 animBg="1"/>
      <p:bldP spid="14" grpId="0"/>
      <p:bldP spid="10" grpId="0"/>
      <p:bldP spid="13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59278" y="991298"/>
            <a:ext cx="8599116" cy="1580452"/>
            <a:chOff x="159278" y="991298"/>
            <a:chExt cx="8599116" cy="1580452"/>
          </a:xfrm>
        </p:grpSpPr>
        <p:pic>
          <p:nvPicPr>
            <p:cNvPr id="11" name="Imagem 10" descr="Moto Farol aces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0272" y="991298"/>
              <a:ext cx="1738122" cy="1580452"/>
            </a:xfrm>
            <a:prstGeom prst="rect">
              <a:avLst/>
            </a:prstGeom>
          </p:spPr>
        </p:pic>
        <p:sp>
          <p:nvSpPr>
            <p:cNvPr id="15" name="CaixaDeTexto 14"/>
            <p:cNvSpPr txBox="1"/>
            <p:nvPr/>
          </p:nvSpPr>
          <p:spPr>
            <a:xfrm>
              <a:off x="3059832" y="1275606"/>
              <a:ext cx="43781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4138">
                <a:buNone/>
              </a:pPr>
              <a:r>
                <a:rPr lang="pt-BR" sz="2200" i="1" dirty="0">
                  <a:latin typeface="Calibri" pitchFamily="34" charset="0"/>
                </a:rPr>
                <a:t>Para veículos de </a:t>
              </a:r>
              <a:r>
                <a:rPr lang="pt-BR" sz="2200" i="1" dirty="0">
                  <a:solidFill>
                    <a:srgbClr val="FF0000"/>
                  </a:solidFill>
                  <a:latin typeface="Calibri" pitchFamily="34" charset="0"/>
                </a:rPr>
                <a:t>Transporte Coletivo</a:t>
              </a:r>
            </a:p>
            <a:p>
              <a:pPr algn="just">
                <a:buNone/>
              </a:pPr>
              <a:r>
                <a:rPr lang="pt-BR" sz="2200" i="1" dirty="0">
                  <a:solidFill>
                    <a:srgbClr val="0099FF"/>
                  </a:solidFill>
                  <a:latin typeface="Calibri" pitchFamily="34" charset="0"/>
                </a:rPr>
                <a:t> </a:t>
              </a:r>
              <a:r>
                <a:rPr lang="pt-BR" sz="2200" i="1" dirty="0">
                  <a:latin typeface="Calibri" pitchFamily="34" charset="0"/>
                </a:rPr>
                <a:t>e as </a:t>
              </a:r>
              <a:r>
                <a:rPr lang="pt-BR" sz="2200" i="1" dirty="0">
                  <a:solidFill>
                    <a:srgbClr val="FF0000"/>
                  </a:solidFill>
                  <a:latin typeface="Calibri" pitchFamily="34" charset="0"/>
                </a:rPr>
                <a:t>Motocicletas [...]</a:t>
              </a:r>
              <a:r>
                <a:rPr lang="pt-BR" sz="2200" i="1" dirty="0">
                  <a:latin typeface="Calibri" pitchFamily="34" charset="0"/>
                </a:rPr>
                <a:t>;</a:t>
              </a:r>
              <a:endParaRPr lang="pt-BR" sz="2200" i="1" dirty="0"/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78" y="1196574"/>
              <a:ext cx="2857237" cy="1087144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</p:grpSp>
      <p:grpSp>
        <p:nvGrpSpPr>
          <p:cNvPr id="4" name="Grupo 3"/>
          <p:cNvGrpSpPr/>
          <p:nvPr/>
        </p:nvGrpSpPr>
        <p:grpSpPr>
          <a:xfrm>
            <a:off x="214282" y="2592132"/>
            <a:ext cx="8513148" cy="1400944"/>
            <a:chOff x="244207" y="3134031"/>
            <a:chExt cx="8513148" cy="1400944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10"/>
            <a:stretch/>
          </p:blipFill>
          <p:spPr>
            <a:xfrm>
              <a:off x="244207" y="3134031"/>
              <a:ext cx="2968533" cy="1400944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9" name="CaixaDeTexto 18"/>
            <p:cNvSpPr txBox="1"/>
            <p:nvPr/>
          </p:nvSpPr>
          <p:spPr>
            <a:xfrm>
              <a:off x="3212740" y="3265324"/>
              <a:ext cx="55446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4138">
                <a:buNone/>
              </a:pPr>
              <a:r>
                <a:rPr lang="pt-BR" sz="2000" i="1" dirty="0">
                  <a:latin typeface="Calibri" pitchFamily="34" charset="0"/>
                </a:rPr>
                <a:t>...o condutor manterá acessos os faróis baixos </a:t>
              </a:r>
              <a:r>
                <a:rPr lang="pt-BR" sz="2000" b="1" i="1" dirty="0">
                  <a:latin typeface="Calibri" pitchFamily="34" charset="0"/>
                </a:rPr>
                <a:t>durante o dia</a:t>
              </a:r>
              <a:r>
                <a:rPr lang="pt-BR" sz="2000" i="1" dirty="0">
                  <a:latin typeface="Calibri" pitchFamily="34" charset="0"/>
                </a:rPr>
                <a:t> em  </a:t>
              </a:r>
              <a:r>
                <a:rPr lang="pt-BR" sz="2000" i="1" dirty="0">
                  <a:solidFill>
                    <a:srgbClr val="FF0000"/>
                  </a:solidFill>
                  <a:latin typeface="Calibri" pitchFamily="34" charset="0"/>
                </a:rPr>
                <a:t>Rodovias de </a:t>
              </a:r>
              <a:r>
                <a:rPr lang="pt-BR" sz="2000" b="1" i="1" dirty="0">
                  <a:solidFill>
                    <a:srgbClr val="FF0000"/>
                  </a:solidFill>
                  <a:latin typeface="Calibri" pitchFamily="34" charset="0"/>
                </a:rPr>
                <a:t>pista simples</a:t>
              </a:r>
              <a:r>
                <a:rPr lang="pt-BR" sz="2000" i="1" dirty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pt-BR" sz="2000" b="1" i="1" dirty="0">
                  <a:latin typeface="Calibri" pitchFamily="34" charset="0"/>
                </a:rPr>
                <a:t>fora</a:t>
              </a:r>
              <a:r>
                <a:rPr lang="pt-BR" sz="2000" i="1" dirty="0">
                  <a:latin typeface="Calibri" pitchFamily="34" charset="0"/>
                </a:rPr>
                <a:t> do </a:t>
              </a:r>
              <a:r>
                <a:rPr lang="pt-BR" sz="2000" i="1" dirty="0">
                  <a:solidFill>
                    <a:srgbClr val="00B0F0"/>
                  </a:solidFill>
                  <a:latin typeface="Calibri" pitchFamily="34" charset="0"/>
                </a:rPr>
                <a:t>perímetro urbano</a:t>
              </a:r>
              <a:endParaRPr lang="pt-BR" sz="2000" i="1" dirty="0"/>
            </a:p>
          </p:txBody>
        </p:sp>
      </p:grpSp>
      <p:sp>
        <p:nvSpPr>
          <p:cNvPr id="6" name="Texto Explicativo: Linha 5">
            <a:extLst>
              <a:ext uri="{FF2B5EF4-FFF2-40B4-BE49-F238E27FC236}">
                <a16:creationId xmlns:a16="http://schemas.microsoft.com/office/drawing/2014/main" id="{111C788F-9F17-42F8-A0AD-DA315DAD71D3}"/>
              </a:ext>
            </a:extLst>
          </p:cNvPr>
          <p:cNvSpPr/>
          <p:nvPr/>
        </p:nvSpPr>
        <p:spPr>
          <a:xfrm>
            <a:off x="5724128" y="3405026"/>
            <a:ext cx="2088232" cy="334062"/>
          </a:xfrm>
          <a:prstGeom prst="borderCallout1">
            <a:avLst>
              <a:gd name="adj1" fmla="val 100458"/>
              <a:gd name="adj2" fmla="val 52926"/>
              <a:gd name="adj3" fmla="val 188080"/>
              <a:gd name="adj4" fmla="val 76739"/>
            </a:avLst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...se não tiver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DRL</a:t>
            </a:r>
          </a:p>
        </p:txBody>
      </p:sp>
      <p:pic>
        <p:nvPicPr>
          <p:cNvPr id="1026" name="Picture 2" descr="Audi A3 sob a luz da nova lei de faróis e DRL | Quatro Rodas">
            <a:extLst>
              <a:ext uri="{FF2B5EF4-FFF2-40B4-BE49-F238E27FC236}">
                <a16:creationId xmlns:a16="http://schemas.microsoft.com/office/drawing/2014/main" id="{35E3BAB2-A149-4E76-B99E-F04FF5C5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788444"/>
            <a:ext cx="1314450" cy="871538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9D36ECD-ABF0-4678-86E3-76CF718670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17DDCDC-EF6F-4ED7-B11D-A6D6BE2601D3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FARÓIS DURANTE O DIA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89E5DBE-7E29-4E53-85E1-48E78E12A21D}"/>
              </a:ext>
            </a:extLst>
          </p:cNvPr>
          <p:cNvSpPr txBox="1"/>
          <p:nvPr/>
        </p:nvSpPr>
        <p:spPr>
          <a:xfrm>
            <a:off x="785786" y="4443958"/>
            <a:ext cx="6234486" cy="400110"/>
          </a:xfrm>
          <a:prstGeom prst="rect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 desrespeito a essas regras é infração 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MÉDIA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/ 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4 pontos</a:t>
            </a:r>
            <a:endParaRPr lang="pt-BR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Divisa 22">
            <a:extLst>
              <a:ext uri="{FF2B5EF4-FFF2-40B4-BE49-F238E27FC236}">
                <a16:creationId xmlns:a16="http://schemas.microsoft.com/office/drawing/2014/main" id="{FA1E5950-06DD-453C-9A83-ADE39CC4B243}"/>
              </a:ext>
            </a:extLst>
          </p:cNvPr>
          <p:cNvSpPr/>
          <p:nvPr/>
        </p:nvSpPr>
        <p:spPr>
          <a:xfrm>
            <a:off x="235402" y="4514278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23">
            <a:extLst>
              <a:ext uri="{FF2B5EF4-FFF2-40B4-BE49-F238E27FC236}">
                <a16:creationId xmlns:a16="http://schemas.microsoft.com/office/drawing/2014/main" id="{2FA5850C-96B0-4952-934F-6BEBA300E78D}"/>
              </a:ext>
            </a:extLst>
          </p:cNvPr>
          <p:cNvSpPr/>
          <p:nvPr/>
        </p:nvSpPr>
        <p:spPr>
          <a:xfrm>
            <a:off x="447993" y="4515966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7" grpId="0" animBg="1"/>
      <p:bldP spid="18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64454" y="1142990"/>
            <a:ext cx="488361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O farol </a:t>
            </a:r>
            <a:r>
              <a:rPr lang="pt-BR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baixo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deve ser utilizado também...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323528" y="1658792"/>
            <a:ext cx="5379116" cy="35719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Dirigir sob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Chuva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Cerração ou Neblina</a:t>
            </a:r>
          </a:p>
        </p:txBody>
      </p:sp>
      <p:pic>
        <p:nvPicPr>
          <p:cNvPr id="19" name="Imagem 18" descr="farol no túnel.jpg">
            <a:extLst>
              <a:ext uri="{FF2B5EF4-FFF2-40B4-BE49-F238E27FC236}">
                <a16:creationId xmlns:a16="http://schemas.microsoft.com/office/drawing/2014/main" id="{67D40543-0620-475B-9289-F08BA410BB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3672" y="3750056"/>
            <a:ext cx="3925670" cy="1003366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22" name="Retângulo de cantos arredondados 14">
            <a:extLst>
              <a:ext uri="{FF2B5EF4-FFF2-40B4-BE49-F238E27FC236}">
                <a16:creationId xmlns:a16="http://schemas.microsoft.com/office/drawing/2014/main" id="{9C2200D7-757F-43EC-A9AC-3C9A5A0D16E3}"/>
              </a:ext>
            </a:extLst>
          </p:cNvPr>
          <p:cNvSpPr/>
          <p:nvPr/>
        </p:nvSpPr>
        <p:spPr>
          <a:xfrm>
            <a:off x="3131840" y="3219822"/>
            <a:ext cx="5379116" cy="35719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Dirigir dentro de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túneis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 iluminação pública</a:t>
            </a:r>
          </a:p>
        </p:txBody>
      </p:sp>
      <p:sp>
        <p:nvSpPr>
          <p:cNvPr id="23" name="Seta dobrada 34">
            <a:extLst>
              <a:ext uri="{FF2B5EF4-FFF2-40B4-BE49-F238E27FC236}">
                <a16:creationId xmlns:a16="http://schemas.microsoft.com/office/drawing/2014/main" id="{5B6CFB75-991C-414E-A370-84EFB17991D5}"/>
              </a:ext>
            </a:extLst>
          </p:cNvPr>
          <p:cNvSpPr/>
          <p:nvPr/>
        </p:nvSpPr>
        <p:spPr>
          <a:xfrm flipV="1">
            <a:off x="3563888" y="3750056"/>
            <a:ext cx="759149" cy="81614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Seta dobrada 34">
            <a:extLst>
              <a:ext uri="{FF2B5EF4-FFF2-40B4-BE49-F238E27FC236}">
                <a16:creationId xmlns:a16="http://schemas.microsoft.com/office/drawing/2014/main" id="{6C128A91-E84D-4D14-A0DA-49311CBA8E1C}"/>
              </a:ext>
            </a:extLst>
          </p:cNvPr>
          <p:cNvSpPr/>
          <p:nvPr/>
        </p:nvSpPr>
        <p:spPr>
          <a:xfrm flipH="1" flipV="1">
            <a:off x="2411760" y="2174594"/>
            <a:ext cx="770708" cy="74131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O que ao dirigir sob chuva forte o condutor de veículo deve manter, pelo  menos.... | Toluna">
            <a:extLst>
              <a:ext uri="{FF2B5EF4-FFF2-40B4-BE49-F238E27FC236}">
                <a16:creationId xmlns:a16="http://schemas.microsoft.com/office/drawing/2014/main" id="{A9318917-3ECD-402A-9766-056771B1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11" y="2129524"/>
            <a:ext cx="1913532" cy="1572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ACC1B96-EF18-4FB6-993B-123EE64B9E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57077D3-3972-4F92-91E0-9EC577B55E1F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FARÓIS DURANTE O 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4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luzes de posiç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952" y="632094"/>
            <a:ext cx="2747739" cy="1571636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264454" y="1142990"/>
            <a:ext cx="537911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Luzes de </a:t>
            </a:r>
            <a:r>
              <a:rPr lang="pt-BR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Posição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devem ser utilizadas quando:</a:t>
            </a:r>
          </a:p>
        </p:txBody>
      </p:sp>
      <p:sp>
        <p:nvSpPr>
          <p:cNvPr id="16" name="Seta para a direita 15"/>
          <p:cNvSpPr/>
          <p:nvPr/>
        </p:nvSpPr>
        <p:spPr>
          <a:xfrm>
            <a:off x="306986" y="1711074"/>
            <a:ext cx="285752" cy="42862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642910" y="1750613"/>
            <a:ext cx="5429288" cy="35719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À noite, ao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embarcar ou desembarcar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passageiros</a:t>
            </a:r>
          </a:p>
        </p:txBody>
      </p:sp>
      <p:sp>
        <p:nvSpPr>
          <p:cNvPr id="18" name="Seta para a direita 17"/>
          <p:cNvSpPr/>
          <p:nvPr/>
        </p:nvSpPr>
        <p:spPr>
          <a:xfrm>
            <a:off x="306986" y="2283718"/>
            <a:ext cx="285752" cy="42862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642910" y="2323257"/>
            <a:ext cx="6500858" cy="35719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À noite, em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operações de carga e descarga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 mercadorias</a:t>
            </a: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3071802" y="3539720"/>
            <a:ext cx="5857916" cy="1143008"/>
          </a:xfrm>
          <a:prstGeom prst="roundRect">
            <a:avLst>
              <a:gd name="adj" fmla="val 10050"/>
            </a:avLst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tângulo de cantos arredondados 24"/>
          <p:cNvSpPr/>
          <p:nvPr/>
        </p:nvSpPr>
        <p:spPr>
          <a:xfrm>
            <a:off x="2786050" y="3325406"/>
            <a:ext cx="5143536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Pisca Alerta – Deve ser utilizado quando: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214678" y="3754034"/>
            <a:ext cx="571504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  <a:buFont typeface="Wingdings" pitchFamily="2" charset="2"/>
              <a:buChar char="ü"/>
            </a:pPr>
            <a:r>
              <a:rPr lang="pt-BR" sz="2200" i="1" dirty="0">
                <a:latin typeface="Calibri" pitchFamily="34" charset="0"/>
                <a:cs typeface="Calibri" pitchFamily="34" charset="0"/>
              </a:rPr>
              <a:t>Em </a:t>
            </a:r>
            <a:r>
              <a:rPr lang="pt-BR" sz="22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Emergência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OU com o </a:t>
            </a:r>
            <a:r>
              <a:rPr lang="pt-BR" sz="22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Veículo Imobilizado</a:t>
            </a:r>
          </a:p>
          <a:p>
            <a:pPr>
              <a:lnSpc>
                <a:spcPts val="3200"/>
              </a:lnSpc>
              <a:buFont typeface="Wingdings" pitchFamily="2" charset="2"/>
              <a:buChar char="ü"/>
            </a:pPr>
            <a:r>
              <a:rPr lang="pt-BR" sz="2200" i="1" dirty="0">
                <a:latin typeface="Calibri" pitchFamily="34" charset="0"/>
                <a:cs typeface="Calibri" pitchFamily="34" charset="0"/>
              </a:rPr>
              <a:t>Quando a sinalização da via Determinar</a:t>
            </a: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LUZES e BUZINA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3" y="3219822"/>
            <a:ext cx="2056430" cy="154232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32" name="Seta para a direita 31"/>
          <p:cNvSpPr/>
          <p:nvPr/>
        </p:nvSpPr>
        <p:spPr>
          <a:xfrm>
            <a:off x="2422871" y="3796653"/>
            <a:ext cx="516244" cy="57150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0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20" grpId="0" animBg="1"/>
      <p:bldP spid="26" grpId="0" animBg="1"/>
      <p:bldP spid="25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habilitação internacio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571618"/>
            <a:ext cx="329707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aixaDeTexto 9"/>
          <p:cNvSpPr txBox="1"/>
          <p:nvPr/>
        </p:nvSpPr>
        <p:spPr>
          <a:xfrm>
            <a:off x="3786182" y="1571619"/>
            <a:ext cx="4857784" cy="7150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Permitido por até 180 dias, desde que amparado por Convenção Internacional.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857620" y="2500312"/>
            <a:ext cx="47149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Após este período, necessário:</a:t>
            </a:r>
          </a:p>
          <a:p>
            <a:endParaRPr lang="pt-BR" sz="2200" i="1" dirty="0">
              <a:latin typeface="Calibri" pitchFamily="34" charset="0"/>
              <a:cs typeface="Calibri" pitchFamily="34" charset="0"/>
            </a:endParaRPr>
          </a:p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►Estada regular no Brasil</a:t>
            </a:r>
          </a:p>
          <a:p>
            <a:pPr marL="265113" indent="-265113">
              <a:buFont typeface="Wingdings" pitchFamily="2" charset="2"/>
              <a:buChar char="ü"/>
            </a:pPr>
            <a:endParaRPr lang="pt-BR" sz="2200" i="1" dirty="0">
              <a:latin typeface="Calibri" pitchFamily="34" charset="0"/>
              <a:cs typeface="Calibri" pitchFamily="34" charset="0"/>
            </a:endParaRPr>
          </a:p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►Exames de aptidão física, mental e avaliação psicológica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CONDUTOR ESTRANGEIRO</a:t>
            </a:r>
          </a:p>
        </p:txBody>
      </p:sp>
    </p:spTree>
    <p:extLst>
      <p:ext uri="{BB962C8B-B14F-4D97-AF65-F5344CB8AC3E}">
        <p14:creationId xmlns:p14="http://schemas.microsoft.com/office/powerpoint/2010/main" val="6396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6228184" y="1719032"/>
            <a:ext cx="2643206" cy="1982405"/>
            <a:chOff x="6215074" y="1446601"/>
            <a:chExt cx="2643206" cy="1982405"/>
          </a:xfrm>
        </p:grpSpPr>
        <p:pic>
          <p:nvPicPr>
            <p:cNvPr id="9" name="Imagem 8" descr="Piscar Farol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5074" y="1446601"/>
              <a:ext cx="2643206" cy="1982405"/>
            </a:xfrm>
            <a:prstGeom prst="rect">
              <a:avLst/>
            </a:prstGeom>
          </p:spPr>
        </p:pic>
        <p:sp>
          <p:nvSpPr>
            <p:cNvPr id="2" name="Retângulo 1"/>
            <p:cNvSpPr/>
            <p:nvPr/>
          </p:nvSpPr>
          <p:spPr>
            <a:xfrm>
              <a:off x="6215074" y="3143254"/>
              <a:ext cx="2643206" cy="285752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1" name="Retângulo de cantos arredondados 10"/>
          <p:cNvSpPr/>
          <p:nvPr/>
        </p:nvSpPr>
        <p:spPr>
          <a:xfrm>
            <a:off x="264454" y="1142990"/>
            <a:ext cx="488361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Piscar os faróis somente é permitido para:</a:t>
            </a:r>
          </a:p>
        </p:txBody>
      </p:sp>
      <p:sp>
        <p:nvSpPr>
          <p:cNvPr id="14" name="Seta para a direita 13"/>
          <p:cNvSpPr/>
          <p:nvPr/>
        </p:nvSpPr>
        <p:spPr>
          <a:xfrm>
            <a:off x="285720" y="1928808"/>
            <a:ext cx="357190" cy="428628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714348" y="1928808"/>
            <a:ext cx="5286412" cy="428628"/>
          </a:xfrm>
          <a:prstGeom prst="round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Advertência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– Circunstâncias Perigosas</a:t>
            </a:r>
          </a:p>
        </p:txBody>
      </p:sp>
      <p:sp>
        <p:nvSpPr>
          <p:cNvPr id="16" name="Seta para a direita 15"/>
          <p:cNvSpPr/>
          <p:nvPr/>
        </p:nvSpPr>
        <p:spPr>
          <a:xfrm>
            <a:off x="285720" y="2714626"/>
            <a:ext cx="357190" cy="428628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714348" y="2714626"/>
            <a:ext cx="5286412" cy="428628"/>
          </a:xfrm>
          <a:prstGeom prst="round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Ultrapassar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– Indicar para veículo da frente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1403648" y="3701437"/>
            <a:ext cx="7344816" cy="1071570"/>
          </a:xfrm>
          <a:prstGeom prst="roundRect">
            <a:avLst>
              <a:gd name="adj" fmla="val 6401"/>
            </a:avLst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           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desrespeito à esta norma caracteriza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Infração Média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com multa e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 pontos 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 prontuário. 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1659761" y="3856207"/>
            <a:ext cx="1544088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MULTA</a:t>
            </a:r>
          </a:p>
        </p:txBody>
      </p:sp>
      <p:sp>
        <p:nvSpPr>
          <p:cNvPr id="22" name="Divisa 21"/>
          <p:cNvSpPr/>
          <p:nvPr/>
        </p:nvSpPr>
        <p:spPr>
          <a:xfrm>
            <a:off x="580627" y="3854918"/>
            <a:ext cx="397848" cy="696993"/>
          </a:xfrm>
          <a:prstGeom prst="chevron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>
            <a:off x="868659" y="3864900"/>
            <a:ext cx="397848" cy="696993"/>
          </a:xfrm>
          <a:prstGeom prst="chevron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ivisa 23"/>
          <p:cNvSpPr/>
          <p:nvPr/>
        </p:nvSpPr>
        <p:spPr>
          <a:xfrm>
            <a:off x="285720" y="3859652"/>
            <a:ext cx="397848" cy="696993"/>
          </a:xfrm>
          <a:prstGeom prst="chevron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LUZES e BUZINA</a:t>
            </a:r>
          </a:p>
        </p:txBody>
      </p:sp>
    </p:spTree>
    <p:extLst>
      <p:ext uri="{BB962C8B-B14F-4D97-AF65-F5344CB8AC3E}">
        <p14:creationId xmlns:p14="http://schemas.microsoft.com/office/powerpoint/2010/main" val="7032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de cantos arredondados 19"/>
          <p:cNvSpPr/>
          <p:nvPr/>
        </p:nvSpPr>
        <p:spPr>
          <a:xfrm>
            <a:off x="1571604" y="4429138"/>
            <a:ext cx="6715172" cy="428628"/>
          </a:xfrm>
          <a:prstGeom prst="roundRect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... têm o trânsito regulamentado pelo </a:t>
            </a:r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Município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46164" y="1068728"/>
            <a:ext cx="23377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/>
              <a:t>Os veículos de...</a:t>
            </a:r>
          </a:p>
        </p:txBody>
      </p:sp>
      <p:sp>
        <p:nvSpPr>
          <p:cNvPr id="32" name="Seta para a direita 31"/>
          <p:cNvSpPr/>
          <p:nvPr/>
        </p:nvSpPr>
        <p:spPr>
          <a:xfrm>
            <a:off x="785786" y="4429138"/>
            <a:ext cx="428628" cy="428628"/>
          </a:xfrm>
          <a:prstGeom prst="right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Trânsito – Usuários Diversos</a:t>
            </a:r>
          </a:p>
        </p:txBody>
      </p:sp>
      <p:pic>
        <p:nvPicPr>
          <p:cNvPr id="1030" name="Picture 6" descr="Resultado de imagem para charret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12354" r="17844"/>
          <a:stretch/>
        </p:blipFill>
        <p:spPr bwMode="auto">
          <a:xfrm>
            <a:off x="5292080" y="1916474"/>
            <a:ext cx="2880320" cy="235692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2160" r="753" b="2079"/>
          <a:stretch/>
        </p:blipFill>
        <p:spPr bwMode="auto">
          <a:xfrm>
            <a:off x="1214414" y="1916474"/>
            <a:ext cx="3029869" cy="233381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59632" y="1635646"/>
            <a:ext cx="2952328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PROPULSÃO HUMANA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334448" y="1599327"/>
            <a:ext cx="2765944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TRAÇÃO ANIMAL</a:t>
            </a:r>
          </a:p>
        </p:txBody>
      </p:sp>
    </p:spTree>
    <p:extLst>
      <p:ext uri="{BB962C8B-B14F-4D97-AF65-F5344CB8AC3E}">
        <p14:creationId xmlns:p14="http://schemas.microsoft.com/office/powerpoint/2010/main" val="390246250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35892" y="1302243"/>
            <a:ext cx="323597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Trânsito de Animais...</a:t>
            </a:r>
            <a:endParaRPr lang="pt-B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85720" y="1673059"/>
            <a:ext cx="62865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Os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animais</a:t>
            </a:r>
            <a:r>
              <a:rPr lang="pt-BR" sz="2200" i="1" dirty="0">
                <a:latin typeface="Calibri" pitchFamily="34" charset="0"/>
              </a:rPr>
              <a:t>, quando em rebanhos, deverão ser conduzidos em grupos pequenos e junto ao bordo da pista.</a:t>
            </a:r>
            <a:endParaRPr lang="pt-BR" sz="2200" i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584670" y="3159631"/>
            <a:ext cx="5164802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Trânsito de Veículos de Tração Animal...</a:t>
            </a:r>
            <a:endParaRPr lang="pt-B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605936" y="3659697"/>
            <a:ext cx="628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Os veículos de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Tração Animal</a:t>
            </a:r>
            <a:r>
              <a:rPr lang="pt-BR" sz="2200" i="1" dirty="0">
                <a:latin typeface="Calibri" pitchFamily="34" charset="0"/>
              </a:rPr>
              <a:t> deverão ser conduzidos pela </a:t>
            </a:r>
            <a:r>
              <a:rPr lang="pt-BR" sz="2200" i="1" dirty="0">
                <a:solidFill>
                  <a:srgbClr val="00B0F0"/>
                </a:solidFill>
                <a:latin typeface="Calibri" pitchFamily="34" charset="0"/>
              </a:rPr>
              <a:t>direita</a:t>
            </a:r>
            <a:r>
              <a:rPr lang="pt-BR" sz="2200" i="1" dirty="0">
                <a:latin typeface="Calibri" pitchFamily="34" charset="0"/>
              </a:rPr>
              <a:t> e </a:t>
            </a:r>
            <a:r>
              <a:rPr lang="pt-BR" sz="2200" i="1" dirty="0">
                <a:solidFill>
                  <a:srgbClr val="FF6600"/>
                </a:solidFill>
                <a:latin typeface="Calibri" pitchFamily="34" charset="0"/>
              </a:rPr>
              <a:t>junto à guia</a:t>
            </a:r>
            <a:r>
              <a:rPr lang="pt-BR" sz="2200" i="1" dirty="0">
                <a:latin typeface="Calibri" pitchFamily="34" charset="0"/>
              </a:rPr>
              <a:t> da calçada OU pelo </a:t>
            </a:r>
            <a:r>
              <a:rPr lang="pt-BR" sz="2200" i="1" dirty="0">
                <a:solidFill>
                  <a:srgbClr val="FF6600"/>
                </a:solidFill>
                <a:latin typeface="Calibri" pitchFamily="34" charset="0"/>
              </a:rPr>
              <a:t>acostamento</a:t>
            </a:r>
            <a:r>
              <a:rPr lang="pt-BR" sz="2200" i="1" dirty="0">
                <a:latin typeface="Calibri" pitchFamily="34" charset="0"/>
              </a:rPr>
              <a:t>.</a:t>
            </a:r>
            <a:endParaRPr lang="pt-BR" sz="2200" i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Trânsito – Usuários Diversos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5002"/>
          <a:stretch/>
        </p:blipFill>
        <p:spPr>
          <a:xfrm>
            <a:off x="285720" y="3159630"/>
            <a:ext cx="2126040" cy="1575479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656" y="915566"/>
            <a:ext cx="2023492" cy="165825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8858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 animBg="1"/>
      <p:bldP spid="17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14282" y="1272240"/>
            <a:ext cx="3878918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Os Ciclomotores...</a:t>
            </a:r>
            <a:endParaRPr lang="pt-B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14282" y="1785932"/>
            <a:ext cx="5357850" cy="1143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...devem ser conduzidos no </a:t>
            </a:r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Centro</a:t>
            </a:r>
            <a:r>
              <a:rPr lang="pt-BR" sz="2400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da </a:t>
            </a:r>
          </a:p>
          <a:p>
            <a:pPr algn="ctr"/>
            <a:r>
              <a:rPr lang="pt-BR" sz="24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faixa mais à</a:t>
            </a:r>
            <a:r>
              <a:rPr lang="pt-BR" sz="2400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Direita da Pista</a:t>
            </a:r>
          </a:p>
        </p:txBody>
      </p:sp>
      <p:sp>
        <p:nvSpPr>
          <p:cNvPr id="14" name="Seta para a direita 13"/>
          <p:cNvSpPr/>
          <p:nvPr/>
        </p:nvSpPr>
        <p:spPr>
          <a:xfrm>
            <a:off x="5429256" y="2042778"/>
            <a:ext cx="500066" cy="60041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143108" y="3286130"/>
            <a:ext cx="3509012" cy="1428760"/>
          </a:xfrm>
          <a:prstGeom prst="roundRect">
            <a:avLst>
              <a:gd name="adj" fmla="val 8968"/>
            </a:avLst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É proibido o trânsito de ciclomotores nas vias de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Trânsito Rápido e Rodovias</a:t>
            </a:r>
            <a:endParaRPr lang="pt-BR" sz="2200" b="1" i="1" dirty="0">
              <a:solidFill>
                <a:srgbClr val="FF0000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357158" y="3214692"/>
            <a:ext cx="1643073" cy="1571635"/>
            <a:chOff x="357158" y="3143254"/>
            <a:chExt cx="1721753" cy="1643073"/>
          </a:xfrm>
        </p:grpSpPr>
        <p:pic>
          <p:nvPicPr>
            <p:cNvPr id="10" name="Imagem 9" descr="ciclomotor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151" y="3357568"/>
              <a:ext cx="1718760" cy="1143007"/>
            </a:xfrm>
            <a:prstGeom prst="rect">
              <a:avLst/>
            </a:prstGeom>
          </p:spPr>
        </p:pic>
        <p:sp>
          <p:nvSpPr>
            <p:cNvPr id="16" name="Símbolo de 'Não' 15"/>
            <p:cNvSpPr/>
            <p:nvPr/>
          </p:nvSpPr>
          <p:spPr>
            <a:xfrm>
              <a:off x="357158" y="3143254"/>
              <a:ext cx="1714512" cy="1643073"/>
            </a:xfrm>
            <a:prstGeom prst="noSmoking">
              <a:avLst>
                <a:gd name="adj" fmla="val 742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CICLOMOTORES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977181"/>
            <a:ext cx="2746625" cy="36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4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iclofaix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714494"/>
            <a:ext cx="1727797" cy="1291101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ciclista no trânsi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2905" y="1071552"/>
            <a:ext cx="2083330" cy="235745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1" name="Retângulo de cantos arredondados 10"/>
          <p:cNvSpPr/>
          <p:nvPr/>
        </p:nvSpPr>
        <p:spPr>
          <a:xfrm>
            <a:off x="214282" y="1142990"/>
            <a:ext cx="4500594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...na falta de Ciclovias ou </a:t>
            </a:r>
            <a:r>
              <a:rPr lang="pt-BR" sz="2200" dirty="0" err="1">
                <a:latin typeface="Calibri" pitchFamily="34" charset="0"/>
                <a:cs typeface="Calibri" pitchFamily="34" charset="0"/>
              </a:rPr>
              <a:t>Ciclofaixas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...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071670" y="1643056"/>
            <a:ext cx="4214842" cy="1285884"/>
          </a:xfrm>
          <a:prstGeom prst="roundRect">
            <a:avLst/>
          </a:prstGeom>
          <a:solidFill>
            <a:srgbClr val="C0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rgbClr val="C00000"/>
                </a:solidFill>
                <a:latin typeface="Calibri" pitchFamily="34" charset="0"/>
              </a:rPr>
              <a:t>...as bicicletas devem circular no </a:t>
            </a: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</a:rPr>
              <a:t>mesmo sentido dos veículos </a:t>
            </a:r>
            <a:r>
              <a:rPr lang="pt-BR" sz="2200" i="1" dirty="0">
                <a:solidFill>
                  <a:srgbClr val="C00000"/>
                </a:solidFill>
                <a:latin typeface="Calibri" pitchFamily="34" charset="0"/>
              </a:rPr>
              <a:t>e junto ao bordo da pista;</a:t>
            </a:r>
            <a:endParaRPr lang="pt-BR" sz="2200" i="1" dirty="0">
              <a:solidFill>
                <a:srgbClr val="C00000"/>
              </a:solidFill>
            </a:endParaRPr>
          </a:p>
        </p:txBody>
      </p:sp>
      <p:pic>
        <p:nvPicPr>
          <p:cNvPr id="15" name="Imagem 14" descr="bicicleta na calçad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1" y="3314704"/>
            <a:ext cx="2571769" cy="154306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21" name="Retângulo de cantos arredondados 20"/>
          <p:cNvSpPr/>
          <p:nvPr/>
        </p:nvSpPr>
        <p:spPr>
          <a:xfrm>
            <a:off x="3491880" y="3571882"/>
            <a:ext cx="5072098" cy="121444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...só poderão circular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sobre os passeios 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quando 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</a:rPr>
              <a:t>autorizado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e sinalizado pelo órgão competente;</a:t>
            </a:r>
            <a:endParaRPr lang="pt-BR" sz="2200" i="1" dirty="0">
              <a:solidFill>
                <a:schemeClr val="tx1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6286512" y="2000246"/>
            <a:ext cx="642942" cy="5715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BICICLETAS</a:t>
            </a:r>
          </a:p>
        </p:txBody>
      </p:sp>
      <p:pic>
        <p:nvPicPr>
          <p:cNvPr id="29" name="Imagem 28" descr="Ministério cria duas novas sinalizações relacionadas à bicicleta - Brasil -  Estadão">
            <a:extLst>
              <a:ext uri="{FF2B5EF4-FFF2-40B4-BE49-F238E27FC236}">
                <a16:creationId xmlns:a16="http://schemas.microsoft.com/office/drawing/2014/main" id="{20C0DF25-2FAB-4990-8524-6A787217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0" y="3314704"/>
            <a:ext cx="384218" cy="384218"/>
          </a:xfrm>
          <a:custGeom>
            <a:avLst/>
            <a:gdLst>
              <a:gd name="connsiteX0" fmla="*/ 150577 w 460873"/>
              <a:gd name="connsiteY0" fmla="*/ 0 h 460873"/>
              <a:gd name="connsiteX1" fmla="*/ 310295 w 460873"/>
              <a:gd name="connsiteY1" fmla="*/ 0 h 460873"/>
              <a:gd name="connsiteX2" fmla="*/ 325755 w 460873"/>
              <a:gd name="connsiteY2" fmla="*/ 4799 h 460873"/>
              <a:gd name="connsiteX3" fmla="*/ 456073 w 460873"/>
              <a:gd name="connsiteY3" fmla="*/ 135117 h 460873"/>
              <a:gd name="connsiteX4" fmla="*/ 460873 w 460873"/>
              <a:gd name="connsiteY4" fmla="*/ 150580 h 460873"/>
              <a:gd name="connsiteX5" fmla="*/ 460873 w 460873"/>
              <a:gd name="connsiteY5" fmla="*/ 310292 h 460873"/>
              <a:gd name="connsiteX6" fmla="*/ 456073 w 460873"/>
              <a:gd name="connsiteY6" fmla="*/ 325755 h 460873"/>
              <a:gd name="connsiteX7" fmla="*/ 325755 w 460873"/>
              <a:gd name="connsiteY7" fmla="*/ 456073 h 460873"/>
              <a:gd name="connsiteX8" fmla="*/ 310292 w 460873"/>
              <a:gd name="connsiteY8" fmla="*/ 460873 h 460873"/>
              <a:gd name="connsiteX9" fmla="*/ 150580 w 460873"/>
              <a:gd name="connsiteY9" fmla="*/ 460873 h 460873"/>
              <a:gd name="connsiteX10" fmla="*/ 135117 w 460873"/>
              <a:gd name="connsiteY10" fmla="*/ 456073 h 460873"/>
              <a:gd name="connsiteX11" fmla="*/ 4799 w 460873"/>
              <a:gd name="connsiteY11" fmla="*/ 325755 h 460873"/>
              <a:gd name="connsiteX12" fmla="*/ 0 w 460873"/>
              <a:gd name="connsiteY12" fmla="*/ 310295 h 460873"/>
              <a:gd name="connsiteX13" fmla="*/ 0 w 460873"/>
              <a:gd name="connsiteY13" fmla="*/ 150577 h 460873"/>
              <a:gd name="connsiteX14" fmla="*/ 4799 w 460873"/>
              <a:gd name="connsiteY14" fmla="*/ 135117 h 460873"/>
              <a:gd name="connsiteX15" fmla="*/ 135117 w 460873"/>
              <a:gd name="connsiteY15" fmla="*/ 4799 h 460873"/>
              <a:gd name="connsiteX16" fmla="*/ 150577 w 460873"/>
              <a:gd name="connsiteY16" fmla="*/ 0 h 4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0873" h="460873">
                <a:moveTo>
                  <a:pt x="150577" y="0"/>
                </a:moveTo>
                <a:lnTo>
                  <a:pt x="310295" y="0"/>
                </a:lnTo>
                <a:lnTo>
                  <a:pt x="325755" y="4799"/>
                </a:lnTo>
                <a:cubicBezTo>
                  <a:pt x="384349" y="29582"/>
                  <a:pt x="431290" y="76523"/>
                  <a:pt x="456073" y="135117"/>
                </a:cubicBezTo>
                <a:lnTo>
                  <a:pt x="460873" y="150580"/>
                </a:lnTo>
                <a:lnTo>
                  <a:pt x="460873" y="310292"/>
                </a:lnTo>
                <a:lnTo>
                  <a:pt x="456073" y="325755"/>
                </a:lnTo>
                <a:cubicBezTo>
                  <a:pt x="431290" y="384349"/>
                  <a:pt x="384349" y="431290"/>
                  <a:pt x="325755" y="456073"/>
                </a:cubicBezTo>
                <a:lnTo>
                  <a:pt x="310292" y="460873"/>
                </a:lnTo>
                <a:lnTo>
                  <a:pt x="150580" y="460873"/>
                </a:lnTo>
                <a:lnTo>
                  <a:pt x="135117" y="456073"/>
                </a:lnTo>
                <a:cubicBezTo>
                  <a:pt x="76523" y="431290"/>
                  <a:pt x="29583" y="384349"/>
                  <a:pt x="4799" y="325755"/>
                </a:cubicBezTo>
                <a:lnTo>
                  <a:pt x="0" y="310295"/>
                </a:lnTo>
                <a:lnTo>
                  <a:pt x="0" y="150577"/>
                </a:lnTo>
                <a:lnTo>
                  <a:pt x="4799" y="135117"/>
                </a:lnTo>
                <a:cubicBezTo>
                  <a:pt x="29583" y="76523"/>
                  <a:pt x="76523" y="29582"/>
                  <a:pt x="135117" y="4799"/>
                </a:cubicBezTo>
                <a:lnTo>
                  <a:pt x="150577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eta para a direita 13">
            <a:extLst>
              <a:ext uri="{FF2B5EF4-FFF2-40B4-BE49-F238E27FC236}">
                <a16:creationId xmlns:a16="http://schemas.microsoft.com/office/drawing/2014/main" id="{34B91A3D-F5DF-47CD-A158-74207F3C606A}"/>
              </a:ext>
            </a:extLst>
          </p:cNvPr>
          <p:cNvSpPr/>
          <p:nvPr/>
        </p:nvSpPr>
        <p:spPr>
          <a:xfrm rot="10800000">
            <a:off x="2853100" y="3893353"/>
            <a:ext cx="642942" cy="5715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0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istancia do ciclist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42990"/>
            <a:ext cx="2571768" cy="225029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ciclista empurrando a bike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0188" y="3205702"/>
            <a:ext cx="4049530" cy="158062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071802" y="1669316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</a:rPr>
              <a:t>Os condutores devem manter uma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</a:rPr>
              <a:t>distância lateral </a:t>
            </a:r>
            <a:r>
              <a:rPr lang="pt-BR" sz="2400" i="1" dirty="0">
                <a:latin typeface="Calibri" pitchFamily="34" charset="0"/>
              </a:rPr>
              <a:t>de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</a:rPr>
              <a:t>1,5 metros</a:t>
            </a:r>
            <a:r>
              <a:rPr lang="pt-BR" sz="2400" i="1" dirty="0">
                <a:latin typeface="Calibri" pitchFamily="34" charset="0"/>
              </a:rPr>
              <a:t> ao passar por ciclistas;</a:t>
            </a:r>
            <a:endParaRPr lang="pt-BR" sz="2400" i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28252" y="3600788"/>
            <a:ext cx="442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Calibri" pitchFamily="34" charset="0"/>
              </a:rPr>
              <a:t>O ciclista empurrando a bicicleta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</a:rPr>
              <a:t>equipara-se ao pedestre</a:t>
            </a:r>
            <a:r>
              <a:rPr lang="pt-BR" sz="2400" i="1" dirty="0">
                <a:latin typeface="Calibri" pitchFamily="34" charset="0"/>
              </a:rPr>
              <a:t> em direitos e deveres.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BICICLETAS</a:t>
            </a:r>
          </a:p>
        </p:txBody>
      </p:sp>
    </p:spTree>
    <p:extLst>
      <p:ext uri="{BB962C8B-B14F-4D97-AF65-F5344CB8AC3E}">
        <p14:creationId xmlns:p14="http://schemas.microsoft.com/office/powerpoint/2010/main" val="7749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68098" y="1142990"/>
            <a:ext cx="550072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Os pedestres ao circular pelas vias, devem...</a:t>
            </a:r>
          </a:p>
        </p:txBody>
      </p:sp>
      <p:pic>
        <p:nvPicPr>
          <p:cNvPr id="10" name="Imagem 9" descr="pedestre na calçad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7991" y="1142990"/>
            <a:ext cx="2168353" cy="138232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5" name="Imagem 14" descr="pedestre distraid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498" y="2661461"/>
            <a:ext cx="1673236" cy="121444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6" name="CaixaDeTexto 15"/>
          <p:cNvSpPr txBox="1"/>
          <p:nvPr/>
        </p:nvSpPr>
        <p:spPr>
          <a:xfrm>
            <a:off x="2296924" y="2732899"/>
            <a:ext cx="5286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...ou em fila, pelos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bordos da pista</a:t>
            </a:r>
            <a:r>
              <a:rPr lang="pt-BR" sz="2200" i="1" dirty="0">
                <a:latin typeface="Calibri" pitchFamily="34" charset="0"/>
              </a:rPr>
              <a:t>, quando não existir passeio ou calçada.</a:t>
            </a:r>
            <a:endParaRPr lang="pt-BR" sz="2200" i="1" dirty="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1082478" y="4143386"/>
            <a:ext cx="5643602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Nas 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</a:rPr>
              <a:t>vias rurais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sem acostamento, em fila pelos bordos da via e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</a:rPr>
              <a:t>sentido contrário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aos veículos;</a:t>
            </a:r>
            <a:endParaRPr lang="pt-BR" sz="2200" i="1" dirty="0">
              <a:solidFill>
                <a:schemeClr val="tx1"/>
              </a:solidFill>
            </a:endParaRPr>
          </a:p>
        </p:txBody>
      </p:sp>
      <p:pic>
        <p:nvPicPr>
          <p:cNvPr id="20" name="Imagem 19" descr="Pedestre na Rodov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0394" y="3700477"/>
            <a:ext cx="1846448" cy="122872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21" name="CaixaDeTexto 20"/>
          <p:cNvSpPr txBox="1"/>
          <p:nvPr/>
        </p:nvSpPr>
        <p:spPr>
          <a:xfrm>
            <a:off x="914389" y="1643056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...em trechos urbanos, circular pela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calçada ou passeio</a:t>
            </a:r>
            <a:r>
              <a:rPr lang="pt-BR" sz="2200" i="1" dirty="0">
                <a:latin typeface="Calibri" pitchFamily="34" charset="0"/>
              </a:rPr>
              <a:t>,</a:t>
            </a:r>
            <a:endParaRPr lang="pt-BR" sz="2200" dirty="0"/>
          </a:p>
        </p:txBody>
      </p:sp>
      <p:pic>
        <p:nvPicPr>
          <p:cNvPr id="23" name="Imagem 22" descr="Positivo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9375" r="89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576" y="1710979"/>
            <a:ext cx="785818" cy="789326"/>
          </a:xfrm>
          <a:prstGeom prst="rect">
            <a:avLst/>
          </a:prstGeom>
        </p:spPr>
      </p:pic>
      <p:pic>
        <p:nvPicPr>
          <p:cNvPr id="27" name="Imagem 26" descr="Positivo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6889" l="9375" r="89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368230" y="3071816"/>
            <a:ext cx="785818" cy="853748"/>
          </a:xfrm>
          <a:prstGeom prst="rect">
            <a:avLst/>
          </a:prstGeom>
        </p:spPr>
      </p:pic>
      <p:pic>
        <p:nvPicPr>
          <p:cNvPr id="28" name="Imagem 27" descr="Positivo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5556" l="9375" r="89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6583204" y="4000510"/>
            <a:ext cx="785818" cy="85374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PEDESTRES</a:t>
            </a:r>
          </a:p>
        </p:txBody>
      </p:sp>
    </p:spTree>
    <p:extLst>
      <p:ext uri="{BB962C8B-B14F-4D97-AF65-F5344CB8AC3E}">
        <p14:creationId xmlns:p14="http://schemas.microsoft.com/office/powerpoint/2010/main" val="55998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destre na faix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792741"/>
            <a:ext cx="2286016" cy="219809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357158" y="1174788"/>
            <a:ext cx="550072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Os pedestres ao circular pelas vias, devem...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086490" y="174629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</a:rPr>
              <a:t>...atravessar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</a:rPr>
              <a:t>na faixa </a:t>
            </a:r>
            <a:r>
              <a:rPr lang="pt-BR" sz="2400" i="1" dirty="0">
                <a:latin typeface="Calibri" pitchFamily="34" charset="0"/>
              </a:rPr>
              <a:t>própria...</a:t>
            </a:r>
            <a:endParaRPr lang="pt-BR" sz="2400" i="1" dirty="0"/>
          </a:p>
        </p:txBody>
      </p:sp>
      <p:sp>
        <p:nvSpPr>
          <p:cNvPr id="14" name="Seta para a direita 13"/>
          <p:cNvSpPr/>
          <p:nvPr/>
        </p:nvSpPr>
        <p:spPr>
          <a:xfrm>
            <a:off x="6087018" y="1703760"/>
            <a:ext cx="501206" cy="57150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PEDESTRES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528"/>
            <a:ext cx="9144000" cy="1438810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382502" y="2384050"/>
            <a:ext cx="5149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</a:rPr>
              <a:t>...ou em sentido </a:t>
            </a:r>
            <a:r>
              <a:rPr lang="pt-BR" sz="2400" i="1" dirty="0">
                <a:solidFill>
                  <a:srgbClr val="C00000"/>
                </a:solidFill>
                <a:latin typeface="Calibri" pitchFamily="34" charset="0"/>
              </a:rPr>
              <a:t>perpendicular</a:t>
            </a:r>
            <a:r>
              <a:rPr lang="pt-BR" sz="2400" i="1" dirty="0">
                <a:latin typeface="Calibri" pitchFamily="34" charset="0"/>
              </a:rPr>
              <a:t> ao eixo da pista, se não houver faixa.</a:t>
            </a:r>
            <a:endParaRPr lang="pt-BR" sz="2400" i="1" dirty="0"/>
          </a:p>
        </p:txBody>
      </p:sp>
      <p:sp>
        <p:nvSpPr>
          <p:cNvPr id="27" name="Seta para a direita 26"/>
          <p:cNvSpPr/>
          <p:nvPr/>
        </p:nvSpPr>
        <p:spPr>
          <a:xfrm rot="5400000">
            <a:off x="4469812" y="2834162"/>
            <a:ext cx="487847" cy="57150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/>
          <p:cNvCxnSpPr/>
          <p:nvPr/>
        </p:nvCxnSpPr>
        <p:spPr>
          <a:xfrm flipH="1" flipV="1">
            <a:off x="1907704" y="3624319"/>
            <a:ext cx="2952328" cy="118703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V="1">
            <a:off x="6804248" y="3624319"/>
            <a:ext cx="0" cy="1120707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731693" y="3439653"/>
            <a:ext cx="122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DIAGONAL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019785" y="3439653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PERPENDICULAR</a:t>
            </a:r>
          </a:p>
        </p:txBody>
      </p:sp>
    </p:spTree>
    <p:extLst>
      <p:ext uri="{BB962C8B-B14F-4D97-AF65-F5344CB8AC3E}">
        <p14:creationId xmlns:p14="http://schemas.microsoft.com/office/powerpoint/2010/main" val="285036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26" grpId="0"/>
      <p:bldP spid="27" grpId="0" animBg="1"/>
      <p:bldP spid="31" grpId="0"/>
      <p:bldP spid="3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apace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5380" y="1222068"/>
            <a:ext cx="2549399" cy="134968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motociclista equipad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4335" y="3146995"/>
            <a:ext cx="2203945" cy="1652959"/>
          </a:xfrm>
          <a:prstGeom prst="rect">
            <a:avLst/>
          </a:prstGeom>
        </p:spPr>
      </p:pic>
      <p:pic>
        <p:nvPicPr>
          <p:cNvPr id="11" name="Imagem 10" descr="moto curv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500313"/>
            <a:ext cx="2095514" cy="157163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3" name="Retângulo de cantos arredondados 12"/>
          <p:cNvSpPr/>
          <p:nvPr/>
        </p:nvSpPr>
        <p:spPr>
          <a:xfrm>
            <a:off x="214282" y="1142990"/>
            <a:ext cx="6000792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Para conduzir estes veículos, o condutor deve...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1785932"/>
            <a:ext cx="6357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Utilizar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capacete</a:t>
            </a:r>
            <a:r>
              <a:rPr lang="pt-BR" sz="2200" i="1" dirty="0">
                <a:latin typeface="Calibri" pitchFamily="34" charset="0"/>
              </a:rPr>
              <a:t>  - com viseira ou óculos de proteção</a:t>
            </a:r>
            <a:endParaRPr lang="pt-BR" sz="2200" i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428860" y="2928940"/>
            <a:ext cx="43427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Segurar o guidão com as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duas mãos</a:t>
            </a:r>
            <a:endParaRPr lang="pt-BR" sz="2200" i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461124" y="4143386"/>
            <a:ext cx="339689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Utilizar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vestuário</a:t>
            </a:r>
            <a:r>
              <a:rPr lang="pt-BR" sz="2200" i="1" dirty="0">
                <a:latin typeface="Calibri" pitchFamily="34" charset="0"/>
              </a:rPr>
              <a:t> adequado.</a:t>
            </a:r>
            <a:br>
              <a:rPr lang="pt-BR" sz="2200" i="1" dirty="0">
                <a:latin typeface="Calibri" pitchFamily="34" charset="0"/>
              </a:rPr>
            </a:br>
            <a:r>
              <a:rPr lang="pt-BR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(Ainda não regulamentado)</a:t>
            </a:r>
            <a:endParaRPr lang="pt-BR" sz="15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MOTOCICLETAS e SIMILARES</a:t>
            </a:r>
          </a:p>
        </p:txBody>
      </p:sp>
    </p:spTree>
    <p:extLst>
      <p:ext uri="{BB962C8B-B14F-4D97-AF65-F5344CB8AC3E}">
        <p14:creationId xmlns:p14="http://schemas.microsoft.com/office/powerpoint/2010/main" val="332071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moto com sideca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277077" y="1428742"/>
            <a:ext cx="2795517" cy="1949505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571472" y="1142990"/>
            <a:ext cx="7786742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Os passageiros destes veículos, só podem ser transportados em...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1857356" y="1928808"/>
            <a:ext cx="4643470" cy="642942"/>
            <a:chOff x="1071538" y="2000246"/>
            <a:chExt cx="4643470" cy="642942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1071538" y="2000246"/>
              <a:ext cx="4286280" cy="642942"/>
            </a:xfrm>
            <a:prstGeom prst="round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...</a:t>
              </a:r>
              <a:r>
                <a:rPr lang="pt-BR" sz="2400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Sidecar</a:t>
              </a:r>
              <a:r>
                <a:rPr lang="pt-BR" sz="24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 (carro lateral)</a:t>
              </a:r>
            </a:p>
          </p:txBody>
        </p:sp>
        <p:sp>
          <p:nvSpPr>
            <p:cNvPr id="14" name="Seta para a direita 13"/>
            <p:cNvSpPr/>
            <p:nvPr/>
          </p:nvSpPr>
          <p:spPr>
            <a:xfrm>
              <a:off x="5214942" y="2032145"/>
              <a:ext cx="500066" cy="571504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 descr="Motocicleta Passagei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75775"/>
            <a:ext cx="2000264" cy="138536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grpSp>
        <p:nvGrpSpPr>
          <p:cNvPr id="21" name="Grupo 20"/>
          <p:cNvGrpSpPr/>
          <p:nvPr/>
        </p:nvGrpSpPr>
        <p:grpSpPr>
          <a:xfrm>
            <a:off x="2357422" y="3447279"/>
            <a:ext cx="6215106" cy="642942"/>
            <a:chOff x="2428860" y="3500444"/>
            <a:chExt cx="6215106" cy="642942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2786050" y="3500444"/>
              <a:ext cx="5857916" cy="642942"/>
            </a:xfrm>
            <a:prstGeom prst="round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...</a:t>
              </a:r>
              <a:r>
                <a:rPr lang="pt-BR" sz="2400" b="1" i="1" dirty="0">
                  <a:solidFill>
                    <a:schemeClr val="tx2"/>
                  </a:solidFill>
                  <a:latin typeface="Calibri" pitchFamily="34" charset="0"/>
                </a:rPr>
                <a:t>assento suplementar </a:t>
              </a:r>
              <a:r>
                <a:rPr lang="pt-BR" sz="2400" i="1" dirty="0">
                  <a:solidFill>
                    <a:schemeClr val="tx2"/>
                  </a:solidFill>
                  <a:latin typeface="Calibri" pitchFamily="34" charset="0"/>
                </a:rPr>
                <a:t>atrás do condutor</a:t>
              </a:r>
              <a:endParaRPr lang="pt-BR" sz="24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Seta para a direita 16"/>
            <p:cNvSpPr/>
            <p:nvPr/>
          </p:nvSpPr>
          <p:spPr>
            <a:xfrm flipH="1">
              <a:off x="2428860" y="3539983"/>
              <a:ext cx="500066" cy="571504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785786" y="4443958"/>
            <a:ext cx="7358114" cy="430887"/>
          </a:xfrm>
          <a:prstGeom prst="rect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Obs.</a:t>
            </a:r>
            <a:r>
              <a:rPr lang="pt-BR" sz="2200" i="1" dirty="0">
                <a:latin typeface="Calibri" pitchFamily="34" charset="0"/>
              </a:rPr>
              <a:t> Utilizando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capacete</a:t>
            </a:r>
            <a:r>
              <a:rPr lang="pt-BR" sz="2200" i="1" dirty="0">
                <a:latin typeface="Calibri" pitchFamily="34" charset="0"/>
              </a:rPr>
              <a:t> de segurança e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vestuário</a:t>
            </a:r>
            <a:r>
              <a:rPr lang="pt-BR" sz="2200" i="1" dirty="0">
                <a:latin typeface="Calibri" pitchFamily="34" charset="0"/>
              </a:rPr>
              <a:t> de proteção.</a:t>
            </a:r>
            <a:endParaRPr lang="pt-BR" sz="2200" i="1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MOTOCICLETAS e SIMILARES</a:t>
            </a:r>
          </a:p>
        </p:txBody>
      </p:sp>
      <p:sp>
        <p:nvSpPr>
          <p:cNvPr id="23" name="Divisa 22"/>
          <p:cNvSpPr/>
          <p:nvPr/>
        </p:nvSpPr>
        <p:spPr>
          <a:xfrm>
            <a:off x="235402" y="4514278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ivisa 23"/>
          <p:cNvSpPr/>
          <p:nvPr/>
        </p:nvSpPr>
        <p:spPr>
          <a:xfrm>
            <a:off x="447993" y="4515966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Divisa 25"/>
          <p:cNvSpPr/>
          <p:nvPr/>
        </p:nvSpPr>
        <p:spPr>
          <a:xfrm rot="10630788">
            <a:off x="8255918" y="4512590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Divisa 26"/>
          <p:cNvSpPr/>
          <p:nvPr/>
        </p:nvSpPr>
        <p:spPr>
          <a:xfrm rot="10630788">
            <a:off x="8468509" y="4514278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8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285720" y="1285866"/>
            <a:ext cx="8286808" cy="1071570"/>
            <a:chOff x="285720" y="1571618"/>
            <a:chExt cx="8286808" cy="1071570"/>
          </a:xfrm>
        </p:grpSpPr>
        <p:pic>
          <p:nvPicPr>
            <p:cNvPr id="8" name="Imagem 7" descr="SNT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20" y="1643056"/>
              <a:ext cx="1823411" cy="1000132"/>
            </a:xfrm>
            <a:prstGeom prst="rect">
              <a:avLst/>
            </a:prstGeom>
          </p:spPr>
        </p:pic>
        <p:sp>
          <p:nvSpPr>
            <p:cNvPr id="9" name="Retângulo de cantos arredondados 8"/>
            <p:cNvSpPr/>
            <p:nvPr/>
          </p:nvSpPr>
          <p:spPr>
            <a:xfrm>
              <a:off x="2357422" y="1571618"/>
              <a:ext cx="6215106" cy="107157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Conjunto de Órgãos e Entidades de Trânsito da União, Estados, Distrito Federal e Municípios</a:t>
              </a: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-32" y="2714626"/>
            <a:ext cx="7358114" cy="43088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</a:rPr>
              <a:t>O SNT tem por finalidade o exercício das atividades de:</a:t>
            </a:r>
            <a:endParaRPr lang="pt-BR" sz="2200" b="1" i="1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85720" y="3214692"/>
            <a:ext cx="257176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►Planejamento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►Administração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►Normatização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►Registro de veículos</a:t>
            </a:r>
            <a:endParaRPr lang="pt-BR" sz="2000" i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000364" y="3214692"/>
            <a:ext cx="464347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►Formação e habilitação de condutores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►Fiscalização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►Aplicação de penalidades 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►Julgamento de recursos</a:t>
            </a:r>
            <a:endParaRPr lang="pt-BR" sz="2000" i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Nacional de Trânsito</a:t>
            </a:r>
          </a:p>
        </p:txBody>
      </p:sp>
    </p:spTree>
    <p:extLst>
      <p:ext uri="{BB962C8B-B14F-4D97-AF65-F5344CB8AC3E}">
        <p14:creationId xmlns:p14="http://schemas.microsoft.com/office/powerpoint/2010/main" val="17256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2208045" y="1275606"/>
            <a:ext cx="5286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Transportar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</a:rPr>
              <a:t>menores de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10 anos</a:t>
            </a:r>
            <a:r>
              <a:rPr lang="pt-BR" sz="2200" i="1" dirty="0">
                <a:latin typeface="Calibri" pitchFamily="34" charset="0"/>
              </a:rPr>
              <a:t> em motocicletas, motonetas ou ciclomotores é:</a:t>
            </a:r>
            <a:endParaRPr lang="pt-BR" sz="2200" i="1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981261" y="3002658"/>
            <a:ext cx="4643470" cy="1643074"/>
          </a:xfrm>
          <a:prstGeom prst="roundRect">
            <a:avLst>
              <a:gd name="adj" fmla="val 7468"/>
            </a:avLst>
          </a:prstGeom>
          <a:solidFill>
            <a:srgbClr val="FFFF99">
              <a:alpha val="92549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►Multa – R$ 293,47</a:t>
            </a:r>
          </a:p>
          <a:p>
            <a:pPr>
              <a:lnSpc>
                <a:spcPct val="150000"/>
              </a:lnSpc>
            </a:pP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►Suspensão do Direito de Dirigir</a:t>
            </a:r>
          </a:p>
          <a:p>
            <a:pPr>
              <a:lnSpc>
                <a:spcPct val="150000"/>
              </a:lnSpc>
            </a:pP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►Retenção + Recolhimento da CNH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2279483" y="2061424"/>
            <a:ext cx="3357586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Infração Gravíssima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MOTOCICLETAS e SIMILARES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67544" y="1413016"/>
            <a:ext cx="1505321" cy="890890"/>
            <a:chOff x="467544" y="1413016"/>
            <a:chExt cx="1505321" cy="890890"/>
          </a:xfrm>
        </p:grpSpPr>
        <p:sp>
          <p:nvSpPr>
            <p:cNvPr id="21" name="Divisa 20"/>
            <p:cNvSpPr/>
            <p:nvPr/>
          </p:nvSpPr>
          <p:spPr>
            <a:xfrm>
              <a:off x="899592" y="1413016"/>
              <a:ext cx="641225" cy="889201"/>
            </a:xfrm>
            <a:prstGeom prst="chevron">
              <a:avLst/>
            </a:prstGeom>
            <a:solidFill>
              <a:srgbClr val="FFFF00">
                <a:alpha val="3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Divisa 21"/>
            <p:cNvSpPr/>
            <p:nvPr/>
          </p:nvSpPr>
          <p:spPr>
            <a:xfrm>
              <a:off x="1331640" y="1413016"/>
              <a:ext cx="641225" cy="889201"/>
            </a:xfrm>
            <a:prstGeom prst="chevron">
              <a:avLst/>
            </a:prstGeom>
            <a:solidFill>
              <a:srgbClr val="FFFF00">
                <a:alpha val="3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Divisa 22"/>
            <p:cNvSpPr/>
            <p:nvPr/>
          </p:nvSpPr>
          <p:spPr>
            <a:xfrm>
              <a:off x="467544" y="1414705"/>
              <a:ext cx="641225" cy="889201"/>
            </a:xfrm>
            <a:prstGeom prst="chevron">
              <a:avLst/>
            </a:prstGeom>
            <a:solidFill>
              <a:srgbClr val="FFFF00">
                <a:alpha val="3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32640"/>
            <a:ext cx="3023034" cy="1983110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6" name="Seta dobrada 5"/>
          <p:cNvSpPr/>
          <p:nvPr/>
        </p:nvSpPr>
        <p:spPr>
          <a:xfrm rot="5400000">
            <a:off x="5700484" y="2188066"/>
            <a:ext cx="759288" cy="728159"/>
          </a:xfrm>
          <a:prstGeom prst="bentArrow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216812" y="1603232"/>
            <a:ext cx="5867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</a:rPr>
              <a:t>...obrigatório para o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</a:rPr>
              <a:t>condutor e  passageiros</a:t>
            </a:r>
            <a:r>
              <a:rPr lang="pt-BR" sz="2400" i="1" dirty="0">
                <a:latin typeface="Calibri" pitchFamily="34" charset="0"/>
              </a:rPr>
              <a:t>, em todas as vias do território nacional.</a:t>
            </a:r>
            <a:endParaRPr lang="pt-BR" sz="2400" i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23528" y="2895903"/>
            <a:ext cx="8568952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</a:rPr>
              <a:t>Obs.</a:t>
            </a:r>
            <a:r>
              <a:rPr lang="pt-BR" sz="2400" i="1" dirty="0">
                <a:latin typeface="Calibri" pitchFamily="34" charset="0"/>
              </a:rPr>
              <a:t> A não utilização do cinto de segurança é </a:t>
            </a:r>
            <a:r>
              <a:rPr lang="pt-BR" sz="2400" b="1" i="1" dirty="0">
                <a:solidFill>
                  <a:srgbClr val="C00000"/>
                </a:solidFill>
                <a:latin typeface="Calibri" pitchFamily="34" charset="0"/>
              </a:rPr>
              <a:t>Infração Grave:</a:t>
            </a:r>
            <a:endParaRPr lang="pt-BR" sz="2400" b="1" i="1" dirty="0">
              <a:solidFill>
                <a:srgbClr val="C00000"/>
              </a:solidFill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323528" y="3651870"/>
            <a:ext cx="5501167" cy="1000132"/>
          </a:xfrm>
          <a:prstGeom prst="roundRect">
            <a:avLst>
              <a:gd name="adj" fmla="val 8418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►Multa – R$ 195,23  /  5 Pontos</a:t>
            </a:r>
          </a:p>
          <a:p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►Retenção do Veículo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88250" y="1148345"/>
            <a:ext cx="3143272" cy="4286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O Cinto de Segurança é...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CINTO DE SEGURANÇA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02623"/>
            <a:ext cx="3058949" cy="178593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8" name="Seta dobrada 17"/>
          <p:cNvSpPr/>
          <p:nvPr/>
        </p:nvSpPr>
        <p:spPr>
          <a:xfrm rot="10800000">
            <a:off x="6156176" y="3507854"/>
            <a:ext cx="1014996" cy="984756"/>
          </a:xfrm>
          <a:prstGeom prst="ben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74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 animBg="1"/>
      <p:bldP spid="16" grpId="0" animBg="1"/>
      <p:bldP spid="18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251520" y="1234489"/>
            <a:ext cx="604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Crianças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menores de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10 anos </a:t>
            </a:r>
            <a:r>
              <a:rPr lang="pt-BR" sz="2200" i="1" dirty="0">
                <a:latin typeface="Calibri" pitchFamily="34" charset="0"/>
              </a:rPr>
              <a:t>que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 não tenham atingido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1,45m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 </a:t>
            </a:r>
            <a:r>
              <a:rPr lang="pt-BR" sz="2200" i="1" dirty="0">
                <a:latin typeface="Calibri" pitchFamily="34" charset="0"/>
              </a:rPr>
              <a:t>devem ser transportadas no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</a:rPr>
              <a:t>banco traseiro </a:t>
            </a:r>
            <a:r>
              <a:rPr lang="pt-BR" sz="2200" i="1" dirty="0">
                <a:latin typeface="Calibri" pitchFamily="34" charset="0"/>
              </a:rPr>
              <a:t>do veículo, em dispositivo de retenção conforme </a:t>
            </a:r>
            <a:r>
              <a:rPr lang="pt-BR" sz="2200" b="1" i="1" dirty="0">
                <a:latin typeface="Calibri" pitchFamily="34" charset="0"/>
              </a:rPr>
              <a:t>idade, peso e altura</a:t>
            </a:r>
            <a:r>
              <a:rPr lang="pt-BR" sz="2200" i="1" dirty="0">
                <a:latin typeface="Calibri" pitchFamily="34" charset="0"/>
              </a:rPr>
              <a:t> da criança;</a:t>
            </a:r>
            <a:endParaRPr lang="pt-BR" sz="2200" i="1" dirty="0"/>
          </a:p>
        </p:txBody>
      </p:sp>
      <p:pic>
        <p:nvPicPr>
          <p:cNvPr id="14" name="Imagem 13" descr="crianças banco traseiro lot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31792"/>
            <a:ext cx="2386280" cy="150019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5" name="Imagem 14" descr="Criança Cinto e Banco de tr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457098" y="1178795"/>
            <a:ext cx="2414642" cy="1536971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6" name="Retângulo de cantos arredondados 15"/>
          <p:cNvSpPr/>
          <p:nvPr/>
        </p:nvSpPr>
        <p:spPr>
          <a:xfrm>
            <a:off x="2787190" y="3290120"/>
            <a:ext cx="6143668" cy="1441870"/>
          </a:xfrm>
          <a:prstGeom prst="roundRect">
            <a:avLst>
              <a:gd name="adj" fmla="val 8246"/>
            </a:avLst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ts val="3200"/>
              </a:lnSpc>
            </a:pP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►Quando o veículo só tiver banco dianteiro;</a:t>
            </a:r>
          </a:p>
          <a:p>
            <a:pPr>
              <a:lnSpc>
                <a:spcPts val="3200"/>
              </a:lnSpc>
            </a:pP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►Tiver mais crianças que lugares no banco de trás;</a:t>
            </a:r>
          </a:p>
          <a:p>
            <a:pPr>
              <a:lnSpc>
                <a:spcPts val="3200"/>
              </a:lnSpc>
            </a:pP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►Só tiver cinto de 2 pontos no banco de trás.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2787190" y="3075806"/>
            <a:ext cx="1643074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/>
              <a:t>Exceto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CRIANÇAS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23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0112F0EF-C6CC-4B61-A714-DB153D26CBE3}"/>
              </a:ext>
            </a:extLst>
          </p:cNvPr>
          <p:cNvSpPr/>
          <p:nvPr/>
        </p:nvSpPr>
        <p:spPr>
          <a:xfrm>
            <a:off x="6927078" y="1635646"/>
            <a:ext cx="2003210" cy="3240360"/>
          </a:xfrm>
          <a:prstGeom prst="roundRect">
            <a:avLst>
              <a:gd name="adj" fmla="val 8285"/>
            </a:avLst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AEC6901-C495-4DE1-B829-43A0DD2D0385}"/>
              </a:ext>
            </a:extLst>
          </p:cNvPr>
          <p:cNvSpPr/>
          <p:nvPr/>
        </p:nvSpPr>
        <p:spPr>
          <a:xfrm>
            <a:off x="4697327" y="1620889"/>
            <a:ext cx="2003210" cy="3240360"/>
          </a:xfrm>
          <a:prstGeom prst="roundRect">
            <a:avLst>
              <a:gd name="adj" fmla="val 8285"/>
            </a:avLst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F1543177-53A7-4E4A-AE58-8C92262DFDA6}"/>
              </a:ext>
            </a:extLst>
          </p:cNvPr>
          <p:cNvSpPr/>
          <p:nvPr/>
        </p:nvSpPr>
        <p:spPr>
          <a:xfrm>
            <a:off x="2470040" y="1595751"/>
            <a:ext cx="2003210" cy="3240360"/>
          </a:xfrm>
          <a:prstGeom prst="roundRect">
            <a:avLst>
              <a:gd name="adj" fmla="val 8285"/>
            </a:avLst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569D4AD0-FA99-4A9D-B428-D1295FE18CBB}"/>
              </a:ext>
            </a:extLst>
          </p:cNvPr>
          <p:cNvSpPr/>
          <p:nvPr/>
        </p:nvSpPr>
        <p:spPr>
          <a:xfrm>
            <a:off x="179512" y="1595751"/>
            <a:ext cx="2102228" cy="3240360"/>
          </a:xfrm>
          <a:prstGeom prst="roundRect">
            <a:avLst>
              <a:gd name="adj" fmla="val 8285"/>
            </a:avLst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79512" y="1076745"/>
            <a:ext cx="4431838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Dispositivos Auxiliares </a:t>
            </a:r>
            <a:r>
              <a:rPr lang="pt-BR" sz="2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de Retenção</a:t>
            </a:r>
            <a:endParaRPr lang="pt-BR" sz="22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CRIANÇAS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6FC5C6-F067-46F0-88F8-12D003F9FA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73227" l="2894" r="93891">
                        <a14:foregroundMark x1="50804" y1="4348" x2="53376" y2="17162"/>
                        <a14:foregroundMark x1="2894" y1="62471" x2="19293" y2="62471"/>
                        <a14:foregroundMark x1="50482" y1="21968" x2="50482" y2="21968"/>
                        <a14:foregroundMark x1="93891" y1="34325" x2="87781" y2="35240"/>
                      </a14:backgroundRemoval>
                    </a14:imgEffect>
                  </a14:imgLayer>
                </a14:imgProps>
              </a:ext>
            </a:extLst>
          </a:blip>
          <a:srcRect b="28674"/>
          <a:stretch/>
        </p:blipFill>
        <p:spPr>
          <a:xfrm>
            <a:off x="7111699" y="2393786"/>
            <a:ext cx="1690810" cy="16945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794458E-B0B5-4CEE-A3F2-6D0F668387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94" b="73227" l="3526" r="93590">
                        <a14:foregroundMark x1="36538" y1="7780" x2="36538" y2="7780"/>
                        <a14:foregroundMark x1="44551" y1="7323" x2="44551" y2="7323"/>
                        <a14:foregroundMark x1="24359" y1="32723" x2="24359" y2="32723"/>
                        <a14:foregroundMark x1="33333" y1="29977" x2="33333" y2="29977"/>
                        <a14:foregroundMark x1="24679" y1="23341" x2="24679" y2="23341"/>
                        <a14:foregroundMark x1="66667" y1="22654" x2="66667" y2="22654"/>
                        <a14:foregroundMark x1="8333" y1="61327" x2="8333" y2="61327"/>
                        <a14:foregroundMark x1="10256" y1="51030" x2="10256" y2="51030"/>
                        <a14:foregroundMark x1="3526" y1="54691" x2="3526" y2="54691"/>
                        <a14:foregroundMark x1="64423" y1="21739" x2="64423" y2="21739"/>
                        <a14:foregroundMark x1="55128" y1="21053" x2="85897" y2="32723"/>
                        <a14:foregroundMark x1="93910" y1="31350" x2="90385" y2="31350"/>
                        <a14:foregroundMark x1="39103" y1="7094" x2="45192" y2="7094"/>
                      </a14:backgroundRemoval>
                    </a14:imgEffect>
                  </a14:imgLayer>
                </a14:imgProps>
              </a:ext>
            </a:extLst>
          </a:blip>
          <a:srcRect t="3326" r="1805" b="26400"/>
          <a:stretch/>
        </p:blipFill>
        <p:spPr>
          <a:xfrm>
            <a:off x="4887791" y="2039251"/>
            <a:ext cx="1622281" cy="162611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0D8BEDA-EC4B-4E5F-B2EA-F02B711773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23" b="74142" l="9936" r="89744">
                        <a14:foregroundMark x1="56090" y1="7323" x2="56090" y2="7323"/>
                        <a14:foregroundMark x1="45833" y1="57208" x2="45833" y2="57208"/>
                        <a14:foregroundMark x1="34936" y1="56522" x2="34936" y2="56522"/>
                      </a14:backgroundRemoval>
                    </a14:imgEffect>
                  </a14:imgLayer>
                </a14:imgProps>
              </a:ext>
            </a:extLst>
          </a:blip>
          <a:srcRect l="13692" t="2703" r="10595" b="27024"/>
          <a:stretch/>
        </p:blipFill>
        <p:spPr>
          <a:xfrm>
            <a:off x="2847390" y="1965292"/>
            <a:ext cx="1284288" cy="166957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AFB3B97-91C3-49D9-9D80-266D25BC9D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80" b="73227" l="4502" r="93891">
                        <a14:foregroundMark x1="4823" y1="19908" x2="4823" y2="19908"/>
                        <a14:foregroundMark x1="93891" y1="31121" x2="93891" y2="31121"/>
                      </a14:backgroundRemoval>
                    </a14:imgEffect>
                  </a14:imgLayer>
                </a14:imgProps>
              </a:ext>
            </a:extLst>
          </a:blip>
          <a:srcRect l="720" t="-453" r="-720" b="48047"/>
          <a:stretch/>
        </p:blipFill>
        <p:spPr>
          <a:xfrm>
            <a:off x="335873" y="2039251"/>
            <a:ext cx="1789506" cy="1381268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E3B1D0DC-26AF-4CFA-AA5F-99098D98FB23}"/>
              </a:ext>
            </a:extLst>
          </p:cNvPr>
          <p:cNvSpPr/>
          <p:nvPr/>
        </p:nvSpPr>
        <p:spPr>
          <a:xfrm>
            <a:off x="407384" y="3634867"/>
            <a:ext cx="1646484" cy="737175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até 1 ano </a:t>
            </a:r>
            <a:b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</a:br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1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até 13 kg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5ACC4B2-AAE8-461F-92EF-F7117D8841C8}"/>
              </a:ext>
            </a:extLst>
          </p:cNvPr>
          <p:cNvSpPr/>
          <p:nvPr/>
        </p:nvSpPr>
        <p:spPr>
          <a:xfrm>
            <a:off x="2657075" y="3679692"/>
            <a:ext cx="1664918" cy="728535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1 a 4 anos</a:t>
            </a:r>
            <a:b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</a:br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9 a 18 kg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46DD6D4C-6512-4E8A-9D41-8F4E410AD94C}"/>
              </a:ext>
            </a:extLst>
          </p:cNvPr>
          <p:cNvSpPr/>
          <p:nvPr/>
        </p:nvSpPr>
        <p:spPr>
          <a:xfrm>
            <a:off x="4856695" y="3728550"/>
            <a:ext cx="1788183" cy="1069515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 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4 a 7,5 anos</a:t>
            </a:r>
            <a:b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</a:br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 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15 a 36 kg</a:t>
            </a:r>
            <a:b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</a:br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 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- de 1,45 m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3D02102A-BF1F-416E-A05F-651BD1B44CBF}"/>
              </a:ext>
            </a:extLst>
          </p:cNvPr>
          <p:cNvSpPr/>
          <p:nvPr/>
        </p:nvSpPr>
        <p:spPr>
          <a:xfrm>
            <a:off x="7014539" y="4149711"/>
            <a:ext cx="1885130" cy="521151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- de 10 anos</a:t>
            </a:r>
          </a:p>
        </p:txBody>
      </p:sp>
      <p:sp>
        <p:nvSpPr>
          <p:cNvPr id="35" name="Retângulo de cantos arredondados 10">
            <a:extLst>
              <a:ext uri="{FF2B5EF4-FFF2-40B4-BE49-F238E27FC236}">
                <a16:creationId xmlns:a16="http://schemas.microsoft.com/office/drawing/2014/main" id="{233A2135-5F90-40AE-B0AC-1A4AD565F90B}"/>
              </a:ext>
            </a:extLst>
          </p:cNvPr>
          <p:cNvSpPr/>
          <p:nvPr/>
        </p:nvSpPr>
        <p:spPr>
          <a:xfrm>
            <a:off x="387036" y="1620889"/>
            <a:ext cx="1941615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Bebê conforto</a:t>
            </a:r>
          </a:p>
        </p:txBody>
      </p:sp>
      <p:sp>
        <p:nvSpPr>
          <p:cNvPr id="36" name="Retângulo de cantos arredondados 10">
            <a:extLst>
              <a:ext uri="{FF2B5EF4-FFF2-40B4-BE49-F238E27FC236}">
                <a16:creationId xmlns:a16="http://schemas.microsoft.com/office/drawing/2014/main" id="{920724A3-EB04-45C3-950A-547A5AF24246}"/>
              </a:ext>
            </a:extLst>
          </p:cNvPr>
          <p:cNvSpPr/>
          <p:nvPr/>
        </p:nvSpPr>
        <p:spPr>
          <a:xfrm>
            <a:off x="2752818" y="1595751"/>
            <a:ext cx="1548900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Cadeirinha</a:t>
            </a:r>
          </a:p>
        </p:txBody>
      </p:sp>
      <p:sp>
        <p:nvSpPr>
          <p:cNvPr id="37" name="Retângulo de cantos arredondados 10">
            <a:extLst>
              <a:ext uri="{FF2B5EF4-FFF2-40B4-BE49-F238E27FC236}">
                <a16:creationId xmlns:a16="http://schemas.microsoft.com/office/drawing/2014/main" id="{88FB05FF-3283-446A-B4F5-2F5E627EA66F}"/>
              </a:ext>
            </a:extLst>
          </p:cNvPr>
          <p:cNvSpPr/>
          <p:nvPr/>
        </p:nvSpPr>
        <p:spPr>
          <a:xfrm>
            <a:off x="4697326" y="1620889"/>
            <a:ext cx="2106922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Assento elevação</a:t>
            </a:r>
          </a:p>
        </p:txBody>
      </p:sp>
      <p:sp>
        <p:nvSpPr>
          <p:cNvPr id="38" name="Retângulo de cantos arredondados 10">
            <a:extLst>
              <a:ext uri="{FF2B5EF4-FFF2-40B4-BE49-F238E27FC236}">
                <a16:creationId xmlns:a16="http://schemas.microsoft.com/office/drawing/2014/main" id="{B981C980-534C-4103-86BE-20C08C407087}"/>
              </a:ext>
            </a:extLst>
          </p:cNvPr>
          <p:cNvSpPr/>
          <p:nvPr/>
        </p:nvSpPr>
        <p:spPr>
          <a:xfrm>
            <a:off x="7028325" y="1760014"/>
            <a:ext cx="1866670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Cinto no banco Traseiro</a:t>
            </a:r>
          </a:p>
        </p:txBody>
      </p:sp>
    </p:spTree>
    <p:extLst>
      <p:ext uri="{BB962C8B-B14F-4D97-AF65-F5344CB8AC3E}">
        <p14:creationId xmlns:p14="http://schemas.microsoft.com/office/powerpoint/2010/main" val="21262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4" grpId="0" animBg="1"/>
      <p:bldP spid="23" grpId="0" animBg="1"/>
      <p:bldP spid="27" grpId="0" animBg="1"/>
      <p:bldP spid="29" grpId="0" animBg="1"/>
      <p:bldP spid="31" grpId="0" animBg="1"/>
      <p:bldP spid="34" grpId="0" animBg="1"/>
      <p:bldP spid="35" grpId="0"/>
      <p:bldP spid="36" grpId="0"/>
      <p:bldP spid="37" grpId="0"/>
      <p:bldP spid="38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VIAS URBANAS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574343" y="3817952"/>
            <a:ext cx="24229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►</a:t>
            </a:r>
            <a:r>
              <a:rPr lang="pt-BR" sz="1500" dirty="0"/>
              <a:t>Coletar e Distribuir</a:t>
            </a:r>
          </a:p>
          <a:p>
            <a:r>
              <a:rPr lang="pt-BR" sz="1000" dirty="0"/>
              <a:t>►</a:t>
            </a:r>
            <a:r>
              <a:rPr lang="pt-BR" sz="1500" dirty="0"/>
              <a:t>Trânsito </a:t>
            </a:r>
            <a:r>
              <a:rPr lang="pt-BR" sz="1500" dirty="0">
                <a:solidFill>
                  <a:srgbClr val="FF6600"/>
                </a:solidFill>
              </a:rPr>
              <a:t>dentro</a:t>
            </a:r>
            <a:r>
              <a:rPr lang="pt-BR" sz="1500" dirty="0"/>
              <a:t> das regiões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869924" y="4394016"/>
            <a:ext cx="17231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►</a:t>
            </a:r>
            <a:r>
              <a:rPr lang="pt-BR" sz="1500" dirty="0"/>
              <a:t>Não </a:t>
            </a:r>
            <a:r>
              <a:rPr lang="pt-BR" sz="1500" dirty="0">
                <a:solidFill>
                  <a:srgbClr val="00B050"/>
                </a:solidFill>
              </a:rPr>
              <a:t>Semaforizada</a:t>
            </a:r>
          </a:p>
          <a:p>
            <a:r>
              <a:rPr lang="pt-BR" sz="1000" dirty="0"/>
              <a:t>►</a:t>
            </a:r>
            <a:r>
              <a:rPr lang="pt-BR" sz="1500" dirty="0"/>
              <a:t>Áreas Restritas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331926" y="3225903"/>
            <a:ext cx="20496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►</a:t>
            </a:r>
            <a:r>
              <a:rPr lang="pt-BR" sz="1500" dirty="0">
                <a:solidFill>
                  <a:srgbClr val="00B0F0"/>
                </a:solidFill>
              </a:rPr>
              <a:t>Interseções</a:t>
            </a:r>
            <a:r>
              <a:rPr lang="pt-BR" sz="1500" dirty="0"/>
              <a:t> em nível</a:t>
            </a:r>
          </a:p>
          <a:p>
            <a:r>
              <a:rPr lang="pt-BR" sz="1000" dirty="0"/>
              <a:t>►</a:t>
            </a:r>
            <a:r>
              <a:rPr lang="pt-BR" sz="1500" dirty="0">
                <a:solidFill>
                  <a:srgbClr val="00B050"/>
                </a:solidFill>
              </a:rPr>
              <a:t>Semaforizada</a:t>
            </a:r>
          </a:p>
          <a:p>
            <a:r>
              <a:rPr lang="pt-BR" sz="1000" dirty="0"/>
              <a:t>►</a:t>
            </a:r>
            <a:r>
              <a:rPr lang="pt-BR" sz="1500" dirty="0"/>
              <a:t>Trânsito </a:t>
            </a:r>
            <a:r>
              <a:rPr lang="pt-BR" sz="1500" dirty="0">
                <a:solidFill>
                  <a:srgbClr val="FF6600"/>
                </a:solidFill>
              </a:rPr>
              <a:t>entre</a:t>
            </a:r>
            <a:r>
              <a:rPr lang="pt-BR" sz="1500" dirty="0"/>
              <a:t> regiões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-20429" y="2654968"/>
            <a:ext cx="24961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►</a:t>
            </a:r>
            <a:r>
              <a:rPr lang="pt-BR" sz="1500" dirty="0">
                <a:solidFill>
                  <a:srgbClr val="000099"/>
                </a:solidFill>
              </a:rPr>
              <a:t>Acessos Especiais</a:t>
            </a:r>
          </a:p>
          <a:p>
            <a:r>
              <a:rPr lang="pt-BR" sz="1000" dirty="0"/>
              <a:t>►</a:t>
            </a:r>
            <a:r>
              <a:rPr lang="pt-BR" sz="1500" dirty="0"/>
              <a:t>Sem </a:t>
            </a:r>
            <a:r>
              <a:rPr lang="pt-BR" sz="1500" dirty="0">
                <a:solidFill>
                  <a:srgbClr val="C00000"/>
                </a:solidFill>
              </a:rPr>
              <a:t>interrupção</a:t>
            </a:r>
            <a:r>
              <a:rPr lang="pt-BR" sz="1500" dirty="0"/>
              <a:t> no trânsito</a:t>
            </a:r>
          </a:p>
          <a:p>
            <a:r>
              <a:rPr lang="pt-BR" sz="1000" dirty="0"/>
              <a:t>►</a:t>
            </a:r>
            <a:r>
              <a:rPr lang="pt-BR" sz="1500" dirty="0"/>
              <a:t>Sem </a:t>
            </a:r>
            <a:r>
              <a:rPr lang="pt-BR" sz="1500" dirty="0">
                <a:solidFill>
                  <a:srgbClr val="00B0F0"/>
                </a:solidFill>
              </a:rPr>
              <a:t>interseções</a:t>
            </a:r>
            <a:r>
              <a:rPr lang="pt-BR" sz="1500" dirty="0"/>
              <a:t> em nível</a:t>
            </a:r>
            <a:endParaRPr lang="pt-BR" dirty="0"/>
          </a:p>
        </p:txBody>
      </p:sp>
      <p:pic>
        <p:nvPicPr>
          <p:cNvPr id="3" name="Imagem 2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0" y="1120876"/>
            <a:ext cx="2088000" cy="1569600"/>
          </a:xfrm>
          <a:prstGeom prst="rect">
            <a:avLst/>
          </a:prstGeom>
        </p:spPr>
      </p:pic>
      <p:pic>
        <p:nvPicPr>
          <p:cNvPr id="4" name="Imagem 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6" y="1694306"/>
            <a:ext cx="2088000" cy="1569600"/>
          </a:xfrm>
          <a:prstGeom prst="rect">
            <a:avLst/>
          </a:prstGeom>
        </p:spPr>
      </p:pic>
      <p:pic>
        <p:nvPicPr>
          <p:cNvPr id="6" name="Imagem 5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32" y="2279678"/>
            <a:ext cx="2088000" cy="1569600"/>
          </a:xfrm>
          <a:prstGeom prst="rect">
            <a:avLst/>
          </a:prstGeom>
        </p:spPr>
      </p:pic>
      <p:pic>
        <p:nvPicPr>
          <p:cNvPr id="7" name="Imagem 6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12" y="2854336"/>
            <a:ext cx="2088000" cy="15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7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VIAS RURAIS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14283" y="3485183"/>
            <a:ext cx="502904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Automóveis, Camionetas e Motocicletas</a:t>
            </a:r>
          </a:p>
        </p:txBody>
      </p:sp>
      <p:sp>
        <p:nvSpPr>
          <p:cNvPr id="10" name="Seta para cima 9"/>
          <p:cNvSpPr/>
          <p:nvPr/>
        </p:nvSpPr>
        <p:spPr>
          <a:xfrm>
            <a:off x="2195736" y="3147814"/>
            <a:ext cx="343711" cy="288032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Seta para cima 22"/>
          <p:cNvSpPr/>
          <p:nvPr/>
        </p:nvSpPr>
        <p:spPr>
          <a:xfrm>
            <a:off x="4788024" y="3147814"/>
            <a:ext cx="343711" cy="288032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827584" y="4251293"/>
            <a:ext cx="4464496" cy="504056"/>
          </a:xfrm>
          <a:prstGeom prst="roundRect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Demais veículos 90 km/h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516216" y="3467784"/>
            <a:ext cx="240854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Todos os veículos</a:t>
            </a:r>
          </a:p>
        </p:txBody>
      </p:sp>
      <p:sp>
        <p:nvSpPr>
          <p:cNvPr id="26" name="Seta para cima 25"/>
          <p:cNvSpPr/>
          <p:nvPr/>
        </p:nvSpPr>
        <p:spPr>
          <a:xfrm>
            <a:off x="8460432" y="3133491"/>
            <a:ext cx="343711" cy="288032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eta dobrada 16"/>
          <p:cNvSpPr/>
          <p:nvPr/>
        </p:nvSpPr>
        <p:spPr>
          <a:xfrm flipV="1">
            <a:off x="323528" y="4121703"/>
            <a:ext cx="469286" cy="504056"/>
          </a:xfrm>
          <a:prstGeom prst="bent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2" y="1223620"/>
            <a:ext cx="2468880" cy="188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221770"/>
            <a:ext cx="2465832" cy="18897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22" y="1221770"/>
            <a:ext cx="2465832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23" grpId="0" animBg="1"/>
      <p:bldP spid="12" grpId="0" animBg="1"/>
      <p:bldP spid="25" grpId="0" animBg="1"/>
      <p:bldP spid="26" grpId="0" animBg="1"/>
      <p:bldP spid="17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214282" y="1142990"/>
            <a:ext cx="4143404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Vias Urbanas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714876" y="1142990"/>
            <a:ext cx="4286280" cy="357190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Vias Rurais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14282" y="1643056"/>
            <a:ext cx="1214446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T. Rápido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071684"/>
            <a:ext cx="1214446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Arterial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14282" y="2500312"/>
            <a:ext cx="1214446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Coletora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14282" y="2928940"/>
            <a:ext cx="1214446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Local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571868" y="1643056"/>
            <a:ext cx="785818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80 k/h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1571604" y="1643056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Acessos Especiais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1571604" y="2071684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Com Semáforo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1571604" y="2500312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Coletar/Distribuir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571604" y="2928940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Áreas Restritas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4714876" y="1643056"/>
            <a:ext cx="1214446" cy="285752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Rodovia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8072462" y="3571882"/>
            <a:ext cx="928694" cy="285752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60 k/h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6072198" y="1643056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Pavimentada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6072198" y="3571882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Não Pavimentada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4714876" y="3571882"/>
            <a:ext cx="1214446" cy="285752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Estrada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4714876" y="2071684"/>
            <a:ext cx="3286148" cy="694377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Automóveis, Camionetas e Motos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8072462" y="2934070"/>
            <a:ext cx="928694" cy="285752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90 k/h</a:t>
            </a:r>
          </a:p>
        </p:txBody>
      </p:sp>
      <p:sp>
        <p:nvSpPr>
          <p:cNvPr id="47" name="Retângulo 46"/>
          <p:cNvSpPr/>
          <p:nvPr/>
        </p:nvSpPr>
        <p:spPr>
          <a:xfrm>
            <a:off x="3571868" y="2071684"/>
            <a:ext cx="785818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60 k/h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3571868" y="2500312"/>
            <a:ext cx="785818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40 k/h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3571868" y="2928940"/>
            <a:ext cx="785818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30 k/h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1714480" y="4143386"/>
            <a:ext cx="7143800" cy="73353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►A 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Velocidade Mínima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equivale sempre à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Metade da máxima</a:t>
            </a:r>
          </a:p>
          <a:p>
            <a:pPr>
              <a:lnSpc>
                <a:spcPts val="25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►São permitidas 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Velocidades diferentes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, desde que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Sinalizado</a:t>
            </a:r>
          </a:p>
        </p:txBody>
      </p:sp>
      <p:sp>
        <p:nvSpPr>
          <p:cNvPr id="51" name="Seta para a direita 50"/>
          <p:cNvSpPr/>
          <p:nvPr/>
        </p:nvSpPr>
        <p:spPr>
          <a:xfrm>
            <a:off x="428596" y="4214824"/>
            <a:ext cx="1143008" cy="64294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Obs.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4714876" y="2934070"/>
            <a:ext cx="3286148" cy="28575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Demais Veículos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8072462" y="1964570"/>
            <a:ext cx="928694" cy="392866"/>
            <a:chOff x="8072462" y="1964570"/>
            <a:chExt cx="928694" cy="392866"/>
          </a:xfrm>
        </p:grpSpPr>
        <p:sp>
          <p:nvSpPr>
            <p:cNvPr id="32" name="Retângulo 31"/>
            <p:cNvSpPr/>
            <p:nvPr/>
          </p:nvSpPr>
          <p:spPr>
            <a:xfrm>
              <a:off x="8072462" y="2071684"/>
              <a:ext cx="928694" cy="285752"/>
            </a:xfrm>
            <a:prstGeom prst="rect">
              <a:avLst/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110 k/h</a:t>
              </a: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8367732" y="1964570"/>
              <a:ext cx="633424" cy="14061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DUPLA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8072462" y="2398066"/>
            <a:ext cx="928694" cy="367995"/>
            <a:chOff x="8072462" y="2398066"/>
            <a:chExt cx="928694" cy="367995"/>
          </a:xfrm>
        </p:grpSpPr>
        <p:sp>
          <p:nvSpPr>
            <p:cNvPr id="31" name="Retângulo 30"/>
            <p:cNvSpPr/>
            <p:nvPr/>
          </p:nvSpPr>
          <p:spPr>
            <a:xfrm>
              <a:off x="8072462" y="2480309"/>
              <a:ext cx="928694" cy="285752"/>
            </a:xfrm>
            <a:prstGeom prst="rect">
              <a:avLst/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100 k/h</a:t>
              </a: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8367732" y="2398066"/>
              <a:ext cx="633424" cy="14061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SIMPLES</a:t>
              </a:r>
            </a:p>
          </p:txBody>
        </p:sp>
      </p:grpSp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9" name="CaixaDeTexto 3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VIAS - CLASSIFICAÇÃO</a:t>
            </a:r>
          </a:p>
        </p:txBody>
      </p:sp>
    </p:spTree>
    <p:extLst>
      <p:ext uri="{BB962C8B-B14F-4D97-AF65-F5344CB8AC3E}">
        <p14:creationId xmlns:p14="http://schemas.microsoft.com/office/powerpoint/2010/main" val="27331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3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7" grpId="0" animBg="1"/>
      <p:bldP spid="48" grpId="0" animBg="1"/>
      <p:bldP spid="49" grpId="0" animBg="1"/>
      <p:bldP spid="50" grpId="0"/>
      <p:bldP spid="51" grpId="0" animBg="1"/>
      <p:bldP spid="30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2843808" y="1491630"/>
            <a:ext cx="5910544" cy="27853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pt-BR" sz="2400" i="1" dirty="0">
                <a:latin typeface="Calibri" pitchFamily="34" charset="0"/>
              </a:rPr>
              <a:t>Nas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</a:rPr>
              <a:t>Vias Internas</a:t>
            </a:r>
            <a:r>
              <a:rPr lang="pt-BR" sz="2400" i="1" dirty="0">
                <a:latin typeface="Calibri" pitchFamily="34" charset="0"/>
              </a:rPr>
              <a:t> pertencentes a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</a:rPr>
              <a:t>condomínios</a:t>
            </a:r>
            <a:r>
              <a:rPr lang="pt-BR" sz="2400" i="1" dirty="0">
                <a:latin typeface="Calibri" pitchFamily="34" charset="0"/>
              </a:rPr>
              <a:t> constituídos por unidades autônomas e nas vias e áreas de estacionamento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</a:rPr>
              <a:t>privado de uso coletivo</a:t>
            </a:r>
            <a:r>
              <a:rPr lang="pt-BR" sz="2400" i="1" dirty="0">
                <a:latin typeface="Calibri" pitchFamily="34" charset="0"/>
              </a:rPr>
              <a:t> a sinalização de regulamentação da via será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</a:rPr>
              <a:t>implantada e mantida por conta do próprio condomínio</a:t>
            </a:r>
            <a:r>
              <a:rPr lang="pt-BR" sz="2400" i="1" dirty="0">
                <a:latin typeface="Calibri" pitchFamily="34" charset="0"/>
              </a:rPr>
              <a:t>.</a:t>
            </a:r>
            <a:endParaRPr lang="pt-BR" sz="2400" i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7654"/>
            <a:ext cx="2433036" cy="237626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VIAS PARTICULARES</a:t>
            </a:r>
          </a:p>
        </p:txBody>
      </p:sp>
    </p:spTree>
    <p:extLst>
      <p:ext uri="{BB962C8B-B14F-4D97-AF65-F5344CB8AC3E}">
        <p14:creationId xmlns:p14="http://schemas.microsoft.com/office/powerpoint/2010/main" val="421710819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</a:t>
            </a:r>
          </a:p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ESPECÍFICA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523220"/>
          </a:xfrm>
          <a:prstGeom prst="rect">
            <a:avLst/>
          </a:prstGeom>
          <a:solidFill>
            <a:srgbClr val="C0000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rgbClr val="C00000"/>
                </a:solidFill>
              </a:rPr>
              <a:t>TRANSPORTE ESCOLAR</a:t>
            </a:r>
          </a:p>
        </p:txBody>
      </p:sp>
    </p:spTree>
    <p:extLst>
      <p:ext uri="{BB962C8B-B14F-4D97-AF65-F5344CB8AC3E}">
        <p14:creationId xmlns:p14="http://schemas.microsoft.com/office/powerpoint/2010/main" val="162982023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no Mesmo Canto Lateral 2"/>
          <p:cNvSpPr/>
          <p:nvPr/>
        </p:nvSpPr>
        <p:spPr>
          <a:xfrm rot="5400000">
            <a:off x="2141984" y="-1082402"/>
            <a:ext cx="576064" cy="4860032"/>
          </a:xfrm>
          <a:prstGeom prst="round2SameRect">
            <a:avLst>
              <a:gd name="adj1" fmla="val 38144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3000" b="1">
                <a:solidFill>
                  <a:schemeClr val="tx2"/>
                </a:solidFill>
              </a:rPr>
              <a:t>APRESENTAÇÃO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39552" y="1707654"/>
            <a:ext cx="8208912" cy="20971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pt-BR" sz="2400"/>
              <a:t>Nesta unidade, vamos apresentar a você a legislação relacionada ao Transporte de Escolares. Vamos conhecer a legislação local sobre este tipo de transporte e as responsabilidades do condutor na realização desta atividade.</a:t>
            </a: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14046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 DE TRÂNSITO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861774"/>
          </a:xfrm>
          <a:prstGeom prst="rect">
            <a:avLst/>
          </a:prstGeom>
          <a:solidFill>
            <a:schemeClr val="tx2">
              <a:alpha val="2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tx2"/>
                </a:solidFill>
              </a:rPr>
              <a:t>10 HORAS</a:t>
            </a:r>
          </a:p>
        </p:txBody>
      </p:sp>
    </p:spTree>
    <p:extLst>
      <p:ext uri="{BB962C8B-B14F-4D97-AF65-F5344CB8AC3E}">
        <p14:creationId xmlns:p14="http://schemas.microsoft.com/office/powerpoint/2010/main" val="2843454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41600" y="1086680"/>
            <a:ext cx="1857388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FEDERAL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4777200" y="1086680"/>
            <a:ext cx="1857388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ESTADUAL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7000893" y="1086680"/>
            <a:ext cx="1857388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MUNICIPAL</a:t>
            </a:r>
          </a:p>
        </p:txBody>
      </p:sp>
      <p:sp>
        <p:nvSpPr>
          <p:cNvPr id="8" name="Retângulo 7"/>
          <p:cNvSpPr/>
          <p:nvPr/>
        </p:nvSpPr>
        <p:spPr>
          <a:xfrm>
            <a:off x="214282" y="1705363"/>
            <a:ext cx="2000264" cy="42862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Normativos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541600" y="1705363"/>
            <a:ext cx="1857388" cy="428628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008000"/>
                </a:solidFill>
              </a:rPr>
              <a:t>CONTRAN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77200" y="1658184"/>
            <a:ext cx="1857388" cy="497073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600" baseline="30000" dirty="0">
                <a:solidFill>
                  <a:srgbClr val="008000"/>
                </a:solidFill>
              </a:rPr>
              <a:t>**</a:t>
            </a:r>
            <a:r>
              <a:rPr lang="pt-BR" sz="1500" b="1" dirty="0">
                <a:solidFill>
                  <a:srgbClr val="008000"/>
                </a:solidFill>
              </a:rPr>
              <a:t>CETRAN</a:t>
            </a:r>
          </a:p>
          <a:p>
            <a:pPr algn="ctr">
              <a:lnSpc>
                <a:spcPts val="1800"/>
              </a:lnSpc>
            </a:pPr>
            <a:r>
              <a:rPr lang="pt-BR" sz="1600" baseline="30000" dirty="0">
                <a:solidFill>
                  <a:srgbClr val="008000"/>
                </a:solidFill>
              </a:rPr>
              <a:t>**</a:t>
            </a:r>
            <a:r>
              <a:rPr lang="pt-BR" sz="1500" b="1" dirty="0">
                <a:solidFill>
                  <a:srgbClr val="008000"/>
                </a:solidFill>
              </a:rPr>
              <a:t>CONTRANDIFE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002000" y="1676457"/>
            <a:ext cx="1857388" cy="497073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500" b="1" dirty="0">
                <a:solidFill>
                  <a:srgbClr val="008000"/>
                </a:solidFill>
              </a:rPr>
              <a:t>XXXX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14282" y="2316406"/>
            <a:ext cx="2000264" cy="42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Executivos de Trânsito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541600" y="2316406"/>
            <a:ext cx="1857388" cy="42862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DENATRAN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777200" y="2316406"/>
            <a:ext cx="1857388" cy="42862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aseline="30000" dirty="0">
                <a:solidFill>
                  <a:schemeClr val="tx1"/>
                </a:solidFill>
              </a:rPr>
              <a:t>*</a:t>
            </a:r>
            <a:r>
              <a:rPr lang="pt-BR" sz="1500" b="1" dirty="0">
                <a:solidFill>
                  <a:schemeClr val="tx1"/>
                </a:solidFill>
              </a:rPr>
              <a:t>DETRAN</a:t>
            </a:r>
            <a:endParaRPr lang="pt-BR" sz="1600" baseline="30000" dirty="0">
              <a:solidFill>
                <a:schemeClr val="tx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002000" y="2273874"/>
            <a:ext cx="1857388" cy="49680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400" b="1" dirty="0">
                <a:solidFill>
                  <a:schemeClr val="tx1"/>
                </a:solidFill>
              </a:rPr>
              <a:t>Órgão Executivo </a:t>
            </a:r>
          </a:p>
          <a:p>
            <a:pPr algn="ctr">
              <a:lnSpc>
                <a:spcPts val="1800"/>
              </a:lnSpc>
            </a:pPr>
            <a:r>
              <a:rPr lang="pt-BR" sz="1400" b="1" dirty="0">
                <a:solidFill>
                  <a:schemeClr val="tx1"/>
                </a:solidFill>
              </a:rPr>
              <a:t>de Trânsito Municipal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941075"/>
            <a:ext cx="2000264" cy="4286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Executivos Rodoviários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541600" y="2941075"/>
            <a:ext cx="185738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aseline="30000" dirty="0">
                <a:solidFill>
                  <a:srgbClr val="C00000"/>
                </a:solidFill>
              </a:rPr>
              <a:t>*</a:t>
            </a:r>
            <a:r>
              <a:rPr lang="pt-BR" sz="1500" b="1" dirty="0">
                <a:solidFill>
                  <a:srgbClr val="C00000"/>
                </a:solidFill>
              </a:rPr>
              <a:t>DNIT/ </a:t>
            </a:r>
            <a:r>
              <a:rPr lang="pt-BR" sz="1400" baseline="30000" dirty="0">
                <a:solidFill>
                  <a:srgbClr val="C00000"/>
                </a:solidFill>
              </a:rPr>
              <a:t>*</a:t>
            </a:r>
            <a:r>
              <a:rPr lang="pt-BR" sz="1500" b="1" dirty="0">
                <a:solidFill>
                  <a:srgbClr val="C00000"/>
                </a:solidFill>
              </a:rPr>
              <a:t>ANTT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777200" y="2941075"/>
            <a:ext cx="185738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aseline="30000" dirty="0">
                <a:solidFill>
                  <a:srgbClr val="C00000"/>
                </a:solidFill>
              </a:rPr>
              <a:t>* </a:t>
            </a:r>
            <a:r>
              <a:rPr lang="pt-BR" sz="1500" b="1" dirty="0">
                <a:solidFill>
                  <a:srgbClr val="C00000"/>
                </a:solidFill>
              </a:rPr>
              <a:t>DER</a:t>
            </a:r>
            <a:endParaRPr lang="pt-BR" sz="1600" baseline="30000" dirty="0">
              <a:solidFill>
                <a:srgbClr val="C00000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002000" y="2909176"/>
            <a:ext cx="1857388" cy="496800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400" baseline="30000" dirty="0">
                <a:solidFill>
                  <a:srgbClr val="C00000"/>
                </a:solidFill>
              </a:rPr>
              <a:t>* </a:t>
            </a:r>
            <a:r>
              <a:rPr lang="pt-BR" sz="1400" b="1" dirty="0">
                <a:solidFill>
                  <a:srgbClr val="C00000"/>
                </a:solidFill>
              </a:rPr>
              <a:t>Órgão Executivo Rodoviário Municipal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214282" y="3597643"/>
            <a:ext cx="2000264" cy="4286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Fiscalizadores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541600" y="3597643"/>
            <a:ext cx="1857388" cy="428628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PRF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777200" y="3594650"/>
            <a:ext cx="1857388" cy="428628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PM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7002000" y="3544478"/>
            <a:ext cx="1857388" cy="4968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500" b="1" dirty="0">
                <a:solidFill>
                  <a:schemeClr val="tx1"/>
                </a:solidFill>
              </a:rPr>
              <a:t>Agente de Trânsito</a:t>
            </a:r>
          </a:p>
          <a:p>
            <a:pPr algn="ctr">
              <a:lnSpc>
                <a:spcPts val="1800"/>
              </a:lnSpc>
            </a:pPr>
            <a:r>
              <a:rPr lang="pt-BR" sz="1500" b="1" dirty="0">
                <a:solidFill>
                  <a:schemeClr val="tx1"/>
                </a:solidFill>
              </a:rPr>
              <a:t>Guarda Municipal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214282" y="4196333"/>
            <a:ext cx="2000264" cy="4286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Recursais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2541600" y="4196333"/>
            <a:ext cx="1857388" cy="428628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accent1">
                    <a:lumMod val="50000"/>
                  </a:schemeClr>
                </a:solidFill>
              </a:rPr>
              <a:t>JARI</a:t>
            </a:r>
            <a:endParaRPr lang="pt-BR" sz="15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4777200" y="4196333"/>
            <a:ext cx="1857388" cy="428628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accent1">
                    <a:lumMod val="50000"/>
                  </a:schemeClr>
                </a:solidFill>
              </a:rPr>
              <a:t>JARI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7002000" y="4196333"/>
            <a:ext cx="1857388" cy="428628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accent1">
                    <a:lumMod val="50000"/>
                  </a:schemeClr>
                </a:solidFill>
              </a:rPr>
              <a:t>JARI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214282" y="584501"/>
            <a:ext cx="2000264" cy="938447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Ministério</a:t>
            </a:r>
            <a:b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</a:br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da Infraestrutura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0" y="4753122"/>
            <a:ext cx="9144000" cy="15825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rgbClr val="C00000"/>
                </a:solidFill>
              </a:rPr>
              <a:t>*DNIT, ANTT e DETRAN têm competência de FISCALIZAÇÃO, também. / **CETRAN e CONTRANDIFE têm função de JULGADOR, também.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2507720" y="584501"/>
            <a:ext cx="6636280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Quadro de órgãos e entidades do SNT</a:t>
            </a:r>
          </a:p>
        </p:txBody>
      </p:sp>
    </p:spTree>
    <p:extLst>
      <p:ext uri="{BB962C8B-B14F-4D97-AF65-F5344CB8AC3E}">
        <p14:creationId xmlns:p14="http://schemas.microsoft.com/office/powerpoint/2010/main" val="242584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no Mesmo Canto Lateral 2"/>
          <p:cNvSpPr/>
          <p:nvPr/>
        </p:nvSpPr>
        <p:spPr>
          <a:xfrm rot="5400000">
            <a:off x="2141984" y="-1082402"/>
            <a:ext cx="576064" cy="4860032"/>
          </a:xfrm>
          <a:prstGeom prst="round2SameRect">
            <a:avLst>
              <a:gd name="adj1" fmla="val 38144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3000" b="1">
                <a:solidFill>
                  <a:schemeClr val="tx2"/>
                </a:solidFill>
              </a:rPr>
              <a:t>OBJETIVOS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99592" y="2043301"/>
            <a:ext cx="7704856" cy="8771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Apresentar o conceito e a legislação local do transporte de escolares;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Apresentar algumas responsabilidades do condutor durante o transporte.</a:t>
            </a:r>
          </a:p>
        </p:txBody>
      </p:sp>
    </p:spTree>
    <p:extLst>
      <p:ext uri="{BB962C8B-B14F-4D97-AF65-F5344CB8AC3E}">
        <p14:creationId xmlns:p14="http://schemas.microsoft.com/office/powerpoint/2010/main" val="38440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004048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pt-BR" b="1">
                <a:solidFill>
                  <a:schemeClr val="bg1"/>
                </a:solidFill>
              </a:rPr>
              <a:t>Regras Gerais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1635646"/>
            <a:ext cx="4536504" cy="12112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A condução de veículos </a:t>
            </a:r>
            <a:r>
              <a:rPr lang="pt-BR">
                <a:solidFill>
                  <a:srgbClr val="00B0F0"/>
                </a:solidFill>
              </a:rPr>
              <a:t>escolares</a:t>
            </a:r>
            <a:r>
              <a:rPr lang="pt-BR"/>
              <a:t> possui </a:t>
            </a:r>
            <a:r>
              <a:rPr lang="pt-BR">
                <a:solidFill>
                  <a:srgbClr val="00B050"/>
                </a:solidFill>
              </a:rPr>
              <a:t>regras gerais</a:t>
            </a:r>
            <a:r>
              <a:rPr lang="pt-BR"/>
              <a:t> instituídas pelo </a:t>
            </a:r>
            <a:r>
              <a:rPr lang="pt-BR">
                <a:solidFill>
                  <a:srgbClr val="FF6600"/>
                </a:solidFill>
              </a:rPr>
              <a:t>Có­digo de Trânsito Brasileiro</a:t>
            </a:r>
            <a:r>
              <a:rPr lang="pt-BR"/>
              <a:t>, no Capítulo XIII.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47614"/>
            <a:ext cx="2232248" cy="3378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323528" y="3075806"/>
            <a:ext cx="4680520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Além disso, há </a:t>
            </a:r>
            <a:r>
              <a:rPr lang="pt-BR">
                <a:solidFill>
                  <a:srgbClr val="00B0F0"/>
                </a:solidFill>
              </a:rPr>
              <a:t>normas específicas</a:t>
            </a:r>
            <a:r>
              <a:rPr lang="pt-BR"/>
              <a:t> para essa atividade, que são de </a:t>
            </a:r>
            <a:r>
              <a:rPr lang="pt-BR">
                <a:solidFill>
                  <a:srgbClr val="00B050"/>
                </a:solidFill>
              </a:rPr>
              <a:t>responsabilidade</a:t>
            </a:r>
            <a:r>
              <a:rPr lang="pt-BR"/>
              <a:t> dos </a:t>
            </a:r>
            <a:r>
              <a:rPr lang="pt-BR">
                <a:solidFill>
                  <a:srgbClr val="FF6600"/>
                </a:solidFill>
              </a:rPr>
              <a:t>Estados</a:t>
            </a:r>
            <a:r>
              <a:rPr lang="pt-BR"/>
              <a:t> e </a:t>
            </a:r>
            <a:r>
              <a:rPr lang="pt-BR">
                <a:solidFill>
                  <a:srgbClr val="FF6600"/>
                </a:solidFill>
              </a:rPr>
              <a:t>Municípios</a:t>
            </a:r>
            <a:r>
              <a:rPr lang="pt-BR"/>
              <a:t> e editadas conforme a necessidade de cada realidade regional.</a:t>
            </a:r>
          </a:p>
        </p:txBody>
      </p:sp>
    </p:spTree>
    <p:extLst>
      <p:ext uri="{BB962C8B-B14F-4D97-AF65-F5344CB8AC3E}">
        <p14:creationId xmlns:p14="http://schemas.microsoft.com/office/powerpoint/2010/main" val="161611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1707654"/>
            <a:ext cx="4536504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136.</a:t>
            </a:r>
            <a:r>
              <a:rPr lang="pt-BR"/>
              <a:t> Os veículos especialmente destinados à condução coletiva de </a:t>
            </a:r>
            <a:r>
              <a:rPr lang="pt-BR">
                <a:solidFill>
                  <a:srgbClr val="00B0F0"/>
                </a:solidFill>
              </a:rPr>
              <a:t>escolares</a:t>
            </a:r>
            <a:r>
              <a:rPr lang="pt-BR"/>
              <a:t> somente poderão circular nas vias com </a:t>
            </a:r>
            <a:r>
              <a:rPr lang="pt-BR">
                <a:solidFill>
                  <a:srgbClr val="00B050"/>
                </a:solidFill>
              </a:rPr>
              <a:t>autorização</a:t>
            </a:r>
            <a:r>
              <a:rPr lang="pt-BR"/>
              <a:t> emitida pelo </a:t>
            </a:r>
            <a:r>
              <a:rPr lang="pt-BR">
                <a:solidFill>
                  <a:srgbClr val="FF3300"/>
                </a:solidFill>
              </a:rPr>
              <a:t>órgão ou entidade executivos de trânsito dos Estados</a:t>
            </a:r>
            <a:r>
              <a:rPr lang="pt-BR"/>
              <a:t> e do Distrito Federal, exigindo-se, para tanto: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- CTB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79320"/>
            <a:ext cx="3250794" cy="325079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740352" y="4522102"/>
            <a:ext cx="1080120" cy="216024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>
                <a:solidFill>
                  <a:srgbClr val="FF0000"/>
                </a:solidFill>
              </a:rPr>
              <a:t>CONTINUA</a:t>
            </a:r>
          </a:p>
        </p:txBody>
      </p:sp>
    </p:spTree>
    <p:extLst>
      <p:ext uri="{BB962C8B-B14F-4D97-AF65-F5344CB8AC3E}">
        <p14:creationId xmlns:p14="http://schemas.microsoft.com/office/powerpoint/2010/main" val="326043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5" y="1707654"/>
            <a:ext cx="4176465" cy="186204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/>
              <a:t>I - </a:t>
            </a:r>
            <a:r>
              <a:rPr lang="pt-BR">
                <a:solidFill>
                  <a:srgbClr val="00B0F0"/>
                </a:solidFill>
              </a:rPr>
              <a:t>registro</a:t>
            </a:r>
            <a:r>
              <a:rPr lang="pt-BR"/>
              <a:t> como veículo de </a:t>
            </a:r>
            <a:r>
              <a:rPr lang="pt-BR">
                <a:solidFill>
                  <a:srgbClr val="00B050"/>
                </a:solidFill>
              </a:rPr>
              <a:t>passageiros</a:t>
            </a:r>
            <a:r>
              <a:rPr lang="pt-BR"/>
              <a:t>;</a:t>
            </a:r>
          </a:p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/>
              <a:t>II - </a:t>
            </a:r>
            <a:r>
              <a:rPr lang="pt-BR">
                <a:solidFill>
                  <a:srgbClr val="00B0F0"/>
                </a:solidFill>
              </a:rPr>
              <a:t>inspeção semestral</a:t>
            </a:r>
            <a:r>
              <a:rPr lang="pt-BR"/>
              <a:t> para verificação dos equipamentos obrigatórios e de segurança;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CTB art. 136</a:t>
            </a:r>
          </a:p>
        </p:txBody>
      </p:sp>
      <p:sp>
        <p:nvSpPr>
          <p:cNvPr id="7" name="Retângulo 6"/>
          <p:cNvSpPr/>
          <p:nvPr/>
        </p:nvSpPr>
        <p:spPr>
          <a:xfrm>
            <a:off x="7740352" y="4522102"/>
            <a:ext cx="1080120" cy="216024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>
                <a:solidFill>
                  <a:srgbClr val="FF0000"/>
                </a:solidFill>
              </a:rPr>
              <a:t>CONTINUA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14500"/>
            <a:ext cx="3453210" cy="259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68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5" y="1707654"/>
            <a:ext cx="4680521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/>
              <a:t>III - pintura de </a:t>
            </a:r>
            <a:r>
              <a:rPr lang="pt-BR">
                <a:solidFill>
                  <a:srgbClr val="00B0F0"/>
                </a:solidFill>
              </a:rPr>
              <a:t>faixa horizontal na cor amarela</a:t>
            </a:r>
            <a:r>
              <a:rPr lang="pt-BR"/>
              <a:t>, com </a:t>
            </a:r>
            <a:r>
              <a:rPr lang="pt-BR">
                <a:solidFill>
                  <a:srgbClr val="00B050"/>
                </a:solidFill>
              </a:rPr>
              <a:t>40 cm de largura</a:t>
            </a:r>
            <a:r>
              <a:rPr lang="pt-BR"/>
              <a:t>, à meia altura, em toda a extensão das partes laterais e traseira da carroçaria, com o dístico </a:t>
            </a:r>
            <a:r>
              <a:rPr lang="pt-BR">
                <a:solidFill>
                  <a:srgbClr val="FF6600"/>
                </a:solidFill>
              </a:rPr>
              <a:t>ESCOLAR</a:t>
            </a:r>
            <a:r>
              <a:rPr lang="pt-BR"/>
              <a:t>, em preto, sendo que, em caso de veículo de carroçaria pintada na cor amarela, as cores aqui indicadas devem ser invertidas;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CTB art. 136</a:t>
            </a:r>
          </a:p>
        </p:txBody>
      </p:sp>
      <p:sp>
        <p:nvSpPr>
          <p:cNvPr id="7" name="Retângulo 6"/>
          <p:cNvSpPr/>
          <p:nvPr/>
        </p:nvSpPr>
        <p:spPr>
          <a:xfrm>
            <a:off x="7740352" y="4522102"/>
            <a:ext cx="1080120" cy="216024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>
                <a:solidFill>
                  <a:srgbClr val="FF0000"/>
                </a:solidFill>
              </a:rPr>
              <a:t>CONTINUA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05" y="1876480"/>
            <a:ext cx="3736986" cy="2447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685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1707654"/>
            <a:ext cx="5688632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/>
              <a:t> IV - </a:t>
            </a:r>
            <a:r>
              <a:rPr lang="pt-BR">
                <a:solidFill>
                  <a:srgbClr val="00B0F0"/>
                </a:solidFill>
              </a:rPr>
              <a:t>equipamento registrador</a:t>
            </a:r>
            <a:r>
              <a:rPr lang="pt-BR"/>
              <a:t> instantâneo inalterável de velocidade e tempo - TACÓGRAFO;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3419872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CTB art. 136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5" y="3244639"/>
            <a:ext cx="2659342" cy="159560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30" y="1405198"/>
            <a:ext cx="2411934" cy="1602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419872" y="3219822"/>
            <a:ext cx="5328592" cy="159595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/>
              <a:t>V - </a:t>
            </a:r>
            <a:r>
              <a:rPr lang="pt-BR">
                <a:solidFill>
                  <a:srgbClr val="00B0F0"/>
                </a:solidFill>
              </a:rPr>
              <a:t>lanternas</a:t>
            </a:r>
            <a:r>
              <a:rPr lang="pt-BR"/>
              <a:t> de luz </a:t>
            </a:r>
            <a:r>
              <a:rPr lang="pt-BR">
                <a:solidFill>
                  <a:srgbClr val="00B050"/>
                </a:solidFill>
              </a:rPr>
              <a:t>branca</a:t>
            </a:r>
            <a:r>
              <a:rPr lang="pt-BR"/>
              <a:t>, </a:t>
            </a:r>
            <a:r>
              <a:rPr lang="pt-BR">
                <a:solidFill>
                  <a:srgbClr val="00B050"/>
                </a:solidFill>
              </a:rPr>
              <a:t>fosca</a:t>
            </a:r>
            <a:r>
              <a:rPr lang="pt-BR"/>
              <a:t> ou </a:t>
            </a:r>
            <a:r>
              <a:rPr lang="pt-BR">
                <a:solidFill>
                  <a:srgbClr val="00B050"/>
                </a:solidFill>
              </a:rPr>
              <a:t>amarela</a:t>
            </a:r>
            <a:r>
              <a:rPr lang="pt-BR"/>
              <a:t> dispostas nas extremidades da </a:t>
            </a:r>
            <a:r>
              <a:rPr lang="pt-BR">
                <a:solidFill>
                  <a:srgbClr val="FF6600"/>
                </a:solidFill>
              </a:rPr>
              <a:t>parte superior dianteira</a:t>
            </a:r>
            <a:r>
              <a:rPr lang="pt-BR"/>
              <a:t> e lanternas de luz </a:t>
            </a:r>
            <a:r>
              <a:rPr lang="pt-BR">
                <a:solidFill>
                  <a:srgbClr val="00B050"/>
                </a:solidFill>
              </a:rPr>
              <a:t>vermelha</a:t>
            </a:r>
            <a:r>
              <a:rPr lang="pt-BR"/>
              <a:t> dispostas na extremidade </a:t>
            </a:r>
            <a:r>
              <a:rPr lang="pt-BR">
                <a:solidFill>
                  <a:srgbClr val="FF6600"/>
                </a:solidFill>
              </a:rPr>
              <a:t>superior da parte traseira</a:t>
            </a:r>
            <a:r>
              <a:rPr lang="pt-BR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65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1707654"/>
            <a:ext cx="5616624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/>
              <a:t> VI - </a:t>
            </a:r>
            <a:r>
              <a:rPr lang="pt-BR">
                <a:solidFill>
                  <a:srgbClr val="00B0F0"/>
                </a:solidFill>
              </a:rPr>
              <a:t>cintos de segurança</a:t>
            </a:r>
            <a:r>
              <a:rPr lang="pt-BR"/>
              <a:t> em número igual à lotação;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CTB art. 136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28764"/>
            <a:ext cx="3863330" cy="2575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395536" y="2643758"/>
            <a:ext cx="4176464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/>
              <a:t>VII - </a:t>
            </a:r>
            <a:r>
              <a:rPr lang="pt-BR">
                <a:solidFill>
                  <a:srgbClr val="00B0F0"/>
                </a:solidFill>
              </a:rPr>
              <a:t>outros requisitos</a:t>
            </a:r>
            <a:r>
              <a:rPr lang="pt-BR"/>
              <a:t> e equipamentos obrigatórios estabelecidos pelo CONTRAN.</a:t>
            </a:r>
          </a:p>
        </p:txBody>
      </p:sp>
    </p:spTree>
    <p:extLst>
      <p:ext uri="{BB962C8B-B14F-4D97-AF65-F5344CB8AC3E}">
        <p14:creationId xmlns:p14="http://schemas.microsoft.com/office/powerpoint/2010/main" val="13648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4860032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CTB art. 137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51520" y="1827277"/>
            <a:ext cx="4608512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137</a:t>
            </a:r>
            <a:r>
              <a:rPr lang="pt-BR"/>
              <a:t>. A </a:t>
            </a:r>
            <a:r>
              <a:rPr lang="pt-BR">
                <a:solidFill>
                  <a:srgbClr val="00B0F0"/>
                </a:solidFill>
              </a:rPr>
              <a:t>autorização</a:t>
            </a:r>
            <a:r>
              <a:rPr lang="pt-BR"/>
              <a:t> a que se refere o artigo anterior deverá ser </a:t>
            </a:r>
            <a:r>
              <a:rPr lang="pt-BR">
                <a:solidFill>
                  <a:srgbClr val="00B050"/>
                </a:solidFill>
              </a:rPr>
              <a:t>afixada</a:t>
            </a:r>
            <a:r>
              <a:rPr lang="pt-BR"/>
              <a:t> na </a:t>
            </a:r>
            <a:r>
              <a:rPr lang="pt-BR">
                <a:solidFill>
                  <a:srgbClr val="FF6600"/>
                </a:solidFill>
              </a:rPr>
              <a:t>parte interna</a:t>
            </a:r>
            <a:r>
              <a:rPr lang="pt-BR"/>
              <a:t> do veículo, em </a:t>
            </a:r>
            <a:r>
              <a:rPr lang="pt-BR">
                <a:solidFill>
                  <a:srgbClr val="7030A0"/>
                </a:solidFill>
              </a:rPr>
              <a:t>local visível</a:t>
            </a:r>
            <a:r>
              <a:rPr lang="pt-BR"/>
              <a:t>, com </a:t>
            </a:r>
            <a:r>
              <a:rPr lang="pt-BR">
                <a:solidFill>
                  <a:srgbClr val="00B0F0"/>
                </a:solidFill>
              </a:rPr>
              <a:t>inscrição da lotação</a:t>
            </a:r>
            <a:r>
              <a:rPr lang="pt-BR"/>
              <a:t> permitida, sendo </a:t>
            </a:r>
            <a:r>
              <a:rPr lang="pt-BR">
                <a:solidFill>
                  <a:srgbClr val="00B050"/>
                </a:solidFill>
              </a:rPr>
              <a:t>vedada</a:t>
            </a:r>
            <a:r>
              <a:rPr lang="pt-BR"/>
              <a:t> a condução de escolares em </a:t>
            </a:r>
            <a:r>
              <a:rPr lang="pt-BR">
                <a:solidFill>
                  <a:srgbClr val="FF6600"/>
                </a:solidFill>
              </a:rPr>
              <a:t>número superior</a:t>
            </a:r>
            <a:r>
              <a:rPr lang="pt-BR"/>
              <a:t> à capacidade estabelecida pelo fabricante.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79662"/>
            <a:ext cx="3810000" cy="25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866028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5796136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CTB art. 138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51520" y="1627128"/>
            <a:ext cx="5544616" cy="65659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pt-BR" b="1"/>
              <a:t>Art. 138</a:t>
            </a:r>
            <a:r>
              <a:rPr lang="pt-BR"/>
              <a:t>. O </a:t>
            </a:r>
            <a:r>
              <a:rPr lang="pt-BR">
                <a:solidFill>
                  <a:srgbClr val="00B0F0"/>
                </a:solidFill>
              </a:rPr>
              <a:t>condutor</a:t>
            </a:r>
            <a:r>
              <a:rPr lang="pt-BR"/>
              <a:t> de veículo destinado à condução de escolares deve satisfazer os seguintes </a:t>
            </a:r>
            <a:r>
              <a:rPr lang="pt-BR">
                <a:solidFill>
                  <a:srgbClr val="00B050"/>
                </a:solidFill>
              </a:rPr>
              <a:t>requisitos</a:t>
            </a:r>
            <a:r>
              <a:rPr lang="pt-BR"/>
              <a:t>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51520" y="2355726"/>
            <a:ext cx="5544616" cy="123110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I - ter idade superior a </a:t>
            </a:r>
            <a:r>
              <a:rPr lang="pt-BR">
                <a:solidFill>
                  <a:srgbClr val="FF6600"/>
                </a:solidFill>
              </a:rPr>
              <a:t>21 anos</a:t>
            </a:r>
            <a:r>
              <a:rPr lang="pt-BR"/>
              <a:t>;</a:t>
            </a:r>
          </a:p>
          <a:p>
            <a:pPr algn="just">
              <a:spcAft>
                <a:spcPts val="1200"/>
              </a:spcAft>
            </a:pPr>
            <a:r>
              <a:rPr lang="pt-BR"/>
              <a:t>II - ser habilitado na </a:t>
            </a:r>
            <a:r>
              <a:rPr lang="pt-BR">
                <a:solidFill>
                  <a:srgbClr val="FF6600"/>
                </a:solidFill>
              </a:rPr>
              <a:t>categoria D</a:t>
            </a:r>
            <a:r>
              <a:rPr lang="pt-BR"/>
              <a:t>;</a:t>
            </a:r>
          </a:p>
          <a:p>
            <a:pPr algn="just">
              <a:spcAft>
                <a:spcPts val="1200"/>
              </a:spcAft>
            </a:pPr>
            <a:r>
              <a:rPr lang="pt-BR"/>
              <a:t>III - (VETADO)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3651870"/>
            <a:ext cx="8712968" cy="8002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IV – (VETADO)</a:t>
            </a:r>
          </a:p>
          <a:p>
            <a:pPr algn="just">
              <a:spcAft>
                <a:spcPts val="1200"/>
              </a:spcAft>
            </a:pPr>
            <a:r>
              <a:rPr lang="pt-BR"/>
              <a:t>V - ser aprovado em </a:t>
            </a:r>
            <a:r>
              <a:rPr lang="pt-BR">
                <a:solidFill>
                  <a:srgbClr val="FF6600"/>
                </a:solidFill>
              </a:rPr>
              <a:t>curso especializado</a:t>
            </a:r>
            <a:r>
              <a:rPr lang="pt-BR"/>
              <a:t>, nos termos da regulamentação do CONTRAN.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05" y="1293472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87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004048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CTB art. 139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2020654"/>
            <a:ext cx="4536504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139. </a:t>
            </a:r>
            <a:r>
              <a:rPr lang="pt-BR"/>
              <a:t>O disposto neste Capítulo NÃO exclui a </a:t>
            </a:r>
            <a:r>
              <a:rPr lang="pt-BR">
                <a:solidFill>
                  <a:srgbClr val="00B0F0"/>
                </a:solidFill>
              </a:rPr>
              <a:t>competência municipal</a:t>
            </a:r>
            <a:r>
              <a:rPr lang="pt-BR"/>
              <a:t> de aplicar as </a:t>
            </a:r>
            <a:r>
              <a:rPr lang="pt-BR">
                <a:solidFill>
                  <a:srgbClr val="00B050"/>
                </a:solidFill>
              </a:rPr>
              <a:t>exigências</a:t>
            </a:r>
            <a:r>
              <a:rPr lang="pt-BR"/>
              <a:t> previstas em seus regulamentos, para o </a:t>
            </a:r>
            <a:r>
              <a:rPr lang="pt-BR">
                <a:solidFill>
                  <a:srgbClr val="FF6600"/>
                </a:solidFill>
              </a:rPr>
              <a:t>transporte de escolares</a:t>
            </a:r>
            <a:r>
              <a:rPr lang="pt-BR"/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48232"/>
            <a:ext cx="3438525" cy="258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802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o 45"/>
          <p:cNvGrpSpPr/>
          <p:nvPr/>
        </p:nvGrpSpPr>
        <p:grpSpPr>
          <a:xfrm>
            <a:off x="2500298" y="3214692"/>
            <a:ext cx="6464190" cy="769441"/>
            <a:chOff x="142844" y="1357304"/>
            <a:chExt cx="6464190" cy="769441"/>
          </a:xfrm>
        </p:grpSpPr>
        <p:sp>
          <p:nvSpPr>
            <p:cNvPr id="34" name="Seta para a direita 33"/>
            <p:cNvSpPr/>
            <p:nvPr/>
          </p:nvSpPr>
          <p:spPr>
            <a:xfrm>
              <a:off x="142844" y="1428742"/>
              <a:ext cx="1500198" cy="642942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DETRAN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1710490" y="1357304"/>
              <a:ext cx="48965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►Formação de Condutores</a:t>
              </a:r>
            </a:p>
            <a:p>
              <a:r>
                <a:rPr lang="pt-BR" sz="22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►</a:t>
              </a:r>
              <a:r>
                <a:rPr lang="pt-BR" sz="20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Expedição da CNH e LADV e </a:t>
              </a:r>
              <a:r>
                <a:rPr lang="pt-BR" sz="22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CRLV-e </a:t>
              </a: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1357290" y="2285998"/>
            <a:ext cx="6000792" cy="769441"/>
            <a:chOff x="142844" y="2214560"/>
            <a:chExt cx="6000792" cy="769441"/>
          </a:xfrm>
        </p:grpSpPr>
        <p:sp>
          <p:nvSpPr>
            <p:cNvPr id="36" name="CaixaDeTexto 35"/>
            <p:cNvSpPr txBox="1"/>
            <p:nvPr/>
          </p:nvSpPr>
          <p:spPr>
            <a:xfrm>
              <a:off x="1701370" y="2214560"/>
              <a:ext cx="4442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►Registro de CNH – RENACH</a:t>
              </a:r>
            </a:p>
            <a:p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►Registro de Veículos - RENAVAM</a:t>
              </a:r>
            </a:p>
          </p:txBody>
        </p:sp>
        <p:sp>
          <p:nvSpPr>
            <p:cNvPr id="37" name="Seta para a direita 36"/>
            <p:cNvSpPr/>
            <p:nvPr/>
          </p:nvSpPr>
          <p:spPr>
            <a:xfrm>
              <a:off x="142844" y="2285998"/>
              <a:ext cx="1500198" cy="642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DENATRAN</a:t>
              </a: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214282" y="1106564"/>
            <a:ext cx="6286544" cy="1107996"/>
            <a:chOff x="142844" y="2945316"/>
            <a:chExt cx="6286544" cy="1107997"/>
          </a:xfrm>
        </p:grpSpPr>
        <p:sp>
          <p:nvSpPr>
            <p:cNvPr id="38" name="Seta para a direita 37"/>
            <p:cNvSpPr/>
            <p:nvPr/>
          </p:nvSpPr>
          <p:spPr>
            <a:xfrm>
              <a:off x="142844" y="3143254"/>
              <a:ext cx="1500198" cy="642942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CONTRAN</a:t>
              </a: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1764258" y="2945316"/>
              <a:ext cx="4665130" cy="110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►Estabelece as Normas - Resoluções</a:t>
              </a:r>
            </a:p>
            <a:p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►Coordena o SNT</a:t>
              </a:r>
            </a:p>
            <a:p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►Estabelece as Câmaras Temáticas</a:t>
              </a: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3643306" y="4214824"/>
            <a:ext cx="5357850" cy="642942"/>
            <a:chOff x="142844" y="4000510"/>
            <a:chExt cx="5357850" cy="642942"/>
          </a:xfrm>
        </p:grpSpPr>
        <p:sp>
          <p:nvSpPr>
            <p:cNvPr id="39" name="Seta para a direita 38"/>
            <p:cNvSpPr/>
            <p:nvPr/>
          </p:nvSpPr>
          <p:spPr>
            <a:xfrm>
              <a:off x="142844" y="4000510"/>
              <a:ext cx="1500198" cy="642942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cs typeface="Calibri" pitchFamily="34" charset="0"/>
                </a:rPr>
                <a:t>JARI</a:t>
              </a:r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1791618" y="4109228"/>
              <a:ext cx="37090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cs typeface="Calibri" pitchFamily="34" charset="0"/>
                </a:rPr>
                <a:t>►Julga Recursos de Infrações</a:t>
              </a: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SNT - ATRIBUIÇÕES</a:t>
            </a:r>
          </a:p>
        </p:txBody>
      </p:sp>
    </p:spTree>
    <p:extLst>
      <p:ext uri="{BB962C8B-B14F-4D97-AF65-F5344CB8AC3E}">
        <p14:creationId xmlns:p14="http://schemas.microsoft.com/office/powerpoint/2010/main" val="6692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796136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CTB art. 139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1635646"/>
            <a:ext cx="8568952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329.</a:t>
            </a:r>
            <a:r>
              <a:rPr lang="pt-BR"/>
              <a:t> Os </a:t>
            </a:r>
            <a:r>
              <a:rPr lang="pt-BR">
                <a:solidFill>
                  <a:srgbClr val="00B0F0"/>
                </a:solidFill>
              </a:rPr>
              <a:t>condutores </a:t>
            </a:r>
            <a:r>
              <a:rPr lang="pt-BR"/>
              <a:t>dos veículos de transporte escolar, para exercerem suas atividades, </a:t>
            </a:r>
            <a:r>
              <a:rPr lang="pt-BR">
                <a:solidFill>
                  <a:srgbClr val="00B050"/>
                </a:solidFill>
              </a:rPr>
              <a:t>deverão apresentar</a:t>
            </a:r>
            <a:r>
              <a:rPr lang="pt-BR"/>
              <a:t>, previamente, </a:t>
            </a:r>
            <a:r>
              <a:rPr lang="pt-BR">
                <a:solidFill>
                  <a:srgbClr val="FF6600"/>
                </a:solidFill>
              </a:rPr>
              <a:t>certidão negativa</a:t>
            </a:r>
            <a:r>
              <a:rPr lang="pt-BR"/>
              <a:t> do registro de distribuição criminal relativamente aos crimes de </a:t>
            </a:r>
            <a:r>
              <a:rPr lang="pt-BR">
                <a:solidFill>
                  <a:srgbClr val="7030A0"/>
                </a:solidFill>
              </a:rPr>
              <a:t>homicídio</a:t>
            </a:r>
            <a:r>
              <a:rPr lang="pt-BR"/>
              <a:t>, </a:t>
            </a:r>
            <a:r>
              <a:rPr lang="pt-BR">
                <a:solidFill>
                  <a:srgbClr val="7030A0"/>
                </a:solidFill>
              </a:rPr>
              <a:t>roubo</a:t>
            </a:r>
            <a:r>
              <a:rPr lang="pt-BR"/>
              <a:t>, </a:t>
            </a:r>
            <a:r>
              <a:rPr lang="pt-BR">
                <a:solidFill>
                  <a:srgbClr val="7030A0"/>
                </a:solidFill>
              </a:rPr>
              <a:t>estupro</a:t>
            </a:r>
            <a:r>
              <a:rPr lang="pt-BR"/>
              <a:t> e </a:t>
            </a:r>
            <a:r>
              <a:rPr lang="pt-BR">
                <a:solidFill>
                  <a:srgbClr val="7030A0"/>
                </a:solidFill>
              </a:rPr>
              <a:t>corrupção de menores</a:t>
            </a:r>
            <a:r>
              <a:rPr lang="pt-BR"/>
              <a:t>, </a:t>
            </a:r>
            <a:r>
              <a:rPr lang="pt-BR">
                <a:solidFill>
                  <a:srgbClr val="00B0F0"/>
                </a:solidFill>
              </a:rPr>
              <a:t>renovável</a:t>
            </a:r>
            <a:r>
              <a:rPr lang="pt-BR"/>
              <a:t> a cada </a:t>
            </a:r>
            <a:r>
              <a:rPr lang="pt-BR">
                <a:solidFill>
                  <a:srgbClr val="FF6600"/>
                </a:solidFill>
              </a:rPr>
              <a:t>cinco anos</a:t>
            </a:r>
            <a:r>
              <a:rPr lang="pt-BR"/>
              <a:t>, junto ao órgão responsável pela respectiva concessão ou autorização.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07915"/>
            <a:ext cx="4608512" cy="156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097226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796136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CONTRAN Res. 277 Art. 1º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1899285"/>
            <a:ext cx="5472608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§ 3º As exigências relativas ao </a:t>
            </a:r>
            <a:r>
              <a:rPr lang="pt-BR">
                <a:solidFill>
                  <a:srgbClr val="00B0F0"/>
                </a:solidFill>
              </a:rPr>
              <a:t>sistema de retenção</a:t>
            </a:r>
            <a:r>
              <a:rPr lang="pt-BR"/>
              <a:t>, no </a:t>
            </a:r>
            <a:r>
              <a:rPr lang="pt-BR">
                <a:solidFill>
                  <a:srgbClr val="00B050"/>
                </a:solidFill>
              </a:rPr>
              <a:t>transporte de crianças</a:t>
            </a:r>
            <a:r>
              <a:rPr lang="pt-BR"/>
              <a:t> com até sete anos e meio de idade, NÃO se aplicam </a:t>
            </a:r>
            <a:r>
              <a:rPr lang="pt-BR">
                <a:solidFill>
                  <a:srgbClr val="7030A0"/>
                </a:solidFill>
              </a:rPr>
              <a:t>aos veículos</a:t>
            </a:r>
            <a:r>
              <a:rPr lang="pt-BR"/>
              <a:t> de transporte </a:t>
            </a:r>
            <a:r>
              <a:rPr lang="pt-BR">
                <a:solidFill>
                  <a:srgbClr val="FF6600"/>
                </a:solidFill>
              </a:rPr>
              <a:t>coletivo</a:t>
            </a:r>
            <a:r>
              <a:rPr lang="pt-BR"/>
              <a:t>, aos de </a:t>
            </a:r>
            <a:r>
              <a:rPr lang="pt-BR">
                <a:solidFill>
                  <a:srgbClr val="FF6600"/>
                </a:solidFill>
              </a:rPr>
              <a:t>aluguel</a:t>
            </a:r>
            <a:r>
              <a:rPr lang="pt-BR"/>
              <a:t>, aos de transporte autônomo de passageiro (</a:t>
            </a:r>
            <a:r>
              <a:rPr lang="pt-BR">
                <a:solidFill>
                  <a:srgbClr val="FF6600"/>
                </a:solidFill>
              </a:rPr>
              <a:t>táxi</a:t>
            </a:r>
            <a:r>
              <a:rPr lang="pt-BR"/>
              <a:t>), aos veículos </a:t>
            </a:r>
            <a:r>
              <a:rPr lang="pt-BR">
                <a:solidFill>
                  <a:srgbClr val="FF6600"/>
                </a:solidFill>
              </a:rPr>
              <a:t>escolares</a:t>
            </a:r>
            <a:r>
              <a:rPr lang="pt-BR"/>
              <a:t> e aos demais </a:t>
            </a:r>
            <a:r>
              <a:rPr lang="pt-BR">
                <a:solidFill>
                  <a:srgbClr val="FF6600"/>
                </a:solidFill>
              </a:rPr>
              <a:t>veículos com PBT superior a 3,5t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66555"/>
            <a:ext cx="28083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825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9144000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CONTRAN Res. 562  altera art. 1º Res. 277 do CONTRAN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1779950"/>
            <a:ext cx="5472608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§ 4º </a:t>
            </a:r>
            <a:r>
              <a:rPr lang="pt-BR">
                <a:solidFill>
                  <a:srgbClr val="00B0F0"/>
                </a:solidFill>
              </a:rPr>
              <a:t>Todo veículo</a:t>
            </a:r>
            <a:r>
              <a:rPr lang="pt-BR"/>
              <a:t> utilizado no </a:t>
            </a:r>
            <a:r>
              <a:rPr lang="pt-BR">
                <a:solidFill>
                  <a:srgbClr val="00B050"/>
                </a:solidFill>
              </a:rPr>
              <a:t>transporte escolar</a:t>
            </a:r>
            <a:r>
              <a:rPr lang="pt-BR"/>
              <a:t>, independentemente de sua classificação, categoria e do peso bruto total - PBT do veículo, DEVERÁ </a:t>
            </a:r>
            <a:r>
              <a:rPr lang="pt-BR">
                <a:solidFill>
                  <a:srgbClr val="FF6600"/>
                </a:solidFill>
              </a:rPr>
              <a:t>utilizar o dispositivo de retenção</a:t>
            </a:r>
            <a:r>
              <a:rPr lang="pt-BR"/>
              <a:t> adequado para o transporte de crianças com </a:t>
            </a:r>
            <a:r>
              <a:rPr lang="pt-BR">
                <a:solidFill>
                  <a:srgbClr val="7030A0"/>
                </a:solidFill>
              </a:rPr>
              <a:t>até sete anos e meio</a:t>
            </a:r>
            <a:r>
              <a:rPr lang="pt-BR"/>
              <a:t> de idade.”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1259632" y="4083918"/>
            <a:ext cx="4536504" cy="576064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REVOGADA pela Res. 639/16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611560" y="4124500"/>
            <a:ext cx="432048" cy="504056"/>
          </a:xfrm>
          <a:prstGeom prst="righ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97112"/>
            <a:ext cx="2160240" cy="2662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07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004048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Locais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1635646"/>
            <a:ext cx="4536504" cy="159595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A necessidade da </a:t>
            </a:r>
            <a:r>
              <a:rPr lang="pt-BR">
                <a:solidFill>
                  <a:srgbClr val="00B0F0"/>
                </a:solidFill>
              </a:rPr>
              <a:t>presença de um monitor </a:t>
            </a:r>
            <a:r>
              <a:rPr lang="pt-BR"/>
              <a:t>dentro do veículo </a:t>
            </a:r>
            <a:r>
              <a:rPr lang="pt-BR">
                <a:solidFill>
                  <a:srgbClr val="00B050"/>
                </a:solidFill>
              </a:rPr>
              <a:t>NÃO é uma exigência do CTB</a:t>
            </a:r>
            <a:r>
              <a:rPr lang="pt-BR"/>
              <a:t>, e vai variar de acordo com a normativa de cada município.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23528" y="3435846"/>
            <a:ext cx="4536504" cy="152349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>
                <a:solidFill>
                  <a:srgbClr val="00B0F0"/>
                </a:solidFill>
              </a:rPr>
              <a:t>Na cidade do Rio</a:t>
            </a:r>
            <a:r>
              <a:rPr lang="pt-BR"/>
              <a:t>, a presença do </a:t>
            </a:r>
            <a:r>
              <a:rPr lang="pt-BR">
                <a:solidFill>
                  <a:srgbClr val="FF6600"/>
                </a:solidFill>
              </a:rPr>
              <a:t>monitor</a:t>
            </a:r>
            <a:r>
              <a:rPr lang="pt-BR"/>
              <a:t> </a:t>
            </a:r>
            <a:r>
              <a:rPr lang="pt-BR">
                <a:solidFill>
                  <a:srgbClr val="FF6600"/>
                </a:solidFill>
              </a:rPr>
              <a:t>é exigida por lei</a:t>
            </a:r>
            <a:r>
              <a:rPr lang="pt-BR"/>
              <a:t>. Além disso, o monitor deve receber </a:t>
            </a:r>
            <a:r>
              <a:rPr lang="pt-BR">
                <a:solidFill>
                  <a:srgbClr val="00B050"/>
                </a:solidFill>
              </a:rPr>
              <a:t>treinamento</a:t>
            </a:r>
            <a:r>
              <a:rPr lang="pt-BR"/>
              <a:t> específico para a função.</a:t>
            </a:r>
          </a:p>
          <a:p>
            <a:pPr algn="just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99448"/>
            <a:ext cx="354772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148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1973327"/>
            <a:ext cx="5040560" cy="12464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1º A exploração do Serviço de Transporte de Escolares no Município do Rio de Janeiro reger-se-á por este Regulamento.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23528" y="3413487"/>
            <a:ext cx="8496944" cy="12464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2º As infrações correspondentes à inobservância dos dispositivos do presente Regulamento estão consubstanciadas no "Código Disciplinar do Serviço de Transporte de Escolares do Município do Rio de Janeiro", Anexo II.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365727"/>
            <a:ext cx="3096344" cy="207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026445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83760" y="2211388"/>
            <a:ext cx="4412592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3º A Secretaria Municipal de Transportes do Município do Rio de Janeiro - SMTR é o órgão normativo, coordenador e fiscalizador do Serviço de Transporte de Escolares do Município.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59025"/>
            <a:ext cx="3552830" cy="25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2558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1995686"/>
            <a:ext cx="4968552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5º As Empresas, os Estabelecimentos de Ensino, as Cooperativas e os Autônomos que desejarem se candidatar à exploração do Serviço de Transporte de Escolares, no Município do Rio de Janeiro, deverão requerer as respectivas autorizações no Órgão Municipal competente.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07169"/>
            <a:ext cx="3082558" cy="23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2738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55576" y="2283718"/>
            <a:ext cx="3690156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6º Deferida a Autorização pelo dirigente do órgão competente (SMTR) será emitido número de registro da autorização.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95686"/>
            <a:ext cx="3810000" cy="25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01985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1779662"/>
            <a:ext cx="5256584" cy="27501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7º Firmada a autorização de que trata o artigo anterior, as empresas, os estabelecimentos de ensino, as cooperativas e os autônomos assinarão os respectivos TERMOS DE RESPONSABILIDADE, ficando obrigados a cumprir o disposto no Regulamento, sob pena de serem enquadrados no Código Disciplinar que o acompanha.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19622"/>
            <a:ext cx="2257059" cy="333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1317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1685295"/>
            <a:ext cx="5256584" cy="12464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12. As AUTORIZAÇÕES outorgadas às empresas ou aos estabelecimentos de ensino serão cassadas na incidência de uma ou mais hipóteses: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95536" y="3376612"/>
            <a:ext cx="5184576" cy="12464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I - Pela transferência de suas cotas ou ações, sem a devida comunicação prévia do Órgão Municipal competente;</a:t>
            </a:r>
          </a:p>
        </p:txBody>
      </p:sp>
      <p:sp>
        <p:nvSpPr>
          <p:cNvPr id="5" name="Retângulo 4"/>
          <p:cNvSpPr/>
          <p:nvPr/>
        </p:nvSpPr>
        <p:spPr>
          <a:xfrm>
            <a:off x="4427984" y="4623107"/>
            <a:ext cx="1080120" cy="180891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CONTINUA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23678"/>
            <a:ext cx="22288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- DOCUMENTAÇÃO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FF88C90-E2E1-418E-8700-16BEE8A78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81" y="1131590"/>
            <a:ext cx="3115326" cy="3743268"/>
          </a:xfrm>
          <a:prstGeom prst="rect">
            <a:avLst/>
          </a:prstGeom>
        </p:spPr>
      </p:pic>
      <p:sp>
        <p:nvSpPr>
          <p:cNvPr id="4" name="Símbolo de &quot;Não Permitido&quot; 3">
            <a:extLst>
              <a:ext uri="{FF2B5EF4-FFF2-40B4-BE49-F238E27FC236}">
                <a16:creationId xmlns:a16="http://schemas.microsoft.com/office/drawing/2014/main" id="{1C2F3677-7593-4CD2-B24E-B379BDCF85AB}"/>
              </a:ext>
            </a:extLst>
          </p:cNvPr>
          <p:cNvSpPr/>
          <p:nvPr/>
        </p:nvSpPr>
        <p:spPr>
          <a:xfrm>
            <a:off x="142960" y="1325842"/>
            <a:ext cx="3312368" cy="3240360"/>
          </a:xfrm>
          <a:prstGeom prst="noSmoking">
            <a:avLst>
              <a:gd name="adj" fmla="val 7884"/>
            </a:avLst>
          </a:prstGeom>
          <a:solidFill>
            <a:srgbClr val="C00000">
              <a:alpha val="7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eta: para a Direita Listrada 4">
            <a:extLst>
              <a:ext uri="{FF2B5EF4-FFF2-40B4-BE49-F238E27FC236}">
                <a16:creationId xmlns:a16="http://schemas.microsoft.com/office/drawing/2014/main" id="{3632D481-3D39-47D5-BCCC-39C9B0FE7287}"/>
              </a:ext>
            </a:extLst>
          </p:cNvPr>
          <p:cNvSpPr/>
          <p:nvPr/>
        </p:nvSpPr>
        <p:spPr>
          <a:xfrm>
            <a:off x="3641810" y="2067694"/>
            <a:ext cx="1629671" cy="1296144"/>
          </a:xfrm>
          <a:prstGeom prst="stripedRightArrow">
            <a:avLst/>
          </a:prstGeom>
          <a:solidFill>
            <a:srgbClr val="C00000">
              <a:alpha val="7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  <a:latin typeface="Calibri" pitchFamily="34" charset="0"/>
              </a:rPr>
              <a:t>NOVO</a:t>
            </a:r>
          </a:p>
          <a:p>
            <a:r>
              <a:rPr lang="pt-BR" b="1" dirty="0">
                <a:solidFill>
                  <a:schemeClr val="bg1"/>
                </a:solidFill>
                <a:latin typeface="Calibri" pitchFamily="34" charset="0"/>
              </a:rPr>
              <a:t>MODELO</a:t>
            </a:r>
          </a:p>
        </p:txBody>
      </p:sp>
      <p:pic>
        <p:nvPicPr>
          <p:cNvPr id="31" name="Imagem 30" descr="Tabela&#10;&#10;Descrição gerada automaticamente">
            <a:extLst>
              <a:ext uri="{FF2B5EF4-FFF2-40B4-BE49-F238E27FC236}">
                <a16:creationId xmlns:a16="http://schemas.microsoft.com/office/drawing/2014/main" id="{35729D5F-9323-4B90-A88B-463A4A2DB9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40" y="792741"/>
            <a:ext cx="3394415" cy="39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4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748327"/>
            <a:ext cx="8417736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II - Quando, em decorrência da não substituição dos veículos que atingirem a idade máxima prevista neste Regulamento ou não efetuarem duas vistorias anuais consecutivas, o total da frota ficar abaixo do mínimo exigido, respectivamente, nas alíneas "1" e "2" do inciso VIII do art. 9º;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3528" y="3435846"/>
            <a:ext cx="4608512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III - Entrega da direção do veículo a terceiro sem estar habilitado nem registrado na SMTR.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47814"/>
            <a:ext cx="1584176" cy="153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7675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748327"/>
            <a:ext cx="4961352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13. As AUTORIZAÇÕES outorgadas às Cooperativas serão cassadas pela transferência de cotas de associados sem a devida comunicação no prazo de até 30 (trinta) dias da ocorrência do fato ao Órgão Municipal competente;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23678"/>
            <a:ext cx="22288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4497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748327"/>
            <a:ext cx="5609424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14. As AUTORIZAÇÕES outorgadas aos Autônomos serão cassadas, na incidência de uma ou mais hipóteses: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30728" y="2794830"/>
            <a:ext cx="8424936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I - Quando da não substituição dos veículos que atingirem a idade máxima prevista neste Regulamento ou não efetuarem duas vistorias anuais consecutivas.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33802" y="3797627"/>
            <a:ext cx="8424936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II - Entrega da direção do veículo a terceiro sem estar habilitado nem registrado na SMTR.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53151"/>
            <a:ext cx="1821705" cy="17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995974"/>
            <a:ext cx="8489744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16. Deverá o detentor da AUTORIZAÇÃO - empresa, estabelecimento de ensino, cooperativa ou autônomo - requerer ao Órgão Municipal competente o registro do Auxiliar de Transporte - motorista ou auxiliar acompanhante - atestando sua qualificação para o desempenho da atividade pretendida, bem como assumindo inteira responsabilidade pela atuação do candidato.</a:t>
            </a:r>
          </a:p>
        </p:txBody>
      </p:sp>
    </p:spTree>
    <p:extLst>
      <p:ext uri="{BB962C8B-B14F-4D97-AF65-F5344CB8AC3E}">
        <p14:creationId xmlns:p14="http://schemas.microsoft.com/office/powerpoint/2010/main" val="424098828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748327"/>
            <a:ext cx="5033360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 dirty="0"/>
              <a:t>Art. 20. VII -</a:t>
            </a:r>
            <a:r>
              <a:rPr lang="pt-BR" dirty="0"/>
              <a:t> Contratar somente motoristas com idade acima de vinte e um anos, em atenção a Lei </a:t>
            </a:r>
            <a:r>
              <a:rPr lang="pt-BR"/>
              <a:t>Federal 9.503 </a:t>
            </a:r>
            <a:r>
              <a:rPr lang="pt-BR" dirty="0"/>
              <a:t>de 23 de setembro de 1997 (CTB), aplicando-se aos auxiliares acompanhantes, em razão da natureza dos serviços por eles prestados, o limite mínimo de dezoito anos;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51670"/>
            <a:ext cx="3374106" cy="2443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74074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67544" y="2139702"/>
            <a:ext cx="4248472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 dirty="0"/>
              <a:t>Art. 20. IX -</a:t>
            </a:r>
            <a:r>
              <a:rPr lang="pt-BR" dirty="0"/>
              <a:t> Colaborar com a fiscalização e o controle da SMTR, permitindo ao pessoal credenciado o acesso a toda e qualquer informação pertinente à atividade da instituição ora regulada;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67694"/>
            <a:ext cx="3645024" cy="243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808790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748327"/>
            <a:ext cx="5249384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 dirty="0"/>
              <a:t>Art. 23. X -</a:t>
            </a:r>
            <a:r>
              <a:rPr lang="pt-BR" dirty="0"/>
              <a:t> Manter os veículos em seus locais ordinários de guarda ou manutenção e nunca em logradouros públicos, exceto quando estiverem em evidente operação ou aguardando reboque, se avariados. Em qualquer caso, o veículo nunca deverá estar sem a presença do motorista e/ou responsável, caso em que será considerado abandonado;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85592"/>
            <a:ext cx="28575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885649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590640"/>
            <a:ext cx="5249384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24. São obrigações dos condutores 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157120"/>
            <a:ext cx="8568952" cy="26468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/>
              <a:t>I - Portar e apresentar ...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pt-BR" dirty="0"/>
              <a:t>Carteira Nacional de Habitação na categoria "D" ou "E“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pt-BR" dirty="0"/>
              <a:t>Cartão de Identificação de Auxiliar de Transportes - CIAT.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pt-BR" dirty="0"/>
              <a:t>Último Certificado de Vistoria;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pt-BR" dirty="0"/>
              <a:t>Certificado de Registro e Licenciamento Veicular - CRLV;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pt-BR" dirty="0"/>
              <a:t>Certificado ou comprovante de dedetização (original) com validade vigente;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pt-BR" dirty="0"/>
              <a:t>Apólice ou proposta de seguro de responsabilidade civil, com parcelas vencidas pagas.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4" y="1829167"/>
            <a:ext cx="2905024" cy="1874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67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590640"/>
            <a:ext cx="5249384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24. São obrigações dos condutores 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229128"/>
            <a:ext cx="8424936" cy="26468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/>
              <a:t>II - Não dirigir embriagado;</a:t>
            </a:r>
          </a:p>
          <a:p>
            <a:pPr>
              <a:spcAft>
                <a:spcPts val="800"/>
              </a:spcAft>
            </a:pPr>
            <a:r>
              <a:rPr lang="pt-BR" dirty="0"/>
              <a:t>III - Não portar arma(s) de qualquer espécie;</a:t>
            </a:r>
          </a:p>
          <a:p>
            <a:pPr>
              <a:spcAft>
                <a:spcPts val="800"/>
              </a:spcAft>
            </a:pPr>
            <a:r>
              <a:rPr lang="pt-BR" dirty="0"/>
              <a:t>IV - Não manter arma(s) no veículo;</a:t>
            </a:r>
          </a:p>
          <a:p>
            <a:pPr>
              <a:spcAft>
                <a:spcPts val="800"/>
              </a:spcAft>
            </a:pPr>
            <a:r>
              <a:rPr lang="pt-BR" dirty="0"/>
              <a:t>V - Não transportar qualquer mercadoria de manuseio e/ou uso proibido;</a:t>
            </a:r>
          </a:p>
          <a:p>
            <a:pPr>
              <a:spcAft>
                <a:spcPts val="800"/>
              </a:spcAft>
            </a:pPr>
            <a:r>
              <a:rPr lang="pt-BR" dirty="0"/>
              <a:t>VI - Respeitar a lotação autorizada para o veículo;</a:t>
            </a:r>
          </a:p>
          <a:p>
            <a:pPr>
              <a:spcAft>
                <a:spcPts val="800"/>
              </a:spcAft>
            </a:pPr>
            <a:r>
              <a:rPr lang="pt-BR" dirty="0"/>
              <a:t>VII - Evitar partidas e freadas súbitas e/ou bruscas;</a:t>
            </a:r>
          </a:p>
          <a:p>
            <a:pPr>
              <a:spcAft>
                <a:spcPts val="800"/>
              </a:spcAft>
            </a:pPr>
            <a:r>
              <a:rPr lang="pt-BR" dirty="0"/>
              <a:t>VIII - Trafegar sempre dentro do limite de velocidade permitida;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52091"/>
            <a:ext cx="3188028" cy="2077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02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590640"/>
            <a:ext cx="5249384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24. São obrigações dos condutores 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229128"/>
            <a:ext cx="8424936" cy="26468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/>
              <a:t>IX - Parar junto ao meio fio, sempre para o embarque e desembarque dos colegiais;</a:t>
            </a:r>
          </a:p>
          <a:p>
            <a:pPr>
              <a:spcAft>
                <a:spcPts val="800"/>
              </a:spcAft>
            </a:pPr>
            <a:r>
              <a:rPr lang="pt-BR" dirty="0"/>
              <a:t>X - Não fumar no interior do veículo;</a:t>
            </a:r>
          </a:p>
          <a:p>
            <a:pPr>
              <a:spcAft>
                <a:spcPts val="800"/>
              </a:spcAft>
            </a:pPr>
            <a:r>
              <a:rPr lang="pt-BR" dirty="0"/>
              <a:t>XI - Utilizar buzina e farol alto somente quando for estritamente necessário;</a:t>
            </a:r>
          </a:p>
          <a:p>
            <a:pPr>
              <a:spcAft>
                <a:spcPts val="800"/>
              </a:spcAft>
            </a:pPr>
            <a:r>
              <a:rPr lang="pt-BR" dirty="0"/>
              <a:t>XII - Acatar as ordens e apresentar os documentos solicitados pela fiscalização;</a:t>
            </a:r>
          </a:p>
          <a:p>
            <a:pPr>
              <a:spcAft>
                <a:spcPts val="800"/>
              </a:spcAft>
            </a:pPr>
            <a:r>
              <a:rPr lang="pt-BR" dirty="0"/>
              <a:t>XIII - Manter fechadas as portas do veículo, quando em trânsito;</a:t>
            </a:r>
          </a:p>
          <a:p>
            <a:pPr>
              <a:spcAft>
                <a:spcPts val="800"/>
              </a:spcAft>
            </a:pPr>
            <a:r>
              <a:rPr lang="pt-BR" dirty="0"/>
              <a:t>XIV - Tratar com urbanidade os colegiais usuários do serviço e seus responsáveis;</a:t>
            </a:r>
          </a:p>
          <a:p>
            <a:pPr>
              <a:spcAft>
                <a:spcPts val="800"/>
              </a:spcAft>
            </a:pPr>
            <a:r>
              <a:rPr lang="pt-BR" dirty="0"/>
              <a:t>XV - Falar apenas o indispensável, quando em trânsito;</a:t>
            </a:r>
          </a:p>
        </p:txBody>
      </p:sp>
    </p:spTree>
    <p:extLst>
      <p:ext uri="{BB962C8B-B14F-4D97-AF65-F5344CB8AC3E}">
        <p14:creationId xmlns:p14="http://schemas.microsoft.com/office/powerpoint/2010/main" val="274717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- DOCUMENTAÇÃO</a:t>
            </a:r>
          </a:p>
        </p:txBody>
      </p:sp>
      <p:pic>
        <p:nvPicPr>
          <p:cNvPr id="3" name="Imagem 2" descr="Tabela&#10;&#10;Descrição gerada automaticamente">
            <a:extLst>
              <a:ext uri="{FF2B5EF4-FFF2-40B4-BE49-F238E27FC236}">
                <a16:creationId xmlns:a16="http://schemas.microsoft.com/office/drawing/2014/main" id="{515771E7-F2B2-4648-AA2D-B312DFE4E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590"/>
            <a:ext cx="3248831" cy="3744416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5EAA2D27-92B5-4119-B67D-3BF15388669F}"/>
              </a:ext>
            </a:extLst>
          </p:cNvPr>
          <p:cNvSpPr txBox="1"/>
          <p:nvPr/>
        </p:nvSpPr>
        <p:spPr>
          <a:xfrm>
            <a:off x="3543370" y="3629511"/>
            <a:ext cx="1913245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anos 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essoais causados por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eículos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utomotores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errestres</a:t>
            </a:r>
          </a:p>
        </p:txBody>
      </p:sp>
      <p:sp>
        <p:nvSpPr>
          <p:cNvPr id="27" name="Seta para a direita 36">
            <a:extLst>
              <a:ext uri="{FF2B5EF4-FFF2-40B4-BE49-F238E27FC236}">
                <a16:creationId xmlns:a16="http://schemas.microsoft.com/office/drawing/2014/main" id="{52DD6666-0DAB-4DAF-BAEF-989EE31836AA}"/>
              </a:ext>
            </a:extLst>
          </p:cNvPr>
          <p:cNvSpPr/>
          <p:nvPr/>
        </p:nvSpPr>
        <p:spPr>
          <a:xfrm>
            <a:off x="4716016" y="4133567"/>
            <a:ext cx="995571" cy="387336"/>
          </a:xfrm>
          <a:prstGeom prst="rightArrow">
            <a:avLst/>
          </a:prstGeom>
          <a:solidFill>
            <a:srgbClr val="C0504D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COBRE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12F886CD-4F29-41A9-96E2-DAECCEF304B2}"/>
              </a:ext>
            </a:extLst>
          </p:cNvPr>
          <p:cNvSpPr/>
          <p:nvPr/>
        </p:nvSpPr>
        <p:spPr>
          <a:xfrm>
            <a:off x="5750192" y="3817481"/>
            <a:ext cx="3155086" cy="102926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►Despesa hospitalares: </a:t>
            </a:r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R$ 2.700,00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►Vítimas fatais: </a:t>
            </a:r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R$ 13.500,00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►Lesão permanente: </a:t>
            </a:r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R$ 13.500,00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4E248EE-B366-4D6A-A6B4-B6FD22435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513" y="2649766"/>
            <a:ext cx="1688738" cy="1621677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962D09A1-95E1-42B8-B5ED-C35D81F0BAF6}"/>
              </a:ext>
            </a:extLst>
          </p:cNvPr>
          <p:cNvSpPr txBox="1"/>
          <p:nvPr/>
        </p:nvSpPr>
        <p:spPr>
          <a:xfrm>
            <a:off x="3543370" y="1181670"/>
            <a:ext cx="1156473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sz="15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ertificado de</a:t>
            </a:r>
          </a:p>
          <a:p>
            <a:r>
              <a:rPr lang="pt-BR" sz="15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egistro e</a:t>
            </a:r>
          </a:p>
          <a:p>
            <a:r>
              <a:rPr lang="pt-BR" sz="15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icenciamento</a:t>
            </a:r>
          </a:p>
          <a:p>
            <a:r>
              <a:rPr lang="pt-BR" sz="15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eículo</a:t>
            </a:r>
          </a:p>
          <a:p>
            <a:r>
              <a:rPr lang="pt-BR" sz="15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pt-BR" sz="15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- eletrônico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DAEF6F8C-0114-455A-96E4-7071AA223930}"/>
              </a:ext>
            </a:extLst>
          </p:cNvPr>
          <p:cNvSpPr/>
          <p:nvPr/>
        </p:nvSpPr>
        <p:spPr>
          <a:xfrm>
            <a:off x="5750192" y="503024"/>
            <a:ext cx="3334598" cy="2951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►Licenciamento anual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►Trocar de Proprietário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►Mudar de Município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►Alterar de Característica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►Mudar de Categoria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►Novo registro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►Segunda via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►Remarcação de chassi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►Quando necessária reemissão do CRV</a:t>
            </a:r>
          </a:p>
        </p:txBody>
      </p:sp>
      <p:sp>
        <p:nvSpPr>
          <p:cNvPr id="42" name="Seta para a direita 6">
            <a:extLst>
              <a:ext uri="{FF2B5EF4-FFF2-40B4-BE49-F238E27FC236}">
                <a16:creationId xmlns:a16="http://schemas.microsoft.com/office/drawing/2014/main" id="{1ABA3577-22D1-4758-9550-493FB593CDC5}"/>
              </a:ext>
            </a:extLst>
          </p:cNvPr>
          <p:cNvSpPr/>
          <p:nvPr/>
        </p:nvSpPr>
        <p:spPr>
          <a:xfrm>
            <a:off x="4756837" y="1297718"/>
            <a:ext cx="995571" cy="1014397"/>
          </a:xfrm>
          <a:prstGeom prst="rightArrow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EMITIDO UM NOVO QUANDO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8E799AE-0B5F-4801-BC27-B6BB8C2ED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67" y="1386452"/>
            <a:ext cx="3212870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40" grpId="0"/>
      <p:bldP spid="42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590640"/>
            <a:ext cx="5249384" cy="44178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25. São obrigações dos Auxiliares 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229128"/>
            <a:ext cx="8424936" cy="244682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pt-BR" dirty="0"/>
              <a:t>I - Portar e apresentar, sempre que for exigido, quando em serviço, o Cartão de Identificação do Auxiliar de Transporte - CIAT;</a:t>
            </a:r>
          </a:p>
          <a:p>
            <a:pPr algn="just">
              <a:spcAft>
                <a:spcPts val="1800"/>
              </a:spcAft>
            </a:pPr>
            <a:r>
              <a:rPr lang="pt-BR" dirty="0"/>
              <a:t>II - Tratar com urbanidade os colegiais usuários do serviço e seus responsáveis;</a:t>
            </a:r>
          </a:p>
          <a:p>
            <a:pPr algn="just">
              <a:spcAft>
                <a:spcPts val="1800"/>
              </a:spcAft>
            </a:pPr>
            <a:r>
              <a:rPr lang="pt-BR" dirty="0"/>
              <a:t>III - Acatar ordens e apresentar os documentos solicitados pela fiscalização da SMTR;</a:t>
            </a:r>
          </a:p>
          <a:p>
            <a:pPr algn="just">
              <a:spcAft>
                <a:spcPts val="1800"/>
              </a:spcAft>
            </a:pPr>
            <a:r>
              <a:rPr lang="pt-BR" dirty="0"/>
              <a:t>IV - Orientar a entrada e saída dos colegiais usuários do serviço pela porta devida do veículo.</a:t>
            </a:r>
          </a:p>
        </p:txBody>
      </p:sp>
    </p:spTree>
    <p:extLst>
      <p:ext uri="{BB962C8B-B14F-4D97-AF65-F5344CB8AC3E}">
        <p14:creationId xmlns:p14="http://schemas.microsoft.com/office/powerpoint/2010/main" val="18464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590640"/>
            <a:ext cx="5249384" cy="44178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26. Na apreciação da capacidade dos veículos 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229128"/>
            <a:ext cx="5112568" cy="198515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pt-BR" dirty="0"/>
              <a:t>I - O peso dos colegiais e dos tripulantes será computado como sendo de 65kg por pessoa;</a:t>
            </a:r>
          </a:p>
          <a:p>
            <a:pPr algn="just">
              <a:spcAft>
                <a:spcPts val="1800"/>
              </a:spcAft>
            </a:pPr>
            <a:r>
              <a:rPr lang="pt-BR" dirty="0"/>
              <a:t>II - A lotação dos veículos será a de colegiais sentados, excluindo-se o motorista e o Auxiliar Acompanhante, os quais serão computados, no entanto, no peso transportado.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07256"/>
            <a:ext cx="3240021" cy="243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78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7" y="1590640"/>
            <a:ext cx="8612487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28. O Serviço de Transporte de Escolares no Município do Rio de Janeiro poderá operar com veículos das seguintes classes: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571750"/>
            <a:ext cx="4896544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 dirty="0"/>
              <a:t>I - Ônibus com capacidade acima de trinta passageiros sentados com idade máxima de 12 (anos) anos para ingresso no serviço e de 22 (vinte e dois) anos para permanência, contados a partir do ano do primeiro licenciamento.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039140" y="4564115"/>
            <a:ext cx="1080120" cy="180891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CONTINUA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20" y="2245667"/>
            <a:ext cx="3332452" cy="249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521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707654"/>
            <a:ext cx="5249384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28. O Serviço de Transporte de Escolares 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463288"/>
            <a:ext cx="5112568" cy="198067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 dirty="0"/>
              <a:t>II - Micro-ônibus com capacidade de vinte a trinta passageiros sentados com idade máxima de 12 (anos) anos para ingresso no serviço e de 22 (vinte e dois) anos para permanência, contados a partir do ano do primeiro licenciamento;</a:t>
            </a:r>
          </a:p>
        </p:txBody>
      </p:sp>
      <p:sp>
        <p:nvSpPr>
          <p:cNvPr id="6" name="Retângulo 5"/>
          <p:cNvSpPr/>
          <p:nvPr/>
        </p:nvSpPr>
        <p:spPr>
          <a:xfrm>
            <a:off x="4283968" y="4623107"/>
            <a:ext cx="1080120" cy="180891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CONTINUA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502" y="2184708"/>
            <a:ext cx="3538736" cy="22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65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707654"/>
            <a:ext cx="5249384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28. O Serviço de Transporte de Escolares 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463288"/>
            <a:ext cx="5112568" cy="198067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 dirty="0"/>
              <a:t>III - Camionetas do tipo "Van", com capacidade mínima de 13 (treze) passageiros sentados com idade máxima de 07 (sete) anos para ingresso no serviço e de 12 (doze) anos para permanência, contados a partir do ano do primeiro licenciamento.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/>
          <a:stretch/>
        </p:blipFill>
        <p:spPr>
          <a:xfrm>
            <a:off x="5580112" y="1930416"/>
            <a:ext cx="328383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097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707654"/>
            <a:ext cx="5249384" cy="82650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30. Ônibus e Micro-ônibus deverão ser dotados das seguintes características: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679312"/>
            <a:ext cx="5112568" cy="144206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 dirty="0"/>
              <a:t>I - Rodagem dupla de fábrica, no eixo traseiro;</a:t>
            </a:r>
          </a:p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 dirty="0"/>
              <a:t>II - Porta de saída na lateral esquerda e direita do veículo;</a:t>
            </a:r>
          </a:p>
        </p:txBody>
      </p:sp>
      <p:sp>
        <p:nvSpPr>
          <p:cNvPr id="6" name="Retângulo 5"/>
          <p:cNvSpPr/>
          <p:nvPr/>
        </p:nvSpPr>
        <p:spPr>
          <a:xfrm>
            <a:off x="4283968" y="4623107"/>
            <a:ext cx="1080120" cy="180891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CONTINUA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07169"/>
            <a:ext cx="3082558" cy="23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9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90" y="2404758"/>
            <a:ext cx="4029819" cy="247124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563638"/>
            <a:ext cx="5249384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30. Ônibus e Micro-ônibus deverão 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139702"/>
            <a:ext cx="8424936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 dirty="0"/>
              <a:t>III - Faixa horizontal amarela, pintada na traseira e laterais de carroceria, em toda sua extensão, com 0,40m de largura, a meia altura, na qual se inscreverá o dístico "ESCOLAR</a:t>
            </a:r>
          </a:p>
        </p:txBody>
      </p:sp>
      <p:sp>
        <p:nvSpPr>
          <p:cNvPr id="6" name="Retângulo 5"/>
          <p:cNvSpPr/>
          <p:nvPr/>
        </p:nvSpPr>
        <p:spPr>
          <a:xfrm>
            <a:off x="7668344" y="4659982"/>
            <a:ext cx="1080120" cy="180891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CONTINUA</a:t>
            </a:r>
          </a:p>
        </p:txBody>
      </p:sp>
    </p:spTree>
    <p:extLst>
      <p:ext uri="{BB962C8B-B14F-4D97-AF65-F5344CB8AC3E}">
        <p14:creationId xmlns:p14="http://schemas.microsoft.com/office/powerpoint/2010/main" val="21050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563638"/>
            <a:ext cx="5249384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30. Ônibus e Micro-ônibus deverão 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139702"/>
            <a:ext cx="5256584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 dirty="0"/>
              <a:t>III - ... e também o número do Termo, composto de 9 dígitos, seguido da numeração de ordem (se aplicável), composto de 3 dígitos, de modo que fiquem separados por traço horizontal equivalente à largura de uma letra e com a mesma espessura.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283968" y="4623107"/>
            <a:ext cx="1080120" cy="180891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CONTINUA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139702"/>
            <a:ext cx="3172098" cy="2178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146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563638"/>
            <a:ext cx="5249384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30. Ônibus e Micro-ônibus deverão 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139702"/>
            <a:ext cx="5256584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 dirty="0"/>
              <a:t>III - ... Na parte exterior do teto, o número do Termo e o da Ordem deverão ser pintados transversalmente no meio do teto. Os números e letras terão 0,12m de largura, 0,18m de altura e 0,025m de espessura;</a:t>
            </a:r>
          </a:p>
        </p:txBody>
      </p:sp>
      <p:sp>
        <p:nvSpPr>
          <p:cNvPr id="6" name="Retângulo 5"/>
          <p:cNvSpPr/>
          <p:nvPr/>
        </p:nvSpPr>
        <p:spPr>
          <a:xfrm>
            <a:off x="4283968" y="4623107"/>
            <a:ext cx="1080120" cy="180891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CONTINUA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97" y="1923678"/>
            <a:ext cx="336240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30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563638"/>
            <a:ext cx="5249384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30. Ônibus e Micro-ônibus deverão 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139702"/>
            <a:ext cx="5256584" cy="260584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800"/>
              </a:spcAft>
            </a:pPr>
            <a:r>
              <a:rPr lang="pt-BR" dirty="0"/>
              <a:t>IV - Espaço mínimo de largura para cada lugar, sendo 0,40m para banco simples, 0,80m para banco duplo e 1m para banco triplo;</a:t>
            </a:r>
          </a:p>
          <a:p>
            <a:pPr algn="just">
              <a:lnSpc>
                <a:spcPts val="3000"/>
              </a:lnSpc>
              <a:spcAft>
                <a:spcPts val="800"/>
              </a:spcAft>
            </a:pPr>
            <a:r>
              <a:rPr lang="pt-BR" dirty="0"/>
              <a:t>V - Espaçamento mínimo entre os bancos de 0,25m;</a:t>
            </a:r>
          </a:p>
          <a:p>
            <a:pPr algn="just">
              <a:lnSpc>
                <a:spcPts val="3000"/>
              </a:lnSpc>
              <a:spcAft>
                <a:spcPts val="800"/>
              </a:spcAft>
            </a:pPr>
            <a:r>
              <a:rPr lang="pt-BR" dirty="0"/>
              <a:t>VI - Cinto de segurança e extintor de incêndio de acordo com as normas de segurança;</a:t>
            </a:r>
          </a:p>
        </p:txBody>
      </p:sp>
      <p:sp>
        <p:nvSpPr>
          <p:cNvPr id="6" name="Retângulo 5"/>
          <p:cNvSpPr/>
          <p:nvPr/>
        </p:nvSpPr>
        <p:spPr>
          <a:xfrm>
            <a:off x="4283968" y="4623107"/>
            <a:ext cx="1080120" cy="180891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CONTINUA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23678"/>
            <a:ext cx="3233936" cy="2425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636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Documentos de Porte Obrigatório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56"/>
          <a:stretch/>
        </p:blipFill>
        <p:spPr>
          <a:xfrm>
            <a:off x="468720" y="2411765"/>
            <a:ext cx="1911213" cy="134900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68717" y="2109288"/>
            <a:ext cx="146552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HABILITAÇÃO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609579" y="2109288"/>
            <a:ext cx="17814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LICENCIAMENTO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6026822" y="993546"/>
            <a:ext cx="79060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CNH-e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616235" y="987574"/>
            <a:ext cx="83830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CRLV-e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1477653" y="1174377"/>
            <a:ext cx="3196918" cy="731055"/>
          </a:xfrm>
          <a:prstGeom prst="roundRect">
            <a:avLst>
              <a:gd name="adj" fmla="val 5730"/>
            </a:avLst>
          </a:prstGeom>
          <a:ln>
            <a:solidFill>
              <a:srgbClr val="28942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Válida apenas em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original</a:t>
            </a:r>
          </a:p>
          <a:p>
            <a:pPr algn="ctr"/>
            <a:r>
              <a:rPr lang="pt-B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Não pode se plastificada</a:t>
            </a:r>
            <a:endParaRPr lang="pt-BR" sz="2000" b="1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5725774" y="699542"/>
            <a:ext cx="309634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Admitidos no formato DIGITAL</a:t>
            </a:r>
          </a:p>
        </p:txBody>
      </p:sp>
      <p:pic>
        <p:nvPicPr>
          <p:cNvPr id="23" name="Imagem 22" descr="Tabela&#10;&#10;Descrição gerada automaticamente">
            <a:extLst>
              <a:ext uri="{FF2B5EF4-FFF2-40B4-BE49-F238E27FC236}">
                <a16:creationId xmlns:a16="http://schemas.microsoft.com/office/drawing/2014/main" id="{24A59275-CB66-4412-BF74-1C1503F1FF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92"/>
          <a:stretch/>
        </p:blipFill>
        <p:spPr>
          <a:xfrm>
            <a:off x="2726803" y="2416624"/>
            <a:ext cx="2038380" cy="1339293"/>
          </a:xfrm>
          <a:prstGeom prst="rect">
            <a:avLst/>
          </a:prstGeom>
        </p:spPr>
      </p:pic>
      <p:sp>
        <p:nvSpPr>
          <p:cNvPr id="5" name="Seta: Dobrada 4">
            <a:extLst>
              <a:ext uri="{FF2B5EF4-FFF2-40B4-BE49-F238E27FC236}">
                <a16:creationId xmlns:a16="http://schemas.microsoft.com/office/drawing/2014/main" id="{A24F25C8-1AAA-490B-B76C-F40C92CA00FB}"/>
              </a:ext>
            </a:extLst>
          </p:cNvPr>
          <p:cNvSpPr/>
          <p:nvPr/>
        </p:nvSpPr>
        <p:spPr>
          <a:xfrm>
            <a:off x="798002" y="1381003"/>
            <a:ext cx="576064" cy="606110"/>
          </a:xfrm>
          <a:prstGeom prst="ben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8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C8203953-A06E-4DEF-95F2-E3A4475E0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4505" r="33429" b="4644"/>
          <a:stretch>
            <a:fillRect/>
          </a:stretch>
        </p:blipFill>
        <p:spPr bwMode="auto">
          <a:xfrm>
            <a:off x="7380312" y="1284571"/>
            <a:ext cx="1299024" cy="2663796"/>
          </a:xfrm>
          <a:custGeom>
            <a:avLst/>
            <a:gdLst>
              <a:gd name="connsiteX0" fmla="*/ 169011 w 1656000"/>
              <a:gd name="connsiteY0" fmla="*/ 0 h 3492000"/>
              <a:gd name="connsiteX1" fmla="*/ 1486989 w 1656000"/>
              <a:gd name="connsiteY1" fmla="*/ 0 h 3492000"/>
              <a:gd name="connsiteX2" fmla="*/ 1656000 w 1656000"/>
              <a:gd name="connsiteY2" fmla="*/ 169011 h 3492000"/>
              <a:gd name="connsiteX3" fmla="*/ 1656000 w 1656000"/>
              <a:gd name="connsiteY3" fmla="*/ 3322989 h 3492000"/>
              <a:gd name="connsiteX4" fmla="*/ 1486989 w 1656000"/>
              <a:gd name="connsiteY4" fmla="*/ 3492000 h 3492000"/>
              <a:gd name="connsiteX5" fmla="*/ 169011 w 1656000"/>
              <a:gd name="connsiteY5" fmla="*/ 3492000 h 3492000"/>
              <a:gd name="connsiteX6" fmla="*/ 0 w 1656000"/>
              <a:gd name="connsiteY6" fmla="*/ 3322989 h 3492000"/>
              <a:gd name="connsiteX7" fmla="*/ 0 w 1656000"/>
              <a:gd name="connsiteY7" fmla="*/ 169011 h 3492000"/>
              <a:gd name="connsiteX8" fmla="*/ 169011 w 1656000"/>
              <a:gd name="connsiteY8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6000" h="3492000">
                <a:moveTo>
                  <a:pt x="169011" y="0"/>
                </a:moveTo>
                <a:lnTo>
                  <a:pt x="1486989" y="0"/>
                </a:lnTo>
                <a:cubicBezTo>
                  <a:pt x="1580331" y="0"/>
                  <a:pt x="1656000" y="75669"/>
                  <a:pt x="1656000" y="169011"/>
                </a:cubicBezTo>
                <a:lnTo>
                  <a:pt x="1656000" y="3322989"/>
                </a:lnTo>
                <a:cubicBezTo>
                  <a:pt x="1656000" y="3416331"/>
                  <a:pt x="1580331" y="3492000"/>
                  <a:pt x="1486989" y="3492000"/>
                </a:cubicBezTo>
                <a:lnTo>
                  <a:pt x="169011" y="3492000"/>
                </a:lnTo>
                <a:cubicBezTo>
                  <a:pt x="75669" y="3492000"/>
                  <a:pt x="0" y="3416331"/>
                  <a:pt x="0" y="3322989"/>
                </a:cubicBezTo>
                <a:lnTo>
                  <a:pt x="0" y="169011"/>
                </a:lnTo>
                <a:cubicBezTo>
                  <a:pt x="0" y="75669"/>
                  <a:pt x="75669" y="0"/>
                  <a:pt x="1690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BF34FB4-F648-438E-9FA8-1D0C8C714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17754" r="3757" b="16508"/>
          <a:stretch>
            <a:fillRect/>
          </a:stretch>
        </p:blipFill>
        <p:spPr bwMode="auto">
          <a:xfrm rot="5400000">
            <a:off x="5177390" y="1961469"/>
            <a:ext cx="2657002" cy="1316794"/>
          </a:xfrm>
          <a:custGeom>
            <a:avLst/>
            <a:gdLst>
              <a:gd name="connsiteX0" fmla="*/ 418655 w 5724000"/>
              <a:gd name="connsiteY0" fmla="*/ 0 h 2880320"/>
              <a:gd name="connsiteX1" fmla="*/ 5305345 w 5724000"/>
              <a:gd name="connsiteY1" fmla="*/ 0 h 2880320"/>
              <a:gd name="connsiteX2" fmla="*/ 5724000 w 5724000"/>
              <a:gd name="connsiteY2" fmla="*/ 418655 h 2880320"/>
              <a:gd name="connsiteX3" fmla="*/ 5724000 w 5724000"/>
              <a:gd name="connsiteY3" fmla="*/ 2461665 h 2880320"/>
              <a:gd name="connsiteX4" fmla="*/ 5305345 w 5724000"/>
              <a:gd name="connsiteY4" fmla="*/ 2880320 h 2880320"/>
              <a:gd name="connsiteX5" fmla="*/ 418655 w 5724000"/>
              <a:gd name="connsiteY5" fmla="*/ 2880320 h 2880320"/>
              <a:gd name="connsiteX6" fmla="*/ 0 w 5724000"/>
              <a:gd name="connsiteY6" fmla="*/ 2461665 h 2880320"/>
              <a:gd name="connsiteX7" fmla="*/ 0 w 5724000"/>
              <a:gd name="connsiteY7" fmla="*/ 418655 h 2880320"/>
              <a:gd name="connsiteX8" fmla="*/ 418655 w 5724000"/>
              <a:gd name="connsiteY8" fmla="*/ 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4000" h="2880320">
                <a:moveTo>
                  <a:pt x="418655" y="0"/>
                </a:moveTo>
                <a:lnTo>
                  <a:pt x="5305345" y="0"/>
                </a:lnTo>
                <a:cubicBezTo>
                  <a:pt x="5536562" y="0"/>
                  <a:pt x="5724000" y="187438"/>
                  <a:pt x="5724000" y="418655"/>
                </a:cubicBezTo>
                <a:lnTo>
                  <a:pt x="5724000" y="2461665"/>
                </a:lnTo>
                <a:cubicBezTo>
                  <a:pt x="5724000" y="2692882"/>
                  <a:pt x="5536562" y="2880320"/>
                  <a:pt x="5305345" y="2880320"/>
                </a:cubicBezTo>
                <a:lnTo>
                  <a:pt x="418655" y="2880320"/>
                </a:lnTo>
                <a:cubicBezTo>
                  <a:pt x="187438" y="2880320"/>
                  <a:pt x="0" y="2692882"/>
                  <a:pt x="0" y="2461665"/>
                </a:cubicBezTo>
                <a:lnTo>
                  <a:pt x="0" y="418655"/>
                </a:lnTo>
                <a:cubicBezTo>
                  <a:pt x="0" y="187438"/>
                  <a:pt x="187438" y="0"/>
                  <a:pt x="4186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6B8E9F7-EE2B-42A9-A16C-7AAEC1D3F9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711" y="2109288"/>
            <a:ext cx="5267401" cy="180457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54C8A16-B78D-44F9-9396-6A904B7F02FA}"/>
              </a:ext>
            </a:extLst>
          </p:cNvPr>
          <p:cNvSpPr/>
          <p:nvPr/>
        </p:nvSpPr>
        <p:spPr>
          <a:xfrm>
            <a:off x="-3854" y="4178836"/>
            <a:ext cx="9147854" cy="697170"/>
          </a:xfrm>
          <a:prstGeom prst="rect">
            <a:avLst/>
          </a:prstGeom>
          <a:solidFill>
            <a:srgbClr val="FFFF00">
              <a:alpha val="3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O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porte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do </a:t>
            </a:r>
            <a:r>
              <a:rPr lang="pt-BR" sz="2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CRLV-e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ou da </a:t>
            </a:r>
            <a:r>
              <a:rPr lang="pt-BR" sz="2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CNH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é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dispensado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quando for possível a </a:t>
            </a:r>
          </a:p>
          <a:p>
            <a:pPr algn="ctr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verificação via sistema informatizado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(CTB, art. 133 Parágrafo único e art. 159 § 1º)</a:t>
            </a:r>
          </a:p>
        </p:txBody>
      </p:sp>
    </p:spTree>
    <p:extLst>
      <p:ext uri="{BB962C8B-B14F-4D97-AF65-F5344CB8AC3E}">
        <p14:creationId xmlns:p14="http://schemas.microsoft.com/office/powerpoint/2010/main" val="361851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33" grpId="0"/>
      <p:bldP spid="5" grpId="0" animBg="1"/>
      <p:bldP spid="13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30728" y="1563638"/>
            <a:ext cx="5249384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30. Ônibus e Micro-ônibus deverão ...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139702"/>
            <a:ext cx="5256584" cy="21185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800"/>
              </a:spcAft>
            </a:pPr>
            <a:r>
              <a:rPr lang="pt-BR" dirty="0"/>
              <a:t>VII - Limitador e registrador de velocidade (tacógrafo) de acordo com a legislação específica em vigor, sendo a velocidade máxima permitida de 60km/hora;</a:t>
            </a:r>
          </a:p>
          <a:p>
            <a:pPr algn="just">
              <a:lnSpc>
                <a:spcPts val="3000"/>
              </a:lnSpc>
              <a:spcAft>
                <a:spcPts val="800"/>
              </a:spcAft>
            </a:pPr>
            <a:r>
              <a:rPr lang="pt-BR" dirty="0"/>
              <a:t>VIII - Espaço reservado para guarda de cadeira de rodas.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39702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3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– ANEXO 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67544" y="2067694"/>
            <a:ext cx="4457296" cy="12464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Art. 56. As autorizações outorgadas nos termos do presente Regulamento poderão ser cassadas, a qualquer tempo, pela SMTR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109661"/>
            <a:ext cx="3011320" cy="24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38809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75606"/>
            <a:ext cx="4824536" cy="361251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1134129"/>
            <a:ext cx="4283968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DECRETO 38.363 / 14 – Rio de Janeiro – RJ </a:t>
            </a:r>
          </a:p>
        </p:txBody>
      </p:sp>
    </p:spTree>
    <p:extLst>
      <p:ext uri="{BB962C8B-B14F-4D97-AF65-F5344CB8AC3E}">
        <p14:creationId xmlns:p14="http://schemas.microsoft.com/office/powerpoint/2010/main" val="2543955863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1347614"/>
            <a:ext cx="5832648" cy="32983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/>
              <a:t>As </a:t>
            </a:r>
            <a:r>
              <a:rPr lang="pt-BR">
                <a:solidFill>
                  <a:srgbClr val="FF6600"/>
                </a:solidFill>
              </a:rPr>
              <a:t>responsabilidades do motorista</a:t>
            </a:r>
            <a:r>
              <a:rPr lang="pt-BR"/>
              <a:t> desse tipo de transporte são muitas.</a:t>
            </a:r>
          </a:p>
          <a:p>
            <a:pPr algn="just">
              <a:lnSpc>
                <a:spcPts val="2500"/>
              </a:lnSpc>
            </a:pPr>
            <a:endParaRPr lang="pt-BR"/>
          </a:p>
          <a:p>
            <a:pPr algn="just">
              <a:lnSpc>
                <a:spcPts val="2500"/>
              </a:lnSpc>
            </a:pPr>
            <a:r>
              <a:rPr lang="pt-BR"/>
              <a:t>Em relação à legislação de trânsito, o </a:t>
            </a:r>
            <a:r>
              <a:rPr lang="pt-BR">
                <a:solidFill>
                  <a:srgbClr val="FF6600"/>
                </a:solidFill>
              </a:rPr>
              <a:t>condutor</a:t>
            </a:r>
            <a:r>
              <a:rPr lang="pt-BR"/>
              <a:t> de veículos escolares precisa manter </a:t>
            </a:r>
            <a:r>
              <a:rPr lang="pt-BR">
                <a:solidFill>
                  <a:srgbClr val="00B050"/>
                </a:solidFill>
              </a:rPr>
              <a:t>constante atenção</a:t>
            </a:r>
            <a:r>
              <a:rPr lang="pt-BR"/>
              <a:t> para realizar o seu </a:t>
            </a:r>
            <a:r>
              <a:rPr lang="pt-BR">
                <a:solidFill>
                  <a:srgbClr val="00B0F0"/>
                </a:solidFill>
              </a:rPr>
              <a:t>trabalho com segurança</a:t>
            </a:r>
            <a:r>
              <a:rPr lang="pt-BR"/>
              <a:t>.</a:t>
            </a:r>
          </a:p>
          <a:p>
            <a:pPr algn="just">
              <a:lnSpc>
                <a:spcPts val="2500"/>
              </a:lnSpc>
            </a:pPr>
            <a:endParaRPr lang="pt-BR"/>
          </a:p>
          <a:p>
            <a:pPr algn="just">
              <a:lnSpc>
                <a:spcPts val="2500"/>
              </a:lnSpc>
            </a:pPr>
            <a:r>
              <a:rPr lang="pt-BR"/>
              <a:t> A se­guir, destacamos </a:t>
            </a:r>
            <a:r>
              <a:rPr lang="pt-BR">
                <a:solidFill>
                  <a:srgbClr val="FF6600"/>
                </a:solidFill>
              </a:rPr>
              <a:t>algumas normas do CTB </a:t>
            </a:r>
            <a:r>
              <a:rPr lang="pt-BR"/>
              <a:t>que são especialmente importantes quando se trata de transporte de passageiros: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84" y="1347614"/>
            <a:ext cx="2808312" cy="34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de Transp. Coletivo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Regras Gerais – CTB e Lei 12.619 de 2012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1779662"/>
            <a:ext cx="4680520" cy="14773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Art. 67-C.  É </a:t>
            </a:r>
            <a:r>
              <a:rPr lang="pt-BR" dirty="0">
                <a:solidFill>
                  <a:srgbClr val="00B0F0"/>
                </a:solidFill>
              </a:rPr>
              <a:t>vedado</a:t>
            </a:r>
            <a:r>
              <a:rPr lang="pt-BR" dirty="0"/>
              <a:t> ao motorista profissional dirigir por </a:t>
            </a:r>
            <a:r>
              <a:rPr lang="pt-BR" b="1" dirty="0"/>
              <a:t>mais de 5 horas e meia</a:t>
            </a:r>
            <a:r>
              <a:rPr lang="pt-BR" dirty="0"/>
              <a:t> </a:t>
            </a:r>
            <a:r>
              <a:rPr lang="pt-BR" dirty="0">
                <a:solidFill>
                  <a:srgbClr val="FF6600"/>
                </a:solidFill>
              </a:rPr>
              <a:t>ininterruptas</a:t>
            </a:r>
            <a:r>
              <a:rPr lang="pt-BR" dirty="0"/>
              <a:t> veículos de transporte rodoviário </a:t>
            </a:r>
            <a:r>
              <a:rPr lang="pt-BR" dirty="0">
                <a:solidFill>
                  <a:srgbClr val="00B050"/>
                </a:solidFill>
              </a:rPr>
              <a:t>coletivo de passageiros</a:t>
            </a:r>
            <a:r>
              <a:rPr lang="pt-BR" dirty="0"/>
              <a:t> ou de transporte rodoviário de </a:t>
            </a:r>
            <a:r>
              <a:rPr lang="pt-BR" dirty="0">
                <a:solidFill>
                  <a:srgbClr val="7030A0"/>
                </a:solidFill>
              </a:rPr>
              <a:t>cargas</a:t>
            </a:r>
            <a:r>
              <a:rPr lang="pt-BR" dirty="0"/>
              <a:t>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3473054"/>
            <a:ext cx="8424936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§ 1</a:t>
            </a:r>
            <a:r>
              <a:rPr lang="pt-BR" u="sng" baseline="30000" dirty="0"/>
              <a:t>o</a:t>
            </a:r>
            <a:r>
              <a:rPr lang="pt-BR" dirty="0"/>
              <a:t> Serão observados </a:t>
            </a:r>
            <a:r>
              <a:rPr lang="pt-BR" dirty="0">
                <a:solidFill>
                  <a:srgbClr val="00B0F0"/>
                </a:solidFill>
              </a:rPr>
              <a:t>30 minutos</a:t>
            </a:r>
            <a:r>
              <a:rPr lang="pt-BR" dirty="0"/>
              <a:t> para </a:t>
            </a:r>
            <a:r>
              <a:rPr lang="pt-BR" dirty="0">
                <a:solidFill>
                  <a:srgbClr val="00B050"/>
                </a:solidFill>
              </a:rPr>
              <a:t>descanso</a:t>
            </a:r>
            <a:r>
              <a:rPr lang="pt-BR" dirty="0"/>
              <a:t> dentro de cada 6 horas na condução de veículo de transporte de carga, sendo facultado o seu fracionamento e o do tempo de direção desde que </a:t>
            </a:r>
            <a:r>
              <a:rPr lang="pt-BR" dirty="0">
                <a:solidFill>
                  <a:srgbClr val="FF6600"/>
                </a:solidFill>
              </a:rPr>
              <a:t>não ultrapassadas 5 horas e meia contínuas</a:t>
            </a:r>
            <a:r>
              <a:rPr lang="pt-BR" dirty="0"/>
              <a:t> no exercício da condução.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932" y="1364952"/>
            <a:ext cx="3471540" cy="194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3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730588"/>
            <a:ext cx="4824536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27 (CTB)</a:t>
            </a:r>
            <a:r>
              <a:rPr lang="pt-BR"/>
              <a:t> Antes de colocar o </a:t>
            </a:r>
            <a:r>
              <a:rPr lang="pt-BR">
                <a:solidFill>
                  <a:srgbClr val="FF6600"/>
                </a:solidFill>
              </a:rPr>
              <a:t>veículo</a:t>
            </a:r>
            <a:r>
              <a:rPr lang="pt-BR"/>
              <a:t> em circulação nas vias públicas, </a:t>
            </a:r>
            <a:r>
              <a:rPr lang="pt-BR">
                <a:solidFill>
                  <a:srgbClr val="00B0F0"/>
                </a:solidFill>
              </a:rPr>
              <a:t>o con­dutor DEVERÁ verificar</a:t>
            </a:r>
            <a:r>
              <a:rPr lang="pt-BR"/>
              <a:t> a existência e as boas </a:t>
            </a:r>
            <a:r>
              <a:rPr lang="pt-BR">
                <a:solidFill>
                  <a:srgbClr val="7030A0"/>
                </a:solidFill>
              </a:rPr>
              <a:t>condições de funcionamento</a:t>
            </a:r>
            <a:r>
              <a:rPr lang="pt-BR"/>
              <a:t> dos </a:t>
            </a:r>
            <a:r>
              <a:rPr lang="pt-BR">
                <a:solidFill>
                  <a:srgbClr val="FF0000"/>
                </a:solidFill>
              </a:rPr>
              <a:t>equipamentos</a:t>
            </a:r>
            <a:r>
              <a:rPr lang="pt-BR"/>
              <a:t> de uso obrigatório, bem como assegurar-se da existência de combustível suficiente para chegar ao local de destino.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VEÍCULO EM BOAS CONDIÇÕES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50472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27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28 (CTB)</a:t>
            </a:r>
            <a:r>
              <a:rPr lang="en-US"/>
              <a:t> O </a:t>
            </a:r>
            <a:r>
              <a:rPr lang="pt-BR" noProof="1">
                <a:solidFill>
                  <a:srgbClr val="00B0F0"/>
                </a:solidFill>
              </a:rPr>
              <a:t>condutor</a:t>
            </a:r>
            <a:r>
              <a:rPr lang="en-US"/>
              <a:t> </a:t>
            </a:r>
            <a:r>
              <a:rPr lang="pt-BR"/>
              <a:t>DEVERÁ</a:t>
            </a:r>
            <a:r>
              <a:rPr lang="en-US"/>
              <a:t>, a </a:t>
            </a:r>
            <a:r>
              <a:rPr lang="pt-BR"/>
              <a:t>todo</a:t>
            </a:r>
            <a:r>
              <a:rPr lang="en-US"/>
              <a:t> </a:t>
            </a:r>
            <a:r>
              <a:rPr lang="pt-BR"/>
              <a:t>momento</a:t>
            </a:r>
            <a:r>
              <a:rPr lang="en-US"/>
              <a:t>, </a:t>
            </a:r>
            <a:r>
              <a:rPr lang="pt-BR">
                <a:solidFill>
                  <a:srgbClr val="00B050"/>
                </a:solidFill>
              </a:rPr>
              <a:t>ter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pt-BR">
                <a:solidFill>
                  <a:srgbClr val="00B050"/>
                </a:solidFill>
              </a:rPr>
              <a:t>domínio</a:t>
            </a:r>
            <a:r>
              <a:rPr lang="en-US">
                <a:solidFill>
                  <a:srgbClr val="00B050"/>
                </a:solidFill>
              </a:rPr>
              <a:t> de </a:t>
            </a:r>
            <a:r>
              <a:rPr lang="pt-BR">
                <a:solidFill>
                  <a:srgbClr val="00B050"/>
                </a:solidFill>
              </a:rPr>
              <a:t>seu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pt-BR">
                <a:solidFill>
                  <a:srgbClr val="00B050"/>
                </a:solidFill>
              </a:rPr>
              <a:t>veículo</a:t>
            </a:r>
            <a:r>
              <a:rPr lang="en-US"/>
              <a:t>, </a:t>
            </a:r>
            <a:r>
              <a:rPr lang="pt-BR"/>
              <a:t>dirigindo-o</a:t>
            </a:r>
            <a:r>
              <a:rPr lang="en-US"/>
              <a:t> com </a:t>
            </a:r>
            <a:r>
              <a:rPr lang="pt-BR">
                <a:solidFill>
                  <a:srgbClr val="FF6600"/>
                </a:solidFill>
              </a:rPr>
              <a:t>atenção</a:t>
            </a:r>
            <a:r>
              <a:rPr lang="en-US"/>
              <a:t> e </a:t>
            </a:r>
            <a:r>
              <a:rPr lang="pt-BR">
                <a:solidFill>
                  <a:srgbClr val="FF6600"/>
                </a:solidFill>
              </a:rPr>
              <a:t>cuidados</a:t>
            </a:r>
            <a:r>
              <a:rPr lang="en-US"/>
              <a:t> </a:t>
            </a:r>
            <a:r>
              <a:rPr lang="pt-BR"/>
              <a:t>indispensáveis</a:t>
            </a:r>
            <a:r>
              <a:rPr lang="en-US"/>
              <a:t> à </a:t>
            </a:r>
            <a:r>
              <a:rPr lang="pt-BR">
                <a:solidFill>
                  <a:srgbClr val="7030A0"/>
                </a:solidFill>
              </a:rPr>
              <a:t>segurança</a:t>
            </a:r>
            <a:r>
              <a:rPr lang="en-US">
                <a:solidFill>
                  <a:srgbClr val="7030A0"/>
                </a:solidFill>
              </a:rPr>
              <a:t> do </a:t>
            </a:r>
            <a:r>
              <a:rPr lang="pt-BR">
                <a:solidFill>
                  <a:srgbClr val="7030A0"/>
                </a:solidFill>
              </a:rPr>
              <a:t>trânsito</a:t>
            </a:r>
            <a:r>
              <a:rPr lang="en-US"/>
              <a:t>.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DOMÍNIO DO VEÍCULO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31" y="1876638"/>
            <a:ext cx="3853064" cy="2889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879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b="1"/>
              <a:t>Art. </a:t>
            </a:r>
            <a:r>
              <a:rPr lang="pt-BR" b="1"/>
              <a:t>31</a:t>
            </a:r>
            <a:r>
              <a:rPr lang="en-US" b="1"/>
              <a:t> (CTB)</a:t>
            </a:r>
            <a:r>
              <a:rPr lang="en-US"/>
              <a:t> O </a:t>
            </a:r>
            <a:r>
              <a:rPr lang="en-US" err="1"/>
              <a:t>condutor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tenha</a:t>
            </a:r>
            <a:r>
              <a:rPr lang="en-US"/>
              <a:t> o </a:t>
            </a:r>
            <a:r>
              <a:rPr lang="en-US" err="1"/>
              <a:t>propósito</a:t>
            </a:r>
            <a:r>
              <a:rPr lang="en-US"/>
              <a:t> de </a:t>
            </a:r>
            <a:r>
              <a:rPr lang="en-US" err="1">
                <a:solidFill>
                  <a:srgbClr val="00B0F0"/>
                </a:solidFill>
              </a:rPr>
              <a:t>ultrapassar</a:t>
            </a:r>
            <a:r>
              <a:rPr lang="en-US"/>
              <a:t> um </a:t>
            </a:r>
            <a:r>
              <a:rPr lang="en-US" err="1"/>
              <a:t>veículo</a:t>
            </a:r>
            <a:r>
              <a:rPr lang="en-US"/>
              <a:t> de </a:t>
            </a:r>
            <a:r>
              <a:rPr lang="en-US" err="1">
                <a:solidFill>
                  <a:srgbClr val="00B050"/>
                </a:solidFill>
              </a:rPr>
              <a:t>transporte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en-US" err="1">
                <a:solidFill>
                  <a:srgbClr val="00B050"/>
                </a:solidFill>
              </a:rPr>
              <a:t>coletivo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esteja</a:t>
            </a:r>
            <a:r>
              <a:rPr lang="en-US"/>
              <a:t> </a:t>
            </a:r>
            <a:r>
              <a:rPr lang="en-US" err="1"/>
              <a:t>parado</a:t>
            </a:r>
            <a:r>
              <a:rPr lang="en-US"/>
              <a:t>, </a:t>
            </a:r>
            <a:r>
              <a:rPr lang="en-US" err="1"/>
              <a:t>efetuando</a:t>
            </a:r>
            <a:r>
              <a:rPr lang="en-US"/>
              <a:t> </a:t>
            </a:r>
            <a:r>
              <a:rPr lang="pt-BR">
                <a:solidFill>
                  <a:srgbClr val="FF6600"/>
                </a:solidFill>
              </a:rPr>
              <a:t>embarque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ou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desembarque</a:t>
            </a:r>
            <a:r>
              <a:rPr lang="en-US"/>
              <a:t> de </a:t>
            </a:r>
            <a:r>
              <a:rPr lang="en-US" err="1"/>
              <a:t>passageiros</a:t>
            </a:r>
            <a:r>
              <a:rPr lang="en-US"/>
              <a:t>, </a:t>
            </a:r>
            <a:r>
              <a:rPr lang="en-US" err="1"/>
              <a:t>deverá</a:t>
            </a:r>
            <a:r>
              <a:rPr lang="en-US"/>
              <a:t> </a:t>
            </a:r>
            <a:r>
              <a:rPr lang="en-US" err="1"/>
              <a:t>reduzir</a:t>
            </a:r>
            <a:r>
              <a:rPr lang="en-US"/>
              <a:t> a </a:t>
            </a:r>
            <a:r>
              <a:rPr lang="en-US" err="1"/>
              <a:t>velocidade</a:t>
            </a:r>
            <a:r>
              <a:rPr lang="en-US"/>
              <a:t>, </a:t>
            </a:r>
            <a:r>
              <a:rPr lang="en-US" err="1">
                <a:solidFill>
                  <a:srgbClr val="7030A0"/>
                </a:solidFill>
              </a:rPr>
              <a:t>dirigindo</a:t>
            </a:r>
            <a:r>
              <a:rPr lang="en-US">
                <a:solidFill>
                  <a:srgbClr val="7030A0"/>
                </a:solidFill>
              </a:rPr>
              <a:t> com </a:t>
            </a:r>
            <a:r>
              <a:rPr lang="en-US" err="1">
                <a:solidFill>
                  <a:srgbClr val="7030A0"/>
                </a:solidFill>
              </a:rPr>
              <a:t>atenção</a:t>
            </a:r>
            <a:r>
              <a:rPr lang="en-US">
                <a:solidFill>
                  <a:srgbClr val="7030A0"/>
                </a:solidFill>
              </a:rPr>
              <a:t> </a:t>
            </a:r>
            <a:r>
              <a:rPr lang="en-US" err="1">
                <a:solidFill>
                  <a:srgbClr val="7030A0"/>
                </a:solidFill>
              </a:rPr>
              <a:t>redobrada</a:t>
            </a:r>
            <a:r>
              <a:rPr lang="en-US"/>
              <a:t>,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parar</a:t>
            </a:r>
            <a:r>
              <a:rPr lang="en-US"/>
              <a:t> o </a:t>
            </a:r>
            <a:r>
              <a:rPr lang="en-US" err="1"/>
              <a:t>veículo</a:t>
            </a:r>
            <a:r>
              <a:rPr lang="en-US"/>
              <a:t> com vistas à </a:t>
            </a:r>
            <a:r>
              <a:rPr lang="en-US" err="1"/>
              <a:t>segurança</a:t>
            </a:r>
            <a:r>
              <a:rPr lang="en-US"/>
              <a:t> dos </a:t>
            </a:r>
            <a:r>
              <a:rPr lang="en-US" err="1"/>
              <a:t>pedestres</a:t>
            </a:r>
            <a:r>
              <a:rPr lang="en-US"/>
              <a:t>.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DURANTE O PERCURSO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67694"/>
            <a:ext cx="373821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271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b="1"/>
              <a:t>Art. 34 (CTB)</a:t>
            </a:r>
            <a:r>
              <a:rPr lang="en-US"/>
              <a:t> O </a:t>
            </a:r>
            <a:r>
              <a:rPr lang="en-US" err="1"/>
              <a:t>condutor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queira</a:t>
            </a:r>
            <a:r>
              <a:rPr lang="en-US"/>
              <a:t> </a:t>
            </a:r>
            <a:r>
              <a:rPr lang="en-US" err="1">
                <a:solidFill>
                  <a:srgbClr val="00B0F0"/>
                </a:solidFill>
              </a:rPr>
              <a:t>executar</a:t>
            </a:r>
            <a:r>
              <a:rPr lang="en-US">
                <a:solidFill>
                  <a:srgbClr val="00B0F0"/>
                </a:solidFill>
              </a:rPr>
              <a:t> </a:t>
            </a:r>
            <a:r>
              <a:rPr lang="en-US" err="1">
                <a:solidFill>
                  <a:srgbClr val="00B0F0"/>
                </a:solidFill>
              </a:rPr>
              <a:t>uma</a:t>
            </a:r>
            <a:r>
              <a:rPr lang="en-US">
                <a:solidFill>
                  <a:srgbClr val="00B0F0"/>
                </a:solidFill>
              </a:rPr>
              <a:t> </a:t>
            </a:r>
            <a:r>
              <a:rPr lang="en-US" err="1">
                <a:solidFill>
                  <a:srgbClr val="00B0F0"/>
                </a:solidFill>
              </a:rPr>
              <a:t>manobra</a:t>
            </a:r>
            <a:r>
              <a:rPr lang="en-US"/>
              <a:t> </a:t>
            </a:r>
            <a:r>
              <a:rPr lang="en-US" err="1"/>
              <a:t>deverá</a:t>
            </a:r>
            <a:r>
              <a:rPr lang="en-US"/>
              <a:t> </a:t>
            </a:r>
            <a:r>
              <a:rPr lang="en-US" err="1">
                <a:solidFill>
                  <a:srgbClr val="00B050"/>
                </a:solidFill>
              </a:rPr>
              <a:t>certificar</a:t>
            </a:r>
            <a:r>
              <a:rPr lang="en-US">
                <a:solidFill>
                  <a:srgbClr val="00B050"/>
                </a:solidFill>
              </a:rPr>
              <a:t>-se</a:t>
            </a:r>
            <a:r>
              <a:rPr lang="en-US"/>
              <a:t> de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executá</a:t>
            </a:r>
            <a:r>
              <a:rPr lang="en-US"/>
              <a:t>-la </a:t>
            </a:r>
            <a:r>
              <a:rPr lang="en-US" err="1">
                <a:solidFill>
                  <a:srgbClr val="FF6600"/>
                </a:solidFill>
              </a:rPr>
              <a:t>sem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perigo</a:t>
            </a:r>
            <a:r>
              <a:rPr lang="en-US"/>
              <a:t> para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demais</a:t>
            </a:r>
            <a:r>
              <a:rPr lang="en-US"/>
              <a:t> </a:t>
            </a:r>
            <a:r>
              <a:rPr lang="en-US" err="1"/>
              <a:t>usuários</a:t>
            </a:r>
            <a:r>
              <a:rPr lang="en-US"/>
              <a:t> da via </a:t>
            </a:r>
            <a:r>
              <a:rPr lang="en-US" err="1"/>
              <a:t>que</a:t>
            </a:r>
            <a:r>
              <a:rPr lang="en-US"/>
              <a:t> o </a:t>
            </a:r>
            <a:r>
              <a:rPr lang="en-US" err="1"/>
              <a:t>seguem</a:t>
            </a:r>
            <a:r>
              <a:rPr lang="en-US"/>
              <a:t>, </a:t>
            </a:r>
            <a:r>
              <a:rPr lang="en-US" err="1"/>
              <a:t>precedem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vão</a:t>
            </a:r>
            <a:r>
              <a:rPr lang="en-US"/>
              <a:t> </a:t>
            </a:r>
            <a:r>
              <a:rPr lang="en-US" err="1"/>
              <a:t>cruzar</a:t>
            </a:r>
            <a:r>
              <a:rPr lang="en-US"/>
              <a:t> com </a:t>
            </a:r>
            <a:r>
              <a:rPr lang="en-US" err="1"/>
              <a:t>ele</a:t>
            </a:r>
            <a:r>
              <a:rPr lang="en-US"/>
              <a:t>, </a:t>
            </a:r>
            <a:r>
              <a:rPr lang="en-US" err="1"/>
              <a:t>considerando</a:t>
            </a:r>
            <a:r>
              <a:rPr lang="en-US"/>
              <a:t> </a:t>
            </a:r>
            <a:r>
              <a:rPr lang="en-US" err="1"/>
              <a:t>sua</a:t>
            </a:r>
            <a:r>
              <a:rPr lang="en-US"/>
              <a:t> </a:t>
            </a:r>
            <a:r>
              <a:rPr lang="en-US" err="1"/>
              <a:t>posição</a:t>
            </a:r>
            <a:r>
              <a:rPr lang="en-US"/>
              <a:t>, </a:t>
            </a:r>
            <a:r>
              <a:rPr lang="en-US" err="1"/>
              <a:t>sua</a:t>
            </a:r>
            <a:r>
              <a:rPr lang="en-US"/>
              <a:t> </a:t>
            </a:r>
            <a:r>
              <a:rPr lang="en-US" err="1"/>
              <a:t>dire­ção</a:t>
            </a:r>
            <a:r>
              <a:rPr lang="en-US"/>
              <a:t> e </a:t>
            </a:r>
            <a:r>
              <a:rPr lang="en-US" err="1"/>
              <a:t>sua</a:t>
            </a:r>
            <a:r>
              <a:rPr lang="en-US"/>
              <a:t> </a:t>
            </a:r>
            <a:r>
              <a:rPr lang="en-US" err="1"/>
              <a:t>velocidade</a:t>
            </a:r>
            <a:r>
              <a:rPr lang="en-US"/>
              <a:t>.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DURANTE O PERCURSO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14928"/>
            <a:ext cx="3667125" cy="212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26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3528392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42 (CTB)</a:t>
            </a:r>
            <a:r>
              <a:rPr lang="pt-BR"/>
              <a:t> Nenhum condutor deverá </a:t>
            </a:r>
            <a:r>
              <a:rPr lang="pt-BR">
                <a:solidFill>
                  <a:srgbClr val="00B0F0"/>
                </a:solidFill>
              </a:rPr>
              <a:t>frear bruscamente</a:t>
            </a:r>
            <a:r>
              <a:rPr lang="pt-BR"/>
              <a:t> seu veículo, salvo por razões de segurança.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3779912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USO DO FREIO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63598"/>
            <a:ext cx="4401234" cy="293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288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   Impressão do CRLV</a:t>
            </a:r>
          </a:p>
        </p:txBody>
      </p:sp>
      <p:pic>
        <p:nvPicPr>
          <p:cNvPr id="1026" name="Picture 2" descr="Resultado de imagem para impressão do crlv">
            <a:extLst>
              <a:ext uri="{FF2B5EF4-FFF2-40B4-BE49-F238E27FC236}">
                <a16:creationId xmlns:a16="http://schemas.microsoft.com/office/drawing/2014/main" id="{A821E1E9-0981-4BEE-BDCB-B1F4993D9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7"/>
          <a:stretch/>
        </p:blipFill>
        <p:spPr bwMode="auto">
          <a:xfrm>
            <a:off x="4716018" y="1851670"/>
            <a:ext cx="3746748" cy="2799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de cantos arredondados 27">
            <a:extLst>
              <a:ext uri="{FF2B5EF4-FFF2-40B4-BE49-F238E27FC236}">
                <a16:creationId xmlns:a16="http://schemas.microsoft.com/office/drawing/2014/main" id="{C668D9FB-0992-4A46-94B3-2638C91AFCD6}"/>
              </a:ext>
            </a:extLst>
          </p:cNvPr>
          <p:cNvSpPr/>
          <p:nvPr/>
        </p:nvSpPr>
        <p:spPr>
          <a:xfrm>
            <a:off x="465211" y="1365804"/>
            <a:ext cx="3890765" cy="1565986"/>
          </a:xfrm>
          <a:prstGeom prst="roundRect">
            <a:avLst>
              <a:gd name="adj" fmla="val 10566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O proprietário do veículo poderá </a:t>
            </a:r>
            <a:r>
              <a:rPr lang="pt-BR" sz="2000" dirty="0">
                <a:solidFill>
                  <a:srgbClr val="FF6600"/>
                </a:solidFill>
                <a:latin typeface="Calibri" pitchFamily="34" charset="0"/>
              </a:rPr>
              <a:t>IMPRIMIR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o </a:t>
            </a:r>
            <a:r>
              <a:rPr lang="pt-BR" sz="2000" b="1" i="1" dirty="0">
                <a:solidFill>
                  <a:srgbClr val="FF6600"/>
                </a:solidFill>
                <a:latin typeface="Calibri" pitchFamily="34" charset="0"/>
              </a:rPr>
              <a:t>CRLV-e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, o qual será considerado </a:t>
            </a:r>
            <a:r>
              <a:rPr lang="pt-BR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válido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para fins de fiscalização</a:t>
            </a:r>
          </a:p>
        </p:txBody>
      </p:sp>
      <p:sp>
        <p:nvSpPr>
          <p:cNvPr id="5" name="Seta: Dobrada 4">
            <a:extLst>
              <a:ext uri="{FF2B5EF4-FFF2-40B4-BE49-F238E27FC236}">
                <a16:creationId xmlns:a16="http://schemas.microsoft.com/office/drawing/2014/main" id="{23EF77FD-ECBC-43B4-8461-72B665296E20}"/>
              </a:ext>
            </a:extLst>
          </p:cNvPr>
          <p:cNvSpPr/>
          <p:nvPr/>
        </p:nvSpPr>
        <p:spPr>
          <a:xfrm flipV="1">
            <a:off x="3491879" y="3075806"/>
            <a:ext cx="936104" cy="936104"/>
          </a:xfrm>
          <a:prstGeom prst="bentArrow">
            <a:avLst>
              <a:gd name="adj1" fmla="val 23421"/>
              <a:gd name="adj2" fmla="val 33292"/>
              <a:gd name="adj3" fmla="val 50000"/>
              <a:gd name="adj4" fmla="val 42960"/>
            </a:avLst>
          </a:prstGeom>
          <a:solidFill>
            <a:srgbClr val="FF3300">
              <a:alpha val="5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333998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464496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b="1"/>
              <a:t>Art. 44 (CTB)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 err="1">
                <a:solidFill>
                  <a:srgbClr val="00B0F0"/>
                </a:solidFill>
              </a:rPr>
              <a:t>aproximar</a:t>
            </a:r>
            <a:r>
              <a:rPr lang="en-US">
                <a:solidFill>
                  <a:srgbClr val="00B0F0"/>
                </a:solidFill>
              </a:rPr>
              <a:t>-se de </a:t>
            </a:r>
            <a:r>
              <a:rPr lang="en-US" err="1">
                <a:solidFill>
                  <a:srgbClr val="00B0F0"/>
                </a:solidFill>
              </a:rPr>
              <a:t>qualquer</a:t>
            </a:r>
            <a:r>
              <a:rPr lang="en-US">
                <a:solidFill>
                  <a:srgbClr val="00B0F0"/>
                </a:solidFill>
              </a:rPr>
              <a:t> </a:t>
            </a:r>
            <a:r>
              <a:rPr lang="en-US" err="1">
                <a:solidFill>
                  <a:srgbClr val="00B0F0"/>
                </a:solidFill>
              </a:rPr>
              <a:t>tipo</a:t>
            </a:r>
            <a:r>
              <a:rPr lang="en-US">
                <a:solidFill>
                  <a:srgbClr val="00B0F0"/>
                </a:solidFill>
              </a:rPr>
              <a:t> de </a:t>
            </a:r>
            <a:r>
              <a:rPr lang="en-US" err="1">
                <a:solidFill>
                  <a:srgbClr val="00B0F0"/>
                </a:solidFill>
              </a:rPr>
              <a:t>cruzamento</a:t>
            </a:r>
            <a:r>
              <a:rPr lang="en-US"/>
              <a:t>, o </a:t>
            </a:r>
            <a:r>
              <a:rPr lang="en-US" err="1"/>
              <a:t>condutor</a:t>
            </a:r>
            <a:r>
              <a:rPr lang="en-US"/>
              <a:t> do </a:t>
            </a:r>
            <a:r>
              <a:rPr lang="en-US" err="1"/>
              <a:t>veículo</a:t>
            </a:r>
            <a:r>
              <a:rPr lang="en-US"/>
              <a:t> DEVE </a:t>
            </a:r>
            <a:r>
              <a:rPr lang="en-US" err="1"/>
              <a:t>demonstrar</a:t>
            </a:r>
            <a:r>
              <a:rPr lang="en-US"/>
              <a:t> </a:t>
            </a:r>
            <a:r>
              <a:rPr lang="en-US" err="1">
                <a:solidFill>
                  <a:srgbClr val="00B050"/>
                </a:solidFill>
              </a:rPr>
              <a:t>prudência</a:t>
            </a:r>
            <a:r>
              <a:rPr lang="en-US">
                <a:solidFill>
                  <a:srgbClr val="00B050"/>
                </a:solidFill>
              </a:rPr>
              <a:t> especial</a:t>
            </a:r>
            <a:r>
              <a:rPr lang="en-US"/>
              <a:t>, </a:t>
            </a:r>
            <a:r>
              <a:rPr lang="en-US" err="1"/>
              <a:t>transitando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>
                <a:solidFill>
                  <a:srgbClr val="FF6600"/>
                </a:solidFill>
              </a:rPr>
              <a:t>velocidade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mode­rada</a:t>
            </a:r>
            <a:r>
              <a:rPr lang="en-US"/>
              <a:t>, de forma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possa</a:t>
            </a:r>
            <a:r>
              <a:rPr lang="en-US"/>
              <a:t> </a:t>
            </a:r>
            <a:r>
              <a:rPr lang="en-US">
                <a:solidFill>
                  <a:srgbClr val="7030A0"/>
                </a:solidFill>
              </a:rPr>
              <a:t>deter</a:t>
            </a:r>
            <a:r>
              <a:rPr lang="en-US"/>
              <a:t> </a:t>
            </a:r>
            <a:r>
              <a:rPr lang="en-US" err="1"/>
              <a:t>seu</a:t>
            </a:r>
            <a:r>
              <a:rPr lang="en-US"/>
              <a:t> </a:t>
            </a:r>
            <a:r>
              <a:rPr lang="en-US" err="1"/>
              <a:t>veículo</a:t>
            </a:r>
            <a:r>
              <a:rPr lang="en-US"/>
              <a:t> com </a:t>
            </a:r>
            <a:r>
              <a:rPr lang="en-US" err="1">
                <a:solidFill>
                  <a:srgbClr val="FF0000"/>
                </a:solidFill>
              </a:rPr>
              <a:t>segurança</a:t>
            </a:r>
            <a:r>
              <a:rPr lang="en-US"/>
              <a:t> para </a:t>
            </a:r>
            <a:r>
              <a:rPr lang="en-US" err="1"/>
              <a:t>dar</a:t>
            </a:r>
            <a:r>
              <a:rPr lang="en-US"/>
              <a:t> </a:t>
            </a:r>
            <a:r>
              <a:rPr lang="en-US" err="1"/>
              <a:t>passagem</a:t>
            </a:r>
            <a:r>
              <a:rPr lang="en-US"/>
              <a:t> a </a:t>
            </a:r>
            <a:r>
              <a:rPr lang="en-US" err="1"/>
              <a:t>pedestre</a:t>
            </a:r>
            <a:r>
              <a:rPr lang="en-US"/>
              <a:t> e a </a:t>
            </a:r>
            <a:r>
              <a:rPr lang="en-US" err="1"/>
              <a:t>veículos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tenham</a:t>
            </a:r>
            <a:r>
              <a:rPr lang="en-US"/>
              <a:t> o </a:t>
            </a:r>
            <a:r>
              <a:rPr lang="en-US" err="1"/>
              <a:t>direito</a:t>
            </a:r>
            <a:r>
              <a:rPr lang="en-US"/>
              <a:t> de </a:t>
            </a:r>
            <a:r>
              <a:rPr lang="en-US" err="1"/>
              <a:t>preferência</a:t>
            </a:r>
            <a:r>
              <a:rPr lang="en-US"/>
              <a:t>.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CRUZAMENTOS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21552"/>
            <a:ext cx="407670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54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45 (CTB)</a:t>
            </a:r>
            <a:r>
              <a:rPr lang="pt-BR"/>
              <a:t> Mesmo que a indicação luminosa do </a:t>
            </a:r>
            <a:r>
              <a:rPr lang="pt-BR">
                <a:solidFill>
                  <a:srgbClr val="00B0F0"/>
                </a:solidFill>
              </a:rPr>
              <a:t>semáforo lhe seja favorável</a:t>
            </a:r>
            <a:r>
              <a:rPr lang="pt-BR"/>
              <a:t>, nenhum condutor pode entrar em uma interseção se houver possibilidade de ser obrigado a </a:t>
            </a:r>
            <a:r>
              <a:rPr lang="pt-BR">
                <a:solidFill>
                  <a:srgbClr val="00B050"/>
                </a:solidFill>
              </a:rPr>
              <a:t>imobilizar o veículo na área do cruzamento</a:t>
            </a:r>
            <a:r>
              <a:rPr lang="pt-BR"/>
              <a:t>, </a:t>
            </a:r>
            <a:r>
              <a:rPr lang="pt-BR">
                <a:solidFill>
                  <a:srgbClr val="7030A0"/>
                </a:solidFill>
              </a:rPr>
              <a:t>obstruindo</a:t>
            </a:r>
            <a:r>
              <a:rPr lang="pt-BR"/>
              <a:t> ou im­pedindo a passagem do </a:t>
            </a:r>
            <a:r>
              <a:rPr lang="pt-BR">
                <a:solidFill>
                  <a:srgbClr val="FF6600"/>
                </a:solidFill>
              </a:rPr>
              <a:t>trânsito transversal</a:t>
            </a:r>
            <a:r>
              <a:rPr lang="pt-BR"/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CRUZAMENTO SEMAFORIZADO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01" y="1876638"/>
            <a:ext cx="3778887" cy="246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157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5400600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b="1"/>
              <a:t>Art. 47 (CTB)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>
                <a:solidFill>
                  <a:srgbClr val="00B0F0"/>
                </a:solidFill>
              </a:rPr>
              <a:t>proibido</a:t>
            </a:r>
            <a:r>
              <a:rPr lang="en-US">
                <a:solidFill>
                  <a:srgbClr val="00B0F0"/>
                </a:solidFill>
              </a:rPr>
              <a:t> o </a:t>
            </a:r>
            <a:r>
              <a:rPr lang="en-US" err="1">
                <a:solidFill>
                  <a:srgbClr val="00B0F0"/>
                </a:solidFill>
              </a:rPr>
              <a:t>estacionamento</a:t>
            </a:r>
            <a:r>
              <a:rPr lang="en-US">
                <a:solidFill>
                  <a:srgbClr val="00B0F0"/>
                </a:solidFill>
              </a:rPr>
              <a:t> </a:t>
            </a:r>
            <a:r>
              <a:rPr lang="en-US" err="1"/>
              <a:t>na</a:t>
            </a:r>
            <a:r>
              <a:rPr lang="en-US"/>
              <a:t> via, a </a:t>
            </a:r>
            <a:r>
              <a:rPr lang="en-US" err="1">
                <a:solidFill>
                  <a:srgbClr val="00B050"/>
                </a:solidFill>
              </a:rPr>
              <a:t>parada</a:t>
            </a:r>
            <a:r>
              <a:rPr lang="en-US"/>
              <a:t> </a:t>
            </a:r>
            <a:r>
              <a:rPr lang="en-US" err="1"/>
              <a:t>deverá</a:t>
            </a:r>
            <a:r>
              <a:rPr lang="en-US"/>
              <a:t> </a:t>
            </a:r>
            <a:r>
              <a:rPr lang="en-US" err="1"/>
              <a:t>res­tringir-se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>
                <a:solidFill>
                  <a:srgbClr val="7030A0"/>
                </a:solidFill>
              </a:rPr>
              <a:t>tempo</a:t>
            </a:r>
            <a:r>
              <a:rPr lang="en-US"/>
              <a:t> </a:t>
            </a:r>
            <a:r>
              <a:rPr lang="en-US" err="1"/>
              <a:t>indispensável</a:t>
            </a:r>
            <a:r>
              <a:rPr lang="en-US"/>
              <a:t> para o </a:t>
            </a:r>
            <a:r>
              <a:rPr lang="en-US" err="1">
                <a:solidFill>
                  <a:srgbClr val="FF6600"/>
                </a:solidFill>
              </a:rPr>
              <a:t>embarque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ou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desembarque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de </a:t>
            </a:r>
            <a:r>
              <a:rPr lang="en-US" err="1"/>
              <a:t>pas­sageiros</a:t>
            </a:r>
            <a:r>
              <a:rPr lang="en-US"/>
              <a:t>, </a:t>
            </a:r>
            <a:r>
              <a:rPr lang="en-US" err="1"/>
              <a:t>desde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interrompa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perturbe</a:t>
            </a:r>
            <a:r>
              <a:rPr lang="en-US"/>
              <a:t> o </a:t>
            </a:r>
            <a:r>
              <a:rPr lang="en-US" err="1"/>
              <a:t>fluxo</a:t>
            </a:r>
            <a:r>
              <a:rPr lang="en-US"/>
              <a:t> de </a:t>
            </a:r>
            <a:r>
              <a:rPr lang="en-US" err="1"/>
              <a:t>veículos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a </a:t>
            </a:r>
            <a:r>
              <a:rPr lang="en-US" err="1"/>
              <a:t>loco­moção</a:t>
            </a:r>
            <a:r>
              <a:rPr lang="en-US"/>
              <a:t> de </a:t>
            </a:r>
            <a:r>
              <a:rPr lang="en-US" err="1"/>
              <a:t>pedestres</a:t>
            </a:r>
            <a:r>
              <a:rPr lang="en-US"/>
              <a:t>.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EMBARQUE e DESEMBARQUE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876638"/>
            <a:ext cx="174677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707654"/>
            <a:ext cx="4824536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b="1"/>
              <a:t>Art. 49 (CTB)</a:t>
            </a:r>
            <a:r>
              <a:rPr lang="en-US"/>
              <a:t> O </a:t>
            </a:r>
            <a:r>
              <a:rPr lang="en-US" err="1"/>
              <a:t>condutor</a:t>
            </a:r>
            <a:r>
              <a:rPr lang="en-US"/>
              <a:t> e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passageiros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deverão</a:t>
            </a:r>
            <a:r>
              <a:rPr lang="en-US"/>
              <a:t> </a:t>
            </a:r>
            <a:r>
              <a:rPr lang="en-US" err="1">
                <a:solidFill>
                  <a:srgbClr val="00B0F0"/>
                </a:solidFill>
              </a:rPr>
              <a:t>abrir</a:t>
            </a:r>
            <a:r>
              <a:rPr lang="en-US">
                <a:solidFill>
                  <a:srgbClr val="00B0F0"/>
                </a:solidFill>
              </a:rPr>
              <a:t> a </a:t>
            </a:r>
            <a:r>
              <a:rPr lang="en-US" err="1">
                <a:solidFill>
                  <a:srgbClr val="00B0F0"/>
                </a:solidFill>
              </a:rPr>
              <a:t>porta</a:t>
            </a:r>
            <a:r>
              <a:rPr lang="en-US">
                <a:solidFill>
                  <a:srgbClr val="00B0F0"/>
                </a:solidFill>
              </a:rPr>
              <a:t> do </a:t>
            </a:r>
            <a:r>
              <a:rPr lang="en-US" err="1">
                <a:solidFill>
                  <a:srgbClr val="00B0F0"/>
                </a:solidFill>
              </a:rPr>
              <a:t>veículo</a:t>
            </a:r>
            <a:r>
              <a:rPr lang="en-US"/>
              <a:t>, </a:t>
            </a:r>
            <a:r>
              <a:rPr lang="en-US" err="1"/>
              <a:t>deixá</a:t>
            </a:r>
            <a:r>
              <a:rPr lang="en-US"/>
              <a:t>-la </a:t>
            </a:r>
            <a:r>
              <a:rPr lang="en-US" err="1"/>
              <a:t>aberta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descer</a:t>
            </a:r>
            <a:r>
              <a:rPr lang="en-US"/>
              <a:t> do </a:t>
            </a:r>
            <a:r>
              <a:rPr lang="en-US" err="1"/>
              <a:t>veículo</a:t>
            </a:r>
            <a:r>
              <a:rPr lang="en-US"/>
              <a:t> </a:t>
            </a:r>
            <a:r>
              <a:rPr lang="en-US" err="1">
                <a:solidFill>
                  <a:srgbClr val="00B050"/>
                </a:solidFill>
              </a:rPr>
              <a:t>sem</a:t>
            </a:r>
            <a:r>
              <a:rPr lang="en-US">
                <a:solidFill>
                  <a:srgbClr val="00B050"/>
                </a:solidFill>
              </a:rPr>
              <a:t> antes se </a:t>
            </a:r>
            <a:r>
              <a:rPr lang="en-US" err="1">
                <a:solidFill>
                  <a:srgbClr val="00B050"/>
                </a:solidFill>
              </a:rPr>
              <a:t>certificarem</a:t>
            </a:r>
            <a:r>
              <a:rPr lang="en-US"/>
              <a:t> de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isso</a:t>
            </a:r>
            <a:r>
              <a:rPr lang="en-US"/>
              <a:t> </a:t>
            </a:r>
            <a:r>
              <a:rPr lang="en-US" err="1">
                <a:solidFill>
                  <a:srgbClr val="FF6600"/>
                </a:solidFill>
              </a:rPr>
              <a:t>não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constitui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perigo</a:t>
            </a:r>
            <a:r>
              <a:rPr lang="en-US"/>
              <a:t> para </a:t>
            </a:r>
            <a:r>
              <a:rPr lang="en-US" err="1">
                <a:solidFill>
                  <a:srgbClr val="7030A0"/>
                </a:solidFill>
              </a:rPr>
              <a:t>eles</a:t>
            </a:r>
            <a:r>
              <a:rPr lang="en-US"/>
              <a:t> e para </a:t>
            </a:r>
            <a:r>
              <a:rPr lang="en-US">
                <a:solidFill>
                  <a:srgbClr val="7030A0"/>
                </a:solidFill>
              </a:rPr>
              <a:t>outros </a:t>
            </a:r>
            <a:r>
              <a:rPr lang="en-US" err="1">
                <a:solidFill>
                  <a:srgbClr val="7030A0"/>
                </a:solidFill>
              </a:rPr>
              <a:t>usuários</a:t>
            </a:r>
            <a:r>
              <a:rPr lang="en-US"/>
              <a:t> da via.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EMBARQUE e DESEMBARQUE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251520" y="3795886"/>
            <a:ext cx="4752528" cy="1043626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O </a:t>
            </a:r>
            <a:r>
              <a:rPr lang="en-US" err="1">
                <a:solidFill>
                  <a:srgbClr val="FF0000"/>
                </a:solidFill>
              </a:rPr>
              <a:t>embarque</a:t>
            </a:r>
            <a:r>
              <a:rPr lang="en-US">
                <a:solidFill>
                  <a:srgbClr val="FF0000"/>
                </a:solidFill>
              </a:rPr>
              <a:t> e o </a:t>
            </a:r>
            <a:r>
              <a:rPr lang="en-US" err="1">
                <a:solidFill>
                  <a:srgbClr val="FF0000"/>
                </a:solidFill>
              </a:rPr>
              <a:t>desembarque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devem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ocorrer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sempre</a:t>
            </a:r>
            <a:r>
              <a:rPr lang="en-US">
                <a:solidFill>
                  <a:srgbClr val="FF0000"/>
                </a:solidFill>
              </a:rPr>
              <a:t> do </a:t>
            </a:r>
            <a:r>
              <a:rPr lang="en-US" err="1">
                <a:solidFill>
                  <a:srgbClr val="FF0000"/>
                </a:solidFill>
              </a:rPr>
              <a:t>lado</a:t>
            </a:r>
            <a:r>
              <a:rPr lang="en-US">
                <a:solidFill>
                  <a:srgbClr val="FF0000"/>
                </a:solidFill>
              </a:rPr>
              <a:t> da </a:t>
            </a:r>
            <a:r>
              <a:rPr lang="en-US" err="1">
                <a:solidFill>
                  <a:srgbClr val="FF0000"/>
                </a:solidFill>
              </a:rPr>
              <a:t>calçada</a:t>
            </a:r>
            <a:r>
              <a:rPr lang="en-US">
                <a:solidFill>
                  <a:srgbClr val="FF0000"/>
                </a:solidFill>
              </a:rPr>
              <a:t>, </a:t>
            </a:r>
            <a:r>
              <a:rPr lang="en-US" err="1">
                <a:solidFill>
                  <a:srgbClr val="FF0000"/>
                </a:solidFill>
              </a:rPr>
              <a:t>exceto</a:t>
            </a:r>
            <a:r>
              <a:rPr lang="en-US">
                <a:solidFill>
                  <a:srgbClr val="FF0000"/>
                </a:solidFill>
              </a:rPr>
              <a:t> para o </a:t>
            </a:r>
            <a:r>
              <a:rPr lang="en-US" err="1">
                <a:solidFill>
                  <a:srgbClr val="FF0000"/>
                </a:solidFill>
              </a:rPr>
              <a:t>condutor</a:t>
            </a:r>
            <a:r>
              <a:rPr lang="en-US">
                <a:solidFill>
                  <a:srgbClr val="FF0000"/>
                </a:solidFill>
              </a:rPr>
              <a:t>.</a:t>
            </a:r>
            <a:endParaRPr lang="pt-BR">
              <a:solidFill>
                <a:srgbClr val="FF0000"/>
              </a:solidFill>
            </a:endParaRPr>
          </a:p>
        </p:txBody>
      </p:sp>
      <p:pic>
        <p:nvPicPr>
          <p:cNvPr id="9" name="Imagem 8" descr="abrir a porta do carr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2067694"/>
            <a:ext cx="3206566" cy="191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7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279 (CTB)</a:t>
            </a:r>
            <a:r>
              <a:rPr lang="pt-BR"/>
              <a:t> Em caso de </a:t>
            </a:r>
            <a:r>
              <a:rPr lang="pt-BR">
                <a:solidFill>
                  <a:srgbClr val="00B0F0"/>
                </a:solidFill>
              </a:rPr>
              <a:t>acidente com vítima</a:t>
            </a:r>
            <a:r>
              <a:rPr lang="pt-BR"/>
              <a:t>, envolvendo veículo equipado com </a:t>
            </a:r>
            <a:r>
              <a:rPr lang="pt-BR">
                <a:solidFill>
                  <a:srgbClr val="00B050"/>
                </a:solidFill>
              </a:rPr>
              <a:t>registrador instantâneo de velocidade e tempo</a:t>
            </a:r>
            <a:r>
              <a:rPr lang="pt-BR"/>
              <a:t>, </a:t>
            </a:r>
            <a:r>
              <a:rPr lang="pt-BR">
                <a:solidFill>
                  <a:srgbClr val="C00000"/>
                </a:solidFill>
              </a:rPr>
              <a:t>somente</a:t>
            </a:r>
            <a:r>
              <a:rPr lang="pt-BR"/>
              <a:t> o </a:t>
            </a:r>
            <a:r>
              <a:rPr lang="pt-BR">
                <a:solidFill>
                  <a:srgbClr val="7030A0"/>
                </a:solidFill>
              </a:rPr>
              <a:t>perito oficial</a:t>
            </a:r>
            <a:r>
              <a:rPr lang="pt-BR"/>
              <a:t> encarregado do levantamento pericial </a:t>
            </a:r>
            <a:r>
              <a:rPr lang="pt-BR">
                <a:solidFill>
                  <a:srgbClr val="FF6600"/>
                </a:solidFill>
              </a:rPr>
              <a:t>poderá retirar o disco</a:t>
            </a:r>
            <a:r>
              <a:rPr lang="pt-BR"/>
              <a:t> ou unidade arma­zenadora do registro.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ACIDENTES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65029"/>
            <a:ext cx="3463978" cy="2223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386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301 (CTB)</a:t>
            </a:r>
            <a:r>
              <a:rPr lang="pt-BR"/>
              <a:t> Ao condutor de veículo, nos casos de </a:t>
            </a:r>
            <a:r>
              <a:rPr lang="pt-BR">
                <a:solidFill>
                  <a:srgbClr val="00B0F0"/>
                </a:solidFill>
              </a:rPr>
              <a:t>acidentes de trânsito</a:t>
            </a:r>
            <a:r>
              <a:rPr lang="pt-BR"/>
              <a:t> de que </a:t>
            </a:r>
            <a:r>
              <a:rPr lang="pt-BR">
                <a:solidFill>
                  <a:srgbClr val="00B050"/>
                </a:solidFill>
              </a:rPr>
              <a:t>resulte vítima</a:t>
            </a:r>
            <a:r>
              <a:rPr lang="pt-BR"/>
              <a:t>, NÃO se imporá a </a:t>
            </a:r>
            <a:r>
              <a:rPr lang="pt-BR">
                <a:solidFill>
                  <a:srgbClr val="FF6600"/>
                </a:solidFill>
              </a:rPr>
              <a:t>prisão em flagrante</a:t>
            </a:r>
            <a:r>
              <a:rPr lang="pt-BR"/>
              <a:t>, nem se exigirá </a:t>
            </a:r>
            <a:r>
              <a:rPr lang="pt-BR">
                <a:solidFill>
                  <a:srgbClr val="7030A0"/>
                </a:solidFill>
              </a:rPr>
              <a:t>fiança</a:t>
            </a:r>
            <a:r>
              <a:rPr lang="pt-BR"/>
              <a:t>, se </a:t>
            </a:r>
            <a:r>
              <a:rPr lang="pt-BR">
                <a:solidFill>
                  <a:srgbClr val="FF0000"/>
                </a:solidFill>
              </a:rPr>
              <a:t>prestar pronto e integral socorro </a:t>
            </a:r>
            <a:r>
              <a:rPr lang="pt-BR"/>
              <a:t>àquela.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ACIDENTES</a:t>
            </a:r>
          </a:p>
        </p:txBody>
      </p:sp>
      <p:pic>
        <p:nvPicPr>
          <p:cNvPr id="6" name="Imagem 5" descr="p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3" y="1705878"/>
            <a:ext cx="2738079" cy="273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37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600" y="2427734"/>
            <a:ext cx="2556376" cy="23977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/>
            <a:r>
              <a:rPr lang="pt-BR">
                <a:solidFill>
                  <a:srgbClr val="FF6600"/>
                </a:solidFill>
              </a:rPr>
              <a:t>Parágrafo único. No homicídio culposo cometido na direção de veículo automotor, a pena é aumentada de um terço à metade, se o agente: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71800" y="2499742"/>
            <a:ext cx="6192688" cy="221599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I - não possuir Permissão para Dirigir ou Carteira de Habilitação;</a:t>
            </a:r>
          </a:p>
          <a:p>
            <a:pPr algn="just">
              <a:spcAft>
                <a:spcPts val="1200"/>
              </a:spcAft>
            </a:pPr>
            <a:r>
              <a:rPr lang="pt-BR"/>
              <a:t>II - praticá-lo em faixa de pedestres ou na calçada;</a:t>
            </a:r>
          </a:p>
          <a:p>
            <a:pPr algn="just">
              <a:spcAft>
                <a:spcPts val="1200"/>
              </a:spcAft>
            </a:pPr>
            <a:r>
              <a:rPr lang="pt-BR"/>
              <a:t>III - deixar de prestar socorro, quando possível fazê-lo sem risco pessoal, à vítima do acidente;</a:t>
            </a:r>
          </a:p>
          <a:p>
            <a:pPr algn="just">
              <a:spcAft>
                <a:spcPts val="1200"/>
              </a:spcAft>
            </a:pPr>
            <a:r>
              <a:rPr lang="pt-BR"/>
              <a:t>IV - no exercício de sua profissão ou atividade, estiver conduzindo veículo de transporte de passageiros.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131590"/>
            <a:ext cx="9144000" cy="1166643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302. Praticar homicídio culposo na direção de veículo automotor: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dois a quatro anos, e suspensão ou proibição de se obter a permissão ou a habilitação para dirigir veículo automotor.</a:t>
            </a:r>
          </a:p>
        </p:txBody>
      </p:sp>
    </p:spTree>
    <p:extLst>
      <p:ext uri="{BB962C8B-B14F-4D97-AF65-F5344CB8AC3E}">
        <p14:creationId xmlns:p14="http://schemas.microsoft.com/office/powerpoint/2010/main" val="4811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600" y="2999155"/>
            <a:ext cx="5220672" cy="1012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/>
            <a:r>
              <a:rPr lang="pt-BR">
                <a:solidFill>
                  <a:srgbClr val="FF6600"/>
                </a:solidFill>
              </a:rPr>
              <a:t>Parágrafo único. Aumenta-se a pena de um terço à metade, se ocorrer qualquer das hipóteses do parágrafo único do artigo anterior.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89083"/>
            <a:ext cx="9144000" cy="1166643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303. Praticar lesão corporal culposa na direção de veículo automotor: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dois anos e suspensão ou proibição de se obter a permissão ou a habilitação para dirigir veículo automotor.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104" y="2493771"/>
            <a:ext cx="2520280" cy="217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372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600" y="3075806"/>
            <a:ext cx="5076656" cy="1784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Parágrafo único. Incide nas penas previstas neste artigo o condutor do veículo, ainda que a sua omissão seja suprida por terceiros ou que se trate de vítima com morte instantânea ou com ferimentos leves.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89083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dirty="0"/>
              <a:t>Art. 304. Deixar o condutor do veículo, na ocasião do acidente, de prestar imediato socorro à vítima, ou, não podendo fazê-lo diretamente, por justa causa, deixar de solicitar auxílio da autoridade pública:</a:t>
            </a:r>
          </a:p>
          <a:p>
            <a:pPr algn="just">
              <a:spcAft>
                <a:spcPts val="1200"/>
              </a:spcAft>
            </a:pPr>
            <a:r>
              <a:rPr lang="pt-BR" dirty="0">
                <a:solidFill>
                  <a:srgbClr val="FF0000"/>
                </a:solidFill>
              </a:rPr>
              <a:t>Penas - detenção, de seis meses a um ano, ou multa, se o fato não constituir elemento de crime mais grave.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80705"/>
            <a:ext cx="1728192" cy="173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89083"/>
            <a:ext cx="9144000" cy="1166643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305. Afastar-se o condutor do veículo do local do acidente, para fugir à responsabilidade penal ou civil que lhe possa ser atribuída: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28602"/>
            <a:ext cx="1648984" cy="211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94560"/>
            <a:ext cx="4104456" cy="214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68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de cantos arredondados 19"/>
          <p:cNvSpPr/>
          <p:nvPr/>
        </p:nvSpPr>
        <p:spPr>
          <a:xfrm>
            <a:off x="1928794" y="1425749"/>
            <a:ext cx="6715172" cy="114300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O </a:t>
            </a:r>
            <a:r>
              <a:rPr lang="pt-BR" b="1" u="sng" dirty="0">
                <a:solidFill>
                  <a:schemeClr val="tx1"/>
                </a:solidFill>
                <a:latin typeface="Calibri" pitchFamily="34" charset="0"/>
              </a:rPr>
              <a:t>comprador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 de um veículo tem o prazo de </a:t>
            </a:r>
            <a:r>
              <a:rPr lang="pt-BR" b="1" u="sng" dirty="0">
                <a:solidFill>
                  <a:schemeClr val="tx1"/>
                </a:solidFill>
                <a:latin typeface="Calibri" pitchFamily="34" charset="0"/>
              </a:rPr>
              <a:t>30 dias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para transferi-lo para o seu nome, estando </a:t>
            </a:r>
            <a:r>
              <a:rPr lang="pt-BR" b="1">
                <a:solidFill>
                  <a:schemeClr val="tx1"/>
                </a:solidFill>
                <a:latin typeface="Calibri" pitchFamily="34" charset="0"/>
              </a:rPr>
              <a:t>sujeito à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pena de multa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MÉDIA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 pelo descumprimento desta determinação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</a:rPr>
              <a:t>(CTB. Art. 233)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2" name="Imagem 21" descr="comprad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296" y="1357304"/>
            <a:ext cx="1706892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upo 23"/>
          <p:cNvGrpSpPr/>
          <p:nvPr/>
        </p:nvGrpSpPr>
        <p:grpSpPr>
          <a:xfrm>
            <a:off x="214284" y="2954164"/>
            <a:ext cx="8715432" cy="1827352"/>
            <a:chOff x="214282" y="2954163"/>
            <a:chExt cx="8715432" cy="1827352"/>
          </a:xfrm>
        </p:grpSpPr>
        <p:sp>
          <p:nvSpPr>
            <p:cNvPr id="21" name="Retângulo de cantos arredondados 20"/>
            <p:cNvSpPr/>
            <p:nvPr/>
          </p:nvSpPr>
          <p:spPr>
            <a:xfrm>
              <a:off x="214282" y="3357568"/>
              <a:ext cx="6950004" cy="1143008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O </a:t>
              </a:r>
              <a:r>
                <a:rPr lang="pt-BR" u="sng" dirty="0">
                  <a:solidFill>
                    <a:srgbClr val="008000"/>
                  </a:solidFill>
                  <a:latin typeface="Calibri" pitchFamily="34" charset="0"/>
                </a:rPr>
                <a:t>vendedor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  tem prazo de </a:t>
              </a:r>
              <a:r>
                <a:rPr lang="pt-BR" dirty="0">
                  <a:solidFill>
                    <a:srgbClr val="FF0000"/>
                  </a:solidFill>
                  <a:latin typeface="Calibri" pitchFamily="34" charset="0"/>
                </a:rPr>
                <a:t>60 dias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 para apresentar ao Órgão de trânsito </a:t>
              </a:r>
              <a:r>
                <a:rPr lang="pt-BR" b="1" dirty="0">
                  <a:solidFill>
                    <a:srgbClr val="008000"/>
                  </a:solidFill>
                  <a:latin typeface="Calibri" pitchFamily="34" charset="0"/>
                </a:rPr>
                <a:t>comunicação de venda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 do veículo, sob pena ser responsabilizado solidariamente pelas penalidades aplicadas </a:t>
              </a:r>
              <a:r>
                <a:rPr lang="pt-BR" sz="1000" dirty="0">
                  <a:solidFill>
                    <a:srgbClr val="008000"/>
                  </a:solidFill>
                  <a:latin typeface="Calibri" pitchFamily="34" charset="0"/>
                </a:rPr>
                <a:t>(CTB, art. 134)</a:t>
              </a:r>
              <a:r>
                <a:rPr lang="pt-BR" b="1" dirty="0">
                  <a:solidFill>
                    <a:srgbClr val="008000"/>
                  </a:solidFill>
                  <a:latin typeface="Calibri" pitchFamily="34" charset="0"/>
                </a:rPr>
                <a:t>.  </a:t>
              </a:r>
              <a:endParaRPr lang="pt-BR" b="1" dirty="0">
                <a:solidFill>
                  <a:srgbClr val="008000"/>
                </a:solidFill>
              </a:endParaRPr>
            </a:p>
          </p:txBody>
        </p:sp>
        <p:pic>
          <p:nvPicPr>
            <p:cNvPr id="23" name="Imagem 22" descr="problem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3475" y="2954163"/>
              <a:ext cx="1696239" cy="182735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</p:grp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– COMPRA / VENDA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443642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306.  Conduzir veículo automotor com capacidade psicomotora alterada em razão da influência de álcool ou de outra substância psicoativa que determine dependência: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três anos, multa e suspensão ou proibição de se obter a permissão ou a habilitação para dirigir veículo automotor.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2715766"/>
            <a:ext cx="6012160" cy="5023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§ 1</a:t>
            </a:r>
            <a:r>
              <a:rPr lang="pt-BR" u="sng" baseline="30000">
                <a:solidFill>
                  <a:srgbClr val="FF6600"/>
                </a:solidFill>
              </a:rPr>
              <a:t>o</a:t>
            </a:r>
            <a:r>
              <a:rPr lang="pt-BR">
                <a:solidFill>
                  <a:srgbClr val="FF6600"/>
                </a:solidFill>
              </a:rPr>
              <a:t>  As condutas previstas no caput</a:t>
            </a:r>
            <a:r>
              <a:rPr lang="pt-BR" i="1">
                <a:solidFill>
                  <a:srgbClr val="FF6600"/>
                </a:solidFill>
              </a:rPr>
              <a:t> </a:t>
            </a:r>
            <a:r>
              <a:rPr lang="pt-BR">
                <a:solidFill>
                  <a:srgbClr val="FF6600"/>
                </a:solidFill>
              </a:rPr>
              <a:t>serão constatadas por: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7200" y="3290132"/>
            <a:ext cx="5832648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I - concentração igual ou superior a 6 decigramas de álcool por litro de sangue ou igual ou superior a 0,3 miligrama de álcool por litro de ar alveolar; ou</a:t>
            </a:r>
          </a:p>
          <a:p>
            <a:pPr algn="just">
              <a:spcAft>
                <a:spcPts val="1200"/>
              </a:spcAft>
            </a:pPr>
            <a:r>
              <a:rPr lang="pt-BR"/>
              <a:t>II - sinais que indiquem, na forma disciplinada pelo Contran, alteração da capacidade psicomotora.</a:t>
            </a:r>
          </a:p>
        </p:txBody>
      </p:sp>
      <p:pic>
        <p:nvPicPr>
          <p:cNvPr id="10" name="Imagem 9" descr="Visao do beba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633193"/>
            <a:ext cx="21602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tângulo 2"/>
          <p:cNvSpPr/>
          <p:nvPr/>
        </p:nvSpPr>
        <p:spPr>
          <a:xfrm>
            <a:off x="4788024" y="4639680"/>
            <a:ext cx="1080120" cy="261366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>
                <a:solidFill>
                  <a:srgbClr val="FF0000"/>
                </a:solidFill>
              </a:rPr>
              <a:t>CONTINUA</a:t>
            </a:r>
          </a:p>
        </p:txBody>
      </p:sp>
    </p:spTree>
    <p:extLst>
      <p:ext uri="{BB962C8B-B14F-4D97-AF65-F5344CB8AC3E}">
        <p14:creationId xmlns:p14="http://schemas.microsoft.com/office/powerpoint/2010/main" val="135764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275606"/>
            <a:ext cx="8767505" cy="11435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§ 2</a:t>
            </a:r>
            <a:r>
              <a:rPr lang="pt-BR" u="sng" baseline="30000">
                <a:solidFill>
                  <a:srgbClr val="FF6600"/>
                </a:solidFill>
              </a:rPr>
              <a:t>o</a:t>
            </a:r>
            <a:r>
              <a:rPr lang="pt-BR">
                <a:solidFill>
                  <a:srgbClr val="FF6600"/>
                </a:solidFill>
              </a:rPr>
              <a:t>  A verificação do disposto neste artigo poderá ser obtida mediante teste de alcoolemia, exame clínico, perícia, vídeo, prova testemunhal ou outros meios de prova em direito admitidos, observado o direito à contraprova.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3003798"/>
            <a:ext cx="4499992" cy="1464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§ 3</a:t>
            </a:r>
            <a:r>
              <a:rPr lang="pt-BR" u="sng" baseline="30000">
                <a:solidFill>
                  <a:srgbClr val="FF6600"/>
                </a:solidFill>
              </a:rPr>
              <a:t>o</a:t>
            </a:r>
            <a:r>
              <a:rPr lang="pt-BR">
                <a:solidFill>
                  <a:srgbClr val="FF6600"/>
                </a:solidFill>
              </a:rPr>
              <a:t>  O Contran disporá sobre a equivalência entre os distintos testes de alcoolemia para efeito de caracterização do crime tipificado neste artigo.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78559"/>
            <a:ext cx="3619441" cy="229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84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443642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307. Violar a suspensão ou a proibição de se obter a permissão ou a habilitação para dirigir veículo automotor imposta com fundamento neste Código: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 e multa, com nova imposição adicional de idêntico prazo de suspensão ou de proibição.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2875221"/>
            <a:ext cx="4355976" cy="1784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Parágrafo único. Nas mesmas penas incorre o condenado que deixa de entregar, no prazo estabelecido no § 1º do art. 293, a Permissão para Dirigir ou a Carteira de Habilitação.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66749"/>
            <a:ext cx="3089144" cy="192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20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308. Participar, na direção de veículo automotor, em via pública, de corrida, disputa ou competição automobilística não autorizada pela autoridade competente, desde que resulte dano potencial à incolumidade pública ou privada: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dois anos, multa e suspensão ou proibição de se obter a permissão ou a habilitação para dirigir veículo automotor.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76293"/>
            <a:ext cx="3456383" cy="1894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448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166643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309. Dirigir veículo automotor, em via pública, sem a devida Permissão para Dirigir ou Habilitação ou, ainda, se cassado o direito de dirigir, gerando perigo de dano: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84" y="2051062"/>
            <a:ext cx="2239048" cy="2766823"/>
          </a:xfrm>
          <a:prstGeom prst="rect">
            <a:avLst/>
          </a:prstGeom>
        </p:spPr>
      </p:pic>
      <p:sp>
        <p:nvSpPr>
          <p:cNvPr id="2" name="Retângulo de cantos arredondados 1"/>
          <p:cNvSpPr/>
          <p:nvPr/>
        </p:nvSpPr>
        <p:spPr>
          <a:xfrm>
            <a:off x="2915816" y="3075806"/>
            <a:ext cx="1944216" cy="1152128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500"/>
              </a:lnSpc>
            </a:pPr>
            <a:r>
              <a:rPr lang="pt-BR">
                <a:solidFill>
                  <a:srgbClr val="FF0000"/>
                </a:solidFill>
              </a:rPr>
              <a:t>CONDUTOR</a:t>
            </a:r>
          </a:p>
          <a:p>
            <a:pPr algn="ctr">
              <a:lnSpc>
                <a:spcPts val="2500"/>
              </a:lnSpc>
            </a:pPr>
            <a:r>
              <a:rPr lang="pt-BR">
                <a:solidFill>
                  <a:srgbClr val="FF0000"/>
                </a:solidFill>
              </a:rPr>
              <a:t>NÃO</a:t>
            </a:r>
          </a:p>
          <a:p>
            <a:pPr algn="ctr">
              <a:lnSpc>
                <a:spcPts val="2500"/>
              </a:lnSpc>
            </a:pPr>
            <a:r>
              <a:rPr lang="pt-BR">
                <a:solidFill>
                  <a:srgbClr val="FF0000"/>
                </a:solidFill>
              </a:rPr>
              <a:t>HABILITADO</a:t>
            </a:r>
          </a:p>
        </p:txBody>
      </p:sp>
      <p:sp>
        <p:nvSpPr>
          <p:cNvPr id="3" name="Seta para a direita 2"/>
          <p:cNvSpPr/>
          <p:nvPr/>
        </p:nvSpPr>
        <p:spPr>
          <a:xfrm>
            <a:off x="5076056" y="3434473"/>
            <a:ext cx="461760" cy="505429"/>
          </a:xfrm>
          <a:prstGeom prst="righ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50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310. Permitir, confiar ou entregar a direção de veículo automotor a pessoa não habilitada, com habilitação cassada ou com o direito de dirigir suspenso, ou, ainda, a quem, por seu estado de saúde, física ou mental, ou por embriaguez, não esteja em condições de conduzi-lo com segurança: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36741"/>
            <a:ext cx="2857500" cy="199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5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311. Trafegar em velocidade incompatível com a segurança nas proximidades de escolas, hospitais, estações de embarque e desembarque de passageiros, logradouros estreitos, ou onde haja grande movimentação ou concentração de pessoas, gerando perigo de dano: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951378"/>
            <a:ext cx="2952328" cy="1887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018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312. Inovar artificiosamente, em caso de acidente automobilístico com vítima, na pendência do respectivo procedimento policial preparatório, inquérito policial ou processo penal, o estado de lugar, de coisa ou de pessoa, a fim de induzir a erro o agente policial, o perito, ou juiz: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3019237"/>
            <a:ext cx="4355976" cy="1784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Parágrafo único. Aplica-se o disposto neste artigo, ainda que não iniciados, quando da inovação, o procedimento preparatório, o inquérito ou o processo aos quais se refere.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24" y="2867725"/>
            <a:ext cx="3017136" cy="200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49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004048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Fatores de Interrupção da Viagem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2355726"/>
            <a:ext cx="4752528" cy="21698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Falha mecânica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Mau tempo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Pista obstruída (acidente, queda de barreira)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Estado de saúde do condutor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Incidentes com os passageiros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1520" y="1709395"/>
            <a:ext cx="475252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>
                <a:solidFill>
                  <a:srgbClr val="7030A0"/>
                </a:solidFill>
              </a:rPr>
              <a:t>Vários são os fatores que podem levar à interrupção da viagem, tais como: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3707904" y="4227934"/>
            <a:ext cx="504056" cy="504056"/>
          </a:xfrm>
          <a:prstGeom prst="righ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4427984" y="4155926"/>
            <a:ext cx="4464496" cy="576064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>
                <a:solidFill>
                  <a:srgbClr val="FF0000"/>
                </a:solidFill>
              </a:rPr>
              <a:t>Adote as providências (redefinição de rota, troca de condutor ...) conforme orientações para o transporte.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83598"/>
            <a:ext cx="3404096" cy="255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944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3851920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Participação do Condutor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779662"/>
            <a:ext cx="3851920" cy="369332"/>
          </a:xfrm>
          <a:prstGeom prst="rect">
            <a:avLst/>
          </a:prstGeom>
          <a:solidFill>
            <a:srgbClr val="7030A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7030A0"/>
                </a:solidFill>
              </a:rPr>
              <a:t>Embarque e Desembarque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2283718"/>
            <a:ext cx="3600400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Ao embarcar ou desembarcar passageiros o condutor e o monitor (acompanhante) devem estar atentos às normas e instruções de segurança deste bem como com os demais usuários da via,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355801"/>
            <a:ext cx="4762500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518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PLACA LACR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7" y="2383500"/>
            <a:ext cx="3407915" cy="202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 descr="chassi NUMER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534" y="2859782"/>
            <a:ext cx="2363481" cy="154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m 23" descr="conferindo a placa.jpg"/>
          <p:cNvPicPr>
            <a:picLocks noChangeAspect="1"/>
          </p:cNvPicPr>
          <p:nvPr/>
        </p:nvPicPr>
        <p:blipFill rotWithShape="1">
          <a:blip r:embed="rId5"/>
          <a:srcRect r="31486"/>
          <a:stretch/>
        </p:blipFill>
        <p:spPr>
          <a:xfrm>
            <a:off x="3131840" y="1059582"/>
            <a:ext cx="2363482" cy="165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ângulo 1"/>
          <p:cNvSpPr/>
          <p:nvPr/>
        </p:nvSpPr>
        <p:spPr>
          <a:xfrm>
            <a:off x="3629" y="1148335"/>
            <a:ext cx="3129839" cy="3739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EXTERNA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558419"/>
            <a:ext cx="3143872" cy="1063654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Placas, dianteira e traseira.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-8403" y="2859782"/>
            <a:ext cx="3129839" cy="37398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OBRIGATÓRIA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-12032" y="3269866"/>
            <a:ext cx="3143872" cy="1063654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Numeração do</a:t>
            </a:r>
          </a:p>
          <a:p>
            <a:pPr algn="ctr"/>
            <a:r>
              <a:rPr lang="pt-BR" sz="20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Chassi</a:t>
            </a:r>
            <a:r>
              <a:rPr lang="pt-BR" sz="20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0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Monobloco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5796137" y="1080438"/>
            <a:ext cx="3348463" cy="28575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CTB – Art. 230 I</a:t>
            </a:r>
          </a:p>
        </p:txBody>
      </p:sp>
      <p:sp>
        <p:nvSpPr>
          <p:cNvPr id="30" name="CaixaDeTexto 29"/>
          <p:cNvSpPr txBox="1">
            <a:spLocks/>
          </p:cNvSpPr>
          <p:nvPr/>
        </p:nvSpPr>
        <p:spPr>
          <a:xfrm>
            <a:off x="5796137" y="1366190"/>
            <a:ext cx="3347864" cy="30308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0" tIns="72000" rIns="360000" bIns="72000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Conduzir o veículo com o lacre, a inscrição do chassi, o selo, a placa ou qualquer outro elemento de identificação violado ou falsificado é:</a:t>
            </a:r>
          </a:p>
          <a:p>
            <a:pPr>
              <a:lnSpc>
                <a:spcPts val="2500"/>
              </a:lnSpc>
            </a:pP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Infração Gravíssima</a:t>
            </a:r>
          </a:p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Multa</a:t>
            </a:r>
          </a:p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Remoção do Veículo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4515966"/>
            <a:ext cx="9144000" cy="34360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pt-BR" sz="17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placas</a:t>
            </a:r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que </a:t>
            </a:r>
            <a:r>
              <a:rPr lang="pt-BR" sz="17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possuírem tecnologia</a:t>
            </a:r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que permita a identificação do veículo são </a:t>
            </a:r>
            <a:r>
              <a:rPr lang="pt-BR" sz="17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dispensadas do </a:t>
            </a:r>
            <a:r>
              <a:rPr lang="pt-BR" sz="1700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lacre</a:t>
            </a:r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2868" y="4397002"/>
            <a:ext cx="1162432" cy="162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 art. 115 </a:t>
            </a:r>
            <a:r>
              <a:rPr lang="pt-BR" sz="1000" b="1" dirty="0">
                <a:solidFill>
                  <a:schemeClr val="bg1"/>
                </a:solidFill>
              </a:rPr>
              <a:t>§ 9º</a:t>
            </a:r>
            <a:endParaRPr lang="pt-BR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- IDENTIFICAÇÃO</a:t>
            </a:r>
          </a:p>
        </p:txBody>
      </p:sp>
    </p:spTree>
    <p:extLst>
      <p:ext uri="{BB962C8B-B14F-4D97-AF65-F5344CB8AC3E}">
        <p14:creationId xmlns:p14="http://schemas.microsoft.com/office/powerpoint/2010/main" val="17381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21" grpId="0" animBg="1"/>
      <p:bldP spid="29" grpId="0" animBg="1"/>
      <p:bldP spid="30" grpId="0" animBg="1"/>
      <p:bldP spid="12" grpId="0" animBg="1"/>
      <p:bldP spid="4" grpId="0" animBg="1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3851920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Participação do Condutor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779662"/>
            <a:ext cx="3851920" cy="369332"/>
          </a:xfrm>
          <a:prstGeom prst="rect">
            <a:avLst/>
          </a:prstGeom>
          <a:solidFill>
            <a:srgbClr val="7030A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7030A0"/>
                </a:solidFill>
              </a:rPr>
              <a:t>Embarque e Desembarque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2283718"/>
            <a:ext cx="3600400" cy="198067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Em nenhuma hipótese o condutor  poderá parar o veículo em “FILA DUPLA” com a finalidade de desembarcar os alunos (passageiros).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25881"/>
            <a:ext cx="494023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040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3851920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Participação do Condutor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779662"/>
            <a:ext cx="3851920" cy="369332"/>
          </a:xfrm>
          <a:prstGeom prst="rect">
            <a:avLst/>
          </a:prstGeom>
          <a:solidFill>
            <a:srgbClr val="7030A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7030A0"/>
                </a:solidFill>
              </a:rPr>
              <a:t>Embarque e Desembarque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2283718"/>
            <a:ext cx="3600400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Em nenhuma hipótese o condutor  ou monitor poderão permitir que os alunos desembarquem pelo lado do trânsito. O desembarque deverá ocorrer obrigatoriamente pelo lado da calçada.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95686"/>
            <a:ext cx="4760609" cy="267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127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49999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TRAJES ADEQUADOS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51520" y="1734753"/>
            <a:ext cx="4176464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 </a:t>
            </a:r>
            <a:r>
              <a:rPr lang="pt-BR">
                <a:solidFill>
                  <a:srgbClr val="7030A0"/>
                </a:solidFill>
              </a:rPr>
              <a:t>Durante o transporte o condutor do veículo e os auxiliares devem usar o traje mínimo obrigatório, ficando desobrigados do uso dos EPIs.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1859" y="1486284"/>
            <a:ext cx="4168613" cy="310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62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Documentação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3491880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Documentos Obrigatórios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707654"/>
            <a:ext cx="3096344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>
                <a:solidFill>
                  <a:srgbClr val="7030A0"/>
                </a:solidFill>
              </a:rPr>
              <a:t>Os veículos de transporte escolar, somente podem circular pelas vias públicas quando acompanhados dos seguintes documentos: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07904" y="1208828"/>
            <a:ext cx="5256584" cy="3595170"/>
          </a:xfrm>
          <a:prstGeom prst="rect">
            <a:avLst/>
          </a:prstGeom>
          <a:solidFill>
            <a:schemeClr val="tx2">
              <a:alpha val="15000"/>
            </a:schemeClr>
          </a:solidFill>
          <a:ln w="19050">
            <a:noFill/>
          </a:ln>
        </p:spPr>
        <p:txBody>
          <a:bodyPr wrap="square" lIns="270000" tIns="180000" rIns="270000" bIns="180000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CRLA do veículo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Cartão de Identificação de Auxiliar de Transportes – CIAT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Último Certificado de Vistoria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Certificado ou comprovante de dedetização (original) com validade vigente;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Apólice ou proposta de seguro de responsabilidade civil, com parcelas vencidas pagas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Habilitação Categoria D ou 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Comprovação de Formação em Curso Especializado (verso da CNH)</a:t>
            </a:r>
          </a:p>
        </p:txBody>
      </p:sp>
    </p:spTree>
    <p:extLst>
      <p:ext uri="{BB962C8B-B14F-4D97-AF65-F5344CB8AC3E}">
        <p14:creationId xmlns:p14="http://schemas.microsoft.com/office/powerpoint/2010/main" val="39966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283968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DEFINIÇÃO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1570770"/>
            <a:ext cx="4283968" cy="1843751"/>
          </a:xfrm>
          <a:prstGeom prst="rect">
            <a:avLst/>
          </a:prstGeom>
          <a:solidFill>
            <a:srgbClr val="008000">
              <a:alpha val="10000"/>
            </a:srgbClr>
          </a:solidFill>
          <a:ln w="19050"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just"/>
            <a:r>
              <a:rPr lang="pt-BR">
                <a:solidFill>
                  <a:srgbClr val="006600"/>
                </a:solidFill>
              </a:rPr>
              <a:t>TACÓGRAFO - Instrumento instalado em veículos automotores para registro contínuo, instantâneo, simultâneo e  inalterável, em disco diagrama,  de dados sobre a operação desses veículos e de seus condutores.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979712" y="3291306"/>
            <a:ext cx="2304256" cy="23732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bg1"/>
                </a:solidFill>
              </a:rPr>
              <a:t> </a:t>
            </a:r>
            <a:r>
              <a:rPr lang="pt-BR" sz="1000" b="1">
                <a:solidFill>
                  <a:schemeClr val="bg1"/>
                </a:solidFill>
              </a:rPr>
              <a:t>Resolução 92/99 CONTRAN – ANEXO I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07" y="1157361"/>
            <a:ext cx="4248472" cy="214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4676507" y="3377453"/>
            <a:ext cx="4176464" cy="14773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500"/>
              <a:t>É um </a:t>
            </a:r>
            <a:r>
              <a:rPr lang="pt-BR" sz="1500">
                <a:solidFill>
                  <a:srgbClr val="FF6600"/>
                </a:solidFill>
              </a:rPr>
              <a:t>registrador, instantâneo e inalterável,</a:t>
            </a:r>
            <a:r>
              <a:rPr lang="pt-BR" sz="1500"/>
              <a:t> de </a:t>
            </a:r>
            <a:r>
              <a:rPr lang="pt-BR" sz="1500">
                <a:solidFill>
                  <a:srgbClr val="00B0F0"/>
                </a:solidFill>
              </a:rPr>
              <a:t>velocidade</a:t>
            </a:r>
            <a:r>
              <a:rPr lang="pt-BR" sz="1500"/>
              <a:t>, </a:t>
            </a:r>
            <a:r>
              <a:rPr lang="pt-BR" sz="1500">
                <a:solidFill>
                  <a:srgbClr val="00B0F0"/>
                </a:solidFill>
              </a:rPr>
              <a:t>tempo</a:t>
            </a:r>
            <a:r>
              <a:rPr lang="pt-BR" sz="1500"/>
              <a:t> e </a:t>
            </a:r>
            <a:r>
              <a:rPr lang="pt-BR" sz="1500">
                <a:solidFill>
                  <a:srgbClr val="00B0F0"/>
                </a:solidFill>
              </a:rPr>
              <a:t>distância</a:t>
            </a:r>
            <a:r>
              <a:rPr lang="pt-BR" sz="1500"/>
              <a:t> percorrida. Grava as informações em </a:t>
            </a:r>
            <a:r>
              <a:rPr lang="pt-BR" sz="1500">
                <a:solidFill>
                  <a:srgbClr val="C00000"/>
                </a:solidFill>
              </a:rPr>
              <a:t>discos diagrama</a:t>
            </a:r>
            <a:r>
              <a:rPr lang="pt-BR" sz="1500"/>
              <a:t>. Todas essas funções são realizadas instantaneamente e em período integral, pois </a:t>
            </a:r>
            <a:r>
              <a:rPr lang="pt-BR" sz="1500">
                <a:solidFill>
                  <a:srgbClr val="00B050"/>
                </a:solidFill>
              </a:rPr>
              <a:t>o tempo parado durante a operação também é registrado</a:t>
            </a:r>
            <a:r>
              <a:rPr lang="pt-BR" sz="1500"/>
              <a:t>.</a:t>
            </a:r>
          </a:p>
        </p:txBody>
      </p:sp>
      <p:sp>
        <p:nvSpPr>
          <p:cNvPr id="7" name="Seta para a direita 6"/>
          <p:cNvSpPr/>
          <p:nvPr/>
        </p:nvSpPr>
        <p:spPr>
          <a:xfrm>
            <a:off x="3976182" y="3864089"/>
            <a:ext cx="504056" cy="504056"/>
          </a:xfrm>
          <a:prstGeom prst="righ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2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283968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DEFINIÇÃO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1570770"/>
            <a:ext cx="4283968" cy="2120750"/>
          </a:xfrm>
          <a:prstGeom prst="rect">
            <a:avLst/>
          </a:prstGeom>
          <a:solidFill>
            <a:srgbClr val="008000">
              <a:alpha val="10000"/>
            </a:srgbClr>
          </a:solidFill>
          <a:ln w="19050"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just"/>
            <a:r>
              <a:rPr lang="pt-BR">
                <a:solidFill>
                  <a:srgbClr val="006600"/>
                </a:solidFill>
              </a:rPr>
              <a:t>O instrumento pode ter períodos de registro de </a:t>
            </a:r>
            <a:r>
              <a:rPr lang="pt-BR" u="sng">
                <a:solidFill>
                  <a:srgbClr val="00B0F0"/>
                </a:solidFill>
              </a:rPr>
              <a:t>24 horas</a:t>
            </a:r>
            <a:r>
              <a:rPr lang="pt-BR">
                <a:solidFill>
                  <a:srgbClr val="006600"/>
                </a:solidFill>
              </a:rPr>
              <a:t>, em um único disco, ou de </a:t>
            </a:r>
            <a:r>
              <a:rPr lang="pt-BR" u="sng">
                <a:solidFill>
                  <a:srgbClr val="00B0F0"/>
                </a:solidFill>
              </a:rPr>
              <a:t>7 ou 8 dias</a:t>
            </a:r>
            <a:r>
              <a:rPr lang="pt-BR">
                <a:solidFill>
                  <a:srgbClr val="00B0F0"/>
                </a:solidFill>
              </a:rPr>
              <a:t> </a:t>
            </a:r>
            <a:r>
              <a:rPr lang="pt-BR">
                <a:solidFill>
                  <a:srgbClr val="006600"/>
                </a:solidFill>
              </a:rPr>
              <a:t>em um conjunto de 7 ou 8 discos de 24 horas cada um. Neste caso registrador troca automaticamente o disco após as 24 horas de utilização de cada um.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475656" y="3542489"/>
            <a:ext cx="2808312" cy="28799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bg1"/>
                </a:solidFill>
              </a:rPr>
              <a:t> Resolução 92/99 CONTRAN – ANEXO I</a:t>
            </a:r>
          </a:p>
        </p:txBody>
      </p:sp>
      <p:pic>
        <p:nvPicPr>
          <p:cNvPr id="7" name="Picture 4" descr="Disco_V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71" y="1995686"/>
            <a:ext cx="1685089" cy="1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827970" y="1635646"/>
            <a:ext cx="1685089" cy="288032"/>
          </a:xfrm>
          <a:prstGeom prst="rect">
            <a:avLst/>
          </a:prstGeom>
          <a:solidFill>
            <a:schemeClr val="tx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24 horas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7020272" y="1275566"/>
            <a:ext cx="1584176" cy="288032"/>
          </a:xfrm>
          <a:prstGeom prst="rect">
            <a:avLst/>
          </a:prstGeom>
          <a:solidFill>
            <a:schemeClr val="tx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7 ou 8 dias</a:t>
            </a:r>
          </a:p>
        </p:txBody>
      </p:sp>
      <p:pic>
        <p:nvPicPr>
          <p:cNvPr id="10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52949"/>
            <a:ext cx="1584176" cy="321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231884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139952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MODELOS DE TACÓGRAFOS</a:t>
            </a:r>
          </a:p>
        </p:txBody>
      </p:sp>
      <p:pic>
        <p:nvPicPr>
          <p:cNvPr id="11" name="Picture 5" descr="13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73" y="2643758"/>
            <a:ext cx="1805942" cy="205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1707654"/>
            <a:ext cx="41764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altLang="pt-BR">
                <a:latin typeface="Arial" panose="020B0604020202020204" pitchFamily="34" charset="0"/>
              </a:rPr>
              <a:t>Tacógrafo MECÂNICO</a:t>
            </a: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2771800" y="2353985"/>
            <a:ext cx="6120680" cy="249299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altLang="pt-BR">
                <a:solidFill>
                  <a:srgbClr val="006600"/>
                </a:solidFill>
                <a:latin typeface="Arial" panose="020B0604020202020204" pitchFamily="34" charset="0"/>
              </a:rPr>
              <a:t>Características: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Possui um conjunto de três agulhas ou sondas metálicas.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Registram por pressão e de forma contínua todas as leituras sobre o disco diagrama.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Característica básica: seu funcionamento é ocasionado por um cabo mecânico que é acoplado na saída da caixa de cambio.</a:t>
            </a:r>
            <a:endParaRPr lang="pt-BR" altLang="pt-BR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139952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MODELOS DE TACÓGRAFOS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707654"/>
            <a:ext cx="41764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pt-BR" altLang="pt-BR">
                <a:latin typeface="Arial" panose="020B0604020202020204" pitchFamily="34" charset="0"/>
              </a:rPr>
              <a:t>Tacógrafo ELETRÔNICO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987824" y="2139702"/>
            <a:ext cx="5904656" cy="236988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altLang="pt-BR">
                <a:solidFill>
                  <a:srgbClr val="006600"/>
                </a:solidFill>
                <a:latin typeface="Arial" panose="020B0604020202020204" pitchFamily="34" charset="0"/>
              </a:rPr>
              <a:t>Características: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Realiza as mesmas medidas do mecânico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Pode incorporar mais controles 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Ligado eletronicamente ao veículo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Sua característica fundamental é a utilização de um cabo elétrico em substituição ao cabo mecânico</a:t>
            </a:r>
            <a:endParaRPr lang="pt-BR" altLang="pt-BR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2876925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139952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MODELOS DE TACÓGRAFOS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707654"/>
            <a:ext cx="41764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pt-BR" altLang="pt-BR">
                <a:latin typeface="Arial" panose="020B0604020202020204" pitchFamily="34" charset="0"/>
              </a:rPr>
              <a:t>Tacógrafo DIGITAL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987824" y="2139702"/>
            <a:ext cx="5904656" cy="26468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altLang="pt-BR">
                <a:solidFill>
                  <a:srgbClr val="006600"/>
                </a:solidFill>
                <a:latin typeface="Arial" panose="020B0604020202020204" pitchFamily="34" charset="0"/>
              </a:rPr>
              <a:t>Características: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Não utilizar disco diagrama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Guarda as informações em memória eletrônica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Possibilita a transferência das informações para outros tipos de mídia eletrônica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Os discos diagrama foram substituídos por cartões inteligentes (</a:t>
            </a:r>
            <a:r>
              <a:rPr lang="pt-BR" i="1"/>
              <a:t>chip</a:t>
            </a:r>
            <a:r>
              <a:rPr lang="pt-BR"/>
              <a:t>)</a:t>
            </a:r>
            <a:endParaRPr lang="pt-BR" altLang="pt-BR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790"/>
            <a:ext cx="3068420" cy="13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3134250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FUNCIONAMENTO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9582"/>
            <a:ext cx="7264673" cy="379138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024170" y="627534"/>
            <a:ext cx="3134250" cy="360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Preenchimento do Disco</a:t>
            </a:r>
          </a:p>
        </p:txBody>
      </p:sp>
    </p:spTree>
    <p:extLst>
      <p:ext uri="{BB962C8B-B14F-4D97-AF65-F5344CB8AC3E}">
        <p14:creationId xmlns:p14="http://schemas.microsoft.com/office/powerpoint/2010/main" val="3933727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57158" y="1203598"/>
            <a:ext cx="2702674" cy="42862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TRAÇÃO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3420152" y="1203598"/>
            <a:ext cx="2520000" cy="428628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ESPÉCIE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6286512" y="1203598"/>
            <a:ext cx="2428892" cy="42862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CATEGORIA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357158" y="1707654"/>
            <a:ext cx="2702674" cy="3096344"/>
          </a:xfrm>
          <a:prstGeom prst="roundRect">
            <a:avLst>
              <a:gd name="adj" fmla="val 4410"/>
            </a:avLst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►Tração animal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</a:t>
            </a:r>
            <a:r>
              <a:rPr lang="pt-BR" sz="1700" dirty="0">
                <a:solidFill>
                  <a:srgbClr val="7030A0"/>
                </a:solidFill>
                <a:latin typeface="Calibri" pitchFamily="34" charset="0"/>
              </a:rPr>
              <a:t>Reboque, Semirreboque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►Automotor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►Propulsão Humana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►Elétrico</a:t>
            </a:r>
            <a:endParaRPr lang="pt-BR" sz="22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420152" y="1707654"/>
            <a:ext cx="2520000" cy="3096343"/>
          </a:xfrm>
          <a:prstGeom prst="roundRect">
            <a:avLst>
              <a:gd name="adj" fmla="val 4010"/>
            </a:avLst>
          </a:prstGeom>
          <a:solidFill>
            <a:srgbClr val="0066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►Passageiro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►Carga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►Misto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►Competição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►Tração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►Especial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►Coleção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266842" y="1707654"/>
            <a:ext cx="2448562" cy="3096343"/>
          </a:xfrm>
          <a:prstGeom prst="roundRect">
            <a:avLst>
              <a:gd name="adj" fmla="val 4219"/>
            </a:avLst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►Oficial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►Rep. Diplomática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►Aluguel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►Particular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►Aprendizagem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- CLASSIFICAÇÃO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2774210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FUNCIONAMENTO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4932606" y="627534"/>
            <a:ext cx="4211394" cy="360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Acerto de Horas e Colocação do Disco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47614"/>
            <a:ext cx="5911328" cy="324036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60559" y="1059582"/>
            <a:ext cx="2448272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>
                <a:solidFill>
                  <a:srgbClr val="006600"/>
                </a:solidFill>
              </a:rPr>
              <a:t>Após o preenchimento e ajuste do horário, trave o disco no tacógrafo e feche-o.</a:t>
            </a:r>
          </a:p>
        </p:txBody>
      </p:sp>
    </p:spTree>
    <p:extLst>
      <p:ext uri="{BB962C8B-B14F-4D97-AF65-F5344CB8AC3E}">
        <p14:creationId xmlns:p14="http://schemas.microsoft.com/office/powerpoint/2010/main" val="4111135904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4430394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FUNCIONAMENTO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0559" y="1059582"/>
            <a:ext cx="4123409" cy="171136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1000"/>
              </a:spcAft>
            </a:pPr>
            <a:r>
              <a:rPr lang="pt-BR">
                <a:solidFill>
                  <a:srgbClr val="006600"/>
                </a:solidFill>
              </a:rPr>
              <a:t>Realizar a leitura e interpretação dos dados contidos nos discos diagramas é função indispensável para os profissionais da área do transporte rodoviário.</a:t>
            </a:r>
          </a:p>
        </p:txBody>
      </p:sp>
      <p:pic>
        <p:nvPicPr>
          <p:cNvPr id="7" name="Picture 3" descr="dis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69467" y="1874083"/>
            <a:ext cx="4233074" cy="17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6372200" y="976975"/>
            <a:ext cx="2664296" cy="504056"/>
          </a:xfrm>
          <a:prstGeom prst="lef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>
                <a:solidFill>
                  <a:srgbClr val="FF0000"/>
                </a:solidFill>
              </a:rPr>
              <a:t>Velocidade Desenvolvida</a:t>
            </a:r>
          </a:p>
        </p:txBody>
      </p:sp>
      <p:sp>
        <p:nvSpPr>
          <p:cNvPr id="8" name="Seta para a esquerda 7"/>
          <p:cNvSpPr/>
          <p:nvPr/>
        </p:nvSpPr>
        <p:spPr>
          <a:xfrm>
            <a:off x="6455992" y="1830473"/>
            <a:ext cx="2580504" cy="504056"/>
          </a:xfrm>
          <a:prstGeom prst="lef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>
                <a:solidFill>
                  <a:srgbClr val="FF0000"/>
                </a:solidFill>
              </a:rPr>
              <a:t>Distância Percorrida</a:t>
            </a:r>
          </a:p>
        </p:txBody>
      </p:sp>
      <p:sp>
        <p:nvSpPr>
          <p:cNvPr id="9" name="Seta para a esquerda 8"/>
          <p:cNvSpPr/>
          <p:nvPr/>
        </p:nvSpPr>
        <p:spPr>
          <a:xfrm>
            <a:off x="6485601" y="3617235"/>
            <a:ext cx="2520280" cy="504056"/>
          </a:xfrm>
          <a:prstGeom prst="lef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>
                <a:solidFill>
                  <a:srgbClr val="FF0000"/>
                </a:solidFill>
              </a:rPr>
              <a:t>Tempo Trabalhado</a:t>
            </a:r>
          </a:p>
        </p:txBody>
      </p:sp>
    </p:spTree>
    <p:extLst>
      <p:ext uri="{BB962C8B-B14F-4D97-AF65-F5344CB8AC3E}">
        <p14:creationId xmlns:p14="http://schemas.microsoft.com/office/powerpoint/2010/main" val="176241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5294490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IMPORTÂNCIA e OBRIGATORIEDADE DO SEU USO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203598"/>
            <a:ext cx="3888432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FF3300"/>
                </a:solidFill>
              </a:rPr>
              <a:t>O tacógrafo permite uma avaliação detalhada da viagem ao final de cada período de trabalho.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87788"/>
            <a:ext cx="4492819" cy="306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251520" y="2440508"/>
            <a:ext cx="3888432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6600"/>
                </a:solidFill>
              </a:rPr>
              <a:t>É equipamento eficiente e confiável na obtenção de dados e com baixo custo operacional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51520" y="3603669"/>
            <a:ext cx="3888432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B0F0"/>
                </a:solidFill>
              </a:rPr>
              <a:t>Ferramenta adequada para apoiar o gerenciamento da operação no transporte rodoviário de passageiros e carga.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983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5294490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IMPORTÂNCIA e OBRIGATORIEDADE DO SEU USO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23528" y="1131590"/>
            <a:ext cx="8424936" cy="3553663"/>
          </a:xfrm>
          <a:prstGeom prst="rect">
            <a:avLst/>
          </a:prstGeom>
          <a:solidFill>
            <a:srgbClr val="006600">
              <a:alpha val="10000"/>
            </a:srgbClr>
          </a:solidFill>
          <a:ln w="19050">
            <a:noFill/>
          </a:ln>
        </p:spPr>
        <p:txBody>
          <a:bodyPr wrap="square" lIns="180000" tIns="90000" rIns="180000" bIns="18000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>
                <a:solidFill>
                  <a:srgbClr val="006600"/>
                </a:solidFill>
              </a:rPr>
              <a:t>Art. 8</a:t>
            </a:r>
            <a:r>
              <a:rPr lang="pt-BR" u="words" baseline="30000">
                <a:solidFill>
                  <a:srgbClr val="006600"/>
                </a:solidFill>
              </a:rPr>
              <a:t>o</a:t>
            </a:r>
            <a:r>
              <a:rPr lang="pt-BR">
                <a:solidFill>
                  <a:srgbClr val="006600"/>
                </a:solidFill>
              </a:rPr>
              <a:t> A inobservância do disciplinado nesta Resolução constitui-se em infração de trânsito previstas nos  arts. 238 e  230, incisos, IX , X, XIV, com as penalidades constantes dos arts. 258 , inciso II, 259,  inciso II, 262  e 266, e as medidas administrativas disciplinadas nos arts. 270, 271 e 279 do Código de Trânsito Brasileiro,  não excluindo-se  outras estabelecidas em legislação específica.</a:t>
            </a:r>
          </a:p>
          <a:p>
            <a:pPr algn="just">
              <a:lnSpc>
                <a:spcPct val="150000"/>
              </a:lnSpc>
            </a:pPr>
            <a:r>
              <a:rPr lang="pt-BR"/>
              <a:t> </a:t>
            </a:r>
          </a:p>
          <a:p>
            <a:pPr algn="just">
              <a:lnSpc>
                <a:spcPct val="150000"/>
              </a:lnSpc>
            </a:pPr>
            <a:r>
              <a:rPr lang="pt-BR"/>
              <a:t>Art.  9</a:t>
            </a:r>
            <a:r>
              <a:rPr lang="pt-BR" u="words" baseline="30000"/>
              <a:t>o</a:t>
            </a:r>
            <a:r>
              <a:rPr lang="pt-BR"/>
              <a:t> A violação ou adulteração do registrador instantâneo e inalterável de velocidade e tempo sujeitará o infrator às cominações da legislação penal aplicável.</a:t>
            </a:r>
          </a:p>
        </p:txBody>
      </p:sp>
      <p:sp>
        <p:nvSpPr>
          <p:cNvPr id="5" name="Retângulo 4"/>
          <p:cNvSpPr/>
          <p:nvPr/>
        </p:nvSpPr>
        <p:spPr>
          <a:xfrm>
            <a:off x="6228184" y="4528507"/>
            <a:ext cx="2520280" cy="28799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solidFill>
                  <a:schemeClr val="bg1"/>
                </a:solidFill>
              </a:rPr>
              <a:t>Resolução 92 CONTRAN</a:t>
            </a:r>
          </a:p>
        </p:txBody>
      </p:sp>
    </p:spTree>
    <p:extLst>
      <p:ext uri="{BB962C8B-B14F-4D97-AF65-F5344CB8AC3E}">
        <p14:creationId xmlns:p14="http://schemas.microsoft.com/office/powerpoint/2010/main" val="6760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Infrações e Penalidades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CTB e Legislação Específica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355976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Infrações – Resolução 3.665 ANTT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79512" y="1576412"/>
            <a:ext cx="4176464" cy="25423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>
                <a:solidFill>
                  <a:srgbClr val="006600"/>
                </a:solidFill>
              </a:rPr>
              <a:t>Art. 49. A fiscalização para a observância deste Regulamento e de suas instruções complementares incumbe à ANTT, sem prejuízo da competência das autoridades com circunscrição sobre a via por onde transitar o veículo transportador.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91630"/>
            <a:ext cx="4233521" cy="2887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945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o 55"/>
          <p:cNvGrpSpPr/>
          <p:nvPr/>
        </p:nvGrpSpPr>
        <p:grpSpPr>
          <a:xfrm>
            <a:off x="214282" y="1142990"/>
            <a:ext cx="7072362" cy="1137273"/>
            <a:chOff x="275087" y="1450008"/>
            <a:chExt cx="6678428" cy="1137273"/>
          </a:xfrm>
        </p:grpSpPr>
        <p:pic>
          <p:nvPicPr>
            <p:cNvPr id="48" name="Imagem 47" descr="ciclomot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087" y="1450008"/>
              <a:ext cx="1289853" cy="928694"/>
            </a:xfrm>
            <a:prstGeom prst="rect">
              <a:avLst/>
            </a:prstGeom>
          </p:spPr>
        </p:pic>
        <p:sp>
          <p:nvSpPr>
            <p:cNvPr id="53" name="CaixaDeTexto 52"/>
            <p:cNvSpPr txBox="1"/>
            <p:nvPr/>
          </p:nvSpPr>
          <p:spPr>
            <a:xfrm>
              <a:off x="1785918" y="1571618"/>
              <a:ext cx="516759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+mj-lt"/>
                  <a:cs typeface="Calibri" pitchFamily="34" charset="0"/>
                </a:rPr>
                <a:t>Veículo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  <a:cs typeface="Calibri" pitchFamily="34" charset="0"/>
                </a:rPr>
                <a:t>automotor</a:t>
              </a:r>
              <a:r>
                <a:rPr lang="pt-BR" sz="2000" dirty="0">
                  <a:latin typeface="+mj-lt"/>
                  <a:cs typeface="Calibri" pitchFamily="34" charset="0"/>
                </a:rPr>
                <a:t> de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2 ou 3 rodas</a:t>
              </a:r>
              <a:r>
                <a:rPr lang="pt-BR" sz="2000" dirty="0">
                  <a:latin typeface="+mj-lt"/>
                  <a:cs typeface="Calibri" pitchFamily="34" charset="0"/>
                </a:rPr>
                <a:t> , cuja cilindrada não exceda a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50 cm</a:t>
              </a:r>
              <a:r>
                <a:rPr lang="pt-BR" sz="2000" b="1" baseline="30000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3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, </a:t>
              </a:r>
              <a:r>
                <a:rPr lang="pt-BR" sz="2000" dirty="0">
                  <a:latin typeface="+mj-lt"/>
                </a:rPr>
                <a:t>ou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</a:rPr>
                <a:t>elétrico</a:t>
              </a:r>
              <a:r>
                <a:rPr lang="pt-BR" sz="2000" dirty="0">
                  <a:latin typeface="+mj-lt"/>
                </a:rPr>
                <a:t> com máximo de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 4 kW, </a:t>
              </a:r>
              <a:r>
                <a:rPr lang="pt-BR" sz="2000" dirty="0">
                  <a:latin typeface="+mj-lt"/>
                  <a:cs typeface="Calibri" pitchFamily="34" charset="0"/>
                </a:rPr>
                <a:t>e velocidade máxima de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50 km/h</a:t>
              </a:r>
              <a:r>
                <a:rPr lang="pt-BR" sz="2000" dirty="0">
                  <a:latin typeface="+mj-lt"/>
                  <a:cs typeface="Calibri" pitchFamily="34" charset="0"/>
                </a:rPr>
                <a:t>.</a:t>
              </a:r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264454" y="2357436"/>
            <a:ext cx="6942984" cy="1071570"/>
            <a:chOff x="264454" y="2413594"/>
            <a:chExt cx="6942984" cy="1071570"/>
          </a:xfrm>
        </p:grpSpPr>
        <p:pic>
          <p:nvPicPr>
            <p:cNvPr id="51" name="Imagem 50" descr="motonet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454" y="2413594"/>
              <a:ext cx="1348610" cy="1071570"/>
            </a:xfrm>
            <a:prstGeom prst="rect">
              <a:avLst/>
            </a:prstGeom>
          </p:spPr>
        </p:pic>
        <p:sp>
          <p:nvSpPr>
            <p:cNvPr id="54" name="CaixaDeTexto 53"/>
            <p:cNvSpPr txBox="1"/>
            <p:nvPr/>
          </p:nvSpPr>
          <p:spPr>
            <a:xfrm>
              <a:off x="1785918" y="2578244"/>
              <a:ext cx="5421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+mj-lt"/>
                </a:rPr>
                <a:t>Veículo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</a:rPr>
                <a:t>automotor</a:t>
              </a:r>
              <a:r>
                <a:rPr lang="pt-BR" sz="2000" dirty="0">
                  <a:latin typeface="+mj-lt"/>
                </a:rPr>
                <a:t> de 2 rodas conduzido por condutor em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posição sentada</a:t>
              </a:r>
              <a:r>
                <a:rPr lang="pt-BR" sz="2000" dirty="0">
                  <a:latin typeface="+mj-lt"/>
                </a:rPr>
                <a:t>.</a:t>
              </a: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179390" y="3571882"/>
            <a:ext cx="7028048" cy="1214446"/>
            <a:chOff x="179390" y="3571882"/>
            <a:chExt cx="7028048" cy="1214446"/>
          </a:xfrm>
        </p:grpSpPr>
        <p:pic>
          <p:nvPicPr>
            <p:cNvPr id="47" name="Imagem 46" descr="MOTOCICLET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390" y="3571882"/>
              <a:ext cx="1559970" cy="1214446"/>
            </a:xfrm>
            <a:prstGeom prst="rect">
              <a:avLst/>
            </a:prstGeom>
          </p:spPr>
        </p:pic>
        <p:sp>
          <p:nvSpPr>
            <p:cNvPr id="55" name="CaixaDeTexto 54"/>
            <p:cNvSpPr txBox="1"/>
            <p:nvPr/>
          </p:nvSpPr>
          <p:spPr>
            <a:xfrm>
              <a:off x="1785918" y="3786196"/>
              <a:ext cx="5421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+mj-lt"/>
                </a:rPr>
                <a:t>Veículo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</a:rPr>
                <a:t>automotor</a:t>
              </a:r>
              <a:r>
                <a:rPr lang="pt-BR" sz="2000" dirty="0">
                  <a:latin typeface="+mj-lt"/>
                </a:rPr>
                <a:t> de 2 rodas conduzido por condutor em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posição montada</a:t>
              </a:r>
              <a:r>
                <a:rPr lang="pt-BR" sz="2000" dirty="0">
                  <a:latin typeface="+mj-lt"/>
                </a:rPr>
                <a:t>.</a:t>
              </a:r>
            </a:p>
          </p:txBody>
        </p:sp>
      </p:grpSp>
      <p:sp>
        <p:nvSpPr>
          <p:cNvPr id="12" name="Divisa 11"/>
          <p:cNvSpPr/>
          <p:nvPr/>
        </p:nvSpPr>
        <p:spPr>
          <a:xfrm>
            <a:off x="7312864" y="1424752"/>
            <a:ext cx="571504" cy="642942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7278876" y="2571750"/>
            <a:ext cx="571504" cy="642942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7207438" y="3857634"/>
            <a:ext cx="571504" cy="642942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894960" y="1360094"/>
            <a:ext cx="107702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ACC</a:t>
            </a:r>
            <a:br>
              <a:rPr lang="en-US" sz="3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ou</a:t>
            </a:r>
            <a:r>
              <a:rPr lang="en-US" sz="12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 cat. A)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993256" y="2500312"/>
            <a:ext cx="683200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5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7993256" y="3714758"/>
            <a:ext cx="683200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5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A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DEFINIÇÕES</a:t>
            </a:r>
          </a:p>
        </p:txBody>
      </p:sp>
    </p:spTree>
    <p:extLst>
      <p:ext uri="{BB962C8B-B14F-4D97-AF65-F5344CB8AC3E}">
        <p14:creationId xmlns:p14="http://schemas.microsoft.com/office/powerpoint/2010/main" val="160266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no Mesmo Canto Lateral 2"/>
          <p:cNvSpPr/>
          <p:nvPr/>
        </p:nvSpPr>
        <p:spPr>
          <a:xfrm rot="5400000">
            <a:off x="2141984" y="-1082402"/>
            <a:ext cx="576064" cy="4860032"/>
          </a:xfrm>
          <a:prstGeom prst="round2SameRect">
            <a:avLst>
              <a:gd name="adj1" fmla="val 38144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3000" b="1">
                <a:solidFill>
                  <a:schemeClr val="tx2"/>
                </a:solidFill>
              </a:rPr>
              <a:t>APRESENTAÇÃO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139702"/>
            <a:ext cx="7344816" cy="207120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/>
              <a:t>Para começar o curso, vamos conhecer a legislação de trânsito, especialmente quanto à circulação de veículos. Essas regras são importantes para aumentar a segurança e para organizar a circulação de veículos, pedestres e demais usuários das vias.</a:t>
            </a:r>
          </a:p>
        </p:txBody>
      </p:sp>
    </p:spTree>
    <p:extLst>
      <p:ext uri="{BB962C8B-B14F-4D97-AF65-F5344CB8AC3E}">
        <p14:creationId xmlns:p14="http://schemas.microsoft.com/office/powerpoint/2010/main" val="185689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redondar Retângulo no Mesmo Canto Lateral 19"/>
          <p:cNvSpPr/>
          <p:nvPr/>
        </p:nvSpPr>
        <p:spPr>
          <a:xfrm rot="5400000">
            <a:off x="1564556" y="-435733"/>
            <a:ext cx="360000" cy="3494647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Resolução 465/13 do Contran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6513" r="2327" b="2327"/>
          <a:stretch/>
        </p:blipFill>
        <p:spPr>
          <a:xfrm>
            <a:off x="5796136" y="976288"/>
            <a:ext cx="3024336" cy="201622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95536" y="2093429"/>
            <a:ext cx="6984776" cy="2400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dirty="0"/>
              <a:t>► Potência máxima de até </a:t>
            </a:r>
            <a:r>
              <a:rPr lang="pt-BR" sz="2500" dirty="0">
                <a:solidFill>
                  <a:srgbClr val="FF6600"/>
                </a:solidFill>
              </a:rPr>
              <a:t>350 Watts</a:t>
            </a:r>
            <a:r>
              <a:rPr lang="pt-BR" sz="2500" dirty="0"/>
              <a:t>;</a:t>
            </a:r>
          </a:p>
          <a:p>
            <a:pPr algn="just">
              <a:lnSpc>
                <a:spcPct val="150000"/>
              </a:lnSpc>
            </a:pPr>
            <a:r>
              <a:rPr lang="pt-BR" sz="2500" dirty="0"/>
              <a:t>► Velocidade máxima de </a:t>
            </a:r>
            <a:r>
              <a:rPr lang="pt-BR" sz="2500" dirty="0">
                <a:solidFill>
                  <a:srgbClr val="FF6600"/>
                </a:solidFill>
              </a:rPr>
              <a:t>25 km/h</a:t>
            </a:r>
            <a:r>
              <a:rPr lang="pt-BR" sz="2500" dirty="0"/>
              <a:t>;</a:t>
            </a:r>
          </a:p>
          <a:p>
            <a:pPr algn="just">
              <a:lnSpc>
                <a:spcPct val="150000"/>
              </a:lnSpc>
            </a:pPr>
            <a:r>
              <a:rPr lang="pt-BR" sz="2500" dirty="0"/>
              <a:t>► Funcionamento do motor somente ao pedalar;</a:t>
            </a:r>
          </a:p>
          <a:p>
            <a:pPr algn="just">
              <a:lnSpc>
                <a:spcPct val="150000"/>
              </a:lnSpc>
            </a:pPr>
            <a:r>
              <a:rPr lang="pt-BR" sz="2500" dirty="0"/>
              <a:t>► Não possuir acelerador;</a:t>
            </a:r>
            <a:endParaRPr lang="pt-BR" sz="25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BICICLETA ELÉTRICA - DEFINIÇÃO</a:t>
            </a:r>
          </a:p>
        </p:txBody>
      </p:sp>
    </p:spTree>
    <p:extLst>
      <p:ext uri="{BB962C8B-B14F-4D97-AF65-F5344CB8AC3E}">
        <p14:creationId xmlns:p14="http://schemas.microsoft.com/office/powerpoint/2010/main" val="228248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redondar Retângulo no Mesmo Canto Lateral 19"/>
          <p:cNvSpPr/>
          <p:nvPr/>
        </p:nvSpPr>
        <p:spPr>
          <a:xfrm rot="5400000">
            <a:off x="2032609" y="-903786"/>
            <a:ext cx="360000" cy="443075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Resolução 465/13 do Contran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4282" y="3200522"/>
            <a:ext cx="860619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i="1" dirty="0"/>
              <a:t>►Velocidade </a:t>
            </a:r>
            <a:r>
              <a:rPr lang="pt-BR" sz="2000" i="1" dirty="0">
                <a:solidFill>
                  <a:srgbClr val="FF6600"/>
                </a:solidFill>
              </a:rPr>
              <a:t>máxima de 6 km/h</a:t>
            </a:r>
            <a:r>
              <a:rPr lang="pt-BR" sz="2000" i="1" dirty="0"/>
              <a:t> em áreas de circulação de </a:t>
            </a:r>
            <a:r>
              <a:rPr lang="pt-BR" sz="2000" i="1" dirty="0">
                <a:solidFill>
                  <a:srgbClr val="FF6600"/>
                </a:solidFill>
              </a:rPr>
              <a:t>pedestres</a:t>
            </a:r>
            <a:r>
              <a:rPr lang="pt-BR" sz="2000" i="1" dirty="0"/>
              <a:t>;</a:t>
            </a:r>
          </a:p>
          <a:p>
            <a:pPr algn="just">
              <a:lnSpc>
                <a:spcPts val="3000"/>
              </a:lnSpc>
            </a:pPr>
            <a:r>
              <a:rPr lang="pt-BR" sz="2000" i="1" dirty="0"/>
              <a:t>► Velocidade </a:t>
            </a:r>
            <a:r>
              <a:rPr lang="pt-BR" sz="2000" i="1" dirty="0">
                <a:solidFill>
                  <a:srgbClr val="00B0F0"/>
                </a:solidFill>
              </a:rPr>
              <a:t>máxima de 20 km/h</a:t>
            </a:r>
            <a:r>
              <a:rPr lang="pt-BR" sz="2000" i="1" dirty="0"/>
              <a:t> em ciclovias e </a:t>
            </a:r>
            <a:r>
              <a:rPr lang="pt-BR" sz="2000" i="1" dirty="0">
                <a:solidFill>
                  <a:srgbClr val="00B0F0"/>
                </a:solidFill>
              </a:rPr>
              <a:t>ciclofaixas</a:t>
            </a:r>
            <a:r>
              <a:rPr lang="pt-BR" sz="2000" i="1" dirty="0"/>
              <a:t>;</a:t>
            </a:r>
          </a:p>
          <a:p>
            <a:pPr algn="just">
              <a:lnSpc>
                <a:spcPts val="3000"/>
              </a:lnSpc>
            </a:pPr>
            <a:r>
              <a:rPr lang="pt-BR" sz="2000" i="1" dirty="0"/>
              <a:t>►Equipado com </a:t>
            </a:r>
            <a:r>
              <a:rPr lang="pt-BR" sz="2000" i="1" baseline="30000" dirty="0"/>
              <a:t>1</a:t>
            </a:r>
            <a:r>
              <a:rPr lang="pt-BR" sz="2000" b="1" i="1" dirty="0"/>
              <a:t>velocímetro</a:t>
            </a:r>
            <a:r>
              <a:rPr lang="pt-BR" sz="2000" i="1" dirty="0"/>
              <a:t>, </a:t>
            </a:r>
            <a:r>
              <a:rPr lang="pt-BR" sz="2000" i="1" baseline="30000" dirty="0"/>
              <a:t>2</a:t>
            </a:r>
            <a:r>
              <a:rPr lang="pt-BR" sz="2000" b="1" i="1" dirty="0"/>
              <a:t>campainha</a:t>
            </a:r>
            <a:r>
              <a:rPr lang="pt-BR" sz="2000" i="1" dirty="0"/>
              <a:t> e </a:t>
            </a:r>
            <a:r>
              <a:rPr lang="pt-BR" sz="2000" i="1" baseline="30000" dirty="0"/>
              <a:t>3</a:t>
            </a:r>
            <a:r>
              <a:rPr lang="pt-BR" sz="2000" b="1" i="1" dirty="0"/>
              <a:t>sinalização noturna</a:t>
            </a:r>
            <a:r>
              <a:rPr lang="pt-BR" sz="2000" i="1" dirty="0"/>
              <a:t>;</a:t>
            </a:r>
          </a:p>
          <a:p>
            <a:pPr algn="just">
              <a:lnSpc>
                <a:spcPts val="3000"/>
              </a:lnSpc>
            </a:pPr>
            <a:r>
              <a:rPr lang="pt-BR" sz="2000" i="1" dirty="0"/>
              <a:t>►</a:t>
            </a:r>
            <a:r>
              <a:rPr lang="pt-BR" sz="2000" b="1" i="1" dirty="0"/>
              <a:t>Dimensões</a:t>
            </a:r>
            <a:r>
              <a:rPr lang="pt-BR" sz="2000" i="1" dirty="0"/>
              <a:t> NÃO superiores a de uma </a:t>
            </a:r>
            <a:r>
              <a:rPr lang="pt-BR" sz="2000" b="1" i="1" dirty="0">
                <a:solidFill>
                  <a:srgbClr val="7030A0"/>
                </a:solidFill>
              </a:rPr>
              <a:t>cadeira de rodas</a:t>
            </a:r>
            <a:r>
              <a:rPr lang="pt-BR" sz="2000" i="1" dirty="0"/>
              <a:t>.</a:t>
            </a:r>
            <a:endParaRPr lang="pt-BR" sz="22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AUTOPROPELIDO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76" y="577298"/>
            <a:ext cx="2492896" cy="186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/>
          <p:cNvSpPr txBox="1"/>
          <p:nvPr/>
        </p:nvSpPr>
        <p:spPr>
          <a:xfrm>
            <a:off x="214282" y="1582839"/>
            <a:ext cx="5941894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i="1" dirty="0"/>
              <a:t>Equipamento de mobilidade individual </a:t>
            </a:r>
            <a:r>
              <a:rPr lang="pt-BR" sz="2000" i="1" dirty="0">
                <a:solidFill>
                  <a:srgbClr val="FF6600"/>
                </a:solidFill>
              </a:rPr>
              <a:t>autopropelido</a:t>
            </a:r>
            <a:r>
              <a:rPr lang="pt-BR" sz="2000" i="1" dirty="0"/>
              <a:t>, </a:t>
            </a:r>
            <a:r>
              <a:rPr lang="pt-BR" sz="2000" b="1" i="1" dirty="0"/>
              <a:t>NÃO equiparado</a:t>
            </a:r>
            <a:r>
              <a:rPr lang="pt-BR" sz="2000" i="1" dirty="0"/>
              <a:t> ao ciclomotor ou bicicleta elétrica. </a:t>
            </a:r>
            <a:endParaRPr lang="pt-BR" sz="20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27584" y="2625034"/>
            <a:ext cx="7651467" cy="47705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2000" b="1" i="1" dirty="0">
                <a:solidFill>
                  <a:schemeClr val="tx1"/>
                </a:solidFill>
              </a:rPr>
              <a:t>Permitida</a:t>
            </a:r>
            <a:r>
              <a:rPr lang="pt-BR" sz="2000" i="1" dirty="0">
                <a:solidFill>
                  <a:srgbClr val="00B0F0"/>
                </a:solidFill>
              </a:rPr>
              <a:t> </a:t>
            </a:r>
            <a:r>
              <a:rPr lang="pt-BR" sz="2000" i="1" dirty="0">
                <a:solidFill>
                  <a:schemeClr val="tx1"/>
                </a:solidFill>
              </a:rPr>
              <a:t>a sua </a:t>
            </a:r>
            <a:r>
              <a:rPr lang="pt-BR" sz="2000" i="1" dirty="0">
                <a:solidFill>
                  <a:srgbClr val="00B050"/>
                </a:solidFill>
              </a:rPr>
              <a:t>circulação entre pedestres e ciclistas</a:t>
            </a:r>
            <a:r>
              <a:rPr lang="pt-BR" sz="2000" i="1" dirty="0"/>
              <a:t> </a:t>
            </a:r>
            <a:r>
              <a:rPr lang="pt-BR" sz="2000" b="1" i="1" dirty="0"/>
              <a:t>quando</a:t>
            </a:r>
            <a:r>
              <a:rPr lang="pt-BR" sz="2000" i="1" dirty="0"/>
              <a:t>:</a:t>
            </a:r>
            <a:endParaRPr lang="pt-BR" sz="20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Seta para baixo 9"/>
          <p:cNvSpPr/>
          <p:nvPr/>
        </p:nvSpPr>
        <p:spPr>
          <a:xfrm>
            <a:off x="323528" y="2625034"/>
            <a:ext cx="432048" cy="450941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Seta para baixo 11"/>
          <p:cNvSpPr/>
          <p:nvPr/>
        </p:nvSpPr>
        <p:spPr>
          <a:xfrm>
            <a:off x="8534020" y="2622677"/>
            <a:ext cx="432048" cy="450941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2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64325" y="1662360"/>
            <a:ext cx="4632219" cy="276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300" dirty="0"/>
              <a:t>Veículo com estrutura mecânica </a:t>
            </a:r>
            <a:r>
              <a:rPr lang="pt-BR" sz="2300" dirty="0">
                <a:solidFill>
                  <a:srgbClr val="00B050"/>
                </a:solidFill>
              </a:rPr>
              <a:t>similar às motocicletas</a:t>
            </a:r>
            <a:r>
              <a:rPr lang="pt-BR" sz="2300" dirty="0"/>
              <a:t>, dotado de </a:t>
            </a:r>
            <a:r>
              <a:rPr lang="pt-BR" sz="2300" dirty="0">
                <a:solidFill>
                  <a:srgbClr val="FF6600"/>
                </a:solidFill>
              </a:rPr>
              <a:t>três rodas</a:t>
            </a:r>
            <a:r>
              <a:rPr lang="pt-BR" sz="2300" dirty="0"/>
              <a:t> dispostas simetricamente, com motor de propulsão com cilindrada </a:t>
            </a:r>
            <a:r>
              <a:rPr lang="pt-BR" sz="2300" dirty="0">
                <a:solidFill>
                  <a:srgbClr val="00B0F0"/>
                </a:solidFill>
              </a:rPr>
              <a:t>superior a 50 cm</a:t>
            </a:r>
            <a:r>
              <a:rPr lang="pt-BR" sz="2300" baseline="30000" dirty="0">
                <a:solidFill>
                  <a:srgbClr val="00B0F0"/>
                </a:solidFill>
              </a:rPr>
              <a:t>3</a:t>
            </a:r>
            <a:r>
              <a:rPr lang="pt-BR" sz="2300" dirty="0"/>
              <a:t>, conduzido por condutor em posição </a:t>
            </a:r>
            <a:r>
              <a:rPr lang="pt-BR" sz="2300" b="1" dirty="0"/>
              <a:t>montada</a:t>
            </a:r>
            <a:r>
              <a:rPr lang="pt-BR" sz="2300" dirty="0"/>
              <a:t> ou </a:t>
            </a:r>
            <a:r>
              <a:rPr lang="pt-BR" sz="2300" b="1" dirty="0"/>
              <a:t>sentada</a:t>
            </a:r>
            <a:r>
              <a:rPr lang="pt-BR" sz="2300" dirty="0"/>
              <a:t>.</a:t>
            </a:r>
            <a:endParaRPr lang="pt-BR" sz="23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678" y="2739675"/>
            <a:ext cx="3347864" cy="21363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TRICICLO- DEFINIÇÃO</a:t>
            </a:r>
          </a:p>
        </p:txBody>
      </p:sp>
      <p:sp>
        <p:nvSpPr>
          <p:cNvPr id="10" name="Divisa 9"/>
          <p:cNvSpPr/>
          <p:nvPr/>
        </p:nvSpPr>
        <p:spPr>
          <a:xfrm>
            <a:off x="5372812" y="827877"/>
            <a:ext cx="1113419" cy="1668967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533216" y="123478"/>
            <a:ext cx="1711192" cy="3077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just"/>
            <a:r>
              <a:rPr lang="en-US" sz="20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12" name="Arredondar Retângulo no Mesmo Canto Lateral 19">
            <a:extLst>
              <a:ext uri="{FF2B5EF4-FFF2-40B4-BE49-F238E27FC236}">
                <a16:creationId xmlns:a16="http://schemas.microsoft.com/office/drawing/2014/main" id="{05AFEBC7-86FC-4291-BE7A-539C4DDC5868}"/>
              </a:ext>
            </a:extLst>
          </p:cNvPr>
          <p:cNvSpPr/>
          <p:nvPr/>
        </p:nvSpPr>
        <p:spPr>
          <a:xfrm rot="5400000">
            <a:off x="1492548" y="-363725"/>
            <a:ext cx="360000" cy="3350631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 </a:t>
            </a:r>
            <a:r>
              <a:rPr lang="pt-BR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/ Contran</a:t>
            </a:r>
            <a:endParaRPr lang="pt-B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582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7194" y="1541594"/>
            <a:ext cx="8301580" cy="12281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300" dirty="0"/>
              <a:t>Veículo </a:t>
            </a:r>
            <a:r>
              <a:rPr lang="pt-BR" sz="2300" dirty="0">
                <a:solidFill>
                  <a:srgbClr val="FF6600"/>
                </a:solidFill>
              </a:rPr>
              <a:t>automotor</a:t>
            </a:r>
            <a:r>
              <a:rPr lang="pt-BR" sz="2300" dirty="0"/>
              <a:t> com estrutura mecânica </a:t>
            </a:r>
            <a:r>
              <a:rPr lang="pt-BR" sz="2300" b="1" dirty="0"/>
              <a:t>similar às motocicletas</a:t>
            </a:r>
            <a:r>
              <a:rPr lang="pt-BR" sz="2300" dirty="0"/>
              <a:t>, dotado de </a:t>
            </a:r>
            <a:r>
              <a:rPr lang="pt-BR" sz="2300" dirty="0">
                <a:solidFill>
                  <a:srgbClr val="00B0F0"/>
                </a:solidFill>
              </a:rPr>
              <a:t>4 rodas</a:t>
            </a:r>
            <a:r>
              <a:rPr lang="pt-BR" sz="2300" dirty="0"/>
              <a:t>, com peso máximo de </a:t>
            </a:r>
            <a:r>
              <a:rPr lang="pt-BR" sz="2300" dirty="0">
                <a:solidFill>
                  <a:srgbClr val="00B050"/>
                </a:solidFill>
              </a:rPr>
              <a:t>400kg </a:t>
            </a:r>
            <a:r>
              <a:rPr lang="pt-BR" sz="2300" dirty="0"/>
              <a:t>(550kg quando para carga)  ou </a:t>
            </a:r>
            <a:r>
              <a:rPr lang="pt-BR" sz="2300" dirty="0">
                <a:solidFill>
                  <a:srgbClr val="FF6600"/>
                </a:solidFill>
              </a:rPr>
              <a:t>elétrico</a:t>
            </a:r>
            <a:r>
              <a:rPr lang="pt-BR" sz="2300" dirty="0"/>
              <a:t> com potência máxima </a:t>
            </a:r>
            <a:r>
              <a:rPr lang="pt-BR" sz="2300" dirty="0">
                <a:solidFill>
                  <a:srgbClr val="00B050"/>
                </a:solidFill>
              </a:rPr>
              <a:t>15kW</a:t>
            </a:r>
            <a:r>
              <a:rPr lang="pt-BR" sz="2300" dirty="0"/>
              <a:t>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655" y="2959664"/>
            <a:ext cx="2784329" cy="185877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QUADRICICLO - DEFINIÇÃO</a:t>
            </a:r>
          </a:p>
        </p:txBody>
      </p:sp>
      <p:sp>
        <p:nvSpPr>
          <p:cNvPr id="11" name="Divisa 10"/>
          <p:cNvSpPr/>
          <p:nvPr/>
        </p:nvSpPr>
        <p:spPr>
          <a:xfrm>
            <a:off x="4788024" y="3187347"/>
            <a:ext cx="864096" cy="1403403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796136" y="2980730"/>
            <a:ext cx="1437894" cy="1631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ctr" anchorCtr="1">
            <a:noAutofit/>
          </a:bodyPr>
          <a:lstStyle/>
          <a:p>
            <a:pPr algn="just"/>
            <a:r>
              <a:rPr lang="en-US" sz="1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8" name="Arredondar Retângulo no Mesmo Canto Lateral 19">
            <a:extLst>
              <a:ext uri="{FF2B5EF4-FFF2-40B4-BE49-F238E27FC236}">
                <a16:creationId xmlns:a16="http://schemas.microsoft.com/office/drawing/2014/main" id="{65A13C92-FAA1-41CF-89DA-E217B93DDD83}"/>
              </a:ext>
            </a:extLst>
          </p:cNvPr>
          <p:cNvSpPr/>
          <p:nvPr/>
        </p:nvSpPr>
        <p:spPr>
          <a:xfrm rot="5400000">
            <a:off x="1564556" y="-435733"/>
            <a:ext cx="360000" cy="3494647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Resolução 573/15 do Contran</a:t>
            </a:r>
          </a:p>
        </p:txBody>
      </p:sp>
    </p:spTree>
    <p:extLst>
      <p:ext uri="{BB962C8B-B14F-4D97-AF65-F5344CB8AC3E}">
        <p14:creationId xmlns:p14="http://schemas.microsoft.com/office/powerpoint/2010/main" val="2432595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- Placas de Identificação</a:t>
            </a:r>
          </a:p>
        </p:txBody>
      </p:sp>
      <p:pic>
        <p:nvPicPr>
          <p:cNvPr id="83" name="Imagem 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2849" r="53943" b="73058"/>
          <a:stretch>
            <a:fillRect/>
          </a:stretch>
        </p:blipFill>
        <p:spPr>
          <a:xfrm>
            <a:off x="363524" y="2276745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2" name="Imagem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8" t="2849" r="8531" b="73058"/>
          <a:stretch>
            <a:fillRect/>
          </a:stretch>
        </p:blipFill>
        <p:spPr>
          <a:xfrm>
            <a:off x="2741811" y="2255303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1" name="Imagem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35082" r="53943" b="40825"/>
          <a:stretch>
            <a:fillRect/>
          </a:stretch>
        </p:blipFill>
        <p:spPr>
          <a:xfrm>
            <a:off x="6217692" y="2260552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0" name="Imagem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8" t="35530" r="8531" b="40377"/>
          <a:stretch>
            <a:fillRect/>
          </a:stretch>
        </p:blipFill>
        <p:spPr>
          <a:xfrm>
            <a:off x="5045499" y="4336860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79" name="Imagem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66714" r="53943" b="9193"/>
          <a:stretch>
            <a:fillRect/>
          </a:stretch>
        </p:blipFill>
        <p:spPr>
          <a:xfrm>
            <a:off x="360133" y="4336860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78" name="Imagem 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8" t="66962" r="8682" b="8945"/>
          <a:stretch>
            <a:fillRect/>
          </a:stretch>
        </p:blipFill>
        <p:spPr>
          <a:xfrm>
            <a:off x="2735748" y="4334769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4" name="Imagem 83" descr="placapretodourad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250" y="3461997"/>
            <a:ext cx="1490730" cy="541632"/>
          </a:xfrm>
          <a:prstGeom prst="rect">
            <a:avLst/>
          </a:prstGeom>
        </p:spPr>
      </p:pic>
      <p:pic>
        <p:nvPicPr>
          <p:cNvPr id="85" name="Imagem 84" descr="placacinzapret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366803"/>
            <a:ext cx="1490730" cy="541632"/>
          </a:xfrm>
          <a:prstGeom prst="rect">
            <a:avLst/>
          </a:prstGeom>
        </p:spPr>
      </p:pic>
      <p:pic>
        <p:nvPicPr>
          <p:cNvPr id="86" name="Imagem 85" descr="placapretocinza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694" y="3461997"/>
            <a:ext cx="1490730" cy="541632"/>
          </a:xfrm>
          <a:prstGeom prst="rect">
            <a:avLst/>
          </a:prstGeom>
        </p:spPr>
      </p:pic>
      <p:pic>
        <p:nvPicPr>
          <p:cNvPr id="87" name="Imagem 86" descr="PLACA OFICIA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4207" y="1395088"/>
            <a:ext cx="1443844" cy="469502"/>
          </a:xfrm>
          <a:prstGeom prst="rect">
            <a:avLst/>
          </a:prstGeom>
        </p:spPr>
      </p:pic>
      <p:pic>
        <p:nvPicPr>
          <p:cNvPr id="88" name="Imagem 87" descr="placabrancovermelho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6656" y="1364272"/>
            <a:ext cx="1490730" cy="541632"/>
          </a:xfrm>
          <a:prstGeom prst="rect">
            <a:avLst/>
          </a:prstGeom>
        </p:spPr>
      </p:pic>
      <p:pic>
        <p:nvPicPr>
          <p:cNvPr id="89" name="Imagem 88" descr="placaverdebranco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765" y="3461997"/>
            <a:ext cx="1490897" cy="541692"/>
          </a:xfrm>
          <a:prstGeom prst="rect">
            <a:avLst/>
          </a:prstGeom>
        </p:spPr>
      </p:pic>
      <p:pic>
        <p:nvPicPr>
          <p:cNvPr id="90" name="Imagem 89" descr="placaazulbranco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5170" y="3461997"/>
            <a:ext cx="1490730" cy="541632"/>
          </a:xfrm>
          <a:prstGeom prst="rect">
            <a:avLst/>
          </a:prstGeom>
        </p:spPr>
      </p:pic>
      <p:pic>
        <p:nvPicPr>
          <p:cNvPr id="91" name="Imagem 90" descr="placavermelhobranco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0489" y="1366803"/>
            <a:ext cx="1490730" cy="541632"/>
          </a:xfrm>
          <a:prstGeom prst="rect">
            <a:avLst/>
          </a:prstGeom>
        </p:spPr>
      </p:pic>
      <p:sp>
        <p:nvSpPr>
          <p:cNvPr id="92" name="Retângulo 91"/>
          <p:cNvSpPr/>
          <p:nvPr/>
        </p:nvSpPr>
        <p:spPr>
          <a:xfrm>
            <a:off x="368437" y="1142001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PARTICULAR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2739836" y="1149598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OFICIAL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7374548" y="1142001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APRENDIZAGEM</a:t>
            </a:r>
          </a:p>
        </p:txBody>
      </p:sp>
      <p:sp>
        <p:nvSpPr>
          <p:cNvPr id="96" name="Retângulo 95"/>
          <p:cNvSpPr/>
          <p:nvPr/>
        </p:nvSpPr>
        <p:spPr>
          <a:xfrm>
            <a:off x="5018760" y="1149598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ALUGUEL</a:t>
            </a:r>
          </a:p>
        </p:txBody>
      </p:sp>
      <p:sp>
        <p:nvSpPr>
          <p:cNvPr id="99" name="Retângulo 98"/>
          <p:cNvSpPr/>
          <p:nvPr/>
        </p:nvSpPr>
        <p:spPr>
          <a:xfrm>
            <a:off x="386011" y="3242443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EXPER/FABRICAN</a:t>
            </a:r>
          </a:p>
        </p:txBody>
      </p:sp>
      <p:sp>
        <p:nvSpPr>
          <p:cNvPr id="100" name="Retângulo 99"/>
          <p:cNvSpPr/>
          <p:nvPr/>
        </p:nvSpPr>
        <p:spPr>
          <a:xfrm>
            <a:off x="2739208" y="3242443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COLEÇÃO</a:t>
            </a:r>
          </a:p>
        </p:txBody>
      </p:sp>
      <p:sp>
        <p:nvSpPr>
          <p:cNvPr id="101" name="Retângulo 100"/>
          <p:cNvSpPr/>
          <p:nvPr/>
        </p:nvSpPr>
        <p:spPr>
          <a:xfrm>
            <a:off x="5060551" y="3248896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DIPLOMÁTICO</a:t>
            </a:r>
          </a:p>
        </p:txBody>
      </p:sp>
      <p:sp>
        <p:nvSpPr>
          <p:cNvPr id="102" name="Retângulo 101"/>
          <p:cNvSpPr/>
          <p:nvPr/>
        </p:nvSpPr>
        <p:spPr>
          <a:xfrm>
            <a:off x="7373766" y="3248896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AUTORIDADES</a:t>
            </a:r>
          </a:p>
        </p:txBody>
      </p:sp>
      <p:sp>
        <p:nvSpPr>
          <p:cNvPr id="105" name="Retângulo 104"/>
          <p:cNvSpPr/>
          <p:nvPr/>
        </p:nvSpPr>
        <p:spPr>
          <a:xfrm>
            <a:off x="6231040" y="2007628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COMERCIAL</a:t>
            </a:r>
          </a:p>
        </p:txBody>
      </p:sp>
      <p:sp>
        <p:nvSpPr>
          <p:cNvPr id="106" name="Retângulo 105"/>
          <p:cNvSpPr/>
          <p:nvPr/>
        </p:nvSpPr>
        <p:spPr>
          <a:xfrm>
            <a:off x="380612" y="4101207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ESPECIAL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282083" y="1076145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7" name="Retângulo de cantos arredondados 106"/>
          <p:cNvSpPr/>
          <p:nvPr/>
        </p:nvSpPr>
        <p:spPr>
          <a:xfrm>
            <a:off x="2644041" y="1076145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8" name="Retângulo de cantos arredondados 107"/>
          <p:cNvSpPr/>
          <p:nvPr/>
        </p:nvSpPr>
        <p:spPr>
          <a:xfrm>
            <a:off x="4932040" y="1076145"/>
            <a:ext cx="3949948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9" name="Retângulo de cantos arredondados 108"/>
          <p:cNvSpPr/>
          <p:nvPr/>
        </p:nvSpPr>
        <p:spPr>
          <a:xfrm>
            <a:off x="273821" y="3147814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0" name="Retângulo de cantos arredondados 109"/>
          <p:cNvSpPr/>
          <p:nvPr/>
        </p:nvSpPr>
        <p:spPr>
          <a:xfrm>
            <a:off x="2639192" y="3147814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1" name="Retângulo de cantos arredondados 110"/>
          <p:cNvSpPr/>
          <p:nvPr/>
        </p:nvSpPr>
        <p:spPr>
          <a:xfrm>
            <a:off x="4970489" y="3160536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6" grpId="0" animBg="1"/>
      <p:bldP spid="99" grpId="0" animBg="1"/>
      <p:bldP spid="100" grpId="0" animBg="1"/>
      <p:bldP spid="101" grpId="0" animBg="1"/>
      <p:bldP spid="102" grpId="0" animBg="1"/>
      <p:bldP spid="105" grpId="0" animBg="1"/>
      <p:bldP spid="106" grpId="0" animBg="1"/>
      <p:bldP spid="5" grpId="0" animBg="1"/>
      <p:bldP spid="107" grpId="0" animBg="1"/>
      <p:bldP spid="108" grpId="0" animBg="1"/>
      <p:bldP spid="109" grpId="0" animBg="1"/>
      <p:bldP spid="110" grpId="0" animBg="1"/>
      <p:bldP spid="1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/>
          <p:cNvGrpSpPr/>
          <p:nvPr/>
        </p:nvGrpSpPr>
        <p:grpSpPr>
          <a:xfrm>
            <a:off x="5000628" y="1571618"/>
            <a:ext cx="3571900" cy="428628"/>
            <a:chOff x="5000628" y="1571618"/>
            <a:chExt cx="3571900" cy="428628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5000628" y="1571618"/>
              <a:ext cx="2214578" cy="428628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latin typeface="Calibri" pitchFamily="34" charset="0"/>
                  <a:cs typeface="Calibri" pitchFamily="34" charset="0"/>
                </a:rPr>
                <a:t>Largura Máxima</a:t>
              </a:r>
            </a:p>
          </p:txBody>
        </p:sp>
        <p:sp>
          <p:nvSpPr>
            <p:cNvPr id="10" name="Retângulo de cantos arredondados 9"/>
            <p:cNvSpPr/>
            <p:nvPr/>
          </p:nvSpPr>
          <p:spPr>
            <a:xfrm>
              <a:off x="7286644" y="1571618"/>
              <a:ext cx="1285884" cy="428628"/>
            </a:xfrm>
            <a:prstGeom prst="round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2,60 M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5000630" y="2285999"/>
            <a:ext cx="3574893" cy="428628"/>
            <a:chOff x="5000628" y="2143122"/>
            <a:chExt cx="3574893" cy="428628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5000628" y="2143122"/>
              <a:ext cx="2214578" cy="428628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latin typeface="Calibri" pitchFamily="34" charset="0"/>
                  <a:cs typeface="Calibri" pitchFamily="34" charset="0"/>
                </a:rPr>
                <a:t>Altura Máxima</a:t>
              </a:r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7289637" y="2143122"/>
              <a:ext cx="1285884" cy="428628"/>
            </a:xfrm>
            <a:prstGeom prst="round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4,40 M</a:t>
              </a:r>
            </a:p>
          </p:txBody>
        </p:sp>
      </p:grpSp>
      <p:sp>
        <p:nvSpPr>
          <p:cNvPr id="13" name="Retângulo de cantos arredondados 12"/>
          <p:cNvSpPr/>
          <p:nvPr/>
        </p:nvSpPr>
        <p:spPr>
          <a:xfrm>
            <a:off x="214282" y="1571618"/>
            <a:ext cx="4143404" cy="42862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latin typeface="Calibri" pitchFamily="34" charset="0"/>
                <a:cs typeface="Calibri" pitchFamily="34" charset="0"/>
              </a:rPr>
              <a:t>Comprimento Máximo </a:t>
            </a:r>
          </a:p>
        </p:txBody>
      </p:sp>
      <p:grpSp>
        <p:nvGrpSpPr>
          <p:cNvPr id="32" name="Grupo 31"/>
          <p:cNvGrpSpPr/>
          <p:nvPr/>
        </p:nvGrpSpPr>
        <p:grpSpPr>
          <a:xfrm>
            <a:off x="214282" y="2143123"/>
            <a:ext cx="4143404" cy="428628"/>
            <a:chOff x="214282" y="2143122"/>
            <a:chExt cx="4143404" cy="428628"/>
          </a:xfrm>
        </p:grpSpPr>
        <p:sp>
          <p:nvSpPr>
            <p:cNvPr id="14" name="Retângulo de cantos arredondados 13"/>
            <p:cNvSpPr/>
            <p:nvPr/>
          </p:nvSpPr>
          <p:spPr>
            <a:xfrm>
              <a:off x="3071802" y="2143122"/>
              <a:ext cx="128588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14,00 M</a:t>
              </a:r>
            </a:p>
          </p:txBody>
        </p:sp>
        <p:sp>
          <p:nvSpPr>
            <p:cNvPr id="15" name="Retângulo de cantos arredondados 14"/>
            <p:cNvSpPr/>
            <p:nvPr/>
          </p:nvSpPr>
          <p:spPr>
            <a:xfrm>
              <a:off x="214282" y="2143122"/>
              <a:ext cx="271464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Veículo Simples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214282" y="2714626"/>
            <a:ext cx="4143404" cy="428628"/>
            <a:chOff x="214282" y="2714626"/>
            <a:chExt cx="4143404" cy="428628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3071802" y="2714626"/>
              <a:ext cx="128588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18,60 M</a:t>
              </a:r>
            </a:p>
          </p:txBody>
        </p:sp>
        <p:sp>
          <p:nvSpPr>
            <p:cNvPr id="20" name="Retângulo de cantos arredondados 19"/>
            <p:cNvSpPr/>
            <p:nvPr/>
          </p:nvSpPr>
          <p:spPr>
            <a:xfrm>
              <a:off x="214282" y="2714626"/>
              <a:ext cx="271464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Veículo Articulado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214282" y="3286131"/>
            <a:ext cx="4143404" cy="428628"/>
            <a:chOff x="214282" y="3286130"/>
            <a:chExt cx="4143404" cy="428628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3071802" y="3286130"/>
              <a:ext cx="128588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19,80 M</a:t>
              </a:r>
            </a:p>
          </p:txBody>
        </p:sp>
        <p:sp>
          <p:nvSpPr>
            <p:cNvPr id="25" name="Retângulo de cantos arredondados 24"/>
            <p:cNvSpPr/>
            <p:nvPr/>
          </p:nvSpPr>
          <p:spPr>
            <a:xfrm>
              <a:off x="214282" y="3286130"/>
              <a:ext cx="271464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Veículo c/ Reboque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214282" y="3857634"/>
            <a:ext cx="4143404" cy="428628"/>
            <a:chOff x="214282" y="3857634"/>
            <a:chExt cx="4143404" cy="428628"/>
          </a:xfrm>
        </p:grpSpPr>
        <p:sp>
          <p:nvSpPr>
            <p:cNvPr id="26" name="Retângulo de cantos arredondados 25"/>
            <p:cNvSpPr/>
            <p:nvPr/>
          </p:nvSpPr>
          <p:spPr>
            <a:xfrm>
              <a:off x="3071802" y="3857634"/>
              <a:ext cx="128588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22,40 M</a:t>
              </a:r>
            </a:p>
          </p:txBody>
        </p:sp>
        <p:sp>
          <p:nvSpPr>
            <p:cNvPr id="27" name="Retângulo de cantos arredondados 26"/>
            <p:cNvSpPr/>
            <p:nvPr/>
          </p:nvSpPr>
          <p:spPr>
            <a:xfrm>
              <a:off x="214282" y="3857634"/>
              <a:ext cx="271464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Veículo Cegonha</a:t>
              </a:r>
            </a:p>
          </p:txBody>
        </p:sp>
      </p:grpSp>
      <p:pic>
        <p:nvPicPr>
          <p:cNvPr id="31" name="Imagem 30" descr="caminhao_ba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2928940"/>
            <a:ext cx="3143272" cy="173037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- DIMENSÕES</a:t>
            </a:r>
          </a:p>
        </p:txBody>
      </p:sp>
    </p:spTree>
    <p:extLst>
      <p:ext uri="{BB962C8B-B14F-4D97-AF65-F5344CB8AC3E}">
        <p14:creationId xmlns:p14="http://schemas.microsoft.com/office/powerpoint/2010/main" val="18375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– Equipamentos Obrigatórios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110718" y="1062114"/>
            <a:ext cx="2880320" cy="3831832"/>
          </a:xfrm>
          <a:prstGeom prst="roundRect">
            <a:avLst>
              <a:gd name="adj" fmla="val 1244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pt-BR" sz="13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►Para-choques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►Limpador e Lavador de para-brisa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►Para-sol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►Faróis e Faroletes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►Lanterna traseira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►Luz de freio, de ré e de placa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►Retrorrefletores traseiros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►Velocímetro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►Freio de serviço / estacionamento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►Cinto de segurança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►Silenciador do motor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►Macaco, chave de roda / fenda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►Roda sobressalente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►DRL – Luz de Rodagem Diurna</a:t>
            </a: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3152312" y="1131590"/>
            <a:ext cx="2880320" cy="2157708"/>
          </a:xfrm>
          <a:prstGeom prst="roundRect">
            <a:avLst>
              <a:gd name="adj" fmla="val 1244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►Farol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►Lanterna traseira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►Luz de freio e de Placa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►Velocímetro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►Controle de ruído do motor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►Controle de temperatura (escape)</a:t>
            </a:r>
          </a:p>
        </p:txBody>
      </p:sp>
      <p:sp>
        <p:nvSpPr>
          <p:cNvPr id="36" name="Retângulo de cantos arredondados 35"/>
          <p:cNvSpPr/>
          <p:nvPr/>
        </p:nvSpPr>
        <p:spPr>
          <a:xfrm>
            <a:off x="3152312" y="3363838"/>
            <a:ext cx="2880320" cy="1509636"/>
          </a:xfrm>
          <a:prstGeom prst="roundRect">
            <a:avLst>
              <a:gd name="adj" fmla="val 1244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►Farol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►Lanterna traseira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►Velocímetro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►Controle de ruído do motor</a:t>
            </a:r>
          </a:p>
        </p:txBody>
      </p:sp>
      <p:sp>
        <p:nvSpPr>
          <p:cNvPr id="37" name="Retângulo de cantos arredondados 36"/>
          <p:cNvSpPr/>
          <p:nvPr/>
        </p:nvSpPr>
        <p:spPr>
          <a:xfrm>
            <a:off x="6173592" y="776930"/>
            <a:ext cx="2880320" cy="2514900"/>
          </a:xfrm>
          <a:prstGeom prst="roundRect">
            <a:avLst>
              <a:gd name="adj" fmla="val 12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►Faróis e Faroletes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►Lanterna traseira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►Luz de placa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►Alerta sonoro de marcha à ré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►Pisca-alerta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►Faixas Retrorrefletoras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►Velocímetro / Tacógrafo (+ 60 km/h)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►Cinto de segurança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►Pneus em boas condiçõe</a:t>
            </a:r>
            <a:r>
              <a:rPr lang="pt-BR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38" name="Retângulo de cantos arredondados 37"/>
          <p:cNvSpPr/>
          <p:nvPr/>
        </p:nvSpPr>
        <p:spPr>
          <a:xfrm>
            <a:off x="6186846" y="3363838"/>
            <a:ext cx="2880320" cy="1509636"/>
          </a:xfrm>
          <a:prstGeom prst="roundRect">
            <a:avLst>
              <a:gd name="adj" fmla="val 1244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►Para-choque traseiro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►Protetor roda traseira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►Lanterna traseira e laterais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►Luz de freio e de placa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►Freio de serviço / estacionamento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7956376" y="3363838"/>
            <a:ext cx="1110790" cy="334608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REBOQUE </a:t>
            </a:r>
          </a:p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SEMIRREBOQUE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7918931" y="774749"/>
            <a:ext cx="1134981" cy="18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TRATORES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5021305" y="1131590"/>
            <a:ext cx="1014542" cy="574639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MOTOCICLETA</a:t>
            </a:r>
          </a:p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MOTONETA</a:t>
            </a:r>
          </a:p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TRICICLO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5018090" y="3363839"/>
            <a:ext cx="1014542" cy="213492"/>
          </a:xfrm>
          <a:prstGeom prst="rect">
            <a:avLst/>
          </a:prstGeom>
          <a:solidFill>
            <a:srgbClr val="7030A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CICLOMOTOR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107504" y="1059582"/>
            <a:ext cx="2880212" cy="180000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AUTOMOTORES e ÔNIBUS ELÉTRICOS</a:t>
            </a:r>
          </a:p>
        </p:txBody>
      </p:sp>
    </p:spTree>
    <p:extLst>
      <p:ext uri="{BB962C8B-B14F-4D97-AF65-F5344CB8AC3E}">
        <p14:creationId xmlns:p14="http://schemas.microsoft.com/office/powerpoint/2010/main" val="357119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6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1" dur="500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6" dur="500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1" dur="500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9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4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9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4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  <p:bldP spid="6" grpId="0" animBg="1"/>
      <p:bldP spid="39" grpId="0" animBg="1"/>
      <p:bldP spid="40" grpId="0" animBg="1"/>
      <p:bldP spid="4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255846" y="1218000"/>
            <a:ext cx="2628000" cy="1368000"/>
            <a:chOff x="214282" y="1500180"/>
            <a:chExt cx="2143140" cy="1357322"/>
          </a:xfrm>
        </p:grpSpPr>
        <p:sp>
          <p:nvSpPr>
            <p:cNvPr id="9" name="Retângulo 8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Catadióptrico</a:t>
              </a: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►Retrorefletores Traseiros de cor Vermelha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3256242" y="1218000"/>
            <a:ext cx="2628000" cy="1368000"/>
            <a:chOff x="214282" y="1500180"/>
            <a:chExt cx="2143140" cy="1357322"/>
          </a:xfrm>
        </p:grpSpPr>
        <p:sp>
          <p:nvSpPr>
            <p:cNvPr id="18" name="Retângulo 17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Extintor de Incêndio</a:t>
              </a: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>
                <a:buFont typeface="Wingdings" pitchFamily="2" charset="2"/>
                <a:buChar char="ü"/>
              </a:pPr>
              <a:endParaRPr lang="pt-BR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►Classes ABC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►Valide de 5 anos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271844" y="1218000"/>
            <a:ext cx="2628000" cy="1368000"/>
            <a:chOff x="214282" y="1500180"/>
            <a:chExt cx="2143140" cy="1357322"/>
          </a:xfrm>
        </p:grpSpPr>
        <p:sp>
          <p:nvSpPr>
            <p:cNvPr id="21" name="Retângulo 20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Tacógrafo</a:t>
              </a: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►Veículos Escolares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►Coletivos + 10 Lugares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►Carga + 19 T / 4.536 kg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255846" y="2859782"/>
            <a:ext cx="2628000" cy="1368000"/>
            <a:chOff x="214282" y="1500180"/>
            <a:chExt cx="2143140" cy="1357322"/>
          </a:xfrm>
        </p:grpSpPr>
        <p:sp>
          <p:nvSpPr>
            <p:cNvPr id="24" name="Retângulo 23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Chave de Fenda</a:t>
              </a: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►Para remoção de Calotas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3256242" y="2870460"/>
            <a:ext cx="2628000" cy="1368000"/>
            <a:chOff x="214282" y="1500180"/>
            <a:chExt cx="2143140" cy="1357322"/>
          </a:xfrm>
        </p:grpSpPr>
        <p:sp>
          <p:nvSpPr>
            <p:cNvPr id="27" name="Retângulo 26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Cinto de Segurança</a:t>
              </a:r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►Para Árvore de Transmissão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6271844" y="2859782"/>
            <a:ext cx="2628000" cy="1368000"/>
            <a:chOff x="214282" y="1500180"/>
            <a:chExt cx="2143140" cy="1357322"/>
          </a:xfrm>
        </p:grpSpPr>
        <p:sp>
          <p:nvSpPr>
            <p:cNvPr id="30" name="Retângulo 29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Bicicletas</a:t>
              </a:r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►Dispositivo Sonoro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►Catadióptricos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►Retrovisor Esquerdo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0" y="4443958"/>
            <a:ext cx="9144000" cy="3600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Extintor Opcional ► </a:t>
            </a:r>
            <a:r>
              <a:rPr lang="pt-BR" sz="1600" dirty="0">
                <a:solidFill>
                  <a:schemeClr val="tx1"/>
                </a:solidFill>
              </a:rPr>
              <a:t>para</a:t>
            </a:r>
            <a:r>
              <a:rPr lang="pt-BR" sz="1600" b="1" dirty="0">
                <a:solidFill>
                  <a:schemeClr val="tx1"/>
                </a:solidFill>
              </a:rPr>
              <a:t> carros, utilitários, camionetas, caminhonetes </a:t>
            </a:r>
            <a:r>
              <a:rPr lang="pt-BR" sz="1600" dirty="0">
                <a:solidFill>
                  <a:schemeClr val="tx1"/>
                </a:solidFill>
              </a:rPr>
              <a:t>e</a:t>
            </a:r>
            <a:r>
              <a:rPr lang="pt-BR" sz="1600" b="1" dirty="0">
                <a:solidFill>
                  <a:schemeClr val="tx1"/>
                </a:solidFill>
              </a:rPr>
              <a:t> triciclos de cabine fechada.</a:t>
            </a:r>
            <a:endParaRPr lang="pt-BR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– Equipamentos Obrigatórios</a:t>
            </a:r>
          </a:p>
        </p:txBody>
      </p:sp>
    </p:spTree>
    <p:extLst>
      <p:ext uri="{BB962C8B-B14F-4D97-AF65-F5344CB8AC3E}">
        <p14:creationId xmlns:p14="http://schemas.microsoft.com/office/powerpoint/2010/main" val="39459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 DE TRÂNSITO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523220"/>
          </a:xfrm>
          <a:prstGeom prst="rect">
            <a:avLst/>
          </a:prstGeom>
          <a:solidFill>
            <a:srgbClr val="C0000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rgbClr val="C00000"/>
                </a:solidFill>
              </a:rPr>
              <a:t>SINALIZAÇÃO VIÁRIA</a:t>
            </a:r>
          </a:p>
        </p:txBody>
      </p:sp>
    </p:spTree>
    <p:extLst>
      <p:ext uri="{BB962C8B-B14F-4D97-AF65-F5344CB8AC3E}">
        <p14:creationId xmlns:p14="http://schemas.microsoft.com/office/powerpoint/2010/main" val="977144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249241" y="1305197"/>
            <a:ext cx="5546896" cy="927554"/>
          </a:xfrm>
          <a:prstGeom prst="roundRect">
            <a:avLst>
              <a:gd name="adj" fmla="val 777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latin typeface="Calibri" pitchFamily="34" charset="0"/>
              </a:rPr>
              <a:t>Todo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</a:rPr>
              <a:t>cidadão</a:t>
            </a:r>
            <a:r>
              <a:rPr lang="pt-BR" sz="2000" i="1" dirty="0">
                <a:latin typeface="Calibri" pitchFamily="34" charset="0"/>
              </a:rPr>
              <a:t> tem o direito de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</a:rPr>
              <a:t>solicitar</a:t>
            </a:r>
            <a:r>
              <a:rPr lang="pt-BR" sz="2000" i="1" dirty="0">
                <a:solidFill>
                  <a:srgbClr val="008000"/>
                </a:solidFill>
                <a:latin typeface="Calibri" pitchFamily="34" charset="0"/>
              </a:rPr>
              <a:t>,</a:t>
            </a:r>
            <a:r>
              <a:rPr lang="pt-BR" sz="2000" i="1" dirty="0">
                <a:latin typeface="Calibri" pitchFamily="34" charset="0"/>
              </a:rPr>
              <a:t> ao órgão de trânsito, a implantação de sinalização viária.</a:t>
            </a:r>
            <a:endParaRPr lang="pt-BR" sz="20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Preliminares</a:t>
            </a:r>
          </a:p>
        </p:txBody>
      </p:sp>
      <p:sp>
        <p:nvSpPr>
          <p:cNvPr id="4" name="Seta: Dobrada 3">
            <a:extLst>
              <a:ext uri="{FF2B5EF4-FFF2-40B4-BE49-F238E27FC236}">
                <a16:creationId xmlns:a16="http://schemas.microsoft.com/office/drawing/2014/main" id="{AC988B3E-50CC-4723-BB4C-226B0480E9E6}"/>
              </a:ext>
            </a:extLst>
          </p:cNvPr>
          <p:cNvSpPr/>
          <p:nvPr/>
        </p:nvSpPr>
        <p:spPr>
          <a:xfrm flipV="1">
            <a:off x="720197" y="2325631"/>
            <a:ext cx="792088" cy="792088"/>
          </a:xfrm>
          <a:prstGeom prst="bentArrow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3DCBDBE-8788-4637-84EE-02F30090A47F}"/>
              </a:ext>
            </a:extLst>
          </p:cNvPr>
          <p:cNvSpPr txBox="1"/>
          <p:nvPr/>
        </p:nvSpPr>
        <p:spPr>
          <a:xfrm>
            <a:off x="1512285" y="2560950"/>
            <a:ext cx="7274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O órgão de trânsito tem o DEVER de responder, por escrito, </a:t>
            </a:r>
            <a:r>
              <a:rPr lang="pt-BR" sz="2000" b="1" dirty="0"/>
              <a:t>quando </a:t>
            </a:r>
          </a:p>
          <a:p>
            <a:r>
              <a:rPr lang="pt-BR" sz="2000" b="1" dirty="0"/>
              <a:t>será atendida a solicitação</a:t>
            </a:r>
            <a:r>
              <a:rPr lang="pt-BR" sz="2000" dirty="0"/>
              <a:t> ou </a:t>
            </a:r>
            <a:r>
              <a:rPr lang="pt-BR" sz="2000" u="sng" dirty="0"/>
              <a:t>justificar a sua recusa</a:t>
            </a:r>
            <a:r>
              <a:rPr lang="pt-BR" sz="2000" dirty="0"/>
              <a:t>.</a:t>
            </a:r>
          </a:p>
        </p:txBody>
      </p:sp>
      <p:pic>
        <p:nvPicPr>
          <p:cNvPr id="13" name="Imagem 12" descr="Texto&#10;&#10;Descrição gerada automaticamente">
            <a:extLst>
              <a:ext uri="{FF2B5EF4-FFF2-40B4-BE49-F238E27FC236}">
                <a16:creationId xmlns:a16="http://schemas.microsoft.com/office/drawing/2014/main" id="{669B782A-789E-4EA4-B10E-038359736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5" b="15035"/>
          <a:stretch/>
        </p:blipFill>
        <p:spPr>
          <a:xfrm>
            <a:off x="1331640" y="3723878"/>
            <a:ext cx="1636521" cy="942944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16357E7-CFCF-4A71-A0A2-D2343F737B26}"/>
              </a:ext>
            </a:extLst>
          </p:cNvPr>
          <p:cNvSpPr/>
          <p:nvPr/>
        </p:nvSpPr>
        <p:spPr>
          <a:xfrm>
            <a:off x="2771800" y="3723878"/>
            <a:ext cx="5365734" cy="942944"/>
          </a:xfrm>
          <a:prstGeom prst="rect">
            <a:avLst/>
          </a:prstGeom>
          <a:solidFill>
            <a:srgbClr val="F1696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u="sng" dirty="0">
                <a:solidFill>
                  <a:schemeClr val="bg1"/>
                </a:solidFill>
              </a:rPr>
              <a:t>Não é</a:t>
            </a:r>
            <a:r>
              <a:rPr lang="pt-BR" sz="2000" dirty="0">
                <a:solidFill>
                  <a:schemeClr val="bg1"/>
                </a:solidFill>
              </a:rPr>
              <a:t> atribuído ao cidadão o DIREITO ou DEVER 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de </a:t>
            </a:r>
            <a:r>
              <a:rPr lang="pt-BR" sz="2000" b="1" dirty="0">
                <a:solidFill>
                  <a:schemeClr val="bg1"/>
                </a:solidFill>
              </a:rPr>
              <a:t>implantar</a:t>
            </a:r>
            <a:r>
              <a:rPr lang="pt-BR" sz="2000" dirty="0">
                <a:solidFill>
                  <a:schemeClr val="bg1"/>
                </a:solidFill>
              </a:rPr>
              <a:t> sinalização de trânsito.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16662E1-03A8-4B80-BEC8-6A9C85266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63" y="830836"/>
            <a:ext cx="2688976" cy="157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no Mesmo Canto Lateral 2"/>
          <p:cNvSpPr/>
          <p:nvPr/>
        </p:nvSpPr>
        <p:spPr>
          <a:xfrm rot="5400000">
            <a:off x="2141984" y="-1082402"/>
            <a:ext cx="576064" cy="4860032"/>
          </a:xfrm>
          <a:prstGeom prst="round2SameRect">
            <a:avLst>
              <a:gd name="adj1" fmla="val 38144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3000" b="1">
                <a:solidFill>
                  <a:schemeClr val="tx2"/>
                </a:solidFill>
              </a:rPr>
              <a:t>OBJETIVOS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99592" y="2043301"/>
            <a:ext cx="7704856" cy="244682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Conhecer as categorias de habilitação e a relação com veículos conduzidos;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Apresentar a documentação exigida para condutor e veículo;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Conhecer a sinalização viária básica;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Conhecer as infrações, crimes de trânsito e penalidades segundo o CTB;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Apresentar as regras gerais de estacionamento, parada, conduta e circulação.</a:t>
            </a:r>
          </a:p>
        </p:txBody>
      </p:sp>
    </p:spTree>
    <p:extLst>
      <p:ext uri="{BB962C8B-B14F-4D97-AF65-F5344CB8AC3E}">
        <p14:creationId xmlns:p14="http://schemas.microsoft.com/office/powerpoint/2010/main" val="4464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Preliminares</a:t>
            </a:r>
          </a:p>
        </p:txBody>
      </p:sp>
      <p:pic>
        <p:nvPicPr>
          <p:cNvPr id="4" name="Imagem 3" descr="Placa de sinalização de trânsito em esquina de rua&#10;&#10;Descrição gerada automaticamente">
            <a:extLst>
              <a:ext uri="{FF2B5EF4-FFF2-40B4-BE49-F238E27FC236}">
                <a16:creationId xmlns:a16="http://schemas.microsoft.com/office/drawing/2014/main" id="{3F0DA0B7-A992-4208-A2C2-8DABCB32D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5"/>
          <a:stretch/>
        </p:blipFill>
        <p:spPr>
          <a:xfrm>
            <a:off x="6660232" y="1563638"/>
            <a:ext cx="2194553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E326B42-564B-40FA-A4A4-D955D774762D}"/>
              </a:ext>
            </a:extLst>
          </p:cNvPr>
          <p:cNvSpPr txBox="1"/>
          <p:nvPr/>
        </p:nvSpPr>
        <p:spPr>
          <a:xfrm>
            <a:off x="467544" y="1779662"/>
            <a:ext cx="6311677" cy="1860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pt-BR" sz="2500" i="1" dirty="0"/>
              <a:t>A </a:t>
            </a:r>
            <a:r>
              <a:rPr lang="pt-BR" sz="2500" b="1" i="1" dirty="0">
                <a:solidFill>
                  <a:srgbClr val="00B0F0"/>
                </a:solidFill>
              </a:rPr>
              <a:t>sinalização</a:t>
            </a:r>
            <a:r>
              <a:rPr lang="pt-BR" sz="2500" i="1" dirty="0"/>
              <a:t> nas vias pertencentes aos </a:t>
            </a:r>
            <a:r>
              <a:rPr lang="pt-BR" sz="2500" b="1" i="1" dirty="0"/>
              <a:t>condomínios</a:t>
            </a:r>
            <a:r>
              <a:rPr lang="pt-BR" sz="2500" i="1" dirty="0"/>
              <a:t>, nas vias e áreas de </a:t>
            </a:r>
            <a:r>
              <a:rPr lang="pt-BR" sz="2500" b="1" i="1" dirty="0"/>
              <a:t>estacionamento privado de uso coletivo</a:t>
            </a:r>
            <a:r>
              <a:rPr lang="pt-BR" sz="2500" i="1" dirty="0"/>
              <a:t> é </a:t>
            </a:r>
            <a:r>
              <a:rPr lang="pt-BR" sz="2500" i="1" dirty="0">
                <a:solidFill>
                  <a:srgbClr val="FF6600"/>
                </a:solidFill>
              </a:rPr>
              <a:t>responsabilidade de seu proprietário</a:t>
            </a:r>
            <a:r>
              <a:rPr lang="pt-BR" sz="2500" i="1" dirty="0"/>
              <a:t> </a:t>
            </a:r>
            <a:r>
              <a:rPr lang="pt-BR" sz="1000" i="1" dirty="0"/>
              <a:t>(CTB, art. 80 § 3º)</a:t>
            </a:r>
          </a:p>
        </p:txBody>
      </p:sp>
    </p:spTree>
    <p:extLst>
      <p:ext uri="{BB962C8B-B14F-4D97-AF65-F5344CB8AC3E}">
        <p14:creationId xmlns:p14="http://schemas.microsoft.com/office/powerpoint/2010/main" val="23534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de cantos arredondados 16"/>
          <p:cNvSpPr/>
          <p:nvPr/>
        </p:nvSpPr>
        <p:spPr>
          <a:xfrm>
            <a:off x="4071934" y="1724222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1. VERTICAL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6682614" y="1724222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Placas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4071934" y="2263200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2. HORIZONTAL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6682614" y="2263200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Marcações no Piso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4071934" y="2802178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3. DISP. AUXILIARES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6682614" y="2802178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Barreiras, Tachões...</a:t>
            </a: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4071934" y="3341156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4. LUMINOSA</a:t>
            </a: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6682614" y="3341156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Semáforo</a:t>
            </a: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4071934" y="3880134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5. SONORA</a:t>
            </a: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6682614" y="3880134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Silvos (apitos)</a:t>
            </a:r>
          </a:p>
        </p:txBody>
      </p:sp>
      <p:sp>
        <p:nvSpPr>
          <p:cNvPr id="32" name="Retângulo de cantos arredondados 31"/>
          <p:cNvSpPr/>
          <p:nvPr/>
        </p:nvSpPr>
        <p:spPr>
          <a:xfrm>
            <a:off x="4071934" y="4419112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6. GESTUAL</a:t>
            </a: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6682614" y="4419112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Agente / Condutor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4071934" y="1231655"/>
            <a:ext cx="4786346" cy="3231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tx2"/>
                </a:solidFill>
              </a:rPr>
              <a:t>Código de Trânsito Brasileiro em seu artigo 87</a:t>
            </a:r>
          </a:p>
        </p:txBody>
      </p:sp>
      <p:pic>
        <p:nvPicPr>
          <p:cNvPr id="39" name="Imagem 38" descr="SINALIZACA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78735"/>
            <a:ext cx="3648045" cy="3079653"/>
          </a:xfrm>
          <a:prstGeom prst="rect">
            <a:avLst/>
          </a:prstGeom>
        </p:spPr>
      </p:pic>
      <p:sp>
        <p:nvSpPr>
          <p:cNvPr id="40" name="Arredondar Retângulo no Mesmo Canto Lateral 39"/>
          <p:cNvSpPr/>
          <p:nvPr/>
        </p:nvSpPr>
        <p:spPr>
          <a:xfrm rot="5400000">
            <a:off x="1640270" y="-428609"/>
            <a:ext cx="360000" cy="3646075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SINALIZAÇÃO DE TRÂNSITO</a:t>
            </a:r>
          </a:p>
        </p:txBody>
      </p:sp>
      <p:sp>
        <p:nvSpPr>
          <p:cNvPr id="41" name="Divisa 40"/>
          <p:cNvSpPr/>
          <p:nvPr/>
        </p:nvSpPr>
        <p:spPr>
          <a:xfrm>
            <a:off x="6305968" y="1763134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2" name="Divisa 41"/>
          <p:cNvSpPr/>
          <p:nvPr/>
        </p:nvSpPr>
        <p:spPr>
          <a:xfrm>
            <a:off x="6305968" y="2285998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3" name="Divisa 42"/>
          <p:cNvSpPr/>
          <p:nvPr/>
        </p:nvSpPr>
        <p:spPr>
          <a:xfrm>
            <a:off x="6305968" y="2815248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4" name="Divisa 43"/>
          <p:cNvSpPr/>
          <p:nvPr/>
        </p:nvSpPr>
        <p:spPr>
          <a:xfrm>
            <a:off x="6305968" y="3376726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Divisa 44"/>
          <p:cNvSpPr/>
          <p:nvPr/>
        </p:nvSpPr>
        <p:spPr>
          <a:xfrm>
            <a:off x="6305968" y="3899590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6" name="Divisa 45"/>
          <p:cNvSpPr/>
          <p:nvPr/>
        </p:nvSpPr>
        <p:spPr>
          <a:xfrm>
            <a:off x="6305968" y="4428840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0" y="1745316"/>
            <a:ext cx="3714744" cy="321471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/ CLASSIFICAÇÃO</a:t>
            </a:r>
          </a:p>
        </p:txBody>
      </p:sp>
    </p:spTree>
    <p:extLst>
      <p:ext uri="{BB962C8B-B14F-4D97-AF65-F5344CB8AC3E}">
        <p14:creationId xmlns:p14="http://schemas.microsoft.com/office/powerpoint/2010/main" val="95654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1714480" y="1235694"/>
            <a:ext cx="6834836" cy="8572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060575" indent="-1258888">
              <a:buNone/>
            </a:pPr>
            <a:r>
              <a:rPr lang="pt-BR" sz="2200" dirty="0">
                <a:latin typeface="Calibri" pitchFamily="34" charset="0"/>
              </a:rPr>
              <a:t>Ordem do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</a:rPr>
              <a:t>Agente de Trânsito </a:t>
            </a:r>
            <a:r>
              <a:rPr lang="pt-BR" sz="2200" dirty="0">
                <a:latin typeface="Calibri" pitchFamily="34" charset="0"/>
              </a:rPr>
              <a:t>sobre as Normas de Circulação e Outros Sinais</a:t>
            </a:r>
            <a:endParaRPr lang="pt-BR" sz="2200" dirty="0"/>
          </a:p>
        </p:txBody>
      </p:sp>
      <p:pic>
        <p:nvPicPr>
          <p:cNvPr id="13" name="Imagem 12" descr="guarda s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142989"/>
            <a:ext cx="928693" cy="1159711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1714480" y="2569212"/>
            <a:ext cx="6834836" cy="8572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060575" indent="-1166813">
              <a:buNone/>
            </a:pPr>
            <a:r>
              <a:rPr lang="pt-BR" sz="2200" dirty="0">
                <a:latin typeface="Calibri" pitchFamily="34" charset="0"/>
              </a:rPr>
              <a:t>As indicações do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</a:rPr>
              <a:t>Semáforo </a:t>
            </a:r>
            <a:r>
              <a:rPr lang="pt-BR" sz="2200" dirty="0">
                <a:latin typeface="Calibri" pitchFamily="34" charset="0"/>
              </a:rPr>
              <a:t>sobre os demais sinais</a:t>
            </a:r>
            <a:endParaRPr lang="pt-BR" sz="2200" dirty="0"/>
          </a:p>
        </p:txBody>
      </p:sp>
      <p:pic>
        <p:nvPicPr>
          <p:cNvPr id="14" name="Imagem 13" descr="semáfo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405070"/>
            <a:ext cx="833437" cy="116681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714480" y="3857634"/>
            <a:ext cx="6834836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060575" indent="-1166813">
              <a:buNone/>
            </a:pPr>
            <a:r>
              <a:rPr lang="pt-BR" sz="2200" dirty="0">
                <a:latin typeface="Calibri" pitchFamily="34" charset="0"/>
              </a:rPr>
              <a:t>As indicações dos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</a:rPr>
              <a:t>Sinais </a:t>
            </a:r>
            <a:r>
              <a:rPr lang="pt-BR" sz="2200" dirty="0">
                <a:latin typeface="Calibri" pitchFamily="34" charset="0"/>
              </a:rPr>
              <a:t>sobre as demais Normas de Trânsito</a:t>
            </a:r>
            <a:endParaRPr lang="pt-BR" sz="2200" dirty="0"/>
          </a:p>
        </p:txBody>
      </p:sp>
      <p:pic>
        <p:nvPicPr>
          <p:cNvPr id="15" name="Imagem 14" descr="demais sinai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907806"/>
            <a:ext cx="1136468" cy="690562"/>
          </a:xfrm>
          <a:prstGeom prst="rect">
            <a:avLst/>
          </a:prstGeom>
        </p:spPr>
      </p:pic>
      <p:sp>
        <p:nvSpPr>
          <p:cNvPr id="19" name="Retângulo de cantos arredondados 18"/>
          <p:cNvSpPr/>
          <p:nvPr/>
        </p:nvSpPr>
        <p:spPr>
          <a:xfrm>
            <a:off x="1785918" y="1296140"/>
            <a:ext cx="642942" cy="7143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itchFamily="34" charset="0"/>
              </a:rPr>
              <a:t>1º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1785918" y="2643188"/>
            <a:ext cx="642942" cy="71438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itchFamily="34" charset="0"/>
              </a:rPr>
              <a:t>2º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1785918" y="3929072"/>
            <a:ext cx="642942" cy="71438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itchFamily="34" charset="0"/>
              </a:rPr>
              <a:t>3º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HIERARQUIA </a:t>
            </a:r>
            <a:r>
              <a:rPr lang="pt-BR" sz="1000" b="1" dirty="0"/>
              <a:t>(CTB art. 89)</a:t>
            </a:r>
          </a:p>
        </p:txBody>
      </p:sp>
    </p:spTree>
    <p:extLst>
      <p:ext uri="{BB962C8B-B14F-4D97-AF65-F5344CB8AC3E}">
        <p14:creationId xmlns:p14="http://schemas.microsoft.com/office/powerpoint/2010/main" val="26990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3428992" y="1214428"/>
            <a:ext cx="5214974" cy="918021"/>
            <a:chOff x="3786182" y="1500174"/>
            <a:chExt cx="4143404" cy="721980"/>
          </a:xfrm>
        </p:grpSpPr>
        <p:pic>
          <p:nvPicPr>
            <p:cNvPr id="10" name="Imagem 9" descr="placa par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6512" y="1500174"/>
              <a:ext cx="857256" cy="685805"/>
            </a:xfrm>
            <a:prstGeom prst="rect">
              <a:avLst/>
            </a:prstGeom>
          </p:spPr>
        </p:pic>
        <p:pic>
          <p:nvPicPr>
            <p:cNvPr id="11" name="Imagem 10" descr="Proibido para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3438" y="1500174"/>
              <a:ext cx="730470" cy="714380"/>
            </a:xfrm>
            <a:prstGeom prst="rect">
              <a:avLst/>
            </a:prstGeom>
          </p:spPr>
        </p:pic>
        <p:pic>
          <p:nvPicPr>
            <p:cNvPr id="13" name="Imagem 12" descr="preferencia.jpe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15206" y="1571612"/>
              <a:ext cx="714380" cy="650542"/>
            </a:xfrm>
            <a:prstGeom prst="rect">
              <a:avLst/>
            </a:prstGeom>
          </p:spPr>
        </p:pic>
        <p:pic>
          <p:nvPicPr>
            <p:cNvPr id="14" name="Imagem 13" descr="altura permitida.jpe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00694" y="1500174"/>
              <a:ext cx="714380" cy="714380"/>
            </a:xfrm>
            <a:prstGeom prst="rect">
              <a:avLst/>
            </a:prstGeom>
          </p:spPr>
        </p:pic>
        <p:pic>
          <p:nvPicPr>
            <p:cNvPr id="15" name="Imagem 14" descr="velocidade permitida.jpe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86182" y="1500175"/>
              <a:ext cx="714380" cy="714380"/>
            </a:xfrm>
            <a:prstGeom prst="rect">
              <a:avLst/>
            </a:prstGeom>
          </p:spPr>
        </p:pic>
      </p:grpSp>
      <p:sp>
        <p:nvSpPr>
          <p:cNvPr id="22" name="Retângulo de cantos arredondados 21"/>
          <p:cNvSpPr/>
          <p:nvPr/>
        </p:nvSpPr>
        <p:spPr>
          <a:xfrm>
            <a:off x="285720" y="1357304"/>
            <a:ext cx="2714644" cy="5715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3428992" y="2500312"/>
            <a:ext cx="2428892" cy="1000132"/>
            <a:chOff x="3143240" y="2500306"/>
            <a:chExt cx="2000264" cy="857256"/>
          </a:xfrm>
        </p:grpSpPr>
        <p:pic>
          <p:nvPicPr>
            <p:cNvPr id="20" name="Imagem 19" descr="placa curva a direira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86248" y="2500306"/>
              <a:ext cx="857256" cy="857256"/>
            </a:xfrm>
            <a:prstGeom prst="rect">
              <a:avLst/>
            </a:prstGeom>
          </p:spPr>
        </p:pic>
        <p:pic>
          <p:nvPicPr>
            <p:cNvPr id="21" name="Imagem 20" descr="placa curva a direira - Cópia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43240" y="2500306"/>
              <a:ext cx="857256" cy="857256"/>
            </a:xfrm>
            <a:prstGeom prst="rect">
              <a:avLst/>
            </a:prstGeom>
          </p:spPr>
        </p:pic>
      </p:grpSp>
      <p:sp>
        <p:nvSpPr>
          <p:cNvPr id="23" name="Retângulo de cantos arredondados 22"/>
          <p:cNvSpPr/>
          <p:nvPr/>
        </p:nvSpPr>
        <p:spPr>
          <a:xfrm>
            <a:off x="285720" y="2701000"/>
            <a:ext cx="271464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ADVERTÊNCIA</a:t>
            </a:r>
          </a:p>
        </p:txBody>
      </p:sp>
      <p:pic>
        <p:nvPicPr>
          <p:cNvPr id="17" name="Imagem 16" descr="indicação local sentido e distancia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28992" y="3862405"/>
            <a:ext cx="1900242" cy="960337"/>
          </a:xfrm>
          <a:prstGeom prst="rect">
            <a:avLst/>
          </a:prstGeom>
        </p:spPr>
      </p:pic>
      <p:pic>
        <p:nvPicPr>
          <p:cNvPr id="18" name="Imagem 17" descr="serv aux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43570" y="3878913"/>
            <a:ext cx="1643074" cy="978853"/>
          </a:xfrm>
          <a:prstGeom prst="rect">
            <a:avLst/>
          </a:prstGeom>
        </p:spPr>
      </p:pic>
      <p:sp>
        <p:nvSpPr>
          <p:cNvPr id="24" name="Retângulo de cantos arredondados 23"/>
          <p:cNvSpPr/>
          <p:nvPr/>
        </p:nvSpPr>
        <p:spPr>
          <a:xfrm>
            <a:off x="285720" y="4070733"/>
            <a:ext cx="2714644" cy="5715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INDICAÇÃO</a:t>
            </a:r>
          </a:p>
        </p:txBody>
      </p:sp>
      <p:pic>
        <p:nvPicPr>
          <p:cNvPr id="30" name="Imagem 29" descr="button_Atr_turistico_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572396" y="3856419"/>
            <a:ext cx="1000132" cy="100013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8" y="2486825"/>
            <a:ext cx="1013258" cy="109662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548" y="2468192"/>
            <a:ext cx="1028980" cy="102898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SINALIZAÇÃO VERTICAL</a:t>
            </a:r>
          </a:p>
        </p:txBody>
      </p:sp>
    </p:spTree>
    <p:extLst>
      <p:ext uri="{BB962C8B-B14F-4D97-AF65-F5344CB8AC3E}">
        <p14:creationId xmlns:p14="http://schemas.microsoft.com/office/powerpoint/2010/main" val="34352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2214546" y="1142990"/>
            <a:ext cx="6143668" cy="428628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/>
          <a:effectLst>
            <a:outerShdw dist="20000" dir="5400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FINALIDADE ► </a:t>
            </a:r>
            <a:r>
              <a:rPr lang="pt-BR" sz="22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Proibir</a:t>
            </a:r>
            <a:r>
              <a:rPr lang="pt-BR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2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Obrigar</a:t>
            </a:r>
            <a:r>
              <a:rPr lang="pt-BR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2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Restringir</a:t>
            </a:r>
            <a:endParaRPr lang="pt-BR" sz="2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214546" y="1886276"/>
            <a:ext cx="5143536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lang="pt-BR" sz="2500" dirty="0">
                <a:solidFill>
                  <a:schemeClr val="tx1"/>
                </a:solidFill>
                <a:latin typeface="Calibri" pitchFamily="34" charset="0"/>
              </a:rPr>
              <a:t>►São placas </a:t>
            </a:r>
            <a:r>
              <a:rPr lang="pt-BR" sz="2500" b="1" dirty="0">
                <a:solidFill>
                  <a:srgbClr val="FF6600"/>
                </a:solidFill>
                <a:latin typeface="+mj-lt"/>
                <a:cs typeface="MV Boli" pitchFamily="2" charset="0"/>
              </a:rPr>
              <a:t>IMPERATIVAS</a:t>
            </a:r>
            <a:endParaRPr lang="pt-BR" sz="2500" dirty="0">
              <a:solidFill>
                <a:srgbClr val="FF6600"/>
              </a:solidFill>
              <a:latin typeface="+mj-lt"/>
            </a:endParaRPr>
          </a:p>
          <a:p>
            <a:pPr>
              <a:lnSpc>
                <a:spcPts val="4000"/>
              </a:lnSpc>
            </a:pPr>
            <a:r>
              <a:rPr lang="pt-BR" sz="2500" dirty="0">
                <a:solidFill>
                  <a:schemeClr val="tx1"/>
                </a:solidFill>
                <a:latin typeface="Calibri" pitchFamily="34" charset="0"/>
              </a:rPr>
              <a:t>►Exprimem sentido de </a:t>
            </a:r>
            <a:r>
              <a:rPr lang="pt-BR" sz="2500" b="1" dirty="0">
                <a:solidFill>
                  <a:srgbClr val="FF6600"/>
                </a:solidFill>
                <a:latin typeface="+mj-lt"/>
                <a:cs typeface="MV Boli" pitchFamily="2" charset="0"/>
              </a:rPr>
              <a:t>IMPOSIÇÃO</a:t>
            </a:r>
            <a:endParaRPr lang="pt-BR" sz="2500" dirty="0">
              <a:solidFill>
                <a:srgbClr val="FF6600"/>
              </a:solidFill>
              <a:latin typeface="+mj-lt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1285852" y="3143254"/>
            <a:ext cx="3357586" cy="1143008"/>
            <a:chOff x="2214546" y="3429006"/>
            <a:chExt cx="3071834" cy="1000132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2214546" y="3429006"/>
              <a:ext cx="3071834" cy="1000132"/>
            </a:xfrm>
            <a:prstGeom prst="round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pt-BR" b="1" i="1" dirty="0">
                  <a:latin typeface="Calibri" pitchFamily="34" charset="0"/>
                  <a:cs typeface="Calibri" pitchFamily="34" charset="0"/>
                </a:rPr>
                <a:t>Dê a Preferência</a:t>
              </a:r>
            </a:p>
          </p:txBody>
        </p:sp>
        <p:grpSp>
          <p:nvGrpSpPr>
            <p:cNvPr id="22" name="Grupo 21"/>
            <p:cNvGrpSpPr/>
            <p:nvPr/>
          </p:nvGrpSpPr>
          <p:grpSpPr>
            <a:xfrm>
              <a:off x="2285984" y="3429006"/>
              <a:ext cx="1000132" cy="965384"/>
              <a:chOff x="714348" y="3286130"/>
              <a:chExt cx="1000132" cy="965384"/>
            </a:xfrm>
          </p:grpSpPr>
          <p:pic>
            <p:nvPicPr>
              <p:cNvPr id="17" name="Imagem 16" descr="Dê a preferênci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96419" y="3508084"/>
                <a:ext cx="857256" cy="743430"/>
              </a:xfrm>
              <a:prstGeom prst="rect">
                <a:avLst/>
              </a:prstGeom>
            </p:spPr>
          </p:pic>
          <p:sp>
            <p:nvSpPr>
              <p:cNvPr id="20" name="Retângulo 19"/>
              <p:cNvSpPr/>
              <p:nvPr/>
            </p:nvSpPr>
            <p:spPr>
              <a:xfrm>
                <a:off x="714348" y="3286130"/>
                <a:ext cx="1000132" cy="2143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Triangular</a:t>
                </a:r>
              </a:p>
            </p:txBody>
          </p:sp>
        </p:grpSp>
      </p:grpSp>
      <p:grpSp>
        <p:nvGrpSpPr>
          <p:cNvPr id="25" name="Grupo 24"/>
          <p:cNvGrpSpPr/>
          <p:nvPr/>
        </p:nvGrpSpPr>
        <p:grpSpPr>
          <a:xfrm>
            <a:off x="5072066" y="3143254"/>
            <a:ext cx="3357586" cy="1143008"/>
            <a:chOff x="6000760" y="3429006"/>
            <a:chExt cx="3071834" cy="1000132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6000760" y="3429006"/>
              <a:ext cx="3071834" cy="1000132"/>
            </a:xfrm>
            <a:prstGeom prst="round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pt-BR" b="1" i="1" dirty="0">
                  <a:latin typeface="Calibri" pitchFamily="34" charset="0"/>
                  <a:cs typeface="Calibri" pitchFamily="34" charset="0"/>
                </a:rPr>
                <a:t>Parada Obrigatória</a:t>
              </a:r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6037306" y="3429006"/>
              <a:ext cx="1000132" cy="955374"/>
              <a:chOff x="6072198" y="3143254"/>
              <a:chExt cx="1000132" cy="955374"/>
            </a:xfrm>
          </p:grpSpPr>
          <p:pic>
            <p:nvPicPr>
              <p:cNvPr id="18" name="Imagem 17" descr="parada obrigatória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225707" y="3365208"/>
                <a:ext cx="723770" cy="733420"/>
              </a:xfrm>
              <a:prstGeom prst="rect">
                <a:avLst/>
              </a:prstGeom>
            </p:spPr>
          </p:pic>
          <p:sp>
            <p:nvSpPr>
              <p:cNvPr id="21" name="Retângulo 20"/>
              <p:cNvSpPr/>
              <p:nvPr/>
            </p:nvSpPr>
            <p:spPr>
              <a:xfrm>
                <a:off x="6072198" y="3143254"/>
                <a:ext cx="1000132" cy="2143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Octogonal</a:t>
                </a:r>
              </a:p>
            </p:txBody>
          </p:sp>
        </p:grpSp>
      </p:grpSp>
      <p:sp>
        <p:nvSpPr>
          <p:cNvPr id="27" name="Retângulo 26"/>
          <p:cNvSpPr/>
          <p:nvPr/>
        </p:nvSpPr>
        <p:spPr>
          <a:xfrm>
            <a:off x="785786" y="4500576"/>
            <a:ext cx="7500990" cy="357190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Constitui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INFRAÇÃO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de trânsito o desrespeito às placas de </a:t>
            </a:r>
            <a:r>
              <a:rPr lang="pt-BR" b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pic>
        <p:nvPicPr>
          <p:cNvPr id="30" name="Imagem 29" descr="Placas Re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171896"/>
            <a:ext cx="1714512" cy="1708854"/>
          </a:xfrm>
          <a:prstGeom prst="rect">
            <a:avLst/>
          </a:prstGeom>
        </p:spPr>
      </p:pic>
      <p:sp>
        <p:nvSpPr>
          <p:cNvPr id="28" name="Divisa 27"/>
          <p:cNvSpPr/>
          <p:nvPr/>
        </p:nvSpPr>
        <p:spPr>
          <a:xfrm>
            <a:off x="500034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9" name="Divisa 28"/>
          <p:cNvSpPr/>
          <p:nvPr/>
        </p:nvSpPr>
        <p:spPr>
          <a:xfrm>
            <a:off x="326816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1" name="Divisa 30"/>
          <p:cNvSpPr/>
          <p:nvPr/>
        </p:nvSpPr>
        <p:spPr>
          <a:xfrm>
            <a:off x="153118" y="453091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2" name="Divisa 31"/>
          <p:cNvSpPr/>
          <p:nvPr/>
        </p:nvSpPr>
        <p:spPr>
          <a:xfrm flipH="1">
            <a:off x="8531432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3" name="Divisa 32"/>
          <p:cNvSpPr/>
          <p:nvPr/>
        </p:nvSpPr>
        <p:spPr>
          <a:xfrm flipH="1">
            <a:off x="8358214" y="453091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4" name="Divisa 33"/>
          <p:cNvSpPr/>
          <p:nvPr/>
        </p:nvSpPr>
        <p:spPr>
          <a:xfrm flipH="1">
            <a:off x="8714412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VERTICAL DE REGULAMENTAÇÃO</a:t>
            </a:r>
          </a:p>
        </p:txBody>
      </p:sp>
    </p:spTree>
    <p:extLst>
      <p:ext uri="{BB962C8B-B14F-4D97-AF65-F5344CB8AC3E}">
        <p14:creationId xmlns:p14="http://schemas.microsoft.com/office/powerpoint/2010/main" val="158795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928794" y="3857634"/>
            <a:ext cx="5572164" cy="992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Adverte os Condutores quanto aos </a:t>
            </a:r>
            <a:r>
              <a:rPr lang="pt-BR" sz="2200" b="1" dirty="0">
                <a:solidFill>
                  <a:srgbClr val="006600"/>
                </a:solidFill>
                <a:latin typeface="+mj-lt"/>
                <a:cs typeface="MV Boli" pitchFamily="2" charset="0"/>
              </a:rPr>
              <a:t>Riscos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200" b="1" dirty="0">
                <a:solidFill>
                  <a:srgbClr val="006600"/>
                </a:solidFill>
                <a:latin typeface="+mj-lt"/>
                <a:cs typeface="MV Boli" pitchFamily="2" charset="0"/>
              </a:rPr>
              <a:t>Circunstâncias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encontrados ao longo da via.</a:t>
            </a:r>
          </a:p>
        </p:txBody>
      </p:sp>
      <p:sp>
        <p:nvSpPr>
          <p:cNvPr id="12" name="Divisa 11"/>
          <p:cNvSpPr/>
          <p:nvPr/>
        </p:nvSpPr>
        <p:spPr>
          <a:xfrm>
            <a:off x="1714480" y="4093214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>
            <a:off x="1428728" y="4093214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1142976" y="4093214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flipH="1">
            <a:off x="7572396" y="4143386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 flipH="1">
            <a:off x="7858148" y="4143386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 flipH="1">
            <a:off x="7286644" y="4143386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77" y="1813870"/>
            <a:ext cx="872697" cy="101151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00" y="1742407"/>
            <a:ext cx="872854" cy="101151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46" y="1812318"/>
            <a:ext cx="869444" cy="10115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20" y="2839874"/>
            <a:ext cx="863125" cy="101151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05" y="2745167"/>
            <a:ext cx="870896" cy="101151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07" y="2852573"/>
            <a:ext cx="864442" cy="101151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90" y="2737192"/>
            <a:ext cx="869108" cy="1011510"/>
          </a:xfrm>
          <a:prstGeom prst="rect">
            <a:avLst/>
          </a:prstGeom>
        </p:spPr>
      </p:pic>
      <p:sp>
        <p:nvSpPr>
          <p:cNvPr id="23" name="Retângulo de cantos arredondados 22"/>
          <p:cNvSpPr/>
          <p:nvPr/>
        </p:nvSpPr>
        <p:spPr>
          <a:xfrm>
            <a:off x="2555776" y="1151367"/>
            <a:ext cx="3816424" cy="43204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FINALIDADE ►</a:t>
            </a:r>
            <a:r>
              <a:rPr lang="pt-BR" sz="2200" b="1" dirty="0">
                <a:solidFill>
                  <a:srgbClr val="FF0000"/>
                </a:solidFill>
              </a:rPr>
              <a:t> ALERTAR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VERTICAL DE ADVETÊNCIA</a:t>
            </a:r>
          </a:p>
        </p:txBody>
      </p:sp>
    </p:spTree>
    <p:extLst>
      <p:ext uri="{BB962C8B-B14F-4D97-AF65-F5344CB8AC3E}">
        <p14:creationId xmlns:p14="http://schemas.microsoft.com/office/powerpoint/2010/main" val="23363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de cantos arredondados 17"/>
          <p:cNvSpPr/>
          <p:nvPr/>
        </p:nvSpPr>
        <p:spPr>
          <a:xfrm>
            <a:off x="860936" y="1086832"/>
            <a:ext cx="4071104" cy="42862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FINALIDADE ►</a:t>
            </a:r>
            <a:r>
              <a:rPr lang="pt-BR" sz="22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Mostrar, Orientar</a:t>
            </a:r>
            <a:endParaRPr lang="pt-BR" sz="22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7107100" y="1714494"/>
            <a:ext cx="1857388" cy="1357322"/>
            <a:chOff x="285720" y="3286130"/>
            <a:chExt cx="1857388" cy="1357322"/>
          </a:xfrm>
        </p:grpSpPr>
        <p:pic>
          <p:nvPicPr>
            <p:cNvPr id="19" name="Imagem 18" descr="marcos quilometricos.jpe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217" y="3547623"/>
              <a:ext cx="713081" cy="1071570"/>
            </a:xfrm>
            <a:prstGeom prst="rect">
              <a:avLst/>
            </a:prstGeom>
          </p:spPr>
        </p:pic>
        <p:sp>
          <p:nvSpPr>
            <p:cNvPr id="25" name="Retângulo 24"/>
            <p:cNvSpPr/>
            <p:nvPr/>
          </p:nvSpPr>
          <p:spPr>
            <a:xfrm>
              <a:off x="357158" y="3286130"/>
              <a:ext cx="171451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Marco Quilométrico</a:t>
              </a:r>
            </a:p>
          </p:txBody>
        </p:sp>
        <p:sp>
          <p:nvSpPr>
            <p:cNvPr id="26" name="Retângulo de cantos arredondados 25"/>
            <p:cNvSpPr/>
            <p:nvPr/>
          </p:nvSpPr>
          <p:spPr>
            <a:xfrm>
              <a:off x="285720" y="3296763"/>
              <a:ext cx="1857388" cy="1346689"/>
            </a:xfrm>
            <a:prstGeom prst="roundRect">
              <a:avLst>
                <a:gd name="adj" fmla="val 10564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900020" y="3643320"/>
            <a:ext cx="1857388" cy="1124735"/>
            <a:chOff x="3428992" y="3590155"/>
            <a:chExt cx="1857388" cy="1124735"/>
          </a:xfrm>
        </p:grpSpPr>
        <p:pic>
          <p:nvPicPr>
            <p:cNvPr id="15" name="Imagem 14" descr="Placas de Serviçõs Auxiliare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868" y="3841015"/>
              <a:ext cx="1571636" cy="806254"/>
            </a:xfrm>
            <a:prstGeom prst="rect">
              <a:avLst/>
            </a:prstGeom>
          </p:spPr>
        </p:pic>
        <p:sp>
          <p:nvSpPr>
            <p:cNvPr id="24" name="Retângulo 23"/>
            <p:cNvSpPr/>
            <p:nvPr/>
          </p:nvSpPr>
          <p:spPr>
            <a:xfrm>
              <a:off x="3571868" y="3590155"/>
              <a:ext cx="1571636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Serviços Auxiliares</a:t>
              </a:r>
            </a:p>
          </p:txBody>
        </p:sp>
        <p:sp>
          <p:nvSpPr>
            <p:cNvPr id="29" name="Retângulo de cantos arredondados 28"/>
            <p:cNvSpPr/>
            <p:nvPr/>
          </p:nvSpPr>
          <p:spPr>
            <a:xfrm>
              <a:off x="3428992" y="3611421"/>
              <a:ext cx="1857388" cy="1103469"/>
            </a:xfrm>
            <a:prstGeom prst="roundRect">
              <a:avLst>
                <a:gd name="adj" fmla="val 11081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428596" y="2949008"/>
            <a:ext cx="2000264" cy="1928826"/>
            <a:chOff x="6858016" y="1928808"/>
            <a:chExt cx="1714512" cy="1643074"/>
          </a:xfrm>
        </p:grpSpPr>
        <p:pic>
          <p:nvPicPr>
            <p:cNvPr id="14" name="Imagem 13" descr="Placas Educativa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0892" y="2182661"/>
              <a:ext cx="1421240" cy="1285884"/>
            </a:xfrm>
            <a:prstGeom prst="rect">
              <a:avLst/>
            </a:prstGeom>
          </p:spPr>
        </p:pic>
        <p:sp>
          <p:nvSpPr>
            <p:cNvPr id="23" name="Retângulo 22"/>
            <p:cNvSpPr/>
            <p:nvPr/>
          </p:nvSpPr>
          <p:spPr>
            <a:xfrm>
              <a:off x="7143768" y="1928808"/>
              <a:ext cx="1071570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Educativas</a:t>
              </a:r>
            </a:p>
          </p:txBody>
        </p:sp>
        <p:sp>
          <p:nvSpPr>
            <p:cNvPr id="33" name="Retângulo de cantos arredondados 32"/>
            <p:cNvSpPr/>
            <p:nvPr/>
          </p:nvSpPr>
          <p:spPr>
            <a:xfrm>
              <a:off x="6858016" y="1928808"/>
              <a:ext cx="1714512" cy="1643074"/>
            </a:xfrm>
            <a:prstGeom prst="roundRect">
              <a:avLst>
                <a:gd name="adj" fmla="val 8677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4947430" y="1462295"/>
            <a:ext cx="1928826" cy="2000264"/>
            <a:chOff x="4786314" y="2500312"/>
            <a:chExt cx="1785950" cy="1785950"/>
          </a:xfrm>
        </p:grpSpPr>
        <p:grpSp>
          <p:nvGrpSpPr>
            <p:cNvPr id="17" name="Grupo 16"/>
            <p:cNvGrpSpPr/>
            <p:nvPr/>
          </p:nvGrpSpPr>
          <p:grpSpPr>
            <a:xfrm>
              <a:off x="5000628" y="3000378"/>
              <a:ext cx="1428760" cy="1214446"/>
              <a:chOff x="3786182" y="1643056"/>
              <a:chExt cx="1857388" cy="1857388"/>
            </a:xfrm>
          </p:grpSpPr>
          <p:pic>
            <p:nvPicPr>
              <p:cNvPr id="11" name="Imagem 10" descr="Placas de Identificadação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786182" y="1643056"/>
                <a:ext cx="1857388" cy="795796"/>
              </a:xfrm>
              <a:prstGeom prst="rect">
                <a:avLst/>
              </a:prstGeom>
            </p:spPr>
          </p:pic>
          <p:pic>
            <p:nvPicPr>
              <p:cNvPr id="13" name="Imagem 12" descr="Placa Indicativa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786182" y="2567012"/>
                <a:ext cx="1857388" cy="933432"/>
              </a:xfrm>
              <a:prstGeom prst="rect">
                <a:avLst/>
              </a:prstGeom>
            </p:spPr>
          </p:pic>
        </p:grpSp>
        <p:sp>
          <p:nvSpPr>
            <p:cNvPr id="22" name="Retângulo 21"/>
            <p:cNvSpPr/>
            <p:nvPr/>
          </p:nvSpPr>
          <p:spPr>
            <a:xfrm>
              <a:off x="4786314" y="2564110"/>
              <a:ext cx="1785950" cy="42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Indicação de Locais, Sentidos e Distâncias</a:t>
              </a:r>
            </a:p>
          </p:txBody>
        </p:sp>
        <p:sp>
          <p:nvSpPr>
            <p:cNvPr id="35" name="Retângulo de cantos arredondados 34"/>
            <p:cNvSpPr/>
            <p:nvPr/>
          </p:nvSpPr>
          <p:spPr>
            <a:xfrm>
              <a:off x="4786314" y="2500312"/>
              <a:ext cx="1785950" cy="1785950"/>
            </a:xfrm>
            <a:prstGeom prst="roundRect">
              <a:avLst>
                <a:gd name="adj" fmla="val 9742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2786050" y="1605171"/>
            <a:ext cx="1928826" cy="1738771"/>
            <a:chOff x="2786050" y="2047425"/>
            <a:chExt cx="1785950" cy="1524457"/>
          </a:xfrm>
        </p:grpSpPr>
        <p:pic>
          <p:nvPicPr>
            <p:cNvPr id="16" name="Imagem 15" descr="Placas Atrativos Turísticos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0075" y="2315317"/>
              <a:ext cx="1143008" cy="1160868"/>
            </a:xfrm>
            <a:prstGeom prst="rect">
              <a:avLst/>
            </a:prstGeom>
          </p:spPr>
        </p:pic>
        <p:sp>
          <p:nvSpPr>
            <p:cNvPr id="21" name="Retângulo 20"/>
            <p:cNvSpPr/>
            <p:nvPr/>
          </p:nvSpPr>
          <p:spPr>
            <a:xfrm>
              <a:off x="2857488" y="2047425"/>
              <a:ext cx="1643074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Atrativos Turísticos</a:t>
              </a:r>
            </a:p>
          </p:txBody>
        </p:sp>
        <p:sp>
          <p:nvSpPr>
            <p:cNvPr id="37" name="Retângulo de cantos arredondados 36"/>
            <p:cNvSpPr/>
            <p:nvPr/>
          </p:nvSpPr>
          <p:spPr>
            <a:xfrm>
              <a:off x="2786050" y="2071684"/>
              <a:ext cx="1785950" cy="1500198"/>
            </a:xfrm>
            <a:prstGeom prst="roundRect">
              <a:avLst>
                <a:gd name="adj" fmla="val 8861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142844" y="1643056"/>
            <a:ext cx="2428892" cy="1146681"/>
            <a:chOff x="142844" y="2000246"/>
            <a:chExt cx="2428892" cy="1146681"/>
          </a:xfrm>
        </p:grpSpPr>
        <p:pic>
          <p:nvPicPr>
            <p:cNvPr id="9" name="Imagem 8" descr="Placas Rodovias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282" y="2378702"/>
              <a:ext cx="2287603" cy="768225"/>
            </a:xfrm>
            <a:prstGeom prst="rect">
              <a:avLst/>
            </a:prstGeom>
          </p:spPr>
        </p:pic>
        <p:sp>
          <p:nvSpPr>
            <p:cNvPr id="20" name="Retângulo 19"/>
            <p:cNvSpPr/>
            <p:nvPr/>
          </p:nvSpPr>
          <p:spPr>
            <a:xfrm>
              <a:off x="224915" y="2058058"/>
              <a:ext cx="221457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Identificação de Rodovias</a:t>
              </a:r>
            </a:p>
          </p:txBody>
        </p:sp>
        <p:sp>
          <p:nvSpPr>
            <p:cNvPr id="39" name="Retângulo de cantos arredondados 38"/>
            <p:cNvSpPr/>
            <p:nvPr/>
          </p:nvSpPr>
          <p:spPr>
            <a:xfrm>
              <a:off x="142844" y="2000246"/>
              <a:ext cx="2428892" cy="1143008"/>
            </a:xfrm>
            <a:prstGeom prst="roundRect">
              <a:avLst>
                <a:gd name="adj" fmla="val 10375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41" name="Retângulo 40"/>
          <p:cNvSpPr/>
          <p:nvPr/>
        </p:nvSpPr>
        <p:spPr>
          <a:xfrm>
            <a:off x="5000628" y="3786195"/>
            <a:ext cx="3963860" cy="98185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placas de Indicação têm caráter meramente</a:t>
            </a:r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i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Informativo e Educativo</a:t>
            </a:r>
          </a:p>
        </p:txBody>
      </p:sp>
      <p:sp>
        <p:nvSpPr>
          <p:cNvPr id="42" name="Divisa 41"/>
          <p:cNvSpPr/>
          <p:nvPr/>
        </p:nvSpPr>
        <p:spPr>
          <a:xfrm>
            <a:off x="285720" y="1142990"/>
            <a:ext cx="285752" cy="357190"/>
          </a:xfrm>
          <a:prstGeom prst="chevron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3" name="Divisa 42"/>
          <p:cNvSpPr/>
          <p:nvPr/>
        </p:nvSpPr>
        <p:spPr>
          <a:xfrm>
            <a:off x="500034" y="1142990"/>
            <a:ext cx="285752" cy="357190"/>
          </a:xfrm>
          <a:prstGeom prst="chevron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4" name="Divisa 43"/>
          <p:cNvSpPr/>
          <p:nvPr/>
        </p:nvSpPr>
        <p:spPr>
          <a:xfrm>
            <a:off x="71406" y="1142990"/>
            <a:ext cx="285752" cy="357190"/>
          </a:xfrm>
          <a:prstGeom prst="chevron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6" name="CaixaDeTexto 4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VERTICAL DE INDICAÇÃO</a:t>
            </a:r>
          </a:p>
        </p:txBody>
      </p:sp>
    </p:spTree>
    <p:extLst>
      <p:ext uri="{BB962C8B-B14F-4D97-AF65-F5344CB8AC3E}">
        <p14:creationId xmlns:p14="http://schemas.microsoft.com/office/powerpoint/2010/main" val="39501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/>
          <p:cNvGrpSpPr/>
          <p:nvPr/>
        </p:nvGrpSpPr>
        <p:grpSpPr>
          <a:xfrm>
            <a:off x="1491268" y="1142991"/>
            <a:ext cx="2302357" cy="969084"/>
            <a:chOff x="3786182" y="1714494"/>
            <a:chExt cx="2019099" cy="780167"/>
          </a:xfrm>
        </p:grpSpPr>
        <p:pic>
          <p:nvPicPr>
            <p:cNvPr id="46" name="Imagem 45" descr="Marca Longitudinal Simples Secciona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V="1">
              <a:off x="3786182" y="1969337"/>
              <a:ext cx="2019099" cy="525324"/>
            </a:xfrm>
            <a:prstGeom prst="rect">
              <a:avLst/>
            </a:prstGeom>
          </p:spPr>
        </p:pic>
        <p:sp>
          <p:nvSpPr>
            <p:cNvPr id="48" name="Retângulo 47"/>
            <p:cNvSpPr/>
            <p:nvPr/>
          </p:nvSpPr>
          <p:spPr>
            <a:xfrm>
              <a:off x="3786182" y="1714494"/>
              <a:ext cx="2000264" cy="21431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AMARELA</a:t>
              </a: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4714876" y="1142991"/>
            <a:ext cx="2428892" cy="957596"/>
            <a:chOff x="6215074" y="1714494"/>
            <a:chExt cx="2012137" cy="770917"/>
          </a:xfrm>
        </p:grpSpPr>
        <p:pic>
          <p:nvPicPr>
            <p:cNvPr id="45" name="Imagem 44" descr="Marca Horizontal Branc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5074" y="1977155"/>
              <a:ext cx="2012137" cy="508256"/>
            </a:xfrm>
            <a:prstGeom prst="rect">
              <a:avLst/>
            </a:prstGeom>
          </p:spPr>
        </p:pic>
        <p:sp>
          <p:nvSpPr>
            <p:cNvPr id="49" name="Retângulo 48"/>
            <p:cNvSpPr/>
            <p:nvPr/>
          </p:nvSpPr>
          <p:spPr>
            <a:xfrm>
              <a:off x="6215074" y="1714494"/>
              <a:ext cx="2000264" cy="21431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BRANCA</a:t>
              </a:r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3357554" y="3267857"/>
            <a:ext cx="2437901" cy="947585"/>
            <a:chOff x="3643306" y="3786196"/>
            <a:chExt cx="2019600" cy="762858"/>
          </a:xfrm>
        </p:grpSpPr>
        <p:sp>
          <p:nvSpPr>
            <p:cNvPr id="50" name="Retângulo 49"/>
            <p:cNvSpPr/>
            <p:nvPr/>
          </p:nvSpPr>
          <p:spPr>
            <a:xfrm>
              <a:off x="3643306" y="3786196"/>
              <a:ext cx="2001600" cy="2143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AZUL</a:t>
              </a:r>
            </a:p>
          </p:txBody>
        </p:sp>
        <p:pic>
          <p:nvPicPr>
            <p:cNvPr id="52" name="Imagem 51" descr="Marcas Horizontais AZU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43306" y="4040672"/>
              <a:ext cx="2019600" cy="508382"/>
            </a:xfrm>
            <a:prstGeom prst="rect">
              <a:avLst/>
            </a:prstGeom>
          </p:spPr>
        </p:pic>
      </p:grpSp>
      <p:grpSp>
        <p:nvGrpSpPr>
          <p:cNvPr id="57" name="Grupo 56"/>
          <p:cNvGrpSpPr/>
          <p:nvPr/>
        </p:nvGrpSpPr>
        <p:grpSpPr>
          <a:xfrm>
            <a:off x="214282" y="3261646"/>
            <a:ext cx="2437901" cy="956236"/>
            <a:chOff x="3857619" y="2786064"/>
            <a:chExt cx="2019600" cy="769822"/>
          </a:xfrm>
        </p:grpSpPr>
        <p:sp>
          <p:nvSpPr>
            <p:cNvPr id="51" name="Retângulo 50"/>
            <p:cNvSpPr/>
            <p:nvPr/>
          </p:nvSpPr>
          <p:spPr>
            <a:xfrm>
              <a:off x="3857620" y="2786064"/>
              <a:ext cx="2001600" cy="21431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VERMELHA</a:t>
              </a:r>
            </a:p>
          </p:txBody>
        </p:sp>
        <p:pic>
          <p:nvPicPr>
            <p:cNvPr id="53" name="Imagem 52" descr="Marcas Horizontais VERMELH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57619" y="3040540"/>
              <a:ext cx="2019600" cy="515346"/>
            </a:xfrm>
            <a:prstGeom prst="rect">
              <a:avLst/>
            </a:prstGeom>
            <a:solidFill>
              <a:srgbClr val="0070C0"/>
            </a:solidFill>
          </p:spPr>
        </p:pic>
      </p:grpSp>
      <p:grpSp>
        <p:nvGrpSpPr>
          <p:cNvPr id="58" name="Grupo 57"/>
          <p:cNvGrpSpPr/>
          <p:nvPr/>
        </p:nvGrpSpPr>
        <p:grpSpPr>
          <a:xfrm>
            <a:off x="6429388" y="3267862"/>
            <a:ext cx="2428892" cy="946522"/>
            <a:chOff x="6000760" y="3786196"/>
            <a:chExt cx="2012137" cy="762001"/>
          </a:xfrm>
        </p:grpSpPr>
        <p:pic>
          <p:nvPicPr>
            <p:cNvPr id="47" name="Imagem 46" descr="Marca Horizontal Preta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00760" y="4039941"/>
              <a:ext cx="2012137" cy="508256"/>
            </a:xfrm>
            <a:prstGeom prst="rect">
              <a:avLst/>
            </a:prstGeom>
          </p:spPr>
        </p:pic>
        <p:sp>
          <p:nvSpPr>
            <p:cNvPr id="54" name="Retângulo 53"/>
            <p:cNvSpPr/>
            <p:nvPr/>
          </p:nvSpPr>
          <p:spPr>
            <a:xfrm>
              <a:off x="6000760" y="3786196"/>
              <a:ext cx="2001600" cy="2143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PRETA</a:t>
              </a: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1419830" y="2144110"/>
            <a:ext cx="2223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►Fluxos Opostos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►Proibido Estacionar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►Obstáculos</a:t>
            </a:r>
            <a:endParaRPr lang="pt-BR" sz="15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643438" y="2114216"/>
            <a:ext cx="2428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►Fluxos mesmo Sentido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►Estacionamento Espec.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►Faixa de pedestres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►Símbolos e Legendas</a:t>
            </a:r>
            <a:endParaRPr lang="pt-BR" sz="15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29218" y="4215812"/>
            <a:ext cx="23574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►Hospital, Farmácia...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►Ciclovias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►Contraste (ciclofaixas)</a:t>
            </a:r>
            <a:endParaRPr lang="pt-BR" sz="15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283123" y="4219030"/>
            <a:ext cx="2357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►Portador de Deficiência</a:t>
            </a:r>
            <a:endParaRPr lang="pt-BR" sz="15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6365590" y="4222023"/>
            <a:ext cx="2428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►Contraste</a:t>
            </a:r>
            <a:endParaRPr lang="pt-BR" sz="1500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 – Cores e aplicação</a:t>
            </a:r>
          </a:p>
        </p:txBody>
      </p:sp>
    </p:spTree>
    <p:extLst>
      <p:ext uri="{BB962C8B-B14F-4D97-AF65-F5344CB8AC3E}">
        <p14:creationId xmlns:p14="http://schemas.microsoft.com/office/powerpoint/2010/main" val="424728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analizaçã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14744" y="2357436"/>
            <a:ext cx="1785950" cy="1928826"/>
          </a:xfrm>
          <a:prstGeom prst="rect">
            <a:avLst/>
          </a:prstGeom>
        </p:spPr>
      </p:pic>
      <p:pic>
        <p:nvPicPr>
          <p:cNvPr id="12" name="Imagem 11" descr="Longitudin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614150"/>
            <a:ext cx="2606608" cy="1138691"/>
          </a:xfrm>
          <a:prstGeom prst="rect">
            <a:avLst/>
          </a:prstGeom>
        </p:spPr>
      </p:pic>
      <p:pic>
        <p:nvPicPr>
          <p:cNvPr id="13" name="Imagem 12" descr="Transvers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714758"/>
            <a:ext cx="2643206" cy="1071560"/>
          </a:xfrm>
          <a:prstGeom prst="rect">
            <a:avLst/>
          </a:prstGeom>
        </p:spPr>
      </p:pic>
      <p:pic>
        <p:nvPicPr>
          <p:cNvPr id="16" name="Imagem 15" descr="I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82" y="3883090"/>
            <a:ext cx="2500298" cy="8318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14626" y="1285866"/>
            <a:ext cx="26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ML – Marcas Longitudinais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17619" y="3384965"/>
            <a:ext cx="257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MT – Marcas Transversais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357554" y="2071684"/>
            <a:ext cx="255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MC – Marcas Canalização</a:t>
            </a:r>
          </a:p>
        </p:txBody>
      </p:sp>
      <p:pic>
        <p:nvPicPr>
          <p:cNvPr id="21" name="Imagem 20" descr="Delimitadora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6221918" y="1594443"/>
            <a:ext cx="2636361" cy="918263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6150481" y="1285866"/>
            <a:ext cx="278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MD – Marcas Delimitadoras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6299438" y="3525900"/>
            <a:ext cx="255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 – Inscrições Pavimento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 – TIPOS</a:t>
            </a:r>
          </a:p>
        </p:txBody>
      </p:sp>
    </p:spTree>
    <p:extLst>
      <p:ext uri="{BB962C8B-B14F-4D97-AF65-F5344CB8AC3E}">
        <p14:creationId xmlns:p14="http://schemas.microsoft.com/office/powerpoint/2010/main" val="415354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2079012" y="1112998"/>
            <a:ext cx="4357718" cy="35719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ML - Marcas Longitudinais</a:t>
            </a:r>
          </a:p>
        </p:txBody>
      </p:sp>
      <p:sp>
        <p:nvSpPr>
          <p:cNvPr id="5" name="Divisa 4"/>
          <p:cNvSpPr/>
          <p:nvPr/>
        </p:nvSpPr>
        <p:spPr>
          <a:xfrm>
            <a:off x="1650384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Divisa 5"/>
          <p:cNvSpPr/>
          <p:nvPr/>
        </p:nvSpPr>
        <p:spPr>
          <a:xfrm>
            <a:off x="1436070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Divisa 6"/>
          <p:cNvSpPr/>
          <p:nvPr/>
        </p:nvSpPr>
        <p:spPr>
          <a:xfrm>
            <a:off x="1221756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1" y="1580519"/>
            <a:ext cx="2406601" cy="163930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70" y="1628450"/>
            <a:ext cx="2554286" cy="159137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16218"/>
            <a:ext cx="2628129" cy="159137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419291"/>
            <a:ext cx="2638199" cy="1456715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98741"/>
            <a:ext cx="2653771" cy="1472400"/>
          </a:xfrm>
          <a:prstGeom prst="rect">
            <a:avLst/>
          </a:prstGeom>
        </p:spPr>
      </p:pic>
      <p:sp>
        <p:nvSpPr>
          <p:cNvPr id="25" name="Divisa 24"/>
          <p:cNvSpPr/>
          <p:nvPr/>
        </p:nvSpPr>
        <p:spPr>
          <a:xfrm rot="10800000">
            <a:off x="7001230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Divisa 25"/>
          <p:cNvSpPr/>
          <p:nvPr/>
        </p:nvSpPr>
        <p:spPr>
          <a:xfrm rot="10800000">
            <a:off x="6786916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Divisa 26"/>
          <p:cNvSpPr/>
          <p:nvPr/>
        </p:nvSpPr>
        <p:spPr>
          <a:xfrm rot="10800000">
            <a:off x="6572602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405747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HABILITAÇÃO / LICENÇA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1763688" y="1668350"/>
            <a:ext cx="4338218" cy="4889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Permissão Para Dirigir</a:t>
            </a:r>
          </a:p>
        </p:txBody>
      </p:sp>
      <p:sp>
        <p:nvSpPr>
          <p:cNvPr id="5" name="Pentágono 4"/>
          <p:cNvSpPr/>
          <p:nvPr/>
        </p:nvSpPr>
        <p:spPr>
          <a:xfrm>
            <a:off x="323528" y="1523357"/>
            <a:ext cx="1797472" cy="782378"/>
          </a:xfrm>
          <a:prstGeom prst="homePlat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PPD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1763688" y="2788751"/>
            <a:ext cx="5418338" cy="4889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Carteira Nacional de Habilitação</a:t>
            </a:r>
          </a:p>
        </p:txBody>
      </p:sp>
      <p:sp>
        <p:nvSpPr>
          <p:cNvPr id="53" name="Pentágono 52"/>
          <p:cNvSpPr/>
          <p:nvPr/>
        </p:nvSpPr>
        <p:spPr>
          <a:xfrm>
            <a:off x="323528" y="2643758"/>
            <a:ext cx="1797472" cy="782378"/>
          </a:xfrm>
          <a:prstGeom prst="homePlat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CNH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1767529" y="3914113"/>
            <a:ext cx="6426450" cy="4889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Autorização para Conduzir Ciclomotor</a:t>
            </a:r>
          </a:p>
        </p:txBody>
      </p:sp>
      <p:sp>
        <p:nvSpPr>
          <p:cNvPr id="55" name="Pentágono 54"/>
          <p:cNvSpPr/>
          <p:nvPr/>
        </p:nvSpPr>
        <p:spPr>
          <a:xfrm>
            <a:off x="327369" y="3769120"/>
            <a:ext cx="1797472" cy="782378"/>
          </a:xfrm>
          <a:prstGeom prst="homePlat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ACC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792741"/>
            <a:ext cx="2260675" cy="15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5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2079012" y="1112998"/>
            <a:ext cx="4357718" cy="35719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ML - Marcas Longitudinais</a:t>
            </a:r>
          </a:p>
        </p:txBody>
      </p:sp>
      <p:sp>
        <p:nvSpPr>
          <p:cNvPr id="5" name="Divisa 4"/>
          <p:cNvSpPr/>
          <p:nvPr/>
        </p:nvSpPr>
        <p:spPr>
          <a:xfrm>
            <a:off x="1650384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Divisa 5"/>
          <p:cNvSpPr/>
          <p:nvPr/>
        </p:nvSpPr>
        <p:spPr>
          <a:xfrm>
            <a:off x="1436070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Divisa 6"/>
          <p:cNvSpPr/>
          <p:nvPr/>
        </p:nvSpPr>
        <p:spPr>
          <a:xfrm>
            <a:off x="1221756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Divisa 24"/>
          <p:cNvSpPr/>
          <p:nvPr/>
        </p:nvSpPr>
        <p:spPr>
          <a:xfrm rot="10800000">
            <a:off x="7001230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Divisa 25"/>
          <p:cNvSpPr/>
          <p:nvPr/>
        </p:nvSpPr>
        <p:spPr>
          <a:xfrm rot="10800000">
            <a:off x="6786916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Divisa 26"/>
          <p:cNvSpPr/>
          <p:nvPr/>
        </p:nvSpPr>
        <p:spPr>
          <a:xfrm rot="10800000">
            <a:off x="6572602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5646"/>
            <a:ext cx="3231124" cy="31537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16" y="1635646"/>
            <a:ext cx="3231124" cy="315379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1675985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143108" y="1214428"/>
            <a:ext cx="4357718" cy="3571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MD- Marcas Delimitadoras</a:t>
            </a:r>
          </a:p>
        </p:txBody>
      </p:sp>
      <p:sp>
        <p:nvSpPr>
          <p:cNvPr id="7" name="Divisa 6"/>
          <p:cNvSpPr/>
          <p:nvPr/>
        </p:nvSpPr>
        <p:spPr>
          <a:xfrm>
            <a:off x="1714480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Divisa 10"/>
          <p:cNvSpPr/>
          <p:nvPr/>
        </p:nvSpPr>
        <p:spPr>
          <a:xfrm>
            <a:off x="1500166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1285852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 flipH="1">
            <a:off x="7072330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ivisa 13"/>
          <p:cNvSpPr/>
          <p:nvPr/>
        </p:nvSpPr>
        <p:spPr>
          <a:xfrm flipH="1">
            <a:off x="6858016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 flipH="1">
            <a:off x="6643702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13327"/>
            <a:ext cx="2190068" cy="152065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80" y="3387854"/>
            <a:ext cx="2190068" cy="15206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60" y="1739958"/>
            <a:ext cx="2190068" cy="15206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642" y="3387853"/>
            <a:ext cx="2190068" cy="152065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381652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143108" y="1214428"/>
            <a:ext cx="4357718" cy="3571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MD- Marcas Delimitadoras</a:t>
            </a:r>
          </a:p>
        </p:txBody>
      </p:sp>
      <p:sp>
        <p:nvSpPr>
          <p:cNvPr id="7" name="Divisa 6"/>
          <p:cNvSpPr/>
          <p:nvPr/>
        </p:nvSpPr>
        <p:spPr>
          <a:xfrm>
            <a:off x="1714480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Divisa 10"/>
          <p:cNvSpPr/>
          <p:nvPr/>
        </p:nvSpPr>
        <p:spPr>
          <a:xfrm>
            <a:off x="1500166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1285852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 flipH="1">
            <a:off x="7072330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ivisa 13"/>
          <p:cNvSpPr/>
          <p:nvPr/>
        </p:nvSpPr>
        <p:spPr>
          <a:xfrm flipH="1">
            <a:off x="6858016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 flipH="1">
            <a:off x="6643702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0" y="1782259"/>
            <a:ext cx="2864001" cy="172819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48" y="2283785"/>
            <a:ext cx="2488973" cy="172819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98" y="3075806"/>
            <a:ext cx="2502574" cy="172819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368548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15" r="985"/>
          <a:stretch/>
        </p:blipFill>
        <p:spPr>
          <a:xfrm>
            <a:off x="4283968" y="1742849"/>
            <a:ext cx="3307997" cy="312799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4676"/>
            <a:ext cx="2617741" cy="1615735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143108" y="1134440"/>
            <a:ext cx="4357718" cy="35719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MT- Marcas Transversais</a:t>
            </a:r>
          </a:p>
        </p:txBody>
      </p:sp>
      <p:sp>
        <p:nvSpPr>
          <p:cNvPr id="20" name="Divisa 19"/>
          <p:cNvSpPr/>
          <p:nvPr/>
        </p:nvSpPr>
        <p:spPr>
          <a:xfrm>
            <a:off x="1714480" y="1134440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>
            <a:off x="1500166" y="1134440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>
            <a:off x="1285852" y="1134440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ivisa 23"/>
          <p:cNvSpPr/>
          <p:nvPr/>
        </p:nvSpPr>
        <p:spPr>
          <a:xfrm flipH="1">
            <a:off x="7072330" y="1164782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Divisa 24"/>
          <p:cNvSpPr/>
          <p:nvPr/>
        </p:nvSpPr>
        <p:spPr>
          <a:xfrm flipH="1">
            <a:off x="6858016" y="1164782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Divisa 25"/>
          <p:cNvSpPr/>
          <p:nvPr/>
        </p:nvSpPr>
        <p:spPr>
          <a:xfrm flipH="1">
            <a:off x="6643702" y="1164782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1" name="Imagem 30" descr="Linha Reducao Velocida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86130"/>
            <a:ext cx="2469529" cy="1190618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1218580" y="2660694"/>
            <a:ext cx="12144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Linha de </a:t>
            </a:r>
          </a:p>
          <a:p>
            <a:r>
              <a:rPr lang="pt-BR" dirty="0"/>
              <a:t>Preferência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198929" y="4452675"/>
            <a:ext cx="2071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Linha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estímulo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à  </a:t>
            </a:r>
          </a:p>
          <a:p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Redução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Velocidade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3394889" y="3881439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Travessia de Pedestres</a:t>
            </a:r>
          </a:p>
          <a:p>
            <a:r>
              <a:rPr lang="pt-BR" dirty="0"/>
              <a:t>do tipo Zebrada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3286164" y="2082540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Travessia de Pedestres</a:t>
            </a:r>
          </a:p>
          <a:p>
            <a:r>
              <a:rPr lang="pt-BR" dirty="0"/>
              <a:t>do tipo Linhas Paralelas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6643702" y="2082540"/>
            <a:ext cx="1857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Marcação de Área</a:t>
            </a:r>
          </a:p>
          <a:p>
            <a:r>
              <a:rPr lang="pt-BR" dirty="0"/>
              <a:t>de Conflito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6715140" y="4116420"/>
            <a:ext cx="1428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Linha de </a:t>
            </a:r>
          </a:p>
          <a:p>
            <a:r>
              <a:rPr lang="pt-BR" dirty="0"/>
              <a:t>Retenção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35" y="2774501"/>
            <a:ext cx="844753" cy="84307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341495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  <p:bldP spid="39" grpId="0"/>
      <p:bldP spid="40" grpId="0"/>
      <p:bldP spid="4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2143108" y="1214428"/>
            <a:ext cx="4357718" cy="35719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MC- Marcas Canalizadoras</a:t>
            </a:r>
          </a:p>
        </p:txBody>
      </p:sp>
      <p:sp>
        <p:nvSpPr>
          <p:cNvPr id="14" name="Divisa 13"/>
          <p:cNvSpPr/>
          <p:nvPr/>
        </p:nvSpPr>
        <p:spPr>
          <a:xfrm>
            <a:off x="1714480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1500166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1285852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Divisa 19"/>
          <p:cNvSpPr/>
          <p:nvPr/>
        </p:nvSpPr>
        <p:spPr>
          <a:xfrm flipH="1">
            <a:off x="7072330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 flipH="1">
            <a:off x="6858016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 flipH="1">
            <a:off x="6643702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Imagem 23" descr="Canalizaca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857370"/>
            <a:ext cx="5286412" cy="261643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27749801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2143108" y="1214428"/>
            <a:ext cx="4357718" cy="35719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MC- Marcas Canalizadoras</a:t>
            </a:r>
          </a:p>
        </p:txBody>
      </p:sp>
      <p:sp>
        <p:nvSpPr>
          <p:cNvPr id="14" name="Divisa 13"/>
          <p:cNvSpPr/>
          <p:nvPr/>
        </p:nvSpPr>
        <p:spPr>
          <a:xfrm>
            <a:off x="1714480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1500166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1285852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Divisa 19"/>
          <p:cNvSpPr/>
          <p:nvPr/>
        </p:nvSpPr>
        <p:spPr>
          <a:xfrm flipH="1">
            <a:off x="7072330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 flipH="1">
            <a:off x="6858016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 flipH="1">
            <a:off x="6643702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Imagem 24" descr="Area de Retor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928808"/>
            <a:ext cx="2166940" cy="2177912"/>
          </a:xfrm>
          <a:prstGeom prst="rect">
            <a:avLst/>
          </a:prstGeom>
        </p:spPr>
      </p:pic>
      <p:pic>
        <p:nvPicPr>
          <p:cNvPr id="26" name="Imagem 25" descr="Cacomodacao canteiro centr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702" y="1928808"/>
            <a:ext cx="2214578" cy="2170833"/>
          </a:xfrm>
          <a:prstGeom prst="rect">
            <a:avLst/>
          </a:prstGeom>
        </p:spPr>
      </p:pic>
      <p:pic>
        <p:nvPicPr>
          <p:cNvPr id="27" name="Imagem 26" descr="Protecao Estacionamen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928808"/>
            <a:ext cx="2921240" cy="221457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85720" y="4143386"/>
            <a:ext cx="2928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/>
              <a:t>Proteção Área de Estacionamento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786182" y="4143386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Orientação de Fluxo </a:t>
            </a:r>
          </a:p>
          <a:p>
            <a:pPr algn="ctr"/>
            <a:r>
              <a:rPr lang="pt-BR" sz="1500" b="1" dirty="0"/>
              <a:t>de Retorno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643702" y="4143386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Acomodação para</a:t>
            </a:r>
          </a:p>
          <a:p>
            <a:pPr algn="ctr"/>
            <a:r>
              <a:rPr lang="pt-BR" sz="1500" b="1" dirty="0"/>
              <a:t>Canteiro</a:t>
            </a:r>
            <a:r>
              <a:rPr lang="en-US" sz="1500" b="1" dirty="0"/>
              <a:t> Central</a:t>
            </a:r>
            <a:endParaRPr lang="pt-BR" sz="1500" b="1" dirty="0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9442611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143108" y="1142990"/>
            <a:ext cx="4357718" cy="3571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IP- Inscrições no Pavimento</a:t>
            </a:r>
          </a:p>
        </p:txBody>
      </p:sp>
      <p:sp>
        <p:nvSpPr>
          <p:cNvPr id="7" name="Divisa 6"/>
          <p:cNvSpPr/>
          <p:nvPr/>
        </p:nvSpPr>
        <p:spPr>
          <a:xfrm>
            <a:off x="1714480" y="114299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Divisa 7"/>
          <p:cNvSpPr/>
          <p:nvPr/>
        </p:nvSpPr>
        <p:spPr>
          <a:xfrm>
            <a:off x="1500166" y="114299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Divisa 8"/>
          <p:cNvSpPr/>
          <p:nvPr/>
        </p:nvSpPr>
        <p:spPr>
          <a:xfrm>
            <a:off x="1285852" y="114299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Divisa 9"/>
          <p:cNvSpPr/>
          <p:nvPr/>
        </p:nvSpPr>
        <p:spPr>
          <a:xfrm flipH="1">
            <a:off x="7072330" y="1173332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 flipH="1">
            <a:off x="6858016" y="1173332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ivisa 13"/>
          <p:cNvSpPr/>
          <p:nvPr/>
        </p:nvSpPr>
        <p:spPr>
          <a:xfrm flipH="1">
            <a:off x="6643702" y="1173332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19608" y="1983097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 em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Frente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357290" y="1989972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Vire à Esquerda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643174" y="1993371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Vire à Direita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851920" y="1632705"/>
            <a:ext cx="1367596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em Frente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 Vire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Esquerda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158352" y="1629306"/>
            <a:ext cx="13675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 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 Frente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 Vire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Direita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944434" y="2020237"/>
            <a:ext cx="10818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Retorne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Direita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6658550" y="2020237"/>
            <a:ext cx="10818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Retorne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Esquerda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9780" y="3442756"/>
            <a:ext cx="1143008" cy="67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Mudança 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Obrigatória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Faixa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361385" y="3429006"/>
            <a:ext cx="114300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Movimento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 Curva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Acentuada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2657529" y="3605951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Dê a 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Preferência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3939923" y="3429006"/>
            <a:ext cx="114300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Cruz de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Santo</a:t>
            </a:r>
          </a:p>
          <a:p>
            <a:pPr algn="ctr">
              <a:lnSpc>
                <a:spcPts val="1500"/>
              </a:lnSpc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Andre</a:t>
            </a:r>
            <a:endParaRPr lang="pt-BR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5240064" y="3798312"/>
            <a:ext cx="1143008" cy="287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Bicicletas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6597386" y="3620007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Serviços</a:t>
            </a:r>
          </a:p>
          <a:p>
            <a:pPr algn="ctr">
              <a:lnSpc>
                <a:spcPts val="1500"/>
              </a:lnSpc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Saúde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883238" y="3613132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Deficiente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Físico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1" y="2440220"/>
            <a:ext cx="883922" cy="76200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42" y="2456686"/>
            <a:ext cx="883922" cy="76200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97" y="2456686"/>
            <a:ext cx="883922" cy="76200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61" y="2469719"/>
            <a:ext cx="883922" cy="76200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16" y="2467463"/>
            <a:ext cx="883922" cy="76200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29" y="2467463"/>
            <a:ext cx="883922" cy="76200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19" y="2467463"/>
            <a:ext cx="883922" cy="76200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5" y="4086504"/>
            <a:ext cx="883922" cy="76200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63" y="4076149"/>
            <a:ext cx="883922" cy="762002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85" y="4072837"/>
            <a:ext cx="883922" cy="762002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44" y="4073896"/>
            <a:ext cx="883922" cy="762002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43" y="4073896"/>
            <a:ext cx="883922" cy="762002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38" y="4073896"/>
            <a:ext cx="883922" cy="762002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19" y="4073896"/>
            <a:ext cx="886970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6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cruzamento rodocicloviario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3122"/>
            <a:ext cx="3687628" cy="1857388"/>
          </a:xfrm>
          <a:prstGeom prst="rect">
            <a:avLst/>
          </a:prstGeom>
        </p:spPr>
      </p:pic>
      <p:pic>
        <p:nvPicPr>
          <p:cNvPr id="14" name="Imagem 13" descr="ciclovia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1571618"/>
            <a:ext cx="4714908" cy="3071834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214282" y="1643056"/>
            <a:ext cx="3643338" cy="35719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Cruzamento Rodocicloviário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 – Ciclovia / Ciclofaixa</a:t>
            </a:r>
          </a:p>
        </p:txBody>
      </p:sp>
    </p:spTree>
    <p:extLst>
      <p:ext uri="{BB962C8B-B14F-4D97-AF65-F5344CB8AC3E}">
        <p14:creationId xmlns:p14="http://schemas.microsoft.com/office/powerpoint/2010/main" val="42216660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785918" y="1142990"/>
            <a:ext cx="5114630" cy="35719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Cruzamento Rodoferroviário</a:t>
            </a:r>
          </a:p>
        </p:txBody>
      </p:sp>
      <p:pic>
        <p:nvPicPr>
          <p:cNvPr id="10" name="Imagem 9" descr="linha ferrea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1643056"/>
            <a:ext cx="5572164" cy="32239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Cruzamento Rodoferroviário</a:t>
            </a:r>
          </a:p>
        </p:txBody>
      </p:sp>
    </p:spTree>
    <p:extLst>
      <p:ext uri="{BB962C8B-B14F-4D97-AF65-F5344CB8AC3E}">
        <p14:creationId xmlns:p14="http://schemas.microsoft.com/office/powerpoint/2010/main" val="1307592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131590"/>
            <a:ext cx="3826728" cy="360040"/>
          </a:xfrm>
          <a:prstGeom prst="rect">
            <a:avLst/>
          </a:prstGeom>
          <a:solidFill>
            <a:srgbClr val="CC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DD - DISPOSITIVOS DELIMITADORES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5149627" y="2859782"/>
            <a:ext cx="3995936" cy="3600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DSA – DISP. SINALIZAÇÃO DE ALERTA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4" y="1529513"/>
            <a:ext cx="3389936" cy="610189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2427734"/>
            <a:ext cx="3820888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DT – DISP. DE USO TEMPORÁRIO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5" y="2921710"/>
            <a:ext cx="886346" cy="10500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46" y="2886478"/>
            <a:ext cx="1068710" cy="106871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21" r="32990" b="13093"/>
          <a:stretch/>
        </p:blipFill>
        <p:spPr>
          <a:xfrm>
            <a:off x="135462" y="4043293"/>
            <a:ext cx="3356418" cy="83695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74" y="2911015"/>
            <a:ext cx="886346" cy="1050027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5148064" y="1121474"/>
            <a:ext cx="3995936" cy="36004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DL - DISPOSITIVOS LUMINOSOS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8"/>
          <a:stretch/>
        </p:blipFill>
        <p:spPr>
          <a:xfrm>
            <a:off x="5148064" y="1654925"/>
            <a:ext cx="1921074" cy="674993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27"/>
          <a:stretch/>
        </p:blipFill>
        <p:spPr>
          <a:xfrm>
            <a:off x="5007152" y="3304970"/>
            <a:ext cx="4123971" cy="1643044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2" r="51537" b="-416"/>
          <a:stretch/>
        </p:blipFill>
        <p:spPr>
          <a:xfrm>
            <a:off x="7112688" y="1518810"/>
            <a:ext cx="1975044" cy="111453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Auxiliares</a:t>
            </a:r>
          </a:p>
        </p:txBody>
      </p:sp>
    </p:spTree>
    <p:extLst>
      <p:ext uri="{BB962C8B-B14F-4D97-AF65-F5344CB8AC3E}">
        <p14:creationId xmlns:p14="http://schemas.microsoft.com/office/powerpoint/2010/main" val="192335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1"/>
          <p:cNvGrpSpPr/>
          <p:nvPr/>
        </p:nvGrpSpPr>
        <p:grpSpPr>
          <a:xfrm>
            <a:off x="7066824" y="1071552"/>
            <a:ext cx="1683952" cy="714380"/>
            <a:chOff x="5930976" y="1579258"/>
            <a:chExt cx="1683952" cy="714380"/>
          </a:xfrm>
        </p:grpSpPr>
        <p:sp>
          <p:nvSpPr>
            <p:cNvPr id="60" name="Seta em curva para a esquerda 59"/>
            <p:cNvSpPr/>
            <p:nvPr/>
          </p:nvSpPr>
          <p:spPr>
            <a:xfrm>
              <a:off x="5930976" y="1579258"/>
              <a:ext cx="428628" cy="714380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6329044" y="1734622"/>
              <a:ext cx="1285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LIVRE</a:t>
              </a:r>
            </a:p>
          </p:txBody>
        </p:sp>
      </p:grpSp>
      <p:grpSp>
        <p:nvGrpSpPr>
          <p:cNvPr id="3" name="Grupo 72"/>
          <p:cNvGrpSpPr/>
          <p:nvPr/>
        </p:nvGrpSpPr>
        <p:grpSpPr>
          <a:xfrm>
            <a:off x="7066824" y="1995686"/>
            <a:ext cx="1632441" cy="714380"/>
            <a:chOff x="5939955" y="2369638"/>
            <a:chExt cx="1632441" cy="714380"/>
          </a:xfrm>
        </p:grpSpPr>
        <p:sp>
          <p:nvSpPr>
            <p:cNvPr id="61" name="Seta em curva para a esquerda 60"/>
            <p:cNvSpPr/>
            <p:nvPr/>
          </p:nvSpPr>
          <p:spPr>
            <a:xfrm>
              <a:off x="5939955" y="2369638"/>
              <a:ext cx="428628" cy="714380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6315418" y="2450140"/>
              <a:ext cx="125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1 ANO</a:t>
              </a:r>
            </a:p>
          </p:txBody>
        </p:sp>
      </p:grpSp>
      <p:grpSp>
        <p:nvGrpSpPr>
          <p:cNvPr id="4" name="Grupo 73"/>
          <p:cNvGrpSpPr/>
          <p:nvPr/>
        </p:nvGrpSpPr>
        <p:grpSpPr>
          <a:xfrm>
            <a:off x="7066824" y="2931790"/>
            <a:ext cx="1646067" cy="714380"/>
            <a:chOff x="5968861" y="3128119"/>
            <a:chExt cx="1646067" cy="714380"/>
          </a:xfrm>
        </p:grpSpPr>
        <p:sp>
          <p:nvSpPr>
            <p:cNvPr id="62" name="Seta em curva para a esquerda 61"/>
            <p:cNvSpPr/>
            <p:nvPr/>
          </p:nvSpPr>
          <p:spPr>
            <a:xfrm>
              <a:off x="5968861" y="3128119"/>
              <a:ext cx="428628" cy="714380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6357950" y="3253093"/>
              <a:ext cx="125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1 ANO</a:t>
              </a:r>
            </a:p>
          </p:txBody>
        </p:sp>
      </p:grpSp>
      <p:grpSp>
        <p:nvGrpSpPr>
          <p:cNvPr id="5" name="Grupo 74"/>
          <p:cNvGrpSpPr/>
          <p:nvPr/>
        </p:nvGrpSpPr>
        <p:grpSpPr>
          <a:xfrm>
            <a:off x="7066824" y="3801586"/>
            <a:ext cx="1643074" cy="714380"/>
            <a:chOff x="5971854" y="3875967"/>
            <a:chExt cx="1643074" cy="714380"/>
          </a:xfrm>
        </p:grpSpPr>
        <p:sp>
          <p:nvSpPr>
            <p:cNvPr id="63" name="Seta em curva para a esquerda 62"/>
            <p:cNvSpPr/>
            <p:nvPr/>
          </p:nvSpPr>
          <p:spPr>
            <a:xfrm>
              <a:off x="5971854" y="3875967"/>
              <a:ext cx="428628" cy="714380"/>
            </a:xfrm>
            <a:prstGeom prst="curvedLeft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6357950" y="4038911"/>
              <a:ext cx="125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C00000"/>
                  </a:solidFill>
                  <a:latin typeface="+mj-lt"/>
                  <a:cs typeface="MV Boli" pitchFamily="2" charset="0"/>
                </a:rPr>
                <a:t>1 ANO</a:t>
              </a:r>
            </a:p>
          </p:txBody>
        </p:sp>
      </p:grpSp>
      <p:grpSp>
        <p:nvGrpSpPr>
          <p:cNvPr id="6" name="Grupo 76"/>
          <p:cNvGrpSpPr/>
          <p:nvPr/>
        </p:nvGrpSpPr>
        <p:grpSpPr>
          <a:xfrm>
            <a:off x="1403578" y="3015198"/>
            <a:ext cx="1251456" cy="1572776"/>
            <a:chOff x="1391718" y="3143254"/>
            <a:chExt cx="1251456" cy="1428760"/>
          </a:xfrm>
        </p:grpSpPr>
        <p:sp>
          <p:nvSpPr>
            <p:cNvPr id="69" name="Seta em curva para a esquerda 68"/>
            <p:cNvSpPr/>
            <p:nvPr/>
          </p:nvSpPr>
          <p:spPr>
            <a:xfrm flipH="1">
              <a:off x="2214546" y="3143254"/>
              <a:ext cx="428628" cy="1428760"/>
            </a:xfrm>
            <a:prstGeom prst="curvedLef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1391718" y="3648589"/>
              <a:ext cx="986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1 ANO</a:t>
              </a:r>
            </a:p>
          </p:txBody>
        </p:sp>
      </p:grpSp>
      <p:grpSp>
        <p:nvGrpSpPr>
          <p:cNvPr id="7" name="Grupo 75"/>
          <p:cNvGrpSpPr/>
          <p:nvPr/>
        </p:nvGrpSpPr>
        <p:grpSpPr>
          <a:xfrm>
            <a:off x="1304344" y="2067694"/>
            <a:ext cx="1355142" cy="1572776"/>
            <a:chOff x="1288032" y="2357436"/>
            <a:chExt cx="1355142" cy="1428760"/>
          </a:xfrm>
        </p:grpSpPr>
        <p:sp>
          <p:nvSpPr>
            <p:cNvPr id="68" name="Seta em curva para a esquerda 67"/>
            <p:cNvSpPr/>
            <p:nvPr/>
          </p:nvSpPr>
          <p:spPr>
            <a:xfrm flipH="1">
              <a:off x="2214546" y="2357436"/>
              <a:ext cx="428628" cy="1428760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1288032" y="2786064"/>
              <a:ext cx="1042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2 ANOS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699792" y="529950"/>
            <a:ext cx="4320480" cy="714380"/>
            <a:chOff x="2899052" y="574708"/>
            <a:chExt cx="4000528" cy="714380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2899052" y="574708"/>
              <a:ext cx="4000528" cy="714380"/>
            </a:xfrm>
            <a:prstGeom prst="round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Elipse 24"/>
            <p:cNvSpPr/>
            <p:nvPr/>
          </p:nvSpPr>
          <p:spPr>
            <a:xfrm>
              <a:off x="2987825" y="659504"/>
              <a:ext cx="509025" cy="56241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</a:t>
              </a:r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3391952" y="543610"/>
            <a:ext cx="3507628" cy="692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►Veículo automotor ou elétrico, de </a:t>
            </a:r>
            <a:r>
              <a:rPr lang="pt-BR" sz="1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 ou 3 rodas</a:t>
            </a:r>
          </a:p>
          <a:p>
            <a:pPr algn="just"/>
            <a:r>
              <a:rPr lang="pt-BR" sz="13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(com ou sem carro lateral)</a:t>
            </a:r>
          </a:p>
          <a:p>
            <a:pPr algn="just"/>
            <a:r>
              <a:rPr lang="pt-BR" sz="1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Todos os veículos abrangidos pela ACC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699792" y="1304316"/>
            <a:ext cx="4320480" cy="1039076"/>
            <a:chOff x="2899052" y="1443144"/>
            <a:chExt cx="4000528" cy="882398"/>
          </a:xfrm>
        </p:grpSpPr>
        <p:sp>
          <p:nvSpPr>
            <p:cNvPr id="27" name="Retângulo de cantos arredondados 26"/>
            <p:cNvSpPr/>
            <p:nvPr/>
          </p:nvSpPr>
          <p:spPr>
            <a:xfrm>
              <a:off x="2899052" y="1443144"/>
              <a:ext cx="4000528" cy="882398"/>
            </a:xfrm>
            <a:prstGeom prst="round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Elipse 27"/>
            <p:cNvSpPr/>
            <p:nvPr/>
          </p:nvSpPr>
          <p:spPr>
            <a:xfrm>
              <a:off x="2987825" y="1631482"/>
              <a:ext cx="522607" cy="467148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</a:t>
              </a:r>
            </a:p>
          </p:txBody>
        </p:sp>
      </p:grpSp>
      <p:sp>
        <p:nvSpPr>
          <p:cNvPr id="29" name="CaixaDeTexto 28"/>
          <p:cNvSpPr txBox="1"/>
          <p:nvPr/>
        </p:nvSpPr>
        <p:spPr>
          <a:xfrm>
            <a:off x="3391952" y="1299976"/>
            <a:ext cx="3507628" cy="109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►Passageiro até 8 lugares | Carga até 3500 PBT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►Comb. veículos até 3500 PBT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►Motor-casa até 6000 PTB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Trator de Rodas e Equipamentos Agrícolas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►Quadriciclos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2699792" y="2408437"/>
            <a:ext cx="4320480" cy="858282"/>
            <a:chOff x="2899052" y="2475257"/>
            <a:chExt cx="4000528" cy="858282"/>
          </a:xfrm>
        </p:grpSpPr>
        <p:sp>
          <p:nvSpPr>
            <p:cNvPr id="30" name="Retângulo de cantos arredondados 29"/>
            <p:cNvSpPr/>
            <p:nvPr/>
          </p:nvSpPr>
          <p:spPr>
            <a:xfrm>
              <a:off x="2899052" y="2475257"/>
              <a:ext cx="4000528" cy="858282"/>
            </a:xfrm>
            <a:prstGeom prst="round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Elipse 30"/>
            <p:cNvSpPr/>
            <p:nvPr/>
          </p:nvSpPr>
          <p:spPr>
            <a:xfrm>
              <a:off x="2987825" y="2626121"/>
              <a:ext cx="509025" cy="562412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</p:grpSp>
      <p:sp>
        <p:nvSpPr>
          <p:cNvPr id="32" name="CaixaDeTexto 31"/>
          <p:cNvSpPr txBox="1"/>
          <p:nvPr/>
        </p:nvSpPr>
        <p:spPr>
          <a:xfrm>
            <a:off x="3391952" y="2399278"/>
            <a:ext cx="3628320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►Passageiro até 8 lugares | Carga + de 3500 PBT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►Comb. veículos de até 6000 PBT 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►Motor-casa + 6000 PBT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►Trator de esteira e Equipamentos </a:t>
            </a:r>
            <a:r>
              <a:rPr lang="pt-BR" sz="1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Agrícolas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2699792" y="3314332"/>
            <a:ext cx="4320480" cy="864115"/>
            <a:chOff x="2899052" y="3339352"/>
            <a:chExt cx="4234995" cy="864115"/>
          </a:xfrm>
        </p:grpSpPr>
        <p:sp>
          <p:nvSpPr>
            <p:cNvPr id="33" name="Retângulo de cantos arredondados 32"/>
            <p:cNvSpPr/>
            <p:nvPr/>
          </p:nvSpPr>
          <p:spPr>
            <a:xfrm>
              <a:off x="2899052" y="3339352"/>
              <a:ext cx="4234995" cy="864115"/>
            </a:xfrm>
            <a:prstGeom prst="round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" name="Elipse 33"/>
            <p:cNvSpPr/>
            <p:nvPr/>
          </p:nvSpPr>
          <p:spPr>
            <a:xfrm>
              <a:off x="2987824" y="3496611"/>
              <a:ext cx="544062" cy="562412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</a:t>
              </a:r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3391952" y="3331614"/>
            <a:ext cx="3628320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►Passageiro + de 8 lugares | Carga + de 3500 PBT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►Comb. veículos de até 6000 PBT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►Motor-casa + 6000 PBT / + 8 lugares</a:t>
            </a:r>
          </a:p>
          <a:p>
            <a:pPr algn="just"/>
            <a:r>
              <a:rPr lang="pt-BR" sz="13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►Ônibus </a:t>
            </a:r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articulados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2699792" y="4235022"/>
            <a:ext cx="4320480" cy="701989"/>
            <a:chOff x="2899052" y="4071014"/>
            <a:chExt cx="4320480" cy="846815"/>
          </a:xfrm>
        </p:grpSpPr>
        <p:sp>
          <p:nvSpPr>
            <p:cNvPr id="36" name="Retângulo de cantos arredondados 35"/>
            <p:cNvSpPr/>
            <p:nvPr/>
          </p:nvSpPr>
          <p:spPr>
            <a:xfrm>
              <a:off x="2899052" y="4071014"/>
              <a:ext cx="4320480" cy="846815"/>
            </a:xfrm>
            <a:prstGeom prst="round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Elipse 36"/>
            <p:cNvSpPr/>
            <p:nvPr/>
          </p:nvSpPr>
          <p:spPr>
            <a:xfrm>
              <a:off x="2989616" y="4135156"/>
              <a:ext cx="569712" cy="709082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E</a:t>
              </a:r>
            </a:p>
          </p:txBody>
        </p:sp>
      </p:grpSp>
      <p:sp>
        <p:nvSpPr>
          <p:cNvPr id="39" name="CaixaDeTexto 38"/>
          <p:cNvSpPr txBox="1"/>
          <p:nvPr/>
        </p:nvSpPr>
        <p:spPr>
          <a:xfrm>
            <a:off x="3391952" y="4260133"/>
            <a:ext cx="3669198" cy="687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►Passageiro + de 8 lugares | Carga + de 3500 PBT</a:t>
            </a:r>
          </a:p>
          <a:p>
            <a:pPr algn="just"/>
            <a:r>
              <a:rPr lang="pt-BR" sz="127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►Comb. veículos + de 6000 de PBT + 8 lug. + 2 unid.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►Motor-casa + 6000 PBT / + de 8 lugares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197784" y="1056387"/>
            <a:ext cx="2285984" cy="723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►Categorias</a:t>
            </a:r>
          </a:p>
          <a:p>
            <a:pPr algn="just"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►Prazos de mudança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7107702" y="4394016"/>
            <a:ext cx="1928794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... se proveniente de B ou </a:t>
            </a:r>
            <a:r>
              <a:rPr lang="pt-BR" sz="1500" i="1" u="sng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LIVRE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quando de C</a:t>
            </a:r>
          </a:p>
        </p:txBody>
      </p:sp>
      <p:sp>
        <p:nvSpPr>
          <p:cNvPr id="46" name="Seta para baixo 45"/>
          <p:cNvSpPr/>
          <p:nvPr/>
        </p:nvSpPr>
        <p:spPr>
          <a:xfrm>
            <a:off x="8036396" y="4305072"/>
            <a:ext cx="214314" cy="142876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-1" y="2476298"/>
            <a:ext cx="1211091" cy="17587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Nenhuma </a:t>
            </a: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Gravíssima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reincidente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em </a:t>
            </a: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Médias, 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exceto D e </a:t>
            </a:r>
            <a:r>
              <a:rPr lang="pt-BR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-2323" y="2194294"/>
            <a:ext cx="1213413" cy="285752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Restrição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2559630" cy="484816"/>
          </a:xfrm>
          <a:prstGeom prst="rect">
            <a:avLst/>
          </a:prstGeom>
        </p:spPr>
      </p:pic>
      <p:sp>
        <p:nvSpPr>
          <p:cNvPr id="49" name="CaixaDeTexto 48"/>
          <p:cNvSpPr txBox="1"/>
          <p:nvPr/>
        </p:nvSpPr>
        <p:spPr>
          <a:xfrm>
            <a:off x="214282" y="577298"/>
            <a:ext cx="2012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HABILITAÇÃO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-3142" y="4458420"/>
            <a:ext cx="1982854" cy="273570"/>
          </a:xfrm>
          <a:prstGeom prst="rect">
            <a:avLst/>
          </a:prstGeom>
          <a:solidFill>
            <a:srgbClr val="C00000">
              <a:alpha val="7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 ou E → idade 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7" grpId="0" animBg="1"/>
      <p:bldP spid="43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1131590"/>
            <a:ext cx="5508104" cy="3492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pic>
        <p:nvPicPr>
          <p:cNvPr id="12" name="Imagem 11" descr="Semaforic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4011" y="3691577"/>
            <a:ext cx="2176058" cy="1212633"/>
          </a:xfrm>
          <a:prstGeom prst="rect">
            <a:avLst/>
          </a:prstGeom>
        </p:spPr>
      </p:pic>
      <p:pic>
        <p:nvPicPr>
          <p:cNvPr id="9" name="Imagem 8" descr="Semaforic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3840650"/>
            <a:ext cx="2160240" cy="1014810"/>
          </a:xfrm>
          <a:prstGeom prst="rect">
            <a:avLst/>
          </a:prstGeom>
        </p:spPr>
      </p:pic>
      <p:pic>
        <p:nvPicPr>
          <p:cNvPr id="14" name="Imagem 13" descr="Semaforica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3932" y="3551430"/>
            <a:ext cx="1690942" cy="1234161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6937248" y="2925318"/>
            <a:ext cx="2217057" cy="35662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ADVERTÊNCIA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8" y="1620948"/>
            <a:ext cx="4211960" cy="193048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Semafórica</a:t>
            </a:r>
          </a:p>
        </p:txBody>
      </p:sp>
    </p:spTree>
    <p:extLst>
      <p:ext uri="{BB962C8B-B14F-4D97-AF65-F5344CB8AC3E}">
        <p14:creationId xmlns:p14="http://schemas.microsoft.com/office/powerpoint/2010/main" val="11596673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Semafórica</a:t>
            </a:r>
          </a:p>
        </p:txBody>
      </p:sp>
      <p:pic>
        <p:nvPicPr>
          <p:cNvPr id="4" name="Imagem 3" descr="Semáforo com luz vermelha&#10;&#10;Descrição gerada automaticamente">
            <a:extLst>
              <a:ext uri="{FF2B5EF4-FFF2-40B4-BE49-F238E27FC236}">
                <a16:creationId xmlns:a16="http://schemas.microsoft.com/office/drawing/2014/main" id="{C11A46EB-94B4-474F-804E-59018F82A5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2" r="66000" b="13600"/>
          <a:stretch/>
        </p:blipFill>
        <p:spPr>
          <a:xfrm>
            <a:off x="395536" y="1347614"/>
            <a:ext cx="1426930" cy="318954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128F6E4-DA0E-4D10-9CB5-74C781442FEE}"/>
              </a:ext>
            </a:extLst>
          </p:cNvPr>
          <p:cNvSpPr txBox="1"/>
          <p:nvPr/>
        </p:nvSpPr>
        <p:spPr>
          <a:xfrm>
            <a:off x="2123728" y="1376659"/>
            <a:ext cx="5688632" cy="1860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500" i="1" dirty="0"/>
              <a:t>É </a:t>
            </a:r>
            <a:r>
              <a:rPr lang="pt-BR" sz="2500" i="1" dirty="0">
                <a:solidFill>
                  <a:srgbClr val="00B0F0"/>
                </a:solidFill>
              </a:rPr>
              <a:t>livre</a:t>
            </a:r>
            <a:r>
              <a:rPr lang="pt-BR" sz="2500" i="1" dirty="0"/>
              <a:t> o movimento de </a:t>
            </a:r>
            <a:r>
              <a:rPr lang="pt-BR" sz="2500" i="1" dirty="0">
                <a:solidFill>
                  <a:srgbClr val="00B0F0"/>
                </a:solidFill>
              </a:rPr>
              <a:t>conversão à direita</a:t>
            </a:r>
            <a:r>
              <a:rPr lang="pt-BR" sz="2500" i="1" dirty="0"/>
              <a:t> diante de </a:t>
            </a:r>
            <a:r>
              <a:rPr lang="pt-BR" sz="2500" b="1" i="1" dirty="0"/>
              <a:t>sinal vermelho</a:t>
            </a:r>
            <a:r>
              <a:rPr lang="pt-BR" sz="2500" i="1" dirty="0"/>
              <a:t> do semáforo onde houver </a:t>
            </a:r>
            <a:r>
              <a:rPr lang="pt-BR" sz="2500" i="1" dirty="0">
                <a:solidFill>
                  <a:srgbClr val="FF6600"/>
                </a:solidFill>
              </a:rPr>
              <a:t>sinalização indicativa</a:t>
            </a:r>
            <a:r>
              <a:rPr lang="pt-BR" sz="2500" i="1" dirty="0"/>
              <a:t> que permita essa conversão </a:t>
            </a:r>
            <a:r>
              <a:rPr lang="pt-BR" sz="1000" i="1" dirty="0"/>
              <a:t>(CTB, art. 44-A)</a:t>
            </a:r>
          </a:p>
        </p:txBody>
      </p:sp>
      <p:sp>
        <p:nvSpPr>
          <p:cNvPr id="17" name="Seta: Dobrada 16">
            <a:extLst>
              <a:ext uri="{FF2B5EF4-FFF2-40B4-BE49-F238E27FC236}">
                <a16:creationId xmlns:a16="http://schemas.microsoft.com/office/drawing/2014/main" id="{C9FA7FFA-F996-4B3E-B7A3-DB461F7D9D0E}"/>
              </a:ext>
            </a:extLst>
          </p:cNvPr>
          <p:cNvSpPr/>
          <p:nvPr/>
        </p:nvSpPr>
        <p:spPr>
          <a:xfrm flipV="1">
            <a:off x="4499992" y="3461895"/>
            <a:ext cx="792088" cy="792088"/>
          </a:xfrm>
          <a:prstGeom prst="bent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1BFA413D-BDA2-4F37-A165-90FCFFDE92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435846"/>
            <a:ext cx="3059832" cy="11872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87C2B50-83ED-4E9E-A852-A944F7028076}"/>
              </a:ext>
            </a:extLst>
          </p:cNvPr>
          <p:cNvSpPr txBox="1"/>
          <p:nvPr/>
        </p:nvSpPr>
        <p:spPr>
          <a:xfrm>
            <a:off x="6516216" y="4630191"/>
            <a:ext cx="13260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Imagem: Fabrício Medeiros</a:t>
            </a:r>
          </a:p>
        </p:txBody>
      </p:sp>
    </p:spTree>
    <p:extLst>
      <p:ext uri="{BB962C8B-B14F-4D97-AF65-F5344CB8AC3E}">
        <p14:creationId xmlns:p14="http://schemas.microsoft.com/office/powerpoint/2010/main" val="33332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857224" y="1214428"/>
            <a:ext cx="7215238" cy="3500468"/>
            <a:chOff x="857224" y="1643056"/>
            <a:chExt cx="6429420" cy="3071840"/>
          </a:xfrm>
        </p:grpSpPr>
        <p:pic>
          <p:nvPicPr>
            <p:cNvPr id="9" name="Imagem 8" descr="FAIXA REVERSÍVEL.w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224" y="1643056"/>
              <a:ext cx="6403100" cy="3071840"/>
            </a:xfrm>
            <a:prstGeom prst="rect">
              <a:avLst/>
            </a:prstGeom>
          </p:spPr>
        </p:pic>
        <p:pic>
          <p:nvPicPr>
            <p:cNvPr id="10" name="Imagem 9" descr="CONTROLE DE FAIXA REVERSIVEL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671592" y="2328754"/>
              <a:ext cx="657016" cy="285752"/>
            </a:xfrm>
            <a:prstGeom prst="rect">
              <a:avLst/>
            </a:prstGeom>
          </p:spPr>
        </p:pic>
        <p:pic>
          <p:nvPicPr>
            <p:cNvPr id="11" name="Imagem 10" descr="CONTROLE DE FAIXA REVERSIVEL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815260" y="2400192"/>
              <a:ext cx="657016" cy="285752"/>
            </a:xfrm>
            <a:prstGeom prst="rect">
              <a:avLst/>
            </a:prstGeom>
          </p:spPr>
        </p:pic>
        <p:pic>
          <p:nvPicPr>
            <p:cNvPr id="13" name="Imagem 12" descr="CONTROLE DE FAIXA REVERSIVEL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815260" y="3757514"/>
              <a:ext cx="657016" cy="285752"/>
            </a:xfrm>
            <a:prstGeom prst="rect">
              <a:avLst/>
            </a:prstGeom>
          </p:spPr>
        </p:pic>
        <p:pic>
          <p:nvPicPr>
            <p:cNvPr id="14" name="Imagem 13" descr="CONTROLE DE FAIXA REVERSIVEL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671592" y="3757514"/>
              <a:ext cx="657016" cy="285752"/>
            </a:xfrm>
            <a:prstGeom prst="rect">
              <a:avLst/>
            </a:prstGeom>
          </p:spPr>
        </p:pic>
      </p:grp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Controle de Faixa Reversível</a:t>
            </a:r>
          </a:p>
        </p:txBody>
      </p:sp>
    </p:spTree>
    <p:extLst>
      <p:ext uri="{BB962C8B-B14F-4D97-AF65-F5344CB8AC3E}">
        <p14:creationId xmlns:p14="http://schemas.microsoft.com/office/powerpoint/2010/main" val="28866241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obra3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4282" y="1178685"/>
            <a:ext cx="1428760" cy="135653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202004" y="2535218"/>
            <a:ext cx="8715436" cy="2214578"/>
            <a:chOff x="214282" y="3000378"/>
            <a:chExt cx="7643866" cy="1785950"/>
          </a:xfrm>
        </p:grpSpPr>
        <p:pic>
          <p:nvPicPr>
            <p:cNvPr id="9" name="Imagem 8" descr="obra1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785918" y="3000378"/>
              <a:ext cx="1686086" cy="1785950"/>
            </a:xfrm>
            <a:prstGeom prst="rect">
              <a:avLst/>
            </a:prstGeom>
          </p:spPr>
        </p:pic>
        <p:pic>
          <p:nvPicPr>
            <p:cNvPr id="10" name="Imagem 9" descr="obra2.wm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115" y="3150113"/>
              <a:ext cx="1152187" cy="642510"/>
            </a:xfrm>
            <a:prstGeom prst="rect">
              <a:avLst/>
            </a:prstGeom>
          </p:spPr>
        </p:pic>
        <p:pic>
          <p:nvPicPr>
            <p:cNvPr id="13" name="Imagem 12" descr="obra4.wm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282" y="3987193"/>
              <a:ext cx="1214446" cy="727697"/>
            </a:xfrm>
            <a:prstGeom prst="rect">
              <a:avLst/>
            </a:prstGeom>
          </p:spPr>
        </p:pic>
        <p:pic>
          <p:nvPicPr>
            <p:cNvPr id="14" name="Imagem 13" descr="obra5.wm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857620" y="3071816"/>
              <a:ext cx="4000528" cy="1628969"/>
            </a:xfrm>
            <a:prstGeom prst="rect">
              <a:avLst/>
            </a:prstGeom>
          </p:spPr>
        </p:pic>
      </p:grpSp>
      <p:sp>
        <p:nvSpPr>
          <p:cNvPr id="19" name="Retângulo de cantos arredondados 18"/>
          <p:cNvSpPr/>
          <p:nvPr/>
        </p:nvSpPr>
        <p:spPr>
          <a:xfrm>
            <a:off x="2357422" y="1142990"/>
            <a:ext cx="6572296" cy="121444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000" b="1" dirty="0">
                <a:solidFill>
                  <a:schemeClr val="tx1"/>
                </a:solidFill>
              </a:rPr>
              <a:t>Res. 160 Contran – Anexo II CTB</a:t>
            </a:r>
          </a:p>
          <a:p>
            <a:pPr algn="just"/>
            <a:r>
              <a:rPr lang="pt-BR" b="1" dirty="0">
                <a:solidFill>
                  <a:schemeClr val="tx1"/>
                </a:solidFill>
              </a:rPr>
              <a:t>Sinalização de Obras</a:t>
            </a:r>
            <a:r>
              <a:rPr lang="pt-BR" dirty="0">
                <a:solidFill>
                  <a:schemeClr val="tx1"/>
                </a:solidFill>
              </a:rPr>
              <a:t> – tem como característica a utilização dos sinais e elementos de Sinalização Vertical, Horizontal, Semafórica e de Dispositivos e Sinalização Auxiliares combinados,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Sinalização de Obras</a:t>
            </a:r>
          </a:p>
        </p:txBody>
      </p:sp>
    </p:spTree>
    <p:extLst>
      <p:ext uri="{BB962C8B-B14F-4D97-AF65-F5344CB8AC3E}">
        <p14:creationId xmlns:p14="http://schemas.microsoft.com/office/powerpoint/2010/main" val="14617462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agente de tra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352" y="1071552"/>
            <a:ext cx="1356768" cy="178595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641332" y="1374965"/>
            <a:ext cx="2714644" cy="128289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Gestos executados pelos Condutores e</a:t>
            </a:r>
          </a:p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Agentes de trânsito</a:t>
            </a:r>
          </a:p>
        </p:txBody>
      </p:sp>
      <p:sp>
        <p:nvSpPr>
          <p:cNvPr id="7" name="Retângulo 6"/>
          <p:cNvSpPr/>
          <p:nvPr/>
        </p:nvSpPr>
        <p:spPr>
          <a:xfrm>
            <a:off x="-1" y="3003798"/>
            <a:ext cx="4374965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GC – GESTO DO CONDUTOR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" y="3435846"/>
            <a:ext cx="4302290" cy="135841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769415" y="1374965"/>
            <a:ext cx="4374965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GA – GESTO DO AGENTE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GESTUAL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0" t="10681" r="37707" b="71542"/>
          <a:stretch>
            <a:fillRect/>
          </a:stretch>
        </p:blipFill>
        <p:spPr>
          <a:xfrm>
            <a:off x="6156176" y="1964527"/>
            <a:ext cx="949459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2" t="10681" r="2251" b="71542"/>
          <a:stretch>
            <a:fillRect/>
          </a:stretch>
        </p:blipFill>
        <p:spPr>
          <a:xfrm>
            <a:off x="8120809" y="1965279"/>
            <a:ext cx="805460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0705" r="75867" b="71519"/>
          <a:stretch>
            <a:fillRect/>
          </a:stretch>
        </p:blipFill>
        <p:spPr>
          <a:xfrm>
            <a:off x="5024182" y="1974881"/>
            <a:ext cx="648072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61553" r="68235" b="20670"/>
          <a:stretch>
            <a:fillRect/>
          </a:stretch>
        </p:blipFill>
        <p:spPr>
          <a:xfrm>
            <a:off x="5119957" y="3507854"/>
            <a:ext cx="857610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5" t="61553" r="8060" b="20670"/>
          <a:stretch>
            <a:fillRect/>
          </a:stretch>
        </p:blipFill>
        <p:spPr>
          <a:xfrm>
            <a:off x="8020402" y="3507854"/>
            <a:ext cx="720080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9" t="61640" r="43044" b="20670"/>
          <a:stretch>
            <a:fillRect/>
          </a:stretch>
        </p:blipFill>
        <p:spPr>
          <a:xfrm>
            <a:off x="6470626" y="3507854"/>
            <a:ext cx="891142" cy="909854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2" t="10681" r="2251" b="71542"/>
          <a:stretch>
            <a:fillRect/>
          </a:stretch>
        </p:blipFill>
        <p:spPr>
          <a:xfrm flipH="1">
            <a:off x="7380312" y="1959765"/>
            <a:ext cx="836092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6" name="Retângulo 5"/>
          <p:cNvSpPr/>
          <p:nvPr/>
        </p:nvSpPr>
        <p:spPr>
          <a:xfrm>
            <a:off x="5052944" y="285750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GA-01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6333568" y="285750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GA-02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863878" y="285750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GA-03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5076056" y="436089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GA-04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6857647" y="4346660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GA-05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8153791" y="4343066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GA-06</a:t>
            </a:r>
          </a:p>
        </p:txBody>
      </p:sp>
    </p:spTree>
    <p:extLst>
      <p:ext uri="{BB962C8B-B14F-4D97-AF65-F5344CB8AC3E}">
        <p14:creationId xmlns:p14="http://schemas.microsoft.com/office/powerpoint/2010/main" val="139355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apito guar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281473"/>
            <a:ext cx="1572579" cy="2071702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115616" y="1437140"/>
            <a:ext cx="6624736" cy="4292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Apitos / Silvos – executados pelo Agente de trânsito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27734"/>
            <a:ext cx="4421520" cy="1935458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SONORA</a:t>
            </a:r>
          </a:p>
        </p:txBody>
      </p:sp>
    </p:spTree>
    <p:extLst>
      <p:ext uri="{BB962C8B-B14F-4D97-AF65-F5344CB8AC3E}">
        <p14:creationId xmlns:p14="http://schemas.microsoft.com/office/powerpoint/2010/main" val="41770353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9" y="1290458"/>
            <a:ext cx="1302132" cy="134761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27" y="1275606"/>
            <a:ext cx="1480261" cy="13476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44" y="1290458"/>
            <a:ext cx="1293911" cy="134761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25" y="1275606"/>
            <a:ext cx="1292233" cy="13476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275606"/>
            <a:ext cx="1282082" cy="134761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3" y="3361252"/>
            <a:ext cx="1295589" cy="134761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33" y="3361252"/>
            <a:ext cx="1300388" cy="13476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39" y="3361252"/>
            <a:ext cx="1302132" cy="134761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88" y="3361252"/>
            <a:ext cx="1296824" cy="134761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61252"/>
            <a:ext cx="1292094" cy="134761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59726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4" y="1276799"/>
            <a:ext cx="1312184" cy="136514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11" y="1255009"/>
            <a:ext cx="1300386" cy="136514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77" y="1230777"/>
            <a:ext cx="1315476" cy="136514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33" y="1257475"/>
            <a:ext cx="1308695" cy="136514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8" y="1276799"/>
            <a:ext cx="1300547" cy="136514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4" y="3294833"/>
            <a:ext cx="1307275" cy="136514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29" y="3294833"/>
            <a:ext cx="1310543" cy="136514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77" y="3294833"/>
            <a:ext cx="1305423" cy="1365149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63" y="3294833"/>
            <a:ext cx="1313827" cy="136514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8" y="3294833"/>
            <a:ext cx="1312184" cy="136514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41108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4" y="1426204"/>
            <a:ext cx="1321027" cy="138508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09" y="1426205"/>
            <a:ext cx="1324415" cy="138508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85" y="1426205"/>
            <a:ext cx="1322759" cy="13850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05" y="1426205"/>
            <a:ext cx="1322602" cy="138508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68" y="1426206"/>
            <a:ext cx="1338282" cy="138508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9" y="3363838"/>
            <a:ext cx="1345016" cy="138508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96" y="3363838"/>
            <a:ext cx="1334753" cy="138508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54" y="3363838"/>
            <a:ext cx="1334815" cy="138508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63838"/>
            <a:ext cx="1334879" cy="138508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63838"/>
            <a:ext cx="1338340" cy="138508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55445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2" y="1400345"/>
            <a:ext cx="1327713" cy="137059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36" y="1400345"/>
            <a:ext cx="1319007" cy="137059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13" y="1400346"/>
            <a:ext cx="1317420" cy="137059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46" y="1400346"/>
            <a:ext cx="1307443" cy="137059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02" y="1400346"/>
            <a:ext cx="1317487" cy="137059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2" y="3413529"/>
            <a:ext cx="1274821" cy="137059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36" y="3413528"/>
            <a:ext cx="1317420" cy="137059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48" y="3413528"/>
            <a:ext cx="1316046" cy="137059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02" y="3425875"/>
            <a:ext cx="1317487" cy="137059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418233"/>
            <a:ext cx="1317553" cy="137059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83127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enovação da CNH – Como Fazer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1377438"/>
            <a:ext cx="1944216" cy="1554352"/>
          </a:xfrm>
          <a:prstGeom prst="rect">
            <a:avLst/>
          </a:prstGeom>
        </p:spPr>
      </p:pic>
      <p:pic>
        <p:nvPicPr>
          <p:cNvPr id="10" name="Imagem 9" descr="ronaldo cn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776" y="3517915"/>
            <a:ext cx="1728192" cy="129614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softEdge rad="50800"/>
          </a:effectLst>
        </p:spPr>
      </p:pic>
      <p:sp>
        <p:nvSpPr>
          <p:cNvPr id="11" name="Retângulo de cantos arredondados 10"/>
          <p:cNvSpPr/>
          <p:nvPr/>
        </p:nvSpPr>
        <p:spPr>
          <a:xfrm>
            <a:off x="2843808" y="3883854"/>
            <a:ext cx="4968552" cy="776128"/>
          </a:xfrm>
          <a:prstGeom prst="roundRect">
            <a:avLst/>
          </a:prstGeom>
          <a:solidFill>
            <a:srgbClr val="FFFF00">
              <a:alpha val="9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  <a:latin typeface="+mj-lt"/>
                <a:cs typeface="MV Boli" pitchFamily="2" charset="0"/>
              </a:rPr>
              <a:t>O médico examinador poderá estabelecer </a:t>
            </a:r>
            <a:r>
              <a:rPr lang="pt-BR" dirty="0">
                <a:solidFill>
                  <a:schemeClr val="tx1"/>
                </a:solidFill>
                <a:latin typeface="+mj-lt"/>
                <a:cs typeface="MV Boli" pitchFamily="2" charset="0"/>
              </a:rPr>
              <a:t>prazos menores</a:t>
            </a:r>
            <a:r>
              <a:rPr lang="pt-BR" dirty="0">
                <a:solidFill>
                  <a:srgbClr val="FF0000"/>
                </a:solidFill>
                <a:latin typeface="+mj-lt"/>
                <a:cs typeface="MV Boli" pitchFamily="2" charset="0"/>
              </a:rPr>
              <a:t>, quando julgar necessário.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2195736" y="4050730"/>
            <a:ext cx="504056" cy="43204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9952" y="2002345"/>
            <a:ext cx="47525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dirty="0">
                <a:latin typeface="+mj-lt"/>
                <a:cs typeface="MV Boli" pitchFamily="2" charset="0"/>
              </a:rPr>
              <a:t>►a cada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10</a:t>
            </a:r>
            <a:r>
              <a:rPr lang="pt-BR" sz="2000" dirty="0">
                <a:latin typeface="+mj-lt"/>
                <a:cs typeface="Calibri" pitchFamily="34" charset="0"/>
              </a:rPr>
              <a:t> 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anos</a:t>
            </a:r>
            <a:r>
              <a:rPr lang="pt-BR" sz="2000" dirty="0">
                <a:latin typeface="+mj-lt"/>
                <a:cs typeface="Calibri" pitchFamily="34" charset="0"/>
              </a:rPr>
              <a:t>, antes dos 50 de idade;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latin typeface="+mj-lt"/>
                <a:cs typeface="MV Boli" pitchFamily="2" charset="0"/>
              </a:rPr>
              <a:t>►a cada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5 anos</a:t>
            </a:r>
            <a:r>
              <a:rPr lang="pt-BR" sz="2000" dirty="0">
                <a:latin typeface="+mj-lt"/>
                <a:cs typeface="Calibri" pitchFamily="34" charset="0"/>
              </a:rPr>
              <a:t>, dos 50 aos 69 de idade;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latin typeface="+mj-lt"/>
                <a:cs typeface="Calibri" pitchFamily="34" charset="0"/>
              </a:rPr>
              <a:t>►a cada 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3 anos</a:t>
            </a:r>
            <a:r>
              <a:rPr lang="pt-BR" sz="2000" dirty="0">
                <a:latin typeface="+mj-lt"/>
                <a:cs typeface="Calibri" pitchFamily="34" charset="0"/>
              </a:rPr>
              <a:t>, a partir dos 70 de idade.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195736" y="1131590"/>
            <a:ext cx="6768752" cy="711714"/>
          </a:xfrm>
          <a:prstGeom prst="roundRect">
            <a:avLst>
              <a:gd name="adj" fmla="val 735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 renovação da habilitação consiste em ser aprovado nos exames </a:t>
            </a:r>
            <a:r>
              <a:rPr lang="pt-BR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físico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mental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pt-BR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Psicológico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só SE exercer atividade remunerada - EAR).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987824" y="3291830"/>
            <a:ext cx="5256584" cy="2880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Categorias C, D ou E –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Exame Toxicológico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CTB Art. 148A </a:t>
            </a:r>
            <a:endParaRPr lang="pt-BR" sz="1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RENOVAÇÃO DA HABILITAÇÃO</a:t>
            </a:r>
          </a:p>
        </p:txBody>
      </p:sp>
      <p:sp>
        <p:nvSpPr>
          <p:cNvPr id="3" name="Divisa 2"/>
          <p:cNvSpPr/>
          <p:nvPr/>
        </p:nvSpPr>
        <p:spPr>
          <a:xfrm>
            <a:off x="2699792" y="3291830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2519772" y="3291830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2339752" y="3291830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Divisa 19"/>
          <p:cNvSpPr/>
          <p:nvPr/>
        </p:nvSpPr>
        <p:spPr>
          <a:xfrm rot="10800000">
            <a:off x="8676456" y="3301745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Divisa 20"/>
          <p:cNvSpPr/>
          <p:nvPr/>
        </p:nvSpPr>
        <p:spPr>
          <a:xfrm rot="10800000">
            <a:off x="8496436" y="3301745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 rot="10800000">
            <a:off x="8316416" y="3301745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eta dobrada 4"/>
          <p:cNvSpPr/>
          <p:nvPr/>
        </p:nvSpPr>
        <p:spPr>
          <a:xfrm flipV="1">
            <a:off x="3491880" y="1843304"/>
            <a:ext cx="648072" cy="708616"/>
          </a:xfrm>
          <a:prstGeom prst="ben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3" grpId="0" animBg="1"/>
      <p:bldP spid="14" grpId="0" animBg="1"/>
      <p:bldP spid="3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9" y="1364161"/>
            <a:ext cx="1311136" cy="136576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61" y="1364161"/>
            <a:ext cx="1316133" cy="136576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24" y="1364161"/>
            <a:ext cx="1299351" cy="136576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99" y="1364161"/>
            <a:ext cx="1310930" cy="136576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364161"/>
            <a:ext cx="1317844" cy="136576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9" y="3278657"/>
            <a:ext cx="1302599" cy="136576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42" y="3296019"/>
            <a:ext cx="1300811" cy="136576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40" y="3297112"/>
            <a:ext cx="1257554" cy="136576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47" y="3296019"/>
            <a:ext cx="1306163" cy="136576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52" y="3272672"/>
            <a:ext cx="1307649" cy="136576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72672"/>
            <a:ext cx="1306089" cy="136576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25333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5" y="1179863"/>
            <a:ext cx="930401" cy="107344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55" y="1205288"/>
            <a:ext cx="920962" cy="107344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77" y="1179862"/>
            <a:ext cx="914951" cy="107344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76" y="1173851"/>
            <a:ext cx="927177" cy="10734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51" y="1206535"/>
            <a:ext cx="921804" cy="10734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69" y="1177090"/>
            <a:ext cx="922513" cy="107344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78" y="1163988"/>
            <a:ext cx="986549" cy="107344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0" y="2519087"/>
            <a:ext cx="923020" cy="107344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86" y="2534398"/>
            <a:ext cx="925261" cy="107344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16" y="2513047"/>
            <a:ext cx="924761" cy="107344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00" y="2461989"/>
            <a:ext cx="927012" cy="107344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08" y="2461989"/>
            <a:ext cx="917353" cy="107344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18" y="2451983"/>
            <a:ext cx="923552" cy="107344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78" y="2427734"/>
            <a:ext cx="914285" cy="107344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95" y="3749334"/>
            <a:ext cx="913088" cy="107344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38" y="3793616"/>
            <a:ext cx="982607" cy="107344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61" y="3749334"/>
            <a:ext cx="934629" cy="107344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00" y="3782525"/>
            <a:ext cx="874577" cy="107344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42" y="3782525"/>
            <a:ext cx="872814" cy="107344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45" y="3723878"/>
            <a:ext cx="919071" cy="1073447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11881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42641"/>
            <a:ext cx="948011" cy="11150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53" y="1120348"/>
            <a:ext cx="957045" cy="11150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67" y="1120347"/>
            <a:ext cx="964909" cy="11150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45" y="1128027"/>
            <a:ext cx="947146" cy="11150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0" y="1142640"/>
            <a:ext cx="963316" cy="11150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99" y="1143949"/>
            <a:ext cx="949065" cy="111508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57" y="1142639"/>
            <a:ext cx="954897" cy="11150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34769"/>
            <a:ext cx="968072" cy="111508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08" y="2427253"/>
            <a:ext cx="959027" cy="111508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24" y="2434769"/>
            <a:ext cx="969752" cy="111508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87" y="2457798"/>
            <a:ext cx="980004" cy="111508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02" y="2457798"/>
            <a:ext cx="1024712" cy="111508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99" y="2457798"/>
            <a:ext cx="960768" cy="111508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24" y="2470586"/>
            <a:ext cx="982616" cy="111508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0" y="3726897"/>
            <a:ext cx="952420" cy="111508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73" y="3734158"/>
            <a:ext cx="962062" cy="111508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96" y="3734158"/>
            <a:ext cx="962234" cy="111508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40" y="3775962"/>
            <a:ext cx="921051" cy="107155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48" y="3734187"/>
            <a:ext cx="914357" cy="107155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16" y="3867894"/>
            <a:ext cx="1206169" cy="96213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96" y="3867894"/>
            <a:ext cx="1190704" cy="962138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2928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4" y="1124173"/>
            <a:ext cx="982507" cy="114114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50" y="1129040"/>
            <a:ext cx="977938" cy="11411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745" y="1124172"/>
            <a:ext cx="975226" cy="11411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0" y="1115128"/>
            <a:ext cx="980489" cy="11411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86" y="1110270"/>
            <a:ext cx="994145" cy="11411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00" y="1083821"/>
            <a:ext cx="967132" cy="11411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5" y="2399172"/>
            <a:ext cx="975410" cy="1141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77" y="2490903"/>
            <a:ext cx="967433" cy="114114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96" y="2368135"/>
            <a:ext cx="1035303" cy="114114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67" y="2399173"/>
            <a:ext cx="992073" cy="114114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91" y="2368135"/>
            <a:ext cx="1024617" cy="114114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368134"/>
            <a:ext cx="971426" cy="114114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3" y="3734864"/>
            <a:ext cx="976296" cy="114114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5" y="3734865"/>
            <a:ext cx="976480" cy="114114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3" y="3709410"/>
            <a:ext cx="979586" cy="114114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91" y="3711732"/>
            <a:ext cx="982507" cy="114114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387" y="3727403"/>
            <a:ext cx="984314" cy="114114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00" y="3734864"/>
            <a:ext cx="976480" cy="1141141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25946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8835"/>
            <a:ext cx="1367918" cy="135720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51" y="1284697"/>
            <a:ext cx="1154228" cy="135720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8" y="1275606"/>
            <a:ext cx="1165919" cy="13572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543" y="1356705"/>
            <a:ext cx="1172269" cy="13572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60" y="1354512"/>
            <a:ext cx="1170055" cy="135720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18243"/>
            <a:ext cx="1162666" cy="13572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43" y="3299702"/>
            <a:ext cx="1166799" cy="135720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20097"/>
            <a:ext cx="1176243" cy="135720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10" y="3299702"/>
            <a:ext cx="1170003" cy="135720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55" y="3299701"/>
            <a:ext cx="1161584" cy="135720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282964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Atrativos Turísticos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9" y="1077326"/>
            <a:ext cx="954000" cy="954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9" y="1081501"/>
            <a:ext cx="954000" cy="95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82" y="1079319"/>
            <a:ext cx="954000" cy="95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19" y="1081501"/>
            <a:ext cx="954000" cy="95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36" y="1079445"/>
            <a:ext cx="954000" cy="95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44" y="1082714"/>
            <a:ext cx="954000" cy="954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05" y="1076061"/>
            <a:ext cx="954000" cy="95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9" y="2400151"/>
            <a:ext cx="954000" cy="954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68" y="2400234"/>
            <a:ext cx="954000" cy="954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75" y="2401718"/>
            <a:ext cx="954000" cy="954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31" y="2397903"/>
            <a:ext cx="954000" cy="954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17" y="2402845"/>
            <a:ext cx="954000" cy="954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44" y="2402845"/>
            <a:ext cx="954000" cy="954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05" y="2400234"/>
            <a:ext cx="954000" cy="954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7" y="3695490"/>
            <a:ext cx="954000" cy="954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95490"/>
            <a:ext cx="954000" cy="954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62" y="3695490"/>
            <a:ext cx="954000" cy="954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31" y="3695490"/>
            <a:ext cx="954000" cy="954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75" y="3695490"/>
            <a:ext cx="954000" cy="954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61" y="3695490"/>
            <a:ext cx="954000" cy="954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97" y="3695490"/>
            <a:ext cx="954000" cy="954000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275136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TAD-01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1530059" y="1998584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TAD-02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2788259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TAD-03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4071004" y="1996414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TAD-04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5349706" y="1996414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TAD-05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6663260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TAD-06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7920875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TAD-07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285768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TAD-08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1540691" y="3317260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TAD-09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2798891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TAD-10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4081636" y="3315090"/>
            <a:ext cx="96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TAD-11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5360338" y="3315090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TAD-12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6673892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TAD-13</a:t>
            </a:r>
          </a:p>
        </p:txBody>
      </p:sp>
      <p:sp>
        <p:nvSpPr>
          <p:cNvPr id="66" name="CaixaDeTexto 65"/>
          <p:cNvSpPr txBox="1"/>
          <p:nvPr/>
        </p:nvSpPr>
        <p:spPr>
          <a:xfrm>
            <a:off x="7931507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TAD-14</a:t>
            </a:r>
          </a:p>
        </p:txBody>
      </p:sp>
      <p:sp>
        <p:nvSpPr>
          <p:cNvPr id="97" name="CaixaDeTexto 96"/>
          <p:cNvSpPr txBox="1"/>
          <p:nvPr/>
        </p:nvSpPr>
        <p:spPr>
          <a:xfrm>
            <a:off x="265289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TAD-15</a:t>
            </a:r>
          </a:p>
        </p:txBody>
      </p:sp>
      <p:sp>
        <p:nvSpPr>
          <p:cNvPr id="98" name="CaixaDeTexto 97"/>
          <p:cNvSpPr txBox="1"/>
          <p:nvPr/>
        </p:nvSpPr>
        <p:spPr>
          <a:xfrm>
            <a:off x="1520212" y="461251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TAD-16</a:t>
            </a:r>
          </a:p>
        </p:txBody>
      </p:sp>
      <p:sp>
        <p:nvSpPr>
          <p:cNvPr id="99" name="CaixaDeTexto 98"/>
          <p:cNvSpPr txBox="1"/>
          <p:nvPr/>
        </p:nvSpPr>
        <p:spPr>
          <a:xfrm>
            <a:off x="2778412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TAR-01</a:t>
            </a:r>
          </a:p>
        </p:txBody>
      </p:sp>
      <p:sp>
        <p:nvSpPr>
          <p:cNvPr id="100" name="CaixaDeTexto 99"/>
          <p:cNvSpPr txBox="1"/>
          <p:nvPr/>
        </p:nvSpPr>
        <p:spPr>
          <a:xfrm>
            <a:off x="4061157" y="461034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TAR-02</a:t>
            </a:r>
          </a:p>
        </p:txBody>
      </p:sp>
      <p:sp>
        <p:nvSpPr>
          <p:cNvPr id="101" name="CaixaDeTexto 100"/>
          <p:cNvSpPr txBox="1"/>
          <p:nvPr/>
        </p:nvSpPr>
        <p:spPr>
          <a:xfrm>
            <a:off x="5339859" y="461034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TAR-03</a:t>
            </a:r>
          </a:p>
        </p:txBody>
      </p:sp>
      <p:sp>
        <p:nvSpPr>
          <p:cNvPr id="102" name="CaixaDeTexto 101"/>
          <p:cNvSpPr txBox="1"/>
          <p:nvPr/>
        </p:nvSpPr>
        <p:spPr>
          <a:xfrm>
            <a:off x="6653413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TAR-04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7911028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TAR-05</a:t>
            </a:r>
          </a:p>
        </p:txBody>
      </p:sp>
    </p:spTree>
    <p:extLst>
      <p:ext uri="{BB962C8B-B14F-4D97-AF65-F5344CB8AC3E}">
        <p14:creationId xmlns:p14="http://schemas.microsoft.com/office/powerpoint/2010/main" val="29372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Atrativos Turísticos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49" y="3685556"/>
            <a:ext cx="952175" cy="9521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3683731"/>
            <a:ext cx="954000" cy="95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0" y="1093069"/>
            <a:ext cx="954000" cy="95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6" y="1094313"/>
            <a:ext cx="954000" cy="95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20" y="1100757"/>
            <a:ext cx="954000" cy="95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56" y="1090340"/>
            <a:ext cx="954000" cy="954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00" y="1090340"/>
            <a:ext cx="954000" cy="95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90" y="1093882"/>
            <a:ext cx="954000" cy="954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76" y="1090340"/>
            <a:ext cx="954000" cy="954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0" y="2391421"/>
            <a:ext cx="954000" cy="954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6" y="2388206"/>
            <a:ext cx="954000" cy="954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20" y="2388206"/>
            <a:ext cx="954000" cy="954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77" y="2386484"/>
            <a:ext cx="954000" cy="954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75" y="2388206"/>
            <a:ext cx="954000" cy="954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19" y="2388206"/>
            <a:ext cx="954000" cy="954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645" y="2395081"/>
            <a:ext cx="954000" cy="954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7" y="3683731"/>
            <a:ext cx="954000" cy="954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1" y="3683731"/>
            <a:ext cx="954000" cy="954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95" y="3683731"/>
            <a:ext cx="954000" cy="954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52" y="3683731"/>
            <a:ext cx="954000" cy="954000"/>
          </a:xfrm>
          <a:prstGeom prst="rect">
            <a:avLst/>
          </a:prstGeom>
        </p:spPr>
      </p:pic>
      <p:sp>
        <p:nvSpPr>
          <p:cNvPr id="50" name="CaixaDeTexto 49"/>
          <p:cNvSpPr txBox="1"/>
          <p:nvPr/>
        </p:nvSpPr>
        <p:spPr>
          <a:xfrm>
            <a:off x="244952" y="200210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TAR-06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1570421" y="2007987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TAR-07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2862710" y="201367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THC-01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4131771" y="200210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THC-02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5405785" y="199522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THC-03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6699950" y="200210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THC-04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7957211" y="199522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THC-05</a:t>
            </a:r>
          </a:p>
        </p:txBody>
      </p:sp>
      <p:sp>
        <p:nvSpPr>
          <p:cNvPr id="73" name="CaixaDeTexto 72"/>
          <p:cNvSpPr txBox="1"/>
          <p:nvPr/>
        </p:nvSpPr>
        <p:spPr>
          <a:xfrm>
            <a:off x="211849" y="33028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THC-06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1537318" y="330871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THC-07</a:t>
            </a:r>
          </a:p>
        </p:txBody>
      </p:sp>
      <p:sp>
        <p:nvSpPr>
          <p:cNvPr id="75" name="CaixaDeTexto 74"/>
          <p:cNvSpPr txBox="1"/>
          <p:nvPr/>
        </p:nvSpPr>
        <p:spPr>
          <a:xfrm>
            <a:off x="2829607" y="331439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THC-08</a:t>
            </a:r>
          </a:p>
        </p:txBody>
      </p:sp>
      <p:sp>
        <p:nvSpPr>
          <p:cNvPr id="76" name="CaixaDeTexto 75"/>
          <p:cNvSpPr txBox="1"/>
          <p:nvPr/>
        </p:nvSpPr>
        <p:spPr>
          <a:xfrm>
            <a:off x="4098668" y="33028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THC-09</a:t>
            </a:r>
          </a:p>
        </p:txBody>
      </p:sp>
      <p:sp>
        <p:nvSpPr>
          <p:cNvPr id="77" name="CaixaDeTexto 76"/>
          <p:cNvSpPr txBox="1"/>
          <p:nvPr/>
        </p:nvSpPr>
        <p:spPr>
          <a:xfrm>
            <a:off x="5372682" y="329595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THC-10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6666847" y="3302830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THC-11</a:t>
            </a:r>
          </a:p>
        </p:txBody>
      </p:sp>
      <p:sp>
        <p:nvSpPr>
          <p:cNvPr id="79" name="CaixaDeTexto 78"/>
          <p:cNvSpPr txBox="1"/>
          <p:nvPr/>
        </p:nvSpPr>
        <p:spPr>
          <a:xfrm>
            <a:off x="8049218" y="330311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TIT-01</a:t>
            </a:r>
          </a:p>
        </p:txBody>
      </p:sp>
      <p:sp>
        <p:nvSpPr>
          <p:cNvPr id="80" name="CaixaDeTexto 79"/>
          <p:cNvSpPr txBox="1"/>
          <p:nvPr/>
        </p:nvSpPr>
        <p:spPr>
          <a:xfrm>
            <a:off x="8093171" y="458048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TIT-08</a:t>
            </a:r>
          </a:p>
        </p:txBody>
      </p:sp>
      <p:sp>
        <p:nvSpPr>
          <p:cNvPr id="81" name="CaixaDeTexto 80"/>
          <p:cNvSpPr txBox="1"/>
          <p:nvPr/>
        </p:nvSpPr>
        <p:spPr>
          <a:xfrm>
            <a:off x="6766997" y="458048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TIT-07</a:t>
            </a:r>
          </a:p>
        </p:txBody>
      </p:sp>
      <p:sp>
        <p:nvSpPr>
          <p:cNvPr id="82" name="CaixaDeTexto 81"/>
          <p:cNvSpPr txBox="1"/>
          <p:nvPr/>
        </p:nvSpPr>
        <p:spPr>
          <a:xfrm>
            <a:off x="5476284" y="4602975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TIT-06</a:t>
            </a:r>
          </a:p>
        </p:txBody>
      </p:sp>
      <p:sp>
        <p:nvSpPr>
          <p:cNvPr id="83" name="CaixaDeTexto 82"/>
          <p:cNvSpPr txBox="1"/>
          <p:nvPr/>
        </p:nvSpPr>
        <p:spPr>
          <a:xfrm>
            <a:off x="4221655" y="458048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TIT-05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2960756" y="4579328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TIT-04</a:t>
            </a:r>
          </a:p>
        </p:txBody>
      </p:sp>
      <p:sp>
        <p:nvSpPr>
          <p:cNvPr id="85" name="CaixaDeTexto 84"/>
          <p:cNvSpPr txBox="1"/>
          <p:nvPr/>
        </p:nvSpPr>
        <p:spPr>
          <a:xfrm>
            <a:off x="1628306" y="4582867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TIT-03</a:t>
            </a:r>
          </a:p>
        </p:txBody>
      </p:sp>
      <p:sp>
        <p:nvSpPr>
          <p:cNvPr id="86" name="CaixaDeTexto 85"/>
          <p:cNvSpPr txBox="1"/>
          <p:nvPr/>
        </p:nvSpPr>
        <p:spPr>
          <a:xfrm>
            <a:off x="330403" y="4586203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TIT-02</a:t>
            </a:r>
          </a:p>
        </p:txBody>
      </p:sp>
      <p:pic>
        <p:nvPicPr>
          <p:cNvPr id="90" name="Imagem 8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92" y="3687780"/>
            <a:ext cx="954000" cy="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1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Atrativos Turísticos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6" y="1090340"/>
            <a:ext cx="954000" cy="954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45" y="1090340"/>
            <a:ext cx="954000" cy="95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90" y="1095441"/>
            <a:ext cx="954000" cy="95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10" y="1090340"/>
            <a:ext cx="954000" cy="95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97" y="1090340"/>
            <a:ext cx="954000" cy="95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66" y="1092221"/>
            <a:ext cx="954000" cy="95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29" y="2379900"/>
            <a:ext cx="954000" cy="954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59" y="2389213"/>
            <a:ext cx="954000" cy="954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2" y="3648827"/>
            <a:ext cx="954000" cy="954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12" y="3648827"/>
            <a:ext cx="954000" cy="954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59" y="3664296"/>
            <a:ext cx="954000" cy="954000"/>
          </a:xfrm>
          <a:prstGeom prst="rect">
            <a:avLst/>
          </a:prstGeom>
        </p:spPr>
      </p:pic>
      <p:sp>
        <p:nvSpPr>
          <p:cNvPr id="16" name="Arredondar Retângulo no Mesmo Canto Lateral 15"/>
          <p:cNvSpPr/>
          <p:nvPr/>
        </p:nvSpPr>
        <p:spPr>
          <a:xfrm rot="5400000" flipV="1">
            <a:off x="6961659" y="542131"/>
            <a:ext cx="296737" cy="4067943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TAD – ÁREA para PRÁTICA de ESPORTES </a:t>
            </a:r>
          </a:p>
        </p:txBody>
      </p:sp>
      <p:sp>
        <p:nvSpPr>
          <p:cNvPr id="32" name="Arredondar Retângulo no Mesmo Canto Lateral 31"/>
          <p:cNvSpPr/>
          <p:nvPr/>
        </p:nvSpPr>
        <p:spPr>
          <a:xfrm rot="5400000" flipV="1">
            <a:off x="6960003" y="1002902"/>
            <a:ext cx="296737" cy="4071255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TAR – ÁREA DE RECREAÇÃO </a:t>
            </a:r>
          </a:p>
        </p:txBody>
      </p:sp>
      <p:sp>
        <p:nvSpPr>
          <p:cNvPr id="33" name="Arredondar Retângulo no Mesmo Canto Lateral 32"/>
          <p:cNvSpPr/>
          <p:nvPr/>
        </p:nvSpPr>
        <p:spPr>
          <a:xfrm rot="5400000" flipV="1">
            <a:off x="6961659" y="1465899"/>
            <a:ext cx="296737" cy="4067941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THC – ATRATIVOS HISTÓRICOS E CULTURAIS</a:t>
            </a:r>
          </a:p>
        </p:txBody>
      </p:sp>
      <p:sp>
        <p:nvSpPr>
          <p:cNvPr id="34" name="Arredondar Retângulo no Mesmo Canto Lateral 33"/>
          <p:cNvSpPr/>
          <p:nvPr/>
        </p:nvSpPr>
        <p:spPr>
          <a:xfrm rot="5400000" flipV="1">
            <a:off x="6963857" y="1945304"/>
            <a:ext cx="296737" cy="4071254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TIT – ATIVIDADES DE INTERESSES TURÍSTICOS</a:t>
            </a:r>
          </a:p>
        </p:txBody>
      </p:sp>
      <p:sp>
        <p:nvSpPr>
          <p:cNvPr id="35" name="Arredondar Retângulo no Mesmo Canto Lateral 34"/>
          <p:cNvSpPr/>
          <p:nvPr/>
        </p:nvSpPr>
        <p:spPr>
          <a:xfrm rot="5400000" flipV="1">
            <a:off x="6960006" y="2426363"/>
            <a:ext cx="296738" cy="4071255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TNA – ATRATIVOS TURÍSTICO NATURAIS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455268" y="1989943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TIT-09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1984551" y="1996818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TIT-10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3514198" y="1999256"/>
            <a:ext cx="83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TIT-11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4926948" y="198994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TNA-01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6386278" y="197555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TNA-02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7804912" y="198454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TNA-03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395536" y="32687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TNA-04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1909487" y="32825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TNA-05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3428530" y="328396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TNA-06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403863" y="454053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TNA-07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1895542" y="454059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TNA-08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3414585" y="45626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TNA-09</a:t>
            </a: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6" y="2362372"/>
            <a:ext cx="954000" cy="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6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3" grpId="0" animBg="1"/>
      <p:bldP spid="34" grpId="0" animBg="1"/>
      <p:bldP spid="35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93" y="2483479"/>
            <a:ext cx="1875528" cy="92376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827524"/>
            <a:ext cx="1882493" cy="92157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29" y="1318519"/>
            <a:ext cx="1899623" cy="908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457020"/>
            <a:ext cx="1830533" cy="103789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39" y="3699730"/>
            <a:ext cx="1872208" cy="107823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82" y="3717778"/>
            <a:ext cx="727099" cy="109886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83559"/>
            <a:ext cx="1723833" cy="105060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58" y="3819435"/>
            <a:ext cx="2015852" cy="99720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75" y="1307428"/>
            <a:ext cx="1521036" cy="100826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07" y="2500386"/>
            <a:ext cx="1600259" cy="99720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9" y="1377816"/>
            <a:ext cx="792382" cy="92464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1" y="2635088"/>
            <a:ext cx="760810" cy="92464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8" y="3899967"/>
            <a:ext cx="1032020" cy="92464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81497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m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t="819" r="87854" b="51365"/>
          <a:stretch>
            <a:fillRect/>
          </a:stretch>
        </p:blipFill>
        <p:spPr>
          <a:xfrm>
            <a:off x="706239" y="1117840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1" t="819" r="29601" b="51365"/>
          <a:stretch>
            <a:fillRect/>
          </a:stretch>
        </p:blipFill>
        <p:spPr>
          <a:xfrm>
            <a:off x="5177293" y="1110965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9" t="819" r="15023" b="51365"/>
          <a:stretch>
            <a:fillRect/>
          </a:stretch>
        </p:blipFill>
        <p:spPr>
          <a:xfrm>
            <a:off x="6271163" y="1110965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9" t="912" r="58803" b="51272"/>
          <a:stretch>
            <a:fillRect/>
          </a:stretch>
        </p:blipFill>
        <p:spPr>
          <a:xfrm>
            <a:off x="2945045" y="112126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5" t="912" r="43927" b="51272"/>
          <a:stretch>
            <a:fillRect/>
          </a:stretch>
        </p:blipFill>
        <p:spPr>
          <a:xfrm>
            <a:off x="4097173" y="112126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t="945" r="73329" b="51240"/>
          <a:stretch>
            <a:fillRect/>
          </a:stretch>
        </p:blipFill>
        <p:spPr>
          <a:xfrm>
            <a:off x="1844300" y="112246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2" t="1160" r="551" b="51024"/>
          <a:stretch>
            <a:fillRect/>
          </a:stretch>
        </p:blipFill>
        <p:spPr>
          <a:xfrm>
            <a:off x="7344958" y="1123537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9" t="51571" r="29483" b="613"/>
          <a:stretch>
            <a:fillRect/>
          </a:stretch>
        </p:blipFill>
        <p:spPr>
          <a:xfrm>
            <a:off x="5184168" y="309860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6" t="51657" r="44027" b="527"/>
          <a:stretch>
            <a:fillRect/>
          </a:stretch>
        </p:blipFill>
        <p:spPr>
          <a:xfrm>
            <a:off x="4090298" y="310177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t="51796" r="87658" b="389"/>
          <a:stretch>
            <a:fillRect/>
          </a:stretch>
        </p:blipFill>
        <p:spPr>
          <a:xfrm>
            <a:off x="721082" y="310689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2" t="51843" r="58571" b="341"/>
          <a:stretch>
            <a:fillRect/>
          </a:stretch>
        </p:blipFill>
        <p:spPr>
          <a:xfrm>
            <a:off x="2965670" y="310864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51922" r="73450" b="262"/>
          <a:stretch>
            <a:fillRect/>
          </a:stretch>
        </p:blipFill>
        <p:spPr>
          <a:xfrm>
            <a:off x="1830550" y="3111552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51934" r="14939" b="250"/>
          <a:stretch>
            <a:fillRect/>
          </a:stretch>
        </p:blipFill>
        <p:spPr>
          <a:xfrm>
            <a:off x="6278038" y="311200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7" t="51934" r="395" b="250"/>
          <a:stretch>
            <a:fillRect/>
          </a:stretch>
        </p:blipFill>
        <p:spPr>
          <a:xfrm>
            <a:off x="7349906" y="311200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Serviços Auxiliares</a:t>
            </a:r>
          </a:p>
        </p:txBody>
      </p:sp>
    </p:spTree>
    <p:extLst>
      <p:ext uri="{BB962C8B-B14F-4D97-AF65-F5344CB8AC3E}">
        <p14:creationId xmlns:p14="http://schemas.microsoft.com/office/powerpoint/2010/main" val="360350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71800" y="1171618"/>
            <a:ext cx="5976664" cy="10348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dirty="0"/>
              <a:t>► Os condutores das categorias </a:t>
            </a:r>
            <a:r>
              <a:rPr lang="pt-BR" dirty="0">
                <a:solidFill>
                  <a:srgbClr val="00B050"/>
                </a:solidFill>
              </a:rPr>
              <a:t>C</a:t>
            </a:r>
            <a:r>
              <a:rPr lang="pt-BR" dirty="0"/>
              <a:t>, </a:t>
            </a:r>
            <a:r>
              <a:rPr lang="pt-BR" dirty="0">
                <a:solidFill>
                  <a:srgbClr val="00B050"/>
                </a:solidFill>
              </a:rPr>
              <a:t>D</a:t>
            </a:r>
            <a:r>
              <a:rPr lang="pt-BR" dirty="0"/>
              <a:t> e </a:t>
            </a:r>
            <a:r>
              <a:rPr lang="pt-BR" dirty="0" err="1">
                <a:solidFill>
                  <a:srgbClr val="00B050"/>
                </a:solidFill>
              </a:rPr>
              <a:t>E</a:t>
            </a:r>
            <a:r>
              <a:rPr lang="pt-BR" dirty="0"/>
              <a:t> deverão submeter-se a exames </a:t>
            </a:r>
            <a:r>
              <a:rPr lang="pt-BR" dirty="0">
                <a:solidFill>
                  <a:srgbClr val="00B0F0"/>
                </a:solidFill>
              </a:rPr>
              <a:t>toxicológicos</a:t>
            </a:r>
            <a:r>
              <a:rPr lang="pt-BR" dirty="0"/>
              <a:t> para a </a:t>
            </a:r>
            <a:r>
              <a:rPr lang="pt-BR" dirty="0">
                <a:solidFill>
                  <a:srgbClr val="FF6600"/>
                </a:solidFill>
              </a:rPr>
              <a:t>habilitação</a:t>
            </a:r>
            <a:r>
              <a:rPr lang="pt-BR" dirty="0"/>
              <a:t> e </a:t>
            </a:r>
            <a:r>
              <a:rPr lang="pt-BR" dirty="0">
                <a:solidFill>
                  <a:srgbClr val="FF6600"/>
                </a:solidFill>
              </a:rPr>
              <a:t>renovação</a:t>
            </a:r>
            <a:r>
              <a:rPr lang="pt-BR" dirty="0"/>
              <a:t> da Carteira Nacional de Habilitação. </a:t>
            </a:r>
            <a:r>
              <a:rPr lang="pt-BR" sz="1000" dirty="0"/>
              <a:t>(CTB, art. 148-A)</a:t>
            </a:r>
          </a:p>
        </p:txBody>
      </p:sp>
      <p:sp>
        <p:nvSpPr>
          <p:cNvPr id="3" name="Retângulo de cantos arredondados 2"/>
          <p:cNvSpPr/>
          <p:nvPr/>
        </p:nvSpPr>
        <p:spPr>
          <a:xfrm>
            <a:off x="323528" y="3579862"/>
            <a:ext cx="8568952" cy="1186901"/>
          </a:xfrm>
          <a:prstGeom prst="roundRect">
            <a:avLst>
              <a:gd name="adj" fmla="val 719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2500"/>
              </a:lnSpc>
            </a:pPr>
            <a:r>
              <a:rPr lang="pt-BR" dirty="0">
                <a:solidFill>
                  <a:srgbClr val="006600"/>
                </a:solidFill>
              </a:rPr>
              <a:t>► O exame de que trata este artigo buscará aferir o consumo de </a:t>
            </a:r>
            <a:r>
              <a:rPr lang="pt-BR" b="1" dirty="0">
                <a:solidFill>
                  <a:srgbClr val="006600"/>
                </a:solidFill>
              </a:rPr>
              <a:t>substâncias psicoativas </a:t>
            </a:r>
            <a:r>
              <a:rPr lang="pt-BR" dirty="0">
                <a:solidFill>
                  <a:srgbClr val="006600"/>
                </a:solidFill>
              </a:rPr>
              <a:t>que, comprovadamente, </a:t>
            </a:r>
            <a:r>
              <a:rPr lang="pt-BR" u="sng" dirty="0">
                <a:solidFill>
                  <a:srgbClr val="006600"/>
                </a:solidFill>
              </a:rPr>
              <a:t>comprometam a capacidade de direção</a:t>
            </a:r>
            <a:r>
              <a:rPr lang="pt-BR" dirty="0">
                <a:solidFill>
                  <a:srgbClr val="006600"/>
                </a:solidFill>
              </a:rPr>
              <a:t> e deverá ter janela de </a:t>
            </a:r>
            <a:r>
              <a:rPr lang="pt-BR" b="1" dirty="0">
                <a:solidFill>
                  <a:srgbClr val="006600"/>
                </a:solidFill>
              </a:rPr>
              <a:t>detecção mínima de 90 dias</a:t>
            </a:r>
            <a:r>
              <a:rPr lang="pt-BR" dirty="0">
                <a:solidFill>
                  <a:srgbClr val="006600"/>
                </a:solidFill>
              </a:rPr>
              <a:t>, nos termos das normas do Contran.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7" y="1347614"/>
            <a:ext cx="2441463" cy="183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EXAME TOXICOLÓGICO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036394-F32A-4B7B-A485-58933E8FBEC5}"/>
              </a:ext>
            </a:extLst>
          </p:cNvPr>
          <p:cNvSpPr txBox="1"/>
          <p:nvPr/>
        </p:nvSpPr>
        <p:spPr>
          <a:xfrm>
            <a:off x="2771800" y="2419534"/>
            <a:ext cx="5976664" cy="10348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dirty="0"/>
              <a:t>► O exame </a:t>
            </a:r>
            <a:r>
              <a:rPr lang="pt-BR" b="1" dirty="0"/>
              <a:t>toxicológico</a:t>
            </a:r>
            <a:r>
              <a:rPr lang="pt-BR" dirty="0"/>
              <a:t> precisa  ser refeito a cada período de </a:t>
            </a:r>
            <a:r>
              <a:rPr lang="pt-BR" dirty="0">
                <a:solidFill>
                  <a:srgbClr val="FE612C"/>
                </a:solidFill>
              </a:rPr>
              <a:t>2 anos e meio</a:t>
            </a:r>
            <a:r>
              <a:rPr lang="pt-BR" dirty="0"/>
              <a:t>, para os condutores das categorias C, D ou E com idade inferior a 70 anos. </a:t>
            </a:r>
            <a:r>
              <a:rPr lang="pt-BR" sz="1000" dirty="0"/>
              <a:t>(CTB, § 2º do art. 148-A)</a:t>
            </a:r>
          </a:p>
        </p:txBody>
      </p:sp>
    </p:spTree>
    <p:extLst>
      <p:ext uri="{BB962C8B-B14F-4D97-AF65-F5344CB8AC3E}">
        <p14:creationId xmlns:p14="http://schemas.microsoft.com/office/powerpoint/2010/main" val="403477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6" r="43483" b="51364"/>
          <a:stretch>
            <a:fillRect/>
          </a:stretch>
        </p:blipFill>
        <p:spPr>
          <a:xfrm>
            <a:off x="4093013" y="1103427"/>
            <a:ext cx="936104" cy="1761405"/>
          </a:xfrm>
          <a:custGeom>
            <a:avLst/>
            <a:gdLst>
              <a:gd name="connsiteX0" fmla="*/ 0 w 936104"/>
              <a:gd name="connsiteY0" fmla="*/ 0 h 1761405"/>
              <a:gd name="connsiteX1" fmla="*/ 936104 w 936104"/>
              <a:gd name="connsiteY1" fmla="*/ 0 h 1761405"/>
              <a:gd name="connsiteX2" fmla="*/ 936104 w 936104"/>
              <a:gd name="connsiteY2" fmla="*/ 1761405 h 1761405"/>
              <a:gd name="connsiteX3" fmla="*/ 0 w 936104"/>
              <a:gd name="connsiteY3" fmla="*/ 1761405 h 1761405"/>
              <a:gd name="connsiteX4" fmla="*/ 0 w 936104"/>
              <a:gd name="connsiteY4" fmla="*/ 0 h 176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1405">
                <a:moveTo>
                  <a:pt x="0" y="0"/>
                </a:moveTo>
                <a:lnTo>
                  <a:pt x="936104" y="0"/>
                </a:lnTo>
                <a:lnTo>
                  <a:pt x="936104" y="1761405"/>
                </a:lnTo>
                <a:lnTo>
                  <a:pt x="0" y="176140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t="53" r="57981" b="51239"/>
          <a:stretch>
            <a:fillRect/>
          </a:stretch>
        </p:blipFill>
        <p:spPr>
          <a:xfrm>
            <a:off x="3002104" y="1105355"/>
            <a:ext cx="936104" cy="1764000"/>
          </a:xfrm>
          <a:custGeom>
            <a:avLst/>
            <a:gdLst>
              <a:gd name="connsiteX0" fmla="*/ 0 w 936104"/>
              <a:gd name="connsiteY0" fmla="*/ 0 h 1764000"/>
              <a:gd name="connsiteX1" fmla="*/ 936104 w 936104"/>
              <a:gd name="connsiteY1" fmla="*/ 0 h 1764000"/>
              <a:gd name="connsiteX2" fmla="*/ 936104 w 936104"/>
              <a:gd name="connsiteY2" fmla="*/ 1764000 h 1764000"/>
              <a:gd name="connsiteX3" fmla="*/ 0 w 936104"/>
              <a:gd name="connsiteY3" fmla="*/ 1764000 h 1764000"/>
              <a:gd name="connsiteX4" fmla="*/ 0 w 936104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4000">
                <a:moveTo>
                  <a:pt x="0" y="0"/>
                </a:moveTo>
                <a:lnTo>
                  <a:pt x="936104" y="0"/>
                </a:lnTo>
                <a:lnTo>
                  <a:pt x="936104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4" t="137" r="14345" b="50161"/>
          <a:stretch>
            <a:fillRect/>
          </a:stretch>
        </p:blipFill>
        <p:spPr>
          <a:xfrm>
            <a:off x="6285421" y="1108388"/>
            <a:ext cx="936104" cy="1800000"/>
          </a:xfrm>
          <a:custGeom>
            <a:avLst/>
            <a:gdLst>
              <a:gd name="connsiteX0" fmla="*/ 0 w 936104"/>
              <a:gd name="connsiteY0" fmla="*/ 0 h 1800000"/>
              <a:gd name="connsiteX1" fmla="*/ 936104 w 936104"/>
              <a:gd name="connsiteY1" fmla="*/ 0 h 1800000"/>
              <a:gd name="connsiteX2" fmla="*/ 936104 w 936104"/>
              <a:gd name="connsiteY2" fmla="*/ 1800000 h 1800000"/>
              <a:gd name="connsiteX3" fmla="*/ 0 w 936104"/>
              <a:gd name="connsiteY3" fmla="*/ 1800000 h 1800000"/>
              <a:gd name="connsiteX4" fmla="*/ 0 w 936104"/>
              <a:gd name="connsiteY4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800000">
                <a:moveTo>
                  <a:pt x="0" y="0"/>
                </a:moveTo>
                <a:lnTo>
                  <a:pt x="936104" y="0"/>
                </a:lnTo>
                <a:lnTo>
                  <a:pt x="936104" y="1800000"/>
                </a:lnTo>
                <a:lnTo>
                  <a:pt x="0" y="1800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t="190" r="72802" b="51102"/>
          <a:stretch>
            <a:fillRect/>
          </a:stretch>
        </p:blipFill>
        <p:spPr>
          <a:xfrm>
            <a:off x="1886908" y="1110301"/>
            <a:ext cx="936104" cy="1764000"/>
          </a:xfrm>
          <a:custGeom>
            <a:avLst/>
            <a:gdLst>
              <a:gd name="connsiteX0" fmla="*/ 0 w 936104"/>
              <a:gd name="connsiteY0" fmla="*/ 0 h 1764000"/>
              <a:gd name="connsiteX1" fmla="*/ 936104 w 936104"/>
              <a:gd name="connsiteY1" fmla="*/ 0 h 1764000"/>
              <a:gd name="connsiteX2" fmla="*/ 936104 w 936104"/>
              <a:gd name="connsiteY2" fmla="*/ 1764000 h 1764000"/>
              <a:gd name="connsiteX3" fmla="*/ 0 w 936104"/>
              <a:gd name="connsiteY3" fmla="*/ 1764000 h 1764000"/>
              <a:gd name="connsiteX4" fmla="*/ 0 w 936104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4000">
                <a:moveTo>
                  <a:pt x="0" y="0"/>
                </a:moveTo>
                <a:lnTo>
                  <a:pt x="936104" y="0"/>
                </a:lnTo>
                <a:lnTo>
                  <a:pt x="936104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9" t="217" r="28690" b="51075"/>
          <a:stretch>
            <a:fillRect/>
          </a:stretch>
        </p:blipFill>
        <p:spPr>
          <a:xfrm>
            <a:off x="5206058" y="1111284"/>
            <a:ext cx="936104" cy="1764000"/>
          </a:xfrm>
          <a:custGeom>
            <a:avLst/>
            <a:gdLst>
              <a:gd name="connsiteX0" fmla="*/ 0 w 936104"/>
              <a:gd name="connsiteY0" fmla="*/ 0 h 1764000"/>
              <a:gd name="connsiteX1" fmla="*/ 936104 w 936104"/>
              <a:gd name="connsiteY1" fmla="*/ 0 h 1764000"/>
              <a:gd name="connsiteX2" fmla="*/ 936104 w 936104"/>
              <a:gd name="connsiteY2" fmla="*/ 1764000 h 1764000"/>
              <a:gd name="connsiteX3" fmla="*/ 0 w 936104"/>
              <a:gd name="connsiteY3" fmla="*/ 1764000 h 1764000"/>
              <a:gd name="connsiteX4" fmla="*/ 0 w 936104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4000">
                <a:moveTo>
                  <a:pt x="0" y="0"/>
                </a:moveTo>
                <a:lnTo>
                  <a:pt x="936104" y="0"/>
                </a:lnTo>
                <a:lnTo>
                  <a:pt x="936104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r="87586" b="50912"/>
          <a:stretch>
            <a:fillRect/>
          </a:stretch>
        </p:blipFill>
        <p:spPr>
          <a:xfrm>
            <a:off x="776560" y="1117176"/>
            <a:ext cx="934058" cy="1764000"/>
          </a:xfrm>
          <a:custGeom>
            <a:avLst/>
            <a:gdLst>
              <a:gd name="connsiteX0" fmla="*/ 0 w 934058"/>
              <a:gd name="connsiteY0" fmla="*/ 0 h 1764000"/>
              <a:gd name="connsiteX1" fmla="*/ 934058 w 934058"/>
              <a:gd name="connsiteY1" fmla="*/ 0 h 1764000"/>
              <a:gd name="connsiteX2" fmla="*/ 934058 w 934058"/>
              <a:gd name="connsiteY2" fmla="*/ 1764000 h 1764000"/>
              <a:gd name="connsiteX3" fmla="*/ 0 w 934058"/>
              <a:gd name="connsiteY3" fmla="*/ 1764000 h 1764000"/>
              <a:gd name="connsiteX4" fmla="*/ 0 w 934058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058" h="1764000">
                <a:moveTo>
                  <a:pt x="0" y="0"/>
                </a:moveTo>
                <a:lnTo>
                  <a:pt x="934058" y="0"/>
                </a:lnTo>
                <a:lnTo>
                  <a:pt x="934058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8" t="434" r="208" b="50858"/>
          <a:stretch>
            <a:fillRect/>
          </a:stretch>
        </p:blipFill>
        <p:spPr>
          <a:xfrm>
            <a:off x="7446716" y="1119132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3" t="50511" r="63192" b="781"/>
          <a:stretch>
            <a:fillRect/>
          </a:stretch>
        </p:blipFill>
        <p:spPr>
          <a:xfrm>
            <a:off x="2539867" y="3075806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5" t="50721" r="38121" b="571"/>
          <a:stretch>
            <a:fillRect/>
          </a:stretch>
        </p:blipFill>
        <p:spPr>
          <a:xfrm>
            <a:off x="4775903" y="3092550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1" t="50929" r="50495" b="363"/>
          <a:stretch>
            <a:fillRect/>
          </a:stretch>
        </p:blipFill>
        <p:spPr>
          <a:xfrm>
            <a:off x="3649953" y="3117100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8" t="51102" r="368" b="190"/>
          <a:stretch>
            <a:fillRect/>
          </a:stretch>
        </p:blipFill>
        <p:spPr>
          <a:xfrm>
            <a:off x="8041203" y="3088512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3" t="51138" r="25983" b="154"/>
          <a:stretch>
            <a:fillRect/>
          </a:stretch>
        </p:blipFill>
        <p:spPr>
          <a:xfrm>
            <a:off x="5883112" y="3092550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51152" r="88262" b="140"/>
          <a:stretch>
            <a:fillRect/>
          </a:stretch>
        </p:blipFill>
        <p:spPr>
          <a:xfrm>
            <a:off x="309778" y="3088512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 t="51293" r="75313"/>
          <a:stretch>
            <a:fillRect/>
          </a:stretch>
        </p:blipFill>
        <p:spPr>
          <a:xfrm>
            <a:off x="1451019" y="3080251"/>
            <a:ext cx="838519" cy="1763956"/>
          </a:xfrm>
          <a:custGeom>
            <a:avLst/>
            <a:gdLst>
              <a:gd name="connsiteX0" fmla="*/ 0 w 838519"/>
              <a:gd name="connsiteY0" fmla="*/ 0 h 1763956"/>
              <a:gd name="connsiteX1" fmla="*/ 838519 w 838519"/>
              <a:gd name="connsiteY1" fmla="*/ 0 h 1763956"/>
              <a:gd name="connsiteX2" fmla="*/ 838519 w 838519"/>
              <a:gd name="connsiteY2" fmla="*/ 1763956 h 1763956"/>
              <a:gd name="connsiteX3" fmla="*/ 0 w 838519"/>
              <a:gd name="connsiteY3" fmla="*/ 1763956 h 1763956"/>
              <a:gd name="connsiteX4" fmla="*/ 0 w 838519"/>
              <a:gd name="connsiteY4" fmla="*/ 0 h 176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3956">
                <a:moveTo>
                  <a:pt x="0" y="0"/>
                </a:moveTo>
                <a:lnTo>
                  <a:pt x="838519" y="0"/>
                </a:lnTo>
                <a:lnTo>
                  <a:pt x="838519" y="1763956"/>
                </a:lnTo>
                <a:lnTo>
                  <a:pt x="0" y="17639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51489" r="13253"/>
          <a:stretch>
            <a:fillRect/>
          </a:stretch>
        </p:blipFill>
        <p:spPr>
          <a:xfrm>
            <a:off x="6959309" y="3117100"/>
            <a:ext cx="838519" cy="1756877"/>
          </a:xfrm>
          <a:custGeom>
            <a:avLst/>
            <a:gdLst>
              <a:gd name="connsiteX0" fmla="*/ 0 w 838519"/>
              <a:gd name="connsiteY0" fmla="*/ 0 h 1756877"/>
              <a:gd name="connsiteX1" fmla="*/ 838519 w 838519"/>
              <a:gd name="connsiteY1" fmla="*/ 0 h 1756877"/>
              <a:gd name="connsiteX2" fmla="*/ 838519 w 838519"/>
              <a:gd name="connsiteY2" fmla="*/ 1756877 h 1756877"/>
              <a:gd name="connsiteX3" fmla="*/ 0 w 838519"/>
              <a:gd name="connsiteY3" fmla="*/ 1756877 h 1756877"/>
              <a:gd name="connsiteX4" fmla="*/ 0 w 838519"/>
              <a:gd name="connsiteY4" fmla="*/ 0 h 175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56877">
                <a:moveTo>
                  <a:pt x="0" y="0"/>
                </a:moveTo>
                <a:lnTo>
                  <a:pt x="838519" y="0"/>
                </a:lnTo>
                <a:lnTo>
                  <a:pt x="838519" y="1756877"/>
                </a:lnTo>
                <a:lnTo>
                  <a:pt x="0" y="175687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6" t="-72" r="43483" b="100000"/>
          <a:stretch>
            <a:fillRect/>
          </a:stretch>
        </p:blipFill>
        <p:spPr>
          <a:xfrm>
            <a:off x="4093013" y="1100832"/>
            <a:ext cx="936104" cy="2595"/>
          </a:xfrm>
          <a:custGeom>
            <a:avLst/>
            <a:gdLst>
              <a:gd name="connsiteX0" fmla="*/ 0 w 936104"/>
              <a:gd name="connsiteY0" fmla="*/ 0 h 2595"/>
              <a:gd name="connsiteX1" fmla="*/ 936104 w 936104"/>
              <a:gd name="connsiteY1" fmla="*/ 0 h 2595"/>
              <a:gd name="connsiteX2" fmla="*/ 936104 w 936104"/>
              <a:gd name="connsiteY2" fmla="*/ 2595 h 2595"/>
              <a:gd name="connsiteX3" fmla="*/ 0 w 936104"/>
              <a:gd name="connsiteY3" fmla="*/ 2595 h 2595"/>
              <a:gd name="connsiteX4" fmla="*/ 0 w 936104"/>
              <a:gd name="connsiteY4" fmla="*/ 0 h 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2595">
                <a:moveTo>
                  <a:pt x="0" y="0"/>
                </a:moveTo>
                <a:lnTo>
                  <a:pt x="936104" y="0"/>
                </a:lnTo>
                <a:lnTo>
                  <a:pt x="936104" y="2595"/>
                </a:lnTo>
                <a:lnTo>
                  <a:pt x="0" y="25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t="380" r="100000" b="50912"/>
          <a:stretch>
            <a:fillRect/>
          </a:stretch>
        </p:blipFill>
        <p:spPr>
          <a:xfrm>
            <a:off x="774514" y="1117176"/>
            <a:ext cx="2046" cy="1764000"/>
          </a:xfrm>
          <a:custGeom>
            <a:avLst/>
            <a:gdLst>
              <a:gd name="connsiteX0" fmla="*/ 0 w 2046"/>
              <a:gd name="connsiteY0" fmla="*/ 0 h 1764000"/>
              <a:gd name="connsiteX1" fmla="*/ 2046 w 2046"/>
              <a:gd name="connsiteY1" fmla="*/ 0 h 1764000"/>
              <a:gd name="connsiteX2" fmla="*/ 2046 w 2046"/>
              <a:gd name="connsiteY2" fmla="*/ 1764000 h 1764000"/>
              <a:gd name="connsiteX3" fmla="*/ 0 w 2046"/>
              <a:gd name="connsiteY3" fmla="*/ 1764000 h 1764000"/>
              <a:gd name="connsiteX4" fmla="*/ 0 w 2046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6" h="1764000">
                <a:moveTo>
                  <a:pt x="0" y="0"/>
                </a:moveTo>
                <a:lnTo>
                  <a:pt x="2046" y="0"/>
                </a:lnTo>
                <a:lnTo>
                  <a:pt x="2046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100000" r="13253" b="-197"/>
          <a:stretch>
            <a:fillRect/>
          </a:stretch>
        </p:blipFill>
        <p:spPr>
          <a:xfrm>
            <a:off x="5980512" y="4845389"/>
            <a:ext cx="838519" cy="7123"/>
          </a:xfrm>
          <a:custGeom>
            <a:avLst/>
            <a:gdLst>
              <a:gd name="connsiteX0" fmla="*/ 0 w 838519"/>
              <a:gd name="connsiteY0" fmla="*/ 0 h 7123"/>
              <a:gd name="connsiteX1" fmla="*/ 838519 w 838519"/>
              <a:gd name="connsiteY1" fmla="*/ 0 h 7123"/>
              <a:gd name="connsiteX2" fmla="*/ 838519 w 838519"/>
              <a:gd name="connsiteY2" fmla="*/ 7123 h 7123"/>
              <a:gd name="connsiteX3" fmla="*/ 0 w 838519"/>
              <a:gd name="connsiteY3" fmla="*/ 7123 h 7123"/>
              <a:gd name="connsiteX4" fmla="*/ 0 w 838519"/>
              <a:gd name="connsiteY4" fmla="*/ 0 h 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7123">
                <a:moveTo>
                  <a:pt x="0" y="0"/>
                </a:moveTo>
                <a:lnTo>
                  <a:pt x="838519" y="0"/>
                </a:lnTo>
                <a:lnTo>
                  <a:pt x="838519" y="7123"/>
                </a:lnTo>
                <a:lnTo>
                  <a:pt x="0" y="71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Serviços Auxiliares</a:t>
            </a:r>
          </a:p>
        </p:txBody>
      </p:sp>
    </p:spTree>
    <p:extLst>
      <p:ext uri="{BB962C8B-B14F-4D97-AF65-F5344CB8AC3E}">
        <p14:creationId xmlns:p14="http://schemas.microsoft.com/office/powerpoint/2010/main" val="88993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 descr="PED e DEF.png"/>
          <p:cNvPicPr>
            <a:picLocks noChangeAspect="1"/>
          </p:cNvPicPr>
          <p:nvPr/>
        </p:nvPicPr>
        <p:blipFill>
          <a:blip r:embed="rId3"/>
          <a:srcRect l="37236" t="80" r="36167" b="77685"/>
          <a:stretch>
            <a:fillRect/>
          </a:stretch>
        </p:blipFill>
        <p:spPr>
          <a:xfrm>
            <a:off x="1313336" y="1145959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Imagem 30" descr="PED e DEF.png"/>
          <p:cNvPicPr>
            <a:picLocks noChangeAspect="1"/>
          </p:cNvPicPr>
          <p:nvPr/>
        </p:nvPicPr>
        <p:blipFill>
          <a:blip r:embed="rId3"/>
          <a:srcRect l="73136" t="80" r="267" b="77685"/>
          <a:stretch>
            <a:fillRect/>
          </a:stretch>
        </p:blipFill>
        <p:spPr>
          <a:xfrm>
            <a:off x="3059832" y="1154487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Imagem 29" descr="PED e DEF.png"/>
          <p:cNvPicPr>
            <a:picLocks noChangeAspect="1"/>
          </p:cNvPicPr>
          <p:nvPr/>
        </p:nvPicPr>
        <p:blipFill>
          <a:blip r:embed="rId3"/>
          <a:srcRect l="267" t="185" r="73136" b="77580"/>
          <a:stretch>
            <a:fillRect/>
          </a:stretch>
        </p:blipFill>
        <p:spPr>
          <a:xfrm>
            <a:off x="362577" y="1149865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Imagem 28" descr="PED e DEF.png"/>
          <p:cNvPicPr>
            <a:picLocks noChangeAspect="1"/>
          </p:cNvPicPr>
          <p:nvPr/>
        </p:nvPicPr>
        <p:blipFill>
          <a:blip r:embed="rId3"/>
          <a:srcRect l="267" t="26321" r="73136" b="51444"/>
          <a:stretch>
            <a:fillRect/>
          </a:stretch>
        </p:blipFill>
        <p:spPr>
          <a:xfrm>
            <a:off x="362577" y="2123140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Imagem 27" descr="PED e DEF.png"/>
          <p:cNvPicPr>
            <a:picLocks noChangeAspect="1"/>
          </p:cNvPicPr>
          <p:nvPr/>
        </p:nvPicPr>
        <p:blipFill>
          <a:blip r:embed="rId3"/>
          <a:srcRect l="36969" t="26321" r="36434" b="51444"/>
          <a:stretch>
            <a:fillRect/>
          </a:stretch>
        </p:blipFill>
        <p:spPr>
          <a:xfrm>
            <a:off x="1306461" y="2123140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Imagem 26" descr="PED e DEF.png"/>
          <p:cNvPicPr>
            <a:picLocks noChangeAspect="1"/>
          </p:cNvPicPr>
          <p:nvPr/>
        </p:nvPicPr>
        <p:blipFill>
          <a:blip r:embed="rId3"/>
          <a:srcRect l="73136" t="26401" r="267" b="51364"/>
          <a:stretch>
            <a:fillRect/>
          </a:stretch>
        </p:blipFill>
        <p:spPr>
          <a:xfrm>
            <a:off x="3059832" y="2134654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Imagem 25" descr="PED e DEF.png"/>
          <p:cNvPicPr>
            <a:picLocks noChangeAspect="1"/>
          </p:cNvPicPr>
          <p:nvPr/>
        </p:nvPicPr>
        <p:blipFill>
          <a:blip r:embed="rId3"/>
          <a:srcRect l="37236" t="52597" r="36167" b="25168"/>
          <a:stretch>
            <a:fillRect/>
          </a:stretch>
        </p:blipFill>
        <p:spPr>
          <a:xfrm>
            <a:off x="1313336" y="3101613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Imagem 24" descr="PED e DEF.png"/>
          <p:cNvPicPr>
            <a:picLocks noChangeAspect="1"/>
          </p:cNvPicPr>
          <p:nvPr/>
        </p:nvPicPr>
        <p:blipFill>
          <a:blip r:embed="rId3"/>
          <a:srcRect l="73136" t="52826" r="267" b="24938"/>
          <a:stretch>
            <a:fillRect/>
          </a:stretch>
        </p:blipFill>
        <p:spPr>
          <a:xfrm>
            <a:off x="3059832" y="3118693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 descr="PED e DEF.png"/>
          <p:cNvPicPr>
            <a:picLocks noChangeAspect="1"/>
          </p:cNvPicPr>
          <p:nvPr/>
        </p:nvPicPr>
        <p:blipFill>
          <a:blip r:embed="rId3"/>
          <a:srcRect l="267" t="53011" r="73136" b="24754"/>
          <a:stretch>
            <a:fillRect/>
          </a:stretch>
        </p:blipFill>
        <p:spPr>
          <a:xfrm>
            <a:off x="362577" y="3117040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 descr="PED e DEF.png"/>
          <p:cNvPicPr>
            <a:picLocks noChangeAspect="1"/>
          </p:cNvPicPr>
          <p:nvPr/>
        </p:nvPicPr>
        <p:blipFill>
          <a:blip r:embed="rId3"/>
          <a:srcRect l="73136" t="77782" r="267"/>
          <a:stretch>
            <a:fillRect/>
          </a:stretch>
        </p:blipFill>
        <p:spPr>
          <a:xfrm>
            <a:off x="3059832" y="4048006"/>
            <a:ext cx="684000" cy="827359"/>
          </a:xfrm>
          <a:custGeom>
            <a:avLst/>
            <a:gdLst>
              <a:gd name="connsiteX0" fmla="*/ 0 w 684000"/>
              <a:gd name="connsiteY0" fmla="*/ 0 h 827359"/>
              <a:gd name="connsiteX1" fmla="*/ 684000 w 684000"/>
              <a:gd name="connsiteY1" fmla="*/ 0 h 827359"/>
              <a:gd name="connsiteX2" fmla="*/ 684000 w 684000"/>
              <a:gd name="connsiteY2" fmla="*/ 827359 h 827359"/>
              <a:gd name="connsiteX3" fmla="*/ 0 w 684000"/>
              <a:gd name="connsiteY3" fmla="*/ 827359 h 827359"/>
              <a:gd name="connsiteX4" fmla="*/ 0 w 684000"/>
              <a:gd name="connsiteY4" fmla="*/ 0 h 82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7359">
                <a:moveTo>
                  <a:pt x="0" y="0"/>
                </a:moveTo>
                <a:lnTo>
                  <a:pt x="684000" y="0"/>
                </a:lnTo>
                <a:lnTo>
                  <a:pt x="684000" y="827359"/>
                </a:lnTo>
                <a:lnTo>
                  <a:pt x="0" y="8273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Imagem 21" descr="PED e DEF.png"/>
          <p:cNvPicPr>
            <a:picLocks noChangeAspect="1"/>
          </p:cNvPicPr>
          <p:nvPr/>
        </p:nvPicPr>
        <p:blipFill>
          <a:blip r:embed="rId3"/>
          <a:srcRect l="36913" t="77825" r="36490"/>
          <a:stretch>
            <a:fillRect/>
          </a:stretch>
        </p:blipFill>
        <p:spPr>
          <a:xfrm>
            <a:off x="1293116" y="4041060"/>
            <a:ext cx="684000" cy="825777"/>
          </a:xfrm>
          <a:custGeom>
            <a:avLst/>
            <a:gdLst>
              <a:gd name="connsiteX0" fmla="*/ 0 w 684000"/>
              <a:gd name="connsiteY0" fmla="*/ 0 h 825777"/>
              <a:gd name="connsiteX1" fmla="*/ 684000 w 684000"/>
              <a:gd name="connsiteY1" fmla="*/ 0 h 825777"/>
              <a:gd name="connsiteX2" fmla="*/ 684000 w 684000"/>
              <a:gd name="connsiteY2" fmla="*/ 825777 h 825777"/>
              <a:gd name="connsiteX3" fmla="*/ 0 w 684000"/>
              <a:gd name="connsiteY3" fmla="*/ 825777 h 825777"/>
              <a:gd name="connsiteX4" fmla="*/ 0 w 684000"/>
              <a:gd name="connsiteY4" fmla="*/ 0 h 82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5777">
                <a:moveTo>
                  <a:pt x="0" y="0"/>
                </a:moveTo>
                <a:lnTo>
                  <a:pt x="684000" y="0"/>
                </a:lnTo>
                <a:lnTo>
                  <a:pt x="684000" y="825777"/>
                </a:lnTo>
                <a:lnTo>
                  <a:pt x="0" y="82577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 descr="PED e DEF.png"/>
          <p:cNvPicPr>
            <a:picLocks noChangeAspect="1"/>
          </p:cNvPicPr>
          <p:nvPr/>
        </p:nvPicPr>
        <p:blipFill>
          <a:blip r:embed="rId3"/>
          <a:srcRect l="36913" t="100000" r="36490" b="-60"/>
          <a:stretch>
            <a:fillRect/>
          </a:stretch>
        </p:blipFill>
        <p:spPr>
          <a:xfrm>
            <a:off x="1305031" y="4866837"/>
            <a:ext cx="684000" cy="2223"/>
          </a:xfrm>
          <a:custGeom>
            <a:avLst/>
            <a:gdLst>
              <a:gd name="connsiteX0" fmla="*/ 0 w 684000"/>
              <a:gd name="connsiteY0" fmla="*/ 0 h 2223"/>
              <a:gd name="connsiteX1" fmla="*/ 684000 w 684000"/>
              <a:gd name="connsiteY1" fmla="*/ 0 h 2223"/>
              <a:gd name="connsiteX2" fmla="*/ 684000 w 684000"/>
              <a:gd name="connsiteY2" fmla="*/ 2223 h 2223"/>
              <a:gd name="connsiteX3" fmla="*/ 0 w 684000"/>
              <a:gd name="connsiteY3" fmla="*/ 2223 h 2223"/>
              <a:gd name="connsiteX4" fmla="*/ 0 w 684000"/>
              <a:gd name="connsiteY4" fmla="*/ 0 h 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2223">
                <a:moveTo>
                  <a:pt x="0" y="0"/>
                </a:moveTo>
                <a:lnTo>
                  <a:pt x="684000" y="0"/>
                </a:lnTo>
                <a:lnTo>
                  <a:pt x="684000" y="2223"/>
                </a:lnTo>
                <a:lnTo>
                  <a:pt x="0" y="22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Imagem 18" descr="PED e DEF.png"/>
          <p:cNvPicPr>
            <a:picLocks noChangeAspect="1"/>
          </p:cNvPicPr>
          <p:nvPr/>
        </p:nvPicPr>
        <p:blipFill>
          <a:blip r:embed="rId3"/>
          <a:srcRect l="73136" t="100000" r="267" b="-17"/>
          <a:stretch>
            <a:fillRect/>
          </a:stretch>
        </p:blipFill>
        <p:spPr>
          <a:xfrm>
            <a:off x="3059832" y="4875365"/>
            <a:ext cx="684000" cy="641"/>
          </a:xfrm>
          <a:custGeom>
            <a:avLst/>
            <a:gdLst>
              <a:gd name="connsiteX0" fmla="*/ 0 w 684000"/>
              <a:gd name="connsiteY0" fmla="*/ 0 h 641"/>
              <a:gd name="connsiteX1" fmla="*/ 684000 w 684000"/>
              <a:gd name="connsiteY1" fmla="*/ 0 h 641"/>
              <a:gd name="connsiteX2" fmla="*/ 684000 w 684000"/>
              <a:gd name="connsiteY2" fmla="*/ 641 h 641"/>
              <a:gd name="connsiteX3" fmla="*/ 0 w 684000"/>
              <a:gd name="connsiteY3" fmla="*/ 641 h 641"/>
              <a:gd name="connsiteX4" fmla="*/ 0 w 684000"/>
              <a:gd name="connsiteY4" fmla="*/ 0 h 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641">
                <a:moveTo>
                  <a:pt x="0" y="0"/>
                </a:moveTo>
                <a:lnTo>
                  <a:pt x="684000" y="0"/>
                </a:lnTo>
                <a:lnTo>
                  <a:pt x="684000" y="641"/>
                </a:lnTo>
                <a:lnTo>
                  <a:pt x="0" y="64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Imagem 47" descr="Placas Pedestres.jpg"/>
          <p:cNvPicPr>
            <a:picLocks noChangeAspect="1"/>
          </p:cNvPicPr>
          <p:nvPr/>
        </p:nvPicPr>
        <p:blipFill>
          <a:blip r:embed="rId4"/>
          <a:srcRect l="34343" t="1696" r="34243" b="69864"/>
          <a:stretch>
            <a:fillRect/>
          </a:stretch>
        </p:blipFill>
        <p:spPr>
          <a:xfrm>
            <a:off x="4785428" y="1861858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Imagem 46" descr="Placas Pedestres.jpg"/>
          <p:cNvPicPr>
            <a:picLocks noChangeAspect="1"/>
          </p:cNvPicPr>
          <p:nvPr/>
        </p:nvPicPr>
        <p:blipFill>
          <a:blip r:embed="rId4"/>
          <a:srcRect l="1102" t="2098" r="67484" b="69462"/>
          <a:stretch>
            <a:fillRect/>
          </a:stretch>
        </p:blipFill>
        <p:spPr>
          <a:xfrm>
            <a:off x="5716658" y="1104182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Imagem 45" descr="Placas Pedestres.jpg"/>
          <p:cNvPicPr>
            <a:picLocks noChangeAspect="1"/>
          </p:cNvPicPr>
          <p:nvPr/>
        </p:nvPicPr>
        <p:blipFill>
          <a:blip r:embed="rId4"/>
          <a:srcRect l="67889" t="2098" r="697" b="69462"/>
          <a:stretch>
            <a:fillRect/>
          </a:stretch>
        </p:blipFill>
        <p:spPr>
          <a:xfrm>
            <a:off x="6729548" y="1861858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Imagem 44" descr="Placas Pedestres.jpg"/>
          <p:cNvPicPr>
            <a:picLocks noChangeAspect="1"/>
          </p:cNvPicPr>
          <p:nvPr/>
        </p:nvPicPr>
        <p:blipFill>
          <a:blip r:embed="rId4"/>
          <a:srcRect l="994" t="35308" r="67592" b="36252"/>
          <a:stretch>
            <a:fillRect/>
          </a:stretch>
        </p:blipFill>
        <p:spPr>
          <a:xfrm>
            <a:off x="4785428" y="2632695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Imagem 43" descr="Placas Pedestres.jpg"/>
          <p:cNvPicPr>
            <a:picLocks noChangeAspect="1"/>
          </p:cNvPicPr>
          <p:nvPr/>
        </p:nvPicPr>
        <p:blipFill>
          <a:blip r:embed="rId4"/>
          <a:srcRect l="34343" t="35780" r="34243" b="35780"/>
          <a:stretch>
            <a:fillRect/>
          </a:stretch>
        </p:blipFill>
        <p:spPr>
          <a:xfrm>
            <a:off x="6709040" y="2631567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Imagem 42" descr="Placas Pedestres.jpg"/>
          <p:cNvPicPr>
            <a:picLocks noChangeAspect="1"/>
          </p:cNvPicPr>
          <p:nvPr/>
        </p:nvPicPr>
        <p:blipFill>
          <a:blip r:embed="rId4"/>
          <a:srcRect l="67889" t="35780" r="697" b="35780"/>
          <a:stretch>
            <a:fillRect/>
          </a:stretch>
        </p:blipFill>
        <p:spPr>
          <a:xfrm>
            <a:off x="5716658" y="4200526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Imagem 41" descr="Placas Pedestres.jpg"/>
          <p:cNvPicPr>
            <a:picLocks noChangeAspect="1"/>
          </p:cNvPicPr>
          <p:nvPr/>
        </p:nvPicPr>
        <p:blipFill>
          <a:blip r:embed="rId4"/>
          <a:srcRect l="647" t="68590" r="67939" b="2970"/>
          <a:stretch>
            <a:fillRect/>
          </a:stretch>
        </p:blipFill>
        <p:spPr>
          <a:xfrm>
            <a:off x="4785428" y="3403532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Imagem 40" descr="Placas Pedestres.jpg"/>
          <p:cNvPicPr>
            <a:picLocks noChangeAspect="1"/>
          </p:cNvPicPr>
          <p:nvPr/>
        </p:nvPicPr>
        <p:blipFill>
          <a:blip r:embed="rId4"/>
          <a:srcRect l="34343" t="69067" r="34243" b="2493"/>
          <a:stretch>
            <a:fillRect/>
          </a:stretch>
        </p:blipFill>
        <p:spPr>
          <a:xfrm>
            <a:off x="6732432" y="3423851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5007902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573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Pedestres / Portadores de Deficiência</a:t>
            </a:r>
          </a:p>
        </p:txBody>
      </p:sp>
    </p:spTree>
    <p:extLst>
      <p:ext uri="{BB962C8B-B14F-4D97-AF65-F5344CB8AC3E}">
        <p14:creationId xmlns:p14="http://schemas.microsoft.com/office/powerpoint/2010/main" val="11628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advertencia especial onibus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071552"/>
            <a:ext cx="4771648" cy="2928964"/>
          </a:xfrm>
          <a:prstGeom prst="rect">
            <a:avLst/>
          </a:prstGeom>
        </p:spPr>
      </p:pic>
      <p:pic>
        <p:nvPicPr>
          <p:cNvPr id="1026" name="Picture 2" descr="D:\PLACAS\Placas de Identificação\button_Orientacao_1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3830" y="2795850"/>
            <a:ext cx="2521574" cy="1704726"/>
          </a:xfrm>
          <a:prstGeom prst="rect">
            <a:avLst/>
          </a:prstGeom>
          <a:noFill/>
        </p:spPr>
      </p:pic>
      <p:pic>
        <p:nvPicPr>
          <p:cNvPr id="1027" name="Picture 3" descr="D:\PLACAS\Placas de Identificação\button_Orientacao_1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1142990"/>
            <a:ext cx="2446342" cy="1447132"/>
          </a:xfrm>
          <a:prstGeom prst="rect">
            <a:avLst/>
          </a:prstGeom>
          <a:noFill/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PLACAS DIAGRAMADAS</a:t>
            </a:r>
          </a:p>
        </p:txBody>
      </p:sp>
    </p:spTree>
    <p:extLst>
      <p:ext uri="{BB962C8B-B14F-4D97-AF65-F5344CB8AC3E}">
        <p14:creationId xmlns:p14="http://schemas.microsoft.com/office/powerpoint/2010/main" val="37667541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VLT – Veículo Leve sobre Trilhos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5139" t="16861" r="19260" b="5987"/>
          <a:stretch/>
        </p:blipFill>
        <p:spPr>
          <a:xfrm>
            <a:off x="323528" y="1563638"/>
            <a:ext cx="4464496" cy="295343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15677" t="40553" r="23461" b="7050"/>
          <a:stretch/>
        </p:blipFill>
        <p:spPr>
          <a:xfrm>
            <a:off x="5076056" y="2427734"/>
            <a:ext cx="3744417" cy="181329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9662"/>
            <a:ext cx="3168352" cy="55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976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Ciclistas e Pedestres </a:t>
            </a:r>
            <a:r>
              <a:rPr lang="pt-BR" sz="1000" dirty="0"/>
              <a:t>(Res. 550/15 Contran)</a:t>
            </a:r>
            <a:r>
              <a:rPr lang="pt-BR" sz="2200" b="1" dirty="0"/>
              <a:t> </a:t>
            </a:r>
          </a:p>
        </p:txBody>
      </p:sp>
      <p:pic>
        <p:nvPicPr>
          <p:cNvPr id="1026" name="Picture 2" descr="Ministério cria duas novas sinalizações relacionadas à bicicleta - Brasil -  Estadão">
            <a:extLst>
              <a:ext uri="{FF2B5EF4-FFF2-40B4-BE49-F238E27FC236}">
                <a16:creationId xmlns:a16="http://schemas.microsoft.com/office/drawing/2014/main" id="{ACF38283-80CF-4ABF-B559-2B37D118D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97" y="2214202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CA TRÂNSITO COMPARTILHADO POR CICLISTAS E PEDESTRES A-30c">
            <a:extLst>
              <a:ext uri="{FF2B5EF4-FFF2-40B4-BE49-F238E27FC236}">
                <a16:creationId xmlns:a16="http://schemas.microsoft.com/office/drawing/2014/main" id="{CC0E38A9-1D26-45D0-8FFD-E85AD7418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9862"/>
            <a:ext cx="864004" cy="8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4FF199E-19E7-477B-9ADA-2BBC3B0F6E1A}"/>
              </a:ext>
            </a:extLst>
          </p:cNvPr>
          <p:cNvSpPr/>
          <p:nvPr/>
        </p:nvSpPr>
        <p:spPr>
          <a:xfrm>
            <a:off x="1336668" y="1247822"/>
            <a:ext cx="2393649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Circulação compartilhada de ciclistas e pedestres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901DD08-BDAF-4D00-ABE7-2437C49A08A8}"/>
              </a:ext>
            </a:extLst>
          </p:cNvPr>
          <p:cNvSpPr/>
          <p:nvPr/>
        </p:nvSpPr>
        <p:spPr>
          <a:xfrm>
            <a:off x="4572000" y="2069385"/>
            <a:ext cx="4331780" cy="1728192"/>
          </a:xfrm>
          <a:prstGeom prst="roundRect">
            <a:avLst>
              <a:gd name="adj" fmla="val 97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0000" tIns="180000" rIns="180000" bIns="180000" rtlCol="0" anchor="ctr"/>
          <a:lstStyle/>
          <a:p>
            <a:pPr algn="l"/>
            <a:r>
              <a:rPr lang="pt-BR" sz="2000" dirty="0">
                <a:solidFill>
                  <a:schemeClr val="tx1"/>
                </a:solidFill>
                <a:latin typeface="+mj-lt"/>
                <a:cs typeface="Calibri" pitchFamily="34" charset="0"/>
              </a:rPr>
              <a:t>Utilizada em 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calçada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canteiro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passagem subterrânea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de pedestre,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passarela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, trecho de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via pista ou faixa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de circulação </a:t>
            </a:r>
            <a:r>
              <a:rPr lang="pt-BR" sz="2000" i="0" u="none" strike="noStrike" baseline="0" dirty="0">
                <a:solidFill>
                  <a:srgbClr val="FF6600"/>
                </a:solidFill>
                <a:latin typeface="+mj-lt"/>
              </a:rPr>
              <a:t>compartilhada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de </a:t>
            </a:r>
            <a:r>
              <a:rPr lang="pt-BR" sz="2000" i="0" u="none" strike="noStrike" baseline="0" dirty="0">
                <a:solidFill>
                  <a:srgbClr val="00B0F0"/>
                </a:solidFill>
                <a:latin typeface="+mj-lt"/>
              </a:rPr>
              <a:t>ciclista e pedestre</a:t>
            </a:r>
            <a:r>
              <a:rPr lang="pt-BR" sz="2000" dirty="0">
                <a:solidFill>
                  <a:srgbClr val="000000"/>
                </a:solidFill>
                <a:latin typeface="+mj-lt"/>
              </a:rPr>
              <a:t>.</a:t>
            </a:r>
            <a:endParaRPr lang="pt-BR" sz="10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487BFE5-7C9F-499D-A286-84CF1F846934}"/>
              </a:ext>
            </a:extLst>
          </p:cNvPr>
          <p:cNvSpPr/>
          <p:nvPr/>
        </p:nvSpPr>
        <p:spPr>
          <a:xfrm>
            <a:off x="-3853" y="4255345"/>
            <a:ext cx="2199590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Trânsito compartilhado por ciclistas e pedestres</a:t>
            </a:r>
          </a:p>
        </p:txBody>
      </p:sp>
      <p:sp>
        <p:nvSpPr>
          <p:cNvPr id="18" name="Diferente de 17">
            <a:extLst>
              <a:ext uri="{FF2B5EF4-FFF2-40B4-BE49-F238E27FC236}">
                <a16:creationId xmlns:a16="http://schemas.microsoft.com/office/drawing/2014/main" id="{FC331933-32A5-474B-8918-700DF5BD95B2}"/>
              </a:ext>
            </a:extLst>
          </p:cNvPr>
          <p:cNvSpPr/>
          <p:nvPr/>
        </p:nvSpPr>
        <p:spPr>
          <a:xfrm>
            <a:off x="1236569" y="3481761"/>
            <a:ext cx="499028" cy="315816"/>
          </a:xfrm>
          <a:prstGeom prst="mathNotEqual">
            <a:avLst/>
          </a:prstGeom>
          <a:solidFill>
            <a:srgbClr val="FFFF00">
              <a:alpha val="30000"/>
            </a:srgb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F5C376A6-8789-48B2-A7B1-57D6E671F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642" y="2649992"/>
            <a:ext cx="80474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Trânsito de Bicicletas </a:t>
            </a:r>
            <a:r>
              <a:rPr lang="pt-BR" sz="1000" dirty="0"/>
              <a:t>(Res. 550/15 Contran)</a:t>
            </a:r>
            <a:endParaRPr lang="pt-BR" sz="1000" b="1" dirty="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D12C9E2E-369F-47B2-93A1-2025D36E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438" y="2914752"/>
            <a:ext cx="1152244" cy="1390008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CB6494E-7BF4-44E7-9354-AA48C37D4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1" y="2914752"/>
            <a:ext cx="1152244" cy="1365622"/>
          </a:xfrm>
          <a:prstGeom prst="rect">
            <a:avLst/>
          </a:prstGeom>
        </p:spPr>
      </p:pic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29383D15-ACA9-4511-AE6F-880F1C4C2668}"/>
              </a:ext>
            </a:extLst>
          </p:cNvPr>
          <p:cNvSpPr/>
          <p:nvPr/>
        </p:nvSpPr>
        <p:spPr>
          <a:xfrm>
            <a:off x="323528" y="1502977"/>
            <a:ext cx="2719069" cy="3063225"/>
          </a:xfrm>
          <a:prstGeom prst="roundRect">
            <a:avLst>
              <a:gd name="adj" fmla="val 5243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0000" tIns="180000" rIns="180000" bIns="180000" rtlCol="0" anchor="t" anchorCtr="0"/>
          <a:lstStyle/>
          <a:p>
            <a:r>
              <a:rPr lang="pt-BR" sz="2000" b="1" dirty="0">
                <a:solidFill>
                  <a:schemeClr val="tx1"/>
                </a:solidFill>
                <a:cs typeface="Calibri" pitchFamily="34" charset="0"/>
              </a:rPr>
              <a:t>CICLORROTA</a:t>
            </a:r>
            <a:endParaRPr lang="pt-BR" sz="2000" b="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algn="l"/>
            <a:r>
              <a:rPr lang="pt-BR" sz="2000" dirty="0">
                <a:solidFill>
                  <a:schemeClr val="tx1"/>
                </a:solidFill>
                <a:latin typeface="+mj-lt"/>
                <a:cs typeface="Calibri" pitchFamily="34" charset="0"/>
              </a:rPr>
              <a:t>Símbolos indicativos de rota de bicicleta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702DEA4-58DF-4BC6-BD8B-FB5DD69EC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07375"/>
            <a:ext cx="3145401" cy="2022351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BA88582-63A5-436A-97C9-221D2178F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67712"/>
            <a:ext cx="2797987" cy="2098490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8CC43BD3-28C8-4FA8-BB1F-FBCD616F0B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9886" y="1687214"/>
            <a:ext cx="804742" cy="566977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CCD80AA8-FA7E-4F58-AF80-D06AAD158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1753" y="3246237"/>
            <a:ext cx="80474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4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5"/>
            <a:ext cx="4647862" cy="61344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Bolsão – Bicicletas e Motocicletas</a:t>
            </a:r>
          </a:p>
          <a:p>
            <a:r>
              <a:rPr lang="pt-BR" sz="1000" dirty="0"/>
              <a:t>(Res. 550/15 Contran)</a:t>
            </a:r>
            <a:endParaRPr lang="pt-BR" sz="1000" b="1" dirty="0"/>
          </a:p>
        </p:txBody>
      </p:sp>
      <p:pic>
        <p:nvPicPr>
          <p:cNvPr id="2052" name="Picture 4" descr="93% dos motociclistas, na Capital, utilizam capacete corretamente - Metro -  Diário do Nordeste">
            <a:extLst>
              <a:ext uri="{FF2B5EF4-FFF2-40B4-BE49-F238E27FC236}">
                <a16:creationId xmlns:a16="http://schemas.microsoft.com/office/drawing/2014/main" id="{93D06E0A-8A17-4200-B07B-43801BCD5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27" y="3122887"/>
            <a:ext cx="2449455" cy="1376543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uá (SP) cria área de espera para motos em semáforos">
            <a:extLst>
              <a:ext uri="{FF2B5EF4-FFF2-40B4-BE49-F238E27FC236}">
                <a16:creationId xmlns:a16="http://schemas.microsoft.com/office/drawing/2014/main" id="{61A9C0BB-4DD9-4A01-BE79-87A827CB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27" y="1466994"/>
            <a:ext cx="2449455" cy="1469673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02765ED-0F45-4562-ADB8-8B2A478B0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53" y="1347614"/>
            <a:ext cx="3004273" cy="19468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182A9E4-A70B-4449-B061-52D28C6AA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3473142"/>
            <a:ext cx="3029694" cy="137654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DA40EA9-778A-4E68-96FE-7E65C9DAC6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790"/>
          <a:stretch/>
        </p:blipFill>
        <p:spPr>
          <a:xfrm>
            <a:off x="5037713" y="1419622"/>
            <a:ext cx="836753" cy="127559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562F0A9-F4C5-4941-A9F2-BEA8362116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219"/>
          <a:stretch/>
        </p:blipFill>
        <p:spPr>
          <a:xfrm>
            <a:off x="5133311" y="3050895"/>
            <a:ext cx="836754" cy="1584176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BB3596C-EF55-434F-86FA-3DB4CFD7316B}"/>
              </a:ext>
            </a:extLst>
          </p:cNvPr>
          <p:cNvSpPr/>
          <p:nvPr/>
        </p:nvSpPr>
        <p:spPr>
          <a:xfrm>
            <a:off x="294297" y="1109208"/>
            <a:ext cx="2479355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Bolsão de espera com segunda linha de retenção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D9706BF-F847-4DBE-A103-636AFD94C0CB}"/>
              </a:ext>
            </a:extLst>
          </p:cNvPr>
          <p:cNvSpPr/>
          <p:nvPr/>
        </p:nvSpPr>
        <p:spPr>
          <a:xfrm>
            <a:off x="3491880" y="3451257"/>
            <a:ext cx="1656184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Parada exclusiva para Motocicleta e Bicicleta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C7AC95E-F244-435C-9523-EC0B6CA50531}"/>
              </a:ext>
            </a:extLst>
          </p:cNvPr>
          <p:cNvSpPr/>
          <p:nvPr/>
        </p:nvSpPr>
        <p:spPr>
          <a:xfrm>
            <a:off x="3491880" y="1678730"/>
            <a:ext cx="1656184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Parada exclusiva para Motocicleta</a:t>
            </a:r>
          </a:p>
        </p:txBody>
      </p:sp>
    </p:spTree>
    <p:extLst>
      <p:ext uri="{BB962C8B-B14F-4D97-AF65-F5344CB8AC3E}">
        <p14:creationId xmlns:p14="http://schemas.microsoft.com/office/powerpoint/2010/main" val="75273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ALTURA E LARGURA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643056"/>
            <a:ext cx="3000396" cy="275997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500430" y="1928808"/>
            <a:ext cx="2786082" cy="50006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6429388" y="1928808"/>
            <a:ext cx="2143140" cy="500066"/>
            <a:chOff x="6429388" y="1928808"/>
            <a:chExt cx="2143140" cy="500066"/>
          </a:xfrm>
        </p:grpSpPr>
        <p:sp>
          <p:nvSpPr>
            <p:cNvPr id="11" name="Retângulo 10"/>
            <p:cNvSpPr/>
            <p:nvPr/>
          </p:nvSpPr>
          <p:spPr>
            <a:xfrm>
              <a:off x="6715140" y="1928808"/>
              <a:ext cx="1857388" cy="5000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PERMITIDO</a:t>
              </a:r>
            </a:p>
          </p:txBody>
        </p:sp>
        <p:sp>
          <p:nvSpPr>
            <p:cNvPr id="13" name="Seta para a direita 12"/>
            <p:cNvSpPr/>
            <p:nvPr/>
          </p:nvSpPr>
          <p:spPr>
            <a:xfrm>
              <a:off x="6429388" y="2071684"/>
              <a:ext cx="214314" cy="21431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Retângulo 16"/>
          <p:cNvSpPr/>
          <p:nvPr/>
        </p:nvSpPr>
        <p:spPr>
          <a:xfrm>
            <a:off x="3500430" y="3500444"/>
            <a:ext cx="2786082" cy="5000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ADVERTÊNCIA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429388" y="3500444"/>
            <a:ext cx="2143140" cy="500066"/>
            <a:chOff x="6429388" y="3500444"/>
            <a:chExt cx="2143140" cy="500066"/>
          </a:xfrm>
          <a:solidFill>
            <a:srgbClr val="FF6600"/>
          </a:solidFill>
        </p:grpSpPr>
        <p:sp>
          <p:nvSpPr>
            <p:cNvPr id="15" name="Retângulo 14"/>
            <p:cNvSpPr/>
            <p:nvPr/>
          </p:nvSpPr>
          <p:spPr>
            <a:xfrm>
              <a:off x="6715140" y="3500444"/>
              <a:ext cx="1857388" cy="5000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LIMITADO</a:t>
              </a:r>
            </a:p>
          </p:txBody>
        </p:sp>
        <p:sp>
          <p:nvSpPr>
            <p:cNvPr id="18" name="Seta para a direita 17"/>
            <p:cNvSpPr/>
            <p:nvPr/>
          </p:nvSpPr>
          <p:spPr>
            <a:xfrm>
              <a:off x="6429388" y="3643320"/>
              <a:ext cx="214314" cy="214314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DICAS E MACETES</a:t>
            </a:r>
          </a:p>
        </p:txBody>
      </p:sp>
    </p:spTree>
    <p:extLst>
      <p:ext uri="{BB962C8B-B14F-4D97-AF65-F5344CB8AC3E}">
        <p14:creationId xmlns:p14="http://schemas.microsoft.com/office/powerpoint/2010/main" val="28733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ESPECIAL ADVERTENC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1571618"/>
            <a:ext cx="5072098" cy="308079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ESPECIAL DE ADVERTÊNCIA</a:t>
            </a:r>
          </a:p>
        </p:txBody>
      </p:sp>
    </p:spTree>
    <p:extLst>
      <p:ext uri="{BB962C8B-B14F-4D97-AF65-F5344CB8AC3E}">
        <p14:creationId xmlns:p14="http://schemas.microsoft.com/office/powerpoint/2010/main" val="13642196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nf comp adv 2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669" y="1500174"/>
            <a:ext cx="2505582" cy="1568154"/>
          </a:xfrm>
          <a:prstGeom prst="rect">
            <a:avLst/>
          </a:prstGeom>
        </p:spPr>
      </p:pic>
      <p:pic>
        <p:nvPicPr>
          <p:cNvPr id="10" name="Imagem 9" descr="informação compementar adverte 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692" y="1500175"/>
            <a:ext cx="2460076" cy="155903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INFORMAÇÕES COMPLEMENTARES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91776"/>
            <a:ext cx="1072877" cy="14469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86" y="3292103"/>
            <a:ext cx="1123404" cy="14462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64" y="3291830"/>
            <a:ext cx="1082871" cy="14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15816" y="1419622"/>
            <a:ext cx="5688632" cy="159595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dirty="0"/>
              <a:t>► </a:t>
            </a:r>
            <a:r>
              <a:rPr lang="pt-BR" b="1" dirty="0"/>
              <a:t>Conduzir</a:t>
            </a:r>
            <a:r>
              <a:rPr lang="pt-BR" dirty="0"/>
              <a:t> veículos para os quais se exija as categorias </a:t>
            </a:r>
            <a:r>
              <a:rPr lang="pt-BR" b="1" dirty="0">
                <a:solidFill>
                  <a:srgbClr val="00B050"/>
                </a:solidFill>
              </a:rPr>
              <a:t>C, D ou E</a:t>
            </a:r>
            <a:r>
              <a:rPr lang="pt-BR" dirty="0"/>
              <a:t>, com o </a:t>
            </a:r>
            <a:r>
              <a:rPr lang="pt-BR" u="sng" dirty="0"/>
              <a:t>toxicológico vencido há mais de 30 dias</a:t>
            </a:r>
            <a:r>
              <a:rPr lang="pt-BR" dirty="0"/>
              <a:t>, constitui infração </a:t>
            </a:r>
            <a:r>
              <a:rPr lang="pt-BR" b="1" dirty="0">
                <a:solidFill>
                  <a:srgbClr val="FE612C"/>
                </a:solidFill>
              </a:rPr>
              <a:t>GRAVÍSSIMA x5 e Suspensão</a:t>
            </a:r>
            <a:r>
              <a:rPr lang="pt-BR" dirty="0"/>
              <a:t> do Direito de Dirigir por 90 dias. </a:t>
            </a:r>
            <a:r>
              <a:rPr lang="pt-BR" sz="1000" dirty="0"/>
              <a:t>(CTB, art. 165-B)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EXAME TOXICOLÓGICO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036394-F32A-4B7B-A485-58933E8FBEC5}"/>
              </a:ext>
            </a:extLst>
          </p:cNvPr>
          <p:cNvSpPr txBox="1"/>
          <p:nvPr/>
        </p:nvSpPr>
        <p:spPr>
          <a:xfrm>
            <a:off x="395536" y="3512133"/>
            <a:ext cx="8280920" cy="12112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dirty="0"/>
              <a:t>► O condutor das categorias </a:t>
            </a:r>
            <a:r>
              <a:rPr lang="pt-BR" b="1" dirty="0">
                <a:solidFill>
                  <a:srgbClr val="00B050"/>
                </a:solidFill>
              </a:rPr>
              <a:t>C, D ou E</a:t>
            </a:r>
            <a:r>
              <a:rPr lang="pt-BR" dirty="0"/>
              <a:t>, que </a:t>
            </a:r>
            <a:r>
              <a:rPr lang="pt-BR" b="1" dirty="0">
                <a:solidFill>
                  <a:srgbClr val="00B050"/>
                </a:solidFill>
              </a:rPr>
              <a:t>exerce atividade remunerada</a:t>
            </a:r>
            <a:r>
              <a:rPr lang="pt-BR" dirty="0"/>
              <a:t> à direção de veículo, que </a:t>
            </a:r>
            <a:r>
              <a:rPr lang="pt-BR" b="1" dirty="0">
                <a:solidFill>
                  <a:srgbClr val="FE612C"/>
                </a:solidFill>
              </a:rPr>
              <a:t>deixar de renovar</a:t>
            </a:r>
            <a:r>
              <a:rPr lang="pt-BR" dirty="0"/>
              <a:t> o Exame Toxicológico Periódico a cada 2 anos e meio, será autuado por </a:t>
            </a:r>
            <a:r>
              <a:rPr lang="pt-BR" b="1" dirty="0"/>
              <a:t>infração gravíssima x5</a:t>
            </a:r>
            <a:r>
              <a:rPr lang="pt-BR" dirty="0"/>
              <a:t>, no ato da renovação da CNH. </a:t>
            </a:r>
            <a:r>
              <a:rPr lang="pt-BR" sz="1000" dirty="0"/>
              <a:t>(CTB, § único do art. 165-B)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442341-2883-4DB3-A372-5B1E66C33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21"/>
          <a:stretch/>
        </p:blipFill>
        <p:spPr bwMode="auto">
          <a:xfrm>
            <a:off x="395536" y="1183149"/>
            <a:ext cx="2241340" cy="2262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92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 DE TRÂNSITO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523220"/>
          </a:xfrm>
          <a:prstGeom prst="rect">
            <a:avLst/>
          </a:prstGeom>
          <a:solidFill>
            <a:srgbClr val="C0000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rgbClr val="C00000"/>
                </a:solidFill>
              </a:rPr>
              <a:t>INFRAÇÕES e PENALIDADES</a:t>
            </a:r>
          </a:p>
        </p:txBody>
      </p:sp>
    </p:spTree>
    <p:extLst>
      <p:ext uri="{BB962C8B-B14F-4D97-AF65-F5344CB8AC3E}">
        <p14:creationId xmlns:p14="http://schemas.microsoft.com/office/powerpoint/2010/main" val="30185148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419872" y="1923678"/>
            <a:ext cx="5350440" cy="20882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0" tIns="108000" rIns="180000" bIns="108000" rtlCol="0" anchor="ctr"/>
          <a:lstStyle/>
          <a:p>
            <a:pPr algn="just"/>
            <a:endParaRPr lang="pt-BR" sz="2500" i="1" dirty="0">
              <a:latin typeface="Calibri" pitchFamily="34" charset="0"/>
              <a:cs typeface="Calibri" pitchFamily="34" charset="0"/>
            </a:endParaRPr>
          </a:p>
          <a:p>
            <a:r>
              <a:rPr lang="pt-BR" sz="22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...é a inobservância de qualquer preceito deste código ou da legislação complementar [...].</a:t>
            </a:r>
            <a:r>
              <a:rPr lang="pt-BR" sz="25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(CTB, art. 161)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419872" y="1923678"/>
            <a:ext cx="5350440" cy="556646"/>
          </a:xfrm>
          <a:prstGeom prst="rect">
            <a:avLst/>
          </a:prstGeom>
          <a:solidFill>
            <a:srgbClr val="2345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INFRAÇÃO DE TRÂNSITO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8572" t="30265" r="52104" b="22816"/>
          <a:stretch/>
        </p:blipFill>
        <p:spPr>
          <a:xfrm>
            <a:off x="467544" y="1779662"/>
            <a:ext cx="248027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875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857488" y="3147814"/>
            <a:ext cx="6286512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latin typeface="Calibri" pitchFamily="34" charset="0"/>
                <a:cs typeface="Calibri" pitchFamily="34" charset="0"/>
              </a:rPr>
              <a:t>Responsabilidade pela Infração </a:t>
            </a:r>
            <a:r>
              <a:rPr lang="pt-BR" sz="1000" b="1" i="1" dirty="0">
                <a:latin typeface="Calibri" pitchFamily="34" charset="0"/>
                <a:cs typeface="Calibri" pitchFamily="34" charset="0"/>
              </a:rPr>
              <a:t>[CTB, art. 257)</a:t>
            </a:r>
          </a:p>
        </p:txBody>
      </p:sp>
      <p:sp>
        <p:nvSpPr>
          <p:cNvPr id="6" name="Retângulo 5"/>
          <p:cNvSpPr/>
          <p:nvPr/>
        </p:nvSpPr>
        <p:spPr>
          <a:xfrm>
            <a:off x="6156176" y="3719318"/>
            <a:ext cx="2786082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Embarcador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56176" y="4290822"/>
            <a:ext cx="2786082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Transportador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66608" y="3719318"/>
            <a:ext cx="285752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Proprietário do Veículo</a:t>
            </a:r>
          </a:p>
        </p:txBody>
      </p:sp>
      <p:sp>
        <p:nvSpPr>
          <p:cNvPr id="9" name="Retângulo 8"/>
          <p:cNvSpPr/>
          <p:nvPr/>
        </p:nvSpPr>
        <p:spPr>
          <a:xfrm>
            <a:off x="2866608" y="4290822"/>
            <a:ext cx="285752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Condutor</a:t>
            </a:r>
          </a:p>
        </p:txBody>
      </p:sp>
      <p:pic>
        <p:nvPicPr>
          <p:cNvPr id="10" name="Imagem 9" descr="voce sab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147814"/>
            <a:ext cx="1531934" cy="153193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04" y="1196768"/>
            <a:ext cx="2347350" cy="173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57158" y="1282618"/>
            <a:ext cx="6286544" cy="15771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2500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5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</a:t>
            </a:r>
            <a:r>
              <a:rPr lang="pt-BR" sz="2500" b="1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sanções</a:t>
            </a:r>
            <a:r>
              <a:rPr lang="pt-BR" sz="25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(punições) previstas pelo CTB, aplicáveis aos condutores infratores.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57158" y="1282619"/>
            <a:ext cx="6286544" cy="556646"/>
          </a:xfrm>
          <a:prstGeom prst="rect">
            <a:avLst/>
          </a:prstGeom>
          <a:solidFill>
            <a:srgbClr val="2345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PENALIDADES</a:t>
            </a:r>
          </a:p>
        </p:txBody>
      </p:sp>
    </p:spTree>
    <p:extLst>
      <p:ext uri="{BB962C8B-B14F-4D97-AF65-F5344CB8AC3E}">
        <p14:creationId xmlns:p14="http://schemas.microsoft.com/office/powerpoint/2010/main" val="45546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A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1357304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/>
          <p:cNvSpPr txBox="1"/>
          <p:nvPr/>
        </p:nvSpPr>
        <p:spPr>
          <a:xfrm>
            <a:off x="214282" y="2714626"/>
            <a:ext cx="871543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►Tipificação da Infração cometida;</a:t>
            </a:r>
          </a:p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►Local, data e hora do cometimento da infração;</a:t>
            </a:r>
          </a:p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►Identificação do veículo (placa, marca, espécie...);</a:t>
            </a:r>
          </a:p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►Identificação da Autoridade / Agente autuador ou Equipamento fiscalizador;</a:t>
            </a:r>
          </a:p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►Prontuário e/ou Assinatura do Condutor, </a:t>
            </a:r>
            <a:r>
              <a:rPr lang="pt-BR" sz="2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se possível</a:t>
            </a: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7158" y="1282618"/>
            <a:ext cx="5871026" cy="13611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0" rIns="180000" bIns="108000" rtlCol="0" anchor="b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 ocorrendo infração, prevista no CTB, será lavrado o Auto de Infração de Trânsito, </a:t>
            </a:r>
            <a:r>
              <a:rPr lang="pt-BR" sz="2000" b="1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no qual constará</a:t>
            </a:r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7158" y="1282619"/>
            <a:ext cx="5871026" cy="4790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AIT – Auto de Infração de Trânsito</a:t>
            </a:r>
          </a:p>
        </p:txBody>
      </p:sp>
    </p:spTree>
    <p:extLst>
      <p:ext uri="{BB962C8B-B14F-4D97-AF65-F5344CB8AC3E}">
        <p14:creationId xmlns:p14="http://schemas.microsoft.com/office/powerpoint/2010/main" val="35062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357158" y="1282619"/>
            <a:ext cx="6286544" cy="1357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 </a:t>
            </a:r>
            <a:r>
              <a:rPr lang="pt-BR" sz="2000" b="1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dirigente máximo</a:t>
            </a:r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de órgão ou entidade executivo de trânsito, componente do SNT.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57158" y="1282619"/>
            <a:ext cx="6286544" cy="4790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AUTORIDADE DE TRÂNSITO</a:t>
            </a:r>
          </a:p>
        </p:txBody>
      </p:sp>
      <p:pic>
        <p:nvPicPr>
          <p:cNvPr id="20" name="Imagem 19" descr="Autoridade de Trâ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1214428"/>
            <a:ext cx="1500198" cy="1568389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121578" y="3000378"/>
            <a:ext cx="1894623" cy="1838329"/>
            <a:chOff x="121578" y="3000378"/>
            <a:chExt cx="1894623" cy="1838329"/>
          </a:xfrm>
        </p:grpSpPr>
        <p:pic>
          <p:nvPicPr>
            <p:cNvPr id="22" name="Imagem 21" descr="guarda sina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578" y="3000378"/>
              <a:ext cx="1123852" cy="1838329"/>
            </a:xfrm>
            <a:prstGeom prst="rect">
              <a:avLst/>
            </a:prstGeom>
          </p:spPr>
        </p:pic>
        <p:pic>
          <p:nvPicPr>
            <p:cNvPr id="21" name="Imagem 20" descr="PMM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7407" y="3071816"/>
              <a:ext cx="798794" cy="1638290"/>
            </a:xfrm>
            <a:prstGeom prst="rect">
              <a:avLst/>
            </a:prstGeom>
          </p:spPr>
        </p:pic>
      </p:grpSp>
      <p:sp>
        <p:nvSpPr>
          <p:cNvPr id="18" name="Retângulo 17"/>
          <p:cNvSpPr/>
          <p:nvPr/>
        </p:nvSpPr>
        <p:spPr>
          <a:xfrm>
            <a:off x="2357422" y="3214692"/>
            <a:ext cx="6572296" cy="15001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...pessoa, civil ou policial militar, credenciada pela autoridade de trânsito para o exercício das atividades de fiscalização, operação, policiamento ostensivo ou patrulhamento. 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2357422" y="3214692"/>
            <a:ext cx="6572296" cy="4286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AGENTE DA AUTORIDADE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</p:spTree>
    <p:extLst>
      <p:ext uri="{BB962C8B-B14F-4D97-AF65-F5344CB8AC3E}">
        <p14:creationId xmlns:p14="http://schemas.microsoft.com/office/powerpoint/2010/main" val="197306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428596" y="1500180"/>
            <a:ext cx="4143404" cy="12144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 são competentes para lavrar um Auto de Infração de Trânsito</a:t>
            </a: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pt-BR" sz="2000" i="1" dirty="0">
              <a:solidFill>
                <a:srgbClr val="00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28596" y="1500180"/>
            <a:ext cx="4143404" cy="4286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COMPETENTE PARA FISCALIZAR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4857752" y="1500180"/>
            <a:ext cx="3929090" cy="1357322"/>
            <a:chOff x="4643438" y="1500180"/>
            <a:chExt cx="3929090" cy="1357322"/>
          </a:xfrm>
        </p:grpSpPr>
        <p:pic>
          <p:nvPicPr>
            <p:cNvPr id="13" name="Imagem 12" descr="AGENTE CIVIL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3438" y="1571618"/>
              <a:ext cx="1199150" cy="12144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Retângulo de cantos arredondados 15"/>
            <p:cNvSpPr/>
            <p:nvPr/>
          </p:nvSpPr>
          <p:spPr>
            <a:xfrm>
              <a:off x="4643438" y="1500180"/>
              <a:ext cx="3929090" cy="1357322"/>
            </a:xfrm>
            <a:prstGeom prst="round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5929322" y="1643056"/>
              <a:ext cx="250033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6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Servidor Civil</a:t>
              </a:r>
            </a:p>
            <a:p>
              <a:r>
                <a:rPr lang="pt-BR" sz="1500" i="1" dirty="0">
                  <a:latin typeface="Calibri" pitchFamily="34" charset="0"/>
                  <a:cs typeface="Calibri" pitchFamily="34" charset="0"/>
                </a:rPr>
                <a:t>(Estatutário ou Celetista)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500298" y="3143254"/>
            <a:ext cx="4357718" cy="1500198"/>
            <a:chOff x="2285984" y="3143254"/>
            <a:chExt cx="4357718" cy="1500198"/>
          </a:xfrm>
        </p:grpSpPr>
        <p:pic>
          <p:nvPicPr>
            <p:cNvPr id="14" name="Imagem 13" descr="PM MULTA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7422" y="3214692"/>
              <a:ext cx="1285884" cy="12858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tângulo de cantos arredondados 16"/>
            <p:cNvSpPr/>
            <p:nvPr/>
          </p:nvSpPr>
          <p:spPr>
            <a:xfrm>
              <a:off x="2285984" y="3143254"/>
              <a:ext cx="4357718" cy="1500198"/>
            </a:xfrm>
            <a:prstGeom prst="round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3714744" y="3579505"/>
              <a:ext cx="25717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6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Policial Militar</a:t>
              </a: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</p:spTree>
    <p:extLst>
      <p:ext uri="{BB962C8B-B14F-4D97-AF65-F5344CB8AC3E}">
        <p14:creationId xmlns:p14="http://schemas.microsoft.com/office/powerpoint/2010/main" val="287262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arquiv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142990"/>
            <a:ext cx="2026678" cy="228601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714612" y="1428742"/>
            <a:ext cx="5929354" cy="12144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... um Auto de Infração de Trânsito poderá ser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arquivado</a:t>
            </a:r>
            <a:r>
              <a:rPr lang="pt-BR" sz="2000" i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e seu registro julgado insubsistente quando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pt-BR" sz="2000" i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714612" y="1428742"/>
            <a:ext cx="5929354" cy="4286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ARQUIVAMENTO DO A I T – </a:t>
            </a:r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 art. 281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214810" y="3143254"/>
            <a:ext cx="4429156" cy="4286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Inconsistente ou Irregular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714612" y="3786196"/>
            <a:ext cx="5929354" cy="4286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 a Notificação não for expedida em no máximo 30 dias</a:t>
            </a:r>
          </a:p>
        </p:txBody>
      </p:sp>
      <p:sp>
        <p:nvSpPr>
          <p:cNvPr id="8" name="Divisa 7"/>
          <p:cNvSpPr/>
          <p:nvPr/>
        </p:nvSpPr>
        <p:spPr>
          <a:xfrm>
            <a:off x="3786182" y="3183010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Divisa 9"/>
          <p:cNvSpPr/>
          <p:nvPr/>
        </p:nvSpPr>
        <p:spPr>
          <a:xfrm>
            <a:off x="3500430" y="3194814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3214678" y="3192949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Divisa 15"/>
          <p:cNvSpPr/>
          <p:nvPr/>
        </p:nvSpPr>
        <p:spPr>
          <a:xfrm>
            <a:off x="2285984" y="3845830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2000232" y="3857634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1714480" y="3855769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</p:spTree>
    <p:extLst>
      <p:ext uri="{BB962C8B-B14F-4D97-AF65-F5344CB8AC3E}">
        <p14:creationId xmlns:p14="http://schemas.microsoft.com/office/powerpoint/2010/main" val="11866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" grpId="0" animBg="1"/>
      <p:bldP spid="10" grpId="0" animBg="1"/>
      <p:bldP spid="12" grpId="0" animBg="1"/>
      <p:bldP spid="16" grpId="0" animBg="1"/>
      <p:bldP spid="18" grpId="0" animBg="1"/>
      <p:bldP spid="1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ângulo 52"/>
          <p:cNvSpPr/>
          <p:nvPr/>
        </p:nvSpPr>
        <p:spPr>
          <a:xfrm>
            <a:off x="416" y="1993789"/>
            <a:ext cx="9144000" cy="694085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0" y="1060110"/>
            <a:ext cx="9144000" cy="605445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4416" y="4085737"/>
            <a:ext cx="9135984" cy="7848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-3600" y="3021179"/>
            <a:ext cx="9144000" cy="68400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57158" y="1111129"/>
            <a:ext cx="1440000" cy="500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Infração</a:t>
            </a:r>
          </a:p>
        </p:txBody>
      </p:sp>
      <p:grpSp>
        <p:nvGrpSpPr>
          <p:cNvPr id="90" name="Grupo 89"/>
          <p:cNvGrpSpPr/>
          <p:nvPr/>
        </p:nvGrpSpPr>
        <p:grpSpPr>
          <a:xfrm>
            <a:off x="4154006" y="1111129"/>
            <a:ext cx="2358061" cy="500400"/>
            <a:chOff x="4011129" y="1504827"/>
            <a:chExt cx="2358061" cy="500400"/>
          </a:xfrm>
        </p:grpSpPr>
        <p:sp>
          <p:nvSpPr>
            <p:cNvPr id="13" name="Retângulo 12"/>
            <p:cNvSpPr/>
            <p:nvPr/>
          </p:nvSpPr>
          <p:spPr>
            <a:xfrm>
              <a:off x="4929190" y="1504827"/>
              <a:ext cx="1440000" cy="50040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Análise de 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Consistência</a:t>
              </a:r>
            </a:p>
          </p:txBody>
        </p:sp>
        <p:cxnSp>
          <p:nvCxnSpPr>
            <p:cNvPr id="31" name="Conector de seta reta 30"/>
            <p:cNvCxnSpPr/>
            <p:nvPr/>
          </p:nvCxnSpPr>
          <p:spPr>
            <a:xfrm>
              <a:off x="4011129" y="1752445"/>
              <a:ext cx="91745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tângulo 20"/>
          <p:cNvSpPr/>
          <p:nvPr/>
        </p:nvSpPr>
        <p:spPr>
          <a:xfrm>
            <a:off x="7347449" y="1111129"/>
            <a:ext cx="1440000" cy="500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Arquiva</a:t>
            </a:r>
          </a:p>
        </p:txBody>
      </p:sp>
      <p:cxnSp>
        <p:nvCxnSpPr>
          <p:cNvPr id="32" name="Conector de seta reta 31"/>
          <p:cNvCxnSpPr/>
          <p:nvPr/>
        </p:nvCxnSpPr>
        <p:spPr>
          <a:xfrm>
            <a:off x="6508816" y="1363328"/>
            <a:ext cx="828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upo 95"/>
          <p:cNvGrpSpPr/>
          <p:nvPr/>
        </p:nvGrpSpPr>
        <p:grpSpPr>
          <a:xfrm>
            <a:off x="3011604" y="3126005"/>
            <a:ext cx="2346214" cy="500400"/>
            <a:chOff x="2868728" y="3393780"/>
            <a:chExt cx="2346214" cy="500400"/>
          </a:xfrm>
        </p:grpSpPr>
        <p:sp>
          <p:nvSpPr>
            <p:cNvPr id="23" name="Retângulo 22"/>
            <p:cNvSpPr/>
            <p:nvPr/>
          </p:nvSpPr>
          <p:spPr>
            <a:xfrm>
              <a:off x="3774942" y="3393780"/>
              <a:ext cx="1440000" cy="500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Recorrer à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JARI</a:t>
              </a:r>
            </a:p>
          </p:txBody>
        </p:sp>
        <p:cxnSp>
          <p:nvCxnSpPr>
            <p:cNvPr id="37" name="Conector de seta reta 36"/>
            <p:cNvCxnSpPr/>
            <p:nvPr/>
          </p:nvCxnSpPr>
          <p:spPr>
            <a:xfrm>
              <a:off x="2868728" y="3649372"/>
              <a:ext cx="91745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upo 96"/>
          <p:cNvGrpSpPr/>
          <p:nvPr/>
        </p:nvGrpSpPr>
        <p:grpSpPr>
          <a:xfrm>
            <a:off x="5358426" y="3062207"/>
            <a:ext cx="2296649" cy="314926"/>
            <a:chOff x="5215549" y="3329982"/>
            <a:chExt cx="2296649" cy="314926"/>
          </a:xfrm>
        </p:grpSpPr>
        <p:sp>
          <p:nvSpPr>
            <p:cNvPr id="24" name="Retângulo 23"/>
            <p:cNvSpPr/>
            <p:nvPr/>
          </p:nvSpPr>
          <p:spPr>
            <a:xfrm>
              <a:off x="6072198" y="3329982"/>
              <a:ext cx="1440000" cy="24954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Arquiva</a:t>
              </a:r>
            </a:p>
          </p:txBody>
        </p:sp>
        <p:cxnSp>
          <p:nvCxnSpPr>
            <p:cNvPr id="59" name="Conector de seta reta 58"/>
            <p:cNvCxnSpPr/>
            <p:nvPr/>
          </p:nvCxnSpPr>
          <p:spPr>
            <a:xfrm>
              <a:off x="5215549" y="3643320"/>
              <a:ext cx="8280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o 99"/>
          <p:cNvGrpSpPr/>
          <p:nvPr/>
        </p:nvGrpSpPr>
        <p:grpSpPr>
          <a:xfrm>
            <a:off x="1560719" y="4243787"/>
            <a:ext cx="2356847" cy="500400"/>
            <a:chOff x="1428728" y="4236090"/>
            <a:chExt cx="2356847" cy="500400"/>
          </a:xfrm>
        </p:grpSpPr>
        <p:sp>
          <p:nvSpPr>
            <p:cNvPr id="26" name="Retângulo 25"/>
            <p:cNvSpPr/>
            <p:nvPr/>
          </p:nvSpPr>
          <p:spPr>
            <a:xfrm>
              <a:off x="1428728" y="4236090"/>
              <a:ext cx="1440000" cy="500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Aplicação das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Penalidades</a:t>
              </a:r>
            </a:p>
          </p:txBody>
        </p:sp>
        <p:cxnSp>
          <p:nvCxnSpPr>
            <p:cNvPr id="39" name="Conector de seta reta 38"/>
            <p:cNvCxnSpPr/>
            <p:nvPr/>
          </p:nvCxnSpPr>
          <p:spPr>
            <a:xfrm rot="10800000">
              <a:off x="2868121" y="4493002"/>
              <a:ext cx="91745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o 98"/>
          <p:cNvGrpSpPr/>
          <p:nvPr/>
        </p:nvGrpSpPr>
        <p:grpSpPr>
          <a:xfrm>
            <a:off x="5358426" y="4218359"/>
            <a:ext cx="2306675" cy="500400"/>
            <a:chOff x="5215549" y="4246723"/>
            <a:chExt cx="2306675" cy="500400"/>
          </a:xfrm>
        </p:grpSpPr>
        <p:sp>
          <p:nvSpPr>
            <p:cNvPr id="50" name="Retângulo 49"/>
            <p:cNvSpPr/>
            <p:nvPr/>
          </p:nvSpPr>
          <p:spPr>
            <a:xfrm>
              <a:off x="6082224" y="4246723"/>
              <a:ext cx="1440000" cy="500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Arquiva</a:t>
              </a:r>
            </a:p>
          </p:txBody>
        </p:sp>
        <p:cxnSp>
          <p:nvCxnSpPr>
            <p:cNvPr id="51" name="Conector de seta reta 50"/>
            <p:cNvCxnSpPr/>
            <p:nvPr/>
          </p:nvCxnSpPr>
          <p:spPr>
            <a:xfrm>
              <a:off x="5215549" y="4500576"/>
              <a:ext cx="8460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o 88"/>
          <p:cNvGrpSpPr/>
          <p:nvPr/>
        </p:nvGrpSpPr>
        <p:grpSpPr>
          <a:xfrm>
            <a:off x="1785919" y="1111129"/>
            <a:ext cx="2368694" cy="500400"/>
            <a:chOff x="1643042" y="1504827"/>
            <a:chExt cx="2368694" cy="500400"/>
          </a:xfrm>
        </p:grpSpPr>
        <p:sp>
          <p:nvSpPr>
            <p:cNvPr id="11" name="Retângulo 10"/>
            <p:cNvSpPr/>
            <p:nvPr/>
          </p:nvSpPr>
          <p:spPr>
            <a:xfrm>
              <a:off x="2571736" y="1504827"/>
              <a:ext cx="1440000" cy="50040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Autuação - A I T</a:t>
              </a:r>
            </a:p>
          </p:txBody>
        </p:sp>
        <p:cxnSp>
          <p:nvCxnSpPr>
            <p:cNvPr id="64" name="Conector de seta reta 63"/>
            <p:cNvCxnSpPr/>
            <p:nvPr/>
          </p:nvCxnSpPr>
          <p:spPr>
            <a:xfrm>
              <a:off x="1643042" y="1746393"/>
              <a:ext cx="91745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tângulo 64"/>
          <p:cNvSpPr/>
          <p:nvPr/>
        </p:nvSpPr>
        <p:spPr>
          <a:xfrm>
            <a:off x="3204168" y="2041142"/>
            <a:ext cx="2880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Apresentar Infrator</a:t>
            </a:r>
          </a:p>
        </p:txBody>
      </p:sp>
      <p:grpSp>
        <p:nvGrpSpPr>
          <p:cNvPr id="94" name="Grupo 93"/>
          <p:cNvGrpSpPr/>
          <p:nvPr/>
        </p:nvGrpSpPr>
        <p:grpSpPr>
          <a:xfrm>
            <a:off x="6500826" y="2041142"/>
            <a:ext cx="2297256" cy="291738"/>
            <a:chOff x="6357950" y="2380356"/>
            <a:chExt cx="2297256" cy="291738"/>
          </a:xfrm>
        </p:grpSpPr>
        <p:sp>
          <p:nvSpPr>
            <p:cNvPr id="22" name="Retângulo 21"/>
            <p:cNvSpPr/>
            <p:nvPr/>
          </p:nvSpPr>
          <p:spPr>
            <a:xfrm>
              <a:off x="7215206" y="2380356"/>
              <a:ext cx="1440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Arquiva</a:t>
              </a:r>
            </a:p>
          </p:txBody>
        </p:sp>
        <p:cxnSp>
          <p:nvCxnSpPr>
            <p:cNvPr id="67" name="Conector de seta reta 66"/>
            <p:cNvCxnSpPr/>
            <p:nvPr/>
          </p:nvCxnSpPr>
          <p:spPr>
            <a:xfrm>
              <a:off x="6357950" y="2670506"/>
              <a:ext cx="828000" cy="1588"/>
            </a:xfrm>
            <a:prstGeom prst="straightConnector1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6" name="Retângulo 65"/>
          <p:cNvSpPr/>
          <p:nvPr/>
        </p:nvSpPr>
        <p:spPr>
          <a:xfrm>
            <a:off x="3204168" y="2369141"/>
            <a:ext cx="2880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Defesa Prévia</a:t>
            </a:r>
          </a:p>
        </p:txBody>
      </p:sp>
      <p:grpSp>
        <p:nvGrpSpPr>
          <p:cNvPr id="91" name="Grupo 90"/>
          <p:cNvGrpSpPr/>
          <p:nvPr/>
        </p:nvGrpSpPr>
        <p:grpSpPr>
          <a:xfrm>
            <a:off x="357158" y="1614522"/>
            <a:ext cx="5434908" cy="978532"/>
            <a:chOff x="214282" y="1965688"/>
            <a:chExt cx="5434908" cy="978532"/>
          </a:xfrm>
        </p:grpSpPr>
        <p:sp>
          <p:nvSpPr>
            <p:cNvPr id="15" name="Retângulo 14"/>
            <p:cNvSpPr/>
            <p:nvPr/>
          </p:nvSpPr>
          <p:spPr>
            <a:xfrm>
              <a:off x="214282" y="2443820"/>
              <a:ext cx="1440000" cy="500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Notificação 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 I T</a:t>
              </a:r>
            </a:p>
          </p:txBody>
        </p:sp>
        <p:cxnSp>
          <p:nvCxnSpPr>
            <p:cNvPr id="70" name="Forma 69"/>
            <p:cNvCxnSpPr/>
            <p:nvPr/>
          </p:nvCxnSpPr>
          <p:spPr>
            <a:xfrm rot="5400000">
              <a:off x="3057736" y="-157766"/>
              <a:ext cx="468000" cy="471490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tângulo 19"/>
          <p:cNvSpPr/>
          <p:nvPr/>
        </p:nvSpPr>
        <p:spPr>
          <a:xfrm>
            <a:off x="1582844" y="3126005"/>
            <a:ext cx="1440000" cy="500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Notificação 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PENALIDADE</a:t>
            </a:r>
          </a:p>
        </p:txBody>
      </p:sp>
      <p:cxnSp>
        <p:nvCxnSpPr>
          <p:cNvPr id="75" name="Forma 74"/>
          <p:cNvCxnSpPr>
            <a:stCxn id="80" idx="2"/>
            <a:endCxn id="20" idx="0"/>
          </p:cNvCxnSpPr>
          <p:nvPr/>
        </p:nvCxnSpPr>
        <p:spPr>
          <a:xfrm rot="5400000">
            <a:off x="4938175" y="-13903"/>
            <a:ext cx="504578" cy="577523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tângulo 79"/>
          <p:cNvSpPr/>
          <p:nvPr/>
        </p:nvSpPr>
        <p:spPr>
          <a:xfrm>
            <a:off x="7358082" y="2369426"/>
            <a:ext cx="1440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Indefere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6215074" y="3411757"/>
            <a:ext cx="1440000" cy="2495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Indefere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3779913" y="4111190"/>
            <a:ext cx="1656184" cy="7335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Recurso 2ª Inst.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Junta Especial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CETRAN</a:t>
            </a:r>
          </a:p>
        </p:txBody>
      </p:sp>
      <p:cxnSp>
        <p:nvCxnSpPr>
          <p:cNvPr id="55" name="Conector de seta reta 54"/>
          <p:cNvCxnSpPr/>
          <p:nvPr/>
        </p:nvCxnSpPr>
        <p:spPr>
          <a:xfrm flipV="1">
            <a:off x="1785918" y="2342763"/>
            <a:ext cx="1418250" cy="37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V="1">
            <a:off x="6084168" y="2324031"/>
            <a:ext cx="1273914" cy="20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Forma 74"/>
          <p:cNvCxnSpPr/>
          <p:nvPr/>
        </p:nvCxnSpPr>
        <p:spPr>
          <a:xfrm rot="5400000">
            <a:off x="5597438" y="2710624"/>
            <a:ext cx="432000" cy="2340000"/>
          </a:xfrm>
          <a:prstGeom prst="bentConnector3">
            <a:avLst>
              <a:gd name="adj1" fmla="val 43678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edondar Retângulo no Mesmo Canto Lateral 43"/>
          <p:cNvSpPr/>
          <p:nvPr/>
        </p:nvSpPr>
        <p:spPr>
          <a:xfrm rot="5400000">
            <a:off x="1780355" y="-1201501"/>
            <a:ext cx="405000" cy="3972911"/>
          </a:xfrm>
          <a:prstGeom prst="round2SameRect">
            <a:avLst>
              <a:gd name="adj1" fmla="val 37880"/>
              <a:gd name="adj2" fmla="val 0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250" b="1" dirty="0"/>
              <a:t>PROCESSO ADMINISTRATIVO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6780229" y="4943193"/>
            <a:ext cx="2363771" cy="2003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dirty="0">
                <a:solidFill>
                  <a:srgbClr val="C00000"/>
                </a:solidFill>
              </a:rPr>
              <a:t>CONTRAN, Res. 619/16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7" name="CaixaDeTexto 4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Processo Administrativo</a:t>
            </a:r>
          </a:p>
        </p:txBody>
      </p:sp>
    </p:spTree>
    <p:extLst>
      <p:ext uri="{BB962C8B-B14F-4D97-AF65-F5344CB8AC3E}">
        <p14:creationId xmlns:p14="http://schemas.microsoft.com/office/powerpoint/2010/main" val="708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7" grpId="0" animBg="1"/>
      <p:bldP spid="58" grpId="0" animBg="1"/>
      <p:bldP spid="57" grpId="0" animBg="1"/>
      <p:bldP spid="10" grpId="0" animBg="1"/>
      <p:bldP spid="21" grpId="0" animBg="1"/>
      <p:bldP spid="65" grpId="0" animBg="1"/>
      <p:bldP spid="66" grpId="0" animBg="1"/>
      <p:bldP spid="20" grpId="0" animBg="1"/>
      <p:bldP spid="80" grpId="0" animBg="1"/>
      <p:bldP spid="82" grpId="0" animBg="1"/>
      <p:bldP spid="5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214282" y="1551200"/>
            <a:ext cx="4140000" cy="217496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►Advertência por Escrito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►Multa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►Suspensão do Direito de Dirigir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►Cassação da PPD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►Cassação da CNH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►Frequência em Curso de Reciclagem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89718" y="1549860"/>
            <a:ext cx="4140000" cy="25321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►Retenção do Veículo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►Remoção do Veículo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►Recolhimento da Habilitação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►Recolhimento do Docum. do Veículo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►Recolhimento de Animais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►Transbordo do Excesso de Carga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►Realização de teste de Alcoolemia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14282" y="1142990"/>
            <a:ext cx="4140000" cy="357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PENALIDADES </a:t>
            </a:r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(CTB art. 256)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789718" y="1142990"/>
            <a:ext cx="4140000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MEDIDAS ADMINISTRATIVAS </a:t>
            </a:r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(CTB art. 269)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214546" y="4429138"/>
            <a:ext cx="6715172" cy="322076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Tudo que começar com as letras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é Medida Administrativa</a:t>
            </a:r>
          </a:p>
        </p:txBody>
      </p:sp>
      <p:pic>
        <p:nvPicPr>
          <p:cNvPr id="15" name="Imagem 14" descr="DIC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84561"/>
            <a:ext cx="1143008" cy="1151734"/>
          </a:xfrm>
          <a:prstGeom prst="rect">
            <a:avLst/>
          </a:prstGeom>
        </p:spPr>
      </p:pic>
      <p:sp>
        <p:nvSpPr>
          <p:cNvPr id="17" name="Divisa 16"/>
          <p:cNvSpPr/>
          <p:nvPr/>
        </p:nvSpPr>
        <p:spPr>
          <a:xfrm>
            <a:off x="1926929" y="4458955"/>
            <a:ext cx="214314" cy="285752"/>
          </a:xfrm>
          <a:prstGeom prst="chevron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1714480" y="4468894"/>
            <a:ext cx="214314" cy="285752"/>
          </a:xfrm>
          <a:prstGeom prst="chevron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1500166" y="4478833"/>
            <a:ext cx="214314" cy="285752"/>
          </a:xfrm>
          <a:prstGeom prst="chevron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501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Penalidades / Med.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417076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827584" y="3299968"/>
            <a:ext cx="7344816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►a infração cometida for </a:t>
            </a:r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Leve</a:t>
            </a:r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não tiver cometido infração </a:t>
            </a:r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nos últimos 12 meses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827584" y="2740206"/>
            <a:ext cx="7344816" cy="500066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DEVERÁ ser imposta a penalidade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ADVERTÊNCIA POR ESCRITO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quando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827584" y="2729096"/>
            <a:ext cx="7344816" cy="164307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Arredondar Retângulo no Mesmo Canto Lateral 7"/>
          <p:cNvSpPr/>
          <p:nvPr/>
        </p:nvSpPr>
        <p:spPr>
          <a:xfrm rot="5400000">
            <a:off x="1708573" y="-412707"/>
            <a:ext cx="360000" cy="3782681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Punição com efeito EDUCATIVO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Penalidades - Advertência por escrito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CD12C28-047D-4930-AECB-18B917765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7133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 w="15875">
          <a:solidFill>
            <a:srgbClr val="FF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19050">
          <a:noFill/>
        </a:ln>
      </a:spPr>
      <a:bodyPr wrap="square" rtlCol="0">
        <a:spAutoFit/>
      </a:bodyPr>
      <a:lstStyle>
        <a:defPPr algn="just"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15826</TotalTime>
  <Words>15210</Words>
  <Application>Microsoft Office PowerPoint</Application>
  <PresentationFormat>Apresentação na tela (16:9)</PresentationFormat>
  <Paragraphs>2086</Paragraphs>
  <Slides>284</Slides>
  <Notes>284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284</vt:i4>
      </vt:variant>
    </vt:vector>
  </HeadingPairs>
  <TitlesOfParts>
    <vt:vector size="289" baseType="lpstr">
      <vt:lpstr>Arial</vt:lpstr>
      <vt:lpstr>Arial Black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</cp:lastModifiedBy>
  <cp:revision>1732</cp:revision>
  <dcterms:created xsi:type="dcterms:W3CDTF">2012-09-21T18:40:16Z</dcterms:created>
  <dcterms:modified xsi:type="dcterms:W3CDTF">2021-04-24T12:32:36Z</dcterms:modified>
</cp:coreProperties>
</file>