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9"/>
  </p:notesMasterIdLst>
  <p:sldIdLst>
    <p:sldId id="1154" r:id="rId2"/>
    <p:sldId id="680" r:id="rId3"/>
    <p:sldId id="871" r:id="rId4"/>
    <p:sldId id="872" r:id="rId5"/>
    <p:sldId id="873" r:id="rId6"/>
    <p:sldId id="874" r:id="rId7"/>
    <p:sldId id="875" r:id="rId8"/>
    <p:sldId id="876" r:id="rId9"/>
    <p:sldId id="877" r:id="rId10"/>
    <p:sldId id="878" r:id="rId11"/>
    <p:sldId id="879" r:id="rId12"/>
    <p:sldId id="880" r:id="rId13"/>
    <p:sldId id="332" r:id="rId14"/>
    <p:sldId id="882" r:id="rId15"/>
    <p:sldId id="883" r:id="rId16"/>
    <p:sldId id="884" r:id="rId17"/>
    <p:sldId id="885" r:id="rId18"/>
    <p:sldId id="886" r:id="rId19"/>
    <p:sldId id="887" r:id="rId20"/>
    <p:sldId id="888" r:id="rId21"/>
    <p:sldId id="889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9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923" r:id="rId56"/>
    <p:sldId id="1208" r:id="rId57"/>
    <p:sldId id="1209" r:id="rId58"/>
    <p:sldId id="1210" r:id="rId59"/>
    <p:sldId id="1211" r:id="rId60"/>
    <p:sldId id="1212" r:id="rId61"/>
    <p:sldId id="1213" r:id="rId62"/>
    <p:sldId id="1214" r:id="rId63"/>
    <p:sldId id="1215" r:id="rId64"/>
    <p:sldId id="1216" r:id="rId65"/>
    <p:sldId id="1217" r:id="rId66"/>
    <p:sldId id="1218" r:id="rId67"/>
    <p:sldId id="1219" r:id="rId68"/>
    <p:sldId id="1220" r:id="rId69"/>
    <p:sldId id="1221" r:id="rId70"/>
    <p:sldId id="1222" r:id="rId71"/>
    <p:sldId id="1223" r:id="rId72"/>
    <p:sldId id="1224" r:id="rId73"/>
    <p:sldId id="1225" r:id="rId74"/>
    <p:sldId id="1226" r:id="rId75"/>
    <p:sldId id="1227" r:id="rId76"/>
    <p:sldId id="1228" r:id="rId77"/>
    <p:sldId id="1229" r:id="rId78"/>
    <p:sldId id="1230" r:id="rId79"/>
    <p:sldId id="1231" r:id="rId80"/>
    <p:sldId id="1232" r:id="rId81"/>
    <p:sldId id="1233" r:id="rId82"/>
    <p:sldId id="1234" r:id="rId83"/>
    <p:sldId id="1235" r:id="rId84"/>
    <p:sldId id="1236" r:id="rId85"/>
    <p:sldId id="1237" r:id="rId86"/>
    <p:sldId id="1238" r:id="rId87"/>
    <p:sldId id="1239" r:id="rId8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4o90glgh4aD6TVf8wrQTg==" hashData="K265qJY/j0SnpVDA57WzjGDDl7lfV/6yXHSNRXAlK/V8YRKEwQKXlgwv0UZHO9AeQ6yC5VVtQYdanOHw4S9k3A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FF3300"/>
    <a:srgbClr val="0080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6" autoAdjust="0"/>
  </p:normalViewPr>
  <p:slideViewPr>
    <p:cSldViewPr>
      <p:cViewPr varScale="1">
        <p:scale>
          <a:sx n="140" d="100"/>
          <a:sy n="140" d="100"/>
        </p:scale>
        <p:origin x="69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59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02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393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30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25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5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83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72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81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03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19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31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39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177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58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3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212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10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31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386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3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509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817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633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017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8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800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982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387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76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145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616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24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655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375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75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0813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0291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624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267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6973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415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93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3800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650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644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224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4059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2584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74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9545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83160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31843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177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9300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2388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2228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23939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59731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24350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69101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88784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8698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33002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346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2997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45999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0636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38492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50809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84354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02947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41141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2616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2669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498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33280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7311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76458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81416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47919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673800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6351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5507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526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216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2.jp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2.jp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915566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616" y="1923678"/>
            <a:ext cx="4391907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C00000"/>
                </a:solidFill>
              </a:rPr>
              <a:t>PRIM. SOCORROS</a:t>
            </a:r>
          </a:p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B050"/>
                </a:solidFill>
              </a:rPr>
              <a:t>MEIO AMBIENTE</a:t>
            </a:r>
          </a:p>
          <a:p>
            <a:pPr algn="ctr">
              <a:lnSpc>
                <a:spcPts val="5000"/>
              </a:lnSpc>
            </a:pPr>
            <a:r>
              <a:rPr lang="pt-BR" sz="4000" b="1"/>
              <a:t>CONVÍVIO SOCIAL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795886"/>
            <a:ext cx="4391907" cy="861774"/>
          </a:xfrm>
          <a:prstGeom prst="rect">
            <a:avLst/>
          </a:prstGeom>
          <a:solidFill>
            <a:srgbClr val="7030A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rgbClr val="7030A0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3279131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Chamando o Resgate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71354" y="2214560"/>
            <a:ext cx="63900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►Localização exata do acidente;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►Quantos veículos envolvidos;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►Número aproximado de vítimas e lesões aparentes;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►Tipo do acidente (carro, moto, atropelamento...);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vítimas presas nas ferragens;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vazamento de combustíveis ou produtos perigosos.</a:t>
            </a:r>
          </a:p>
        </p:txBody>
      </p:sp>
      <p:pic>
        <p:nvPicPr>
          <p:cNvPr id="12" name="Imagem 11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428874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3214678" y="1714494"/>
            <a:ext cx="578647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Esteja pronto para passar informações úteis, como: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2714612" y="1767659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40467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6540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Prioridades no Socorro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198" y="1491630"/>
            <a:ext cx="319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inconsciente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rioridade de Socor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7737"/>
            <a:ext cx="2928958" cy="2086219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35363" y="4480006"/>
            <a:ext cx="6286544" cy="396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se estabelece prioridade de socorro, por sexo ou idade.</a:t>
            </a:r>
          </a:p>
        </p:txBody>
      </p:sp>
      <p:sp>
        <p:nvSpPr>
          <p:cNvPr id="11" name="Divisa 10"/>
          <p:cNvSpPr/>
          <p:nvPr/>
        </p:nvSpPr>
        <p:spPr>
          <a:xfrm>
            <a:off x="638186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40854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35518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7903060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7705728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100392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94170" y="164375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Elipse 16"/>
          <p:cNvSpPr/>
          <p:nvPr/>
        </p:nvSpPr>
        <p:spPr>
          <a:xfrm>
            <a:off x="494170" y="235932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Elipse 17"/>
          <p:cNvSpPr/>
          <p:nvPr/>
        </p:nvSpPr>
        <p:spPr>
          <a:xfrm>
            <a:off x="494170" y="3113226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Elipse 18"/>
          <p:cNvSpPr/>
          <p:nvPr/>
        </p:nvSpPr>
        <p:spPr>
          <a:xfrm>
            <a:off x="494170" y="3842847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57338" y="2213559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Respiratória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6198" y="295276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Cardíaca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32561" y="366967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Hemorragia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1863" y="1751514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Avaliar se a vítima responde a estímulos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62488" y="2456323"/>
            <a:ext cx="460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Verificar os movimentos respiratórios da vítima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2488" y="3203574"/>
            <a:ext cx="59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Melhor artéria para esta verificação é a carótida – no pescoço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9941" y="3928239"/>
            <a:ext cx="374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Identifique sangramentos abundantes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1835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46864" y="119912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São sinais que possibilitam a avaliação do quadro clínico da vítima.</a:t>
            </a:r>
            <a:endParaRPr lang="pt-BR" sz="2000" dirty="0"/>
          </a:p>
        </p:txBody>
      </p:sp>
      <p:pic>
        <p:nvPicPr>
          <p:cNvPr id="13" name="Imagem 12" descr="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64" y="2373565"/>
            <a:ext cx="2740960" cy="24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4000496" y="164305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RESPIRAÇÃO: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12 e 20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ipm</a:t>
            </a:r>
            <a:endParaRPr lang="pt-BR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PULSAÇÃO: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60 e 100 bpm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PRESSÃO ARTERIAL: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adulto 120x80 mmHg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TEMPERATURA CORPORAL –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entre 36° e 37°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PUPILAS: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devem estar isocóricas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000496" y="4214824"/>
            <a:ext cx="5000660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 temperatura corpórea é o único sinal vital que NÃO sofre variações em consequência da idade.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SINAIS VITAIS</a:t>
            </a:r>
          </a:p>
        </p:txBody>
      </p:sp>
      <p:sp>
        <p:nvSpPr>
          <p:cNvPr id="17" name="Divisa 16"/>
          <p:cNvSpPr/>
          <p:nvPr/>
        </p:nvSpPr>
        <p:spPr>
          <a:xfrm>
            <a:off x="3554768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271296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65740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Protocolo X A B C D 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76" y="1813729"/>
            <a:ext cx="335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Após avaliar os riscos, sinalizar o local e chamar o resgate, faça a análise primária e secundária das vítimas.</a:t>
            </a:r>
          </a:p>
        </p:txBody>
      </p:sp>
      <p:pic>
        <p:nvPicPr>
          <p:cNvPr id="25" name="Imagem 24" descr="Técnica ABCDE 2.png"/>
          <p:cNvPicPr>
            <a:picLocks noChangeAspect="1"/>
          </p:cNvPicPr>
          <p:nvPr/>
        </p:nvPicPr>
        <p:blipFill>
          <a:blip r:embed="rId3"/>
          <a:srcRect l="12285" t="3480" b="81336"/>
          <a:stretch>
            <a:fillRect/>
          </a:stretch>
        </p:blipFill>
        <p:spPr>
          <a:xfrm>
            <a:off x="4067944" y="132321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Técnica ABCDE 2.png"/>
          <p:cNvPicPr>
            <a:picLocks noChangeAspect="1"/>
          </p:cNvPicPr>
          <p:nvPr/>
        </p:nvPicPr>
        <p:blipFill>
          <a:blip r:embed="rId3"/>
          <a:srcRect l="12285" t="23594" b="61222"/>
          <a:stretch>
            <a:fillRect/>
          </a:stretch>
        </p:blipFill>
        <p:spPr>
          <a:xfrm>
            <a:off x="4067944" y="208632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Técnica ABCDE 2.png"/>
          <p:cNvPicPr>
            <a:picLocks noChangeAspect="1"/>
          </p:cNvPicPr>
          <p:nvPr/>
        </p:nvPicPr>
        <p:blipFill>
          <a:blip r:embed="rId3"/>
          <a:srcRect l="12285" t="43431" b="41386"/>
          <a:stretch>
            <a:fillRect/>
          </a:stretch>
        </p:blipFill>
        <p:spPr>
          <a:xfrm>
            <a:off x="4067944" y="28389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Técnica ABCDE 2.png"/>
          <p:cNvPicPr>
            <a:picLocks noChangeAspect="1"/>
          </p:cNvPicPr>
          <p:nvPr/>
        </p:nvPicPr>
        <p:blipFill>
          <a:blip r:embed="rId3"/>
          <a:srcRect l="12285" t="63524" b="21292"/>
          <a:stretch>
            <a:fillRect/>
          </a:stretch>
        </p:blipFill>
        <p:spPr>
          <a:xfrm>
            <a:off x="4067944" y="3601283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écnica ABCDE 2.png"/>
          <p:cNvPicPr>
            <a:picLocks noChangeAspect="1"/>
          </p:cNvPicPr>
          <p:nvPr/>
        </p:nvPicPr>
        <p:blipFill>
          <a:blip r:embed="rId3"/>
          <a:srcRect l="12285" t="83212" b="1605"/>
          <a:stretch>
            <a:fillRect/>
          </a:stretch>
        </p:blipFill>
        <p:spPr>
          <a:xfrm>
            <a:off x="4067944" y="43482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156170"/>
            <a:ext cx="2503023" cy="17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3F07DC-FD62-414B-BCEC-7CE22EFF2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14652"/>
            <a:ext cx="5407621" cy="4633362"/>
          </a:xfrm>
          <a:prstGeom prst="rect">
            <a:avLst/>
          </a:prstGeom>
        </p:spPr>
      </p:pic>
      <p:pic>
        <p:nvPicPr>
          <p:cNvPr id="30" name="Imagem 29" descr="Técnica ABCDE 2.png">
            <a:extLst>
              <a:ext uri="{FF2B5EF4-FFF2-40B4-BE49-F238E27FC236}">
                <a16:creationId xmlns:a16="http://schemas.microsoft.com/office/drawing/2014/main" id="{AE840A97-004A-4EB9-AC1B-9E917089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0" t="3480" r="-2037" b="81336"/>
          <a:stretch>
            <a:fillRect/>
          </a:stretch>
        </p:blipFill>
        <p:spPr>
          <a:xfrm>
            <a:off x="8877828" y="533556"/>
            <a:ext cx="106208" cy="576064"/>
          </a:xfrm>
          <a:custGeom>
            <a:avLst/>
            <a:gdLst>
              <a:gd name="connsiteX0" fmla="*/ 0 w 106208"/>
              <a:gd name="connsiteY0" fmla="*/ 0 h 576064"/>
              <a:gd name="connsiteX1" fmla="*/ 106208 w 106208"/>
              <a:gd name="connsiteY1" fmla="*/ 0 h 576064"/>
              <a:gd name="connsiteX2" fmla="*/ 106208 w 106208"/>
              <a:gd name="connsiteY2" fmla="*/ 576064 h 576064"/>
              <a:gd name="connsiteX3" fmla="*/ 0 w 106208"/>
              <a:gd name="connsiteY3" fmla="*/ 576064 h 576064"/>
              <a:gd name="connsiteX4" fmla="*/ 0 w 106208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8" h="576064">
                <a:moveTo>
                  <a:pt x="0" y="0"/>
                </a:moveTo>
                <a:lnTo>
                  <a:pt x="106208" y="0"/>
                </a:lnTo>
                <a:lnTo>
                  <a:pt x="106208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6EFCDC-FE75-44D0-A68C-760BC20D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23" y="471296"/>
            <a:ext cx="520033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8852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Vias aéreas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6260" y="1498966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Faça a manutenção das vias aéreas da vítima e mantenha o controle da região cervical da coluna.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619" y="3143260"/>
            <a:ext cx="1953315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571750"/>
            <a:ext cx="1928373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288528" y="2289103"/>
            <a:ext cx="4855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500"/>
              </a:spcAft>
            </a:pPr>
            <a:r>
              <a:rPr lang="pt-BR" sz="1900" dirty="0"/>
              <a:t>►Obstruídas pela língua, alimentos ou sangue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►Fraturas na face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►Traumas cervicais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81577" y="1715020"/>
            <a:ext cx="476242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OBSTRUÇÃO DAS VIAS AÉREAS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72066" y="4143386"/>
            <a:ext cx="3929090" cy="714380"/>
          </a:xfrm>
          <a:prstGeom prst="roundRect">
            <a:avLst>
              <a:gd name="adj" fmla="val 1378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Tome o máximo de cuidado com a região cervical da vítima.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7" name="Divisa 16"/>
          <p:cNvSpPr/>
          <p:nvPr/>
        </p:nvSpPr>
        <p:spPr>
          <a:xfrm>
            <a:off x="4572000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4288528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cidentes-primeiros-socorro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811" y="1008185"/>
            <a:ext cx="3000396" cy="225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" y="1097465"/>
            <a:ext cx="457199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Controle da Cervical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663938"/>
            <a:ext cx="48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Para diagnosticar este tipo de lesão, provoque estímulos físicos,  testando sua capacidade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sensibilidade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  <a:endParaRPr lang="pt-BR" sz="20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563888" y="3560409"/>
            <a:ext cx="4143404" cy="1214446"/>
          </a:xfrm>
          <a:prstGeom prst="roundRect">
            <a:avLst>
              <a:gd name="adj" fmla="val 760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Caso a suspeita se confirme, imobilize a região do pescoço utilizando um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colar cervical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mesmo que improvisado.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NA COLUNA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2850074"/>
            <a:ext cx="2773542" cy="18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eta dobrada 19"/>
          <p:cNvSpPr/>
          <p:nvPr/>
        </p:nvSpPr>
        <p:spPr>
          <a:xfrm rot="16200000" flipH="1">
            <a:off x="5089989" y="2619025"/>
            <a:ext cx="864096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8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1195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Respiração e Ventilação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5494" y="1578251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Feita a manutenção das vias aéreas, é hora de observar se a respiração ocorre de forma adequada.</a:t>
            </a:r>
          </a:p>
        </p:txBody>
      </p:sp>
      <p:pic>
        <p:nvPicPr>
          <p:cNvPr id="5" name="Imagem 4" descr="RC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9688" y="2787774"/>
            <a:ext cx="2000264" cy="19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53738" y="3176863"/>
            <a:ext cx="1285884" cy="1143008"/>
          </a:xfrm>
          <a:prstGeom prst="roundRect">
            <a:avLst>
              <a:gd name="adj" fmla="val 644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Veja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Escute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Sinta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718700" y="3502154"/>
            <a:ext cx="357190" cy="50006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3" name="Imagem 12" descr="4461-pocket_mask_silicone_prot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7590" y="3131854"/>
            <a:ext cx="1271596" cy="15894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5387458" y="1131590"/>
            <a:ext cx="2928958" cy="1285884"/>
          </a:xfrm>
          <a:prstGeom prst="roundRect">
            <a:avLst>
              <a:gd name="adj" fmla="val 81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respiração artificial só deve ser executada com equipamentos próprios e por pessoal treinado.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6673342" y="2560350"/>
            <a:ext cx="357190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RESPIRATÓRIA</a:t>
            </a:r>
          </a:p>
        </p:txBody>
      </p:sp>
    </p:spTree>
    <p:extLst>
      <p:ext uri="{BB962C8B-B14F-4D97-AF65-F5344CB8AC3E}">
        <p14:creationId xmlns:p14="http://schemas.microsoft.com/office/powerpoint/2010/main" val="15490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ulsaca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357568"/>
            <a:ext cx="4026063" cy="15716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50056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Circulação e Controle de Hemorragia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877" y="1536828"/>
            <a:ext cx="469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Analise a vítima a fim de diagnosticar  possíveis hemorragias e falhas circulatórias.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91194" y="800056"/>
            <a:ext cx="4143404" cy="2758738"/>
          </a:xfrm>
          <a:prstGeom prst="roundRect">
            <a:avLst>
              <a:gd name="adj" fmla="val 3680"/>
            </a:avLst>
          </a:prstGeom>
          <a:solidFill>
            <a:schemeClr val="tx2">
              <a:alpha val="15000"/>
            </a:scheme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</a:rPr>
              <a:t>VERIFIQUE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►Nível de consciência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►Coloração da pele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►Frequência e amplitude de pulso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►Perfusão capilar, nas extremidades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►Pressão arterial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►Sudorese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929190" y="4000510"/>
            <a:ext cx="3571900" cy="785818"/>
          </a:xfrm>
          <a:prstGeom prst="roundRect">
            <a:avLst>
              <a:gd name="adj" fmla="val 1054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 pontos de sangramento e controle a hemorragia.</a:t>
            </a: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8612067" y="4214824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877" y="2363315"/>
            <a:ext cx="475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Hipotensão arterial, em vítimas de traumas, deve ser considerada como consequência de hipovolemia.</a:t>
            </a:r>
          </a:p>
        </p:txBody>
      </p:sp>
    </p:spTree>
    <p:extLst>
      <p:ext uri="{BB962C8B-B14F-4D97-AF65-F5344CB8AC3E}">
        <p14:creationId xmlns:p14="http://schemas.microsoft.com/office/powerpoint/2010/main" val="3375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00049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Reanimação Cardiopulmonar - RCP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2" y="1495378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compressão torácica é a base fundamental da reanimação cardiopulmonar.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6248" y="1071552"/>
            <a:ext cx="471490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SINTOMAS DE PARADA CARDÍACA</a:t>
            </a:r>
          </a:p>
          <a:p>
            <a:pPr>
              <a:spcAft>
                <a:spcPts val="1000"/>
              </a:spcAft>
            </a:pPr>
            <a:r>
              <a:rPr lang="pt-BR" dirty="0"/>
              <a:t>►Inconsciência</a:t>
            </a:r>
          </a:p>
          <a:p>
            <a:pPr>
              <a:spcAft>
                <a:spcPts val="1000"/>
              </a:spcAft>
            </a:pPr>
            <a:r>
              <a:rPr lang="pt-BR" dirty="0"/>
              <a:t>►Palidez excessiva</a:t>
            </a:r>
          </a:p>
          <a:p>
            <a:pPr>
              <a:spcAft>
                <a:spcPts val="1000"/>
              </a:spcAft>
            </a:pPr>
            <a:r>
              <a:rPr lang="pt-BR" dirty="0"/>
              <a:t>►Ausência de pulsação e batimentos cardíacos</a:t>
            </a:r>
          </a:p>
          <a:p>
            <a:pPr>
              <a:spcAft>
                <a:spcPts val="1000"/>
              </a:spcAft>
            </a:pPr>
            <a:r>
              <a:rPr lang="pt-BR" dirty="0"/>
              <a:t>►Pupilas dilatadas</a:t>
            </a:r>
          </a:p>
          <a:p>
            <a:pPr>
              <a:spcAft>
                <a:spcPts val="1000"/>
              </a:spcAft>
            </a:pPr>
            <a:r>
              <a:rPr lang="pt-BR" dirty="0"/>
              <a:t>►Lábios, língua e unhas azuladas.</a:t>
            </a:r>
          </a:p>
        </p:txBody>
      </p:sp>
      <p:pic>
        <p:nvPicPr>
          <p:cNvPr id="6" name="Imagem 5" descr="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12"/>
            <a:ext cx="2547941" cy="242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3707904" y="3647880"/>
            <a:ext cx="5143504" cy="1133888"/>
          </a:xfrm>
          <a:prstGeom prst="roundRect">
            <a:avLst>
              <a:gd name="adj" fmla="val 1345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O sucesso da RCP está relacionado ao atendimento precoce, idealmente dentro dos primeiros 3 a 5 minutos após o colapso.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857488" y="3929072"/>
            <a:ext cx="642942" cy="5715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CARDIORRESPIRATÓRIA</a:t>
            </a:r>
          </a:p>
        </p:txBody>
      </p:sp>
    </p:spTree>
    <p:extLst>
      <p:ext uri="{BB962C8B-B14F-4D97-AF65-F5344CB8AC3E}">
        <p14:creationId xmlns:p14="http://schemas.microsoft.com/office/powerpoint/2010/main" val="14441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17830"/>
            <a:ext cx="3491880" cy="233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" y="1097465"/>
            <a:ext cx="24837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10 Passos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493465"/>
            <a:ext cx="5940184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Vítima em decúbito dorsal sobre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superfície rígida;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Localize o ponto de compressão –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Osso Esterno;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Use a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base da mão</a:t>
            </a:r>
            <a:r>
              <a:rPr lang="pt-BR" dirty="0">
                <a:latin typeface="+mj-lt"/>
                <a:cs typeface="Arial" charset="0"/>
              </a:rPr>
              <a:t>, ambas sobrepostas;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Posicione-se num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ângulo de 90</a:t>
            </a:r>
            <a:r>
              <a:rPr lang="pt-BR" baseline="30000" dirty="0">
                <a:solidFill>
                  <a:srgbClr val="FF6600"/>
                </a:solidFill>
                <a:latin typeface="+mj-lt"/>
                <a:cs typeface="Arial" charset="0"/>
              </a:rPr>
              <a:t>o</a:t>
            </a:r>
            <a:r>
              <a:rPr lang="pt-BR" dirty="0">
                <a:latin typeface="+mj-lt"/>
                <a:cs typeface="Arial" charset="0"/>
              </a:rPr>
              <a:t>, sobre 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Desloque aproximadamente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5cm, o tórax</a:t>
            </a:r>
            <a:r>
              <a:rPr lang="pt-BR" dirty="0">
                <a:latin typeface="+mj-lt"/>
                <a:cs typeface="Arial" charset="0"/>
              </a:rPr>
              <a:t> da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Faça, no mínimo,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100 compressões</a:t>
            </a:r>
            <a:r>
              <a:rPr lang="pt-BR" dirty="0">
                <a:latin typeface="+mj-lt"/>
                <a:cs typeface="Arial" charset="0"/>
              </a:rPr>
              <a:t>/minuto;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As manobras devem ser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ininterruptas;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Reveze com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outro socorrista</a:t>
            </a:r>
            <a:r>
              <a:rPr lang="pt-BR" dirty="0">
                <a:latin typeface="+mj-lt"/>
                <a:cs typeface="Arial" charset="0"/>
              </a:rPr>
              <a:t> para evitar a fadiga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Reavaliar</a:t>
            </a:r>
            <a:r>
              <a:rPr lang="pt-BR" dirty="0">
                <a:latin typeface="+mj-lt"/>
                <a:cs typeface="Arial" charset="0"/>
              </a:rPr>
              <a:t> a vítima a cada 2 minutos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Persistir</a:t>
            </a:r>
            <a:r>
              <a:rPr lang="pt-BR" dirty="0">
                <a:latin typeface="+mj-lt"/>
                <a:cs typeface="Arial" charset="0"/>
              </a:rPr>
              <a:t> até a chegada do socorro especializado</a:t>
            </a:r>
          </a:p>
        </p:txBody>
      </p:sp>
      <p:pic>
        <p:nvPicPr>
          <p:cNvPr id="6" name="Imagem 5" descr="Ponto de compressão torác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0122" y="555526"/>
            <a:ext cx="1883878" cy="17145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4163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C00000"/>
                </a:solidFill>
              </a:rPr>
              <a:t>PRIM. SOCORROS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0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70790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Crianças</a:t>
            </a:r>
          </a:p>
        </p:txBody>
      </p:sp>
      <p:pic>
        <p:nvPicPr>
          <p:cNvPr id="7" name="Imagem 6" descr="primeiros-socorros-parada-cardiaca-em-beb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536031"/>
            <a:ext cx="4857784" cy="242889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27984" y="155058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►Comprima com apenas dois dedos. 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►A força proporcional às limitações físicas da vítima.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99992" y="1086353"/>
            <a:ext cx="464404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Bebês e Recém nascidos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550588"/>
            <a:ext cx="3565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►Siga os 10 passos mostrados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►Comprima com apenas uma mão</a:t>
            </a:r>
          </a:p>
        </p:txBody>
      </p:sp>
      <p:pic>
        <p:nvPicPr>
          <p:cNvPr id="15" name="Imagem 14" descr="RCP Crianç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00312"/>
            <a:ext cx="3493052" cy="23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2668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63589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Avaliação Neurológica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9816" y="1561496"/>
            <a:ext cx="3500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o nível de consciência e a reatividade pupilar do traumatizado.  Para isso, utilize o método AVDI.</a:t>
            </a:r>
          </a:p>
        </p:txBody>
      </p:sp>
      <p:pic>
        <p:nvPicPr>
          <p:cNvPr id="26" name="Imagem 25" descr="Sensibilidade da víti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928940"/>
            <a:ext cx="2071702" cy="188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2859" r="1647" b="79686"/>
          <a:stretch>
            <a:fillRect/>
          </a:stretch>
        </p:blipFill>
        <p:spPr>
          <a:xfrm>
            <a:off x="4751654" y="1203598"/>
            <a:ext cx="4284842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30961" r="2141" b="51583"/>
          <a:stretch>
            <a:fillRect/>
          </a:stretch>
        </p:blipFill>
        <p:spPr>
          <a:xfrm>
            <a:off x="4702863" y="2246985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56753" r="2141" b="25792"/>
          <a:stretch>
            <a:fillRect/>
          </a:stretch>
        </p:blipFill>
        <p:spPr>
          <a:xfrm>
            <a:off x="4702863" y="3204571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9323" r="2764" b="3221"/>
          <a:stretch>
            <a:fillRect/>
          </a:stretch>
        </p:blipFill>
        <p:spPr>
          <a:xfrm>
            <a:off x="4668487" y="4042558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097465"/>
            <a:ext cx="5131388" cy="3712764"/>
          </a:xfrm>
          <a:custGeom>
            <a:avLst/>
            <a:gdLst>
              <a:gd name="connsiteX0" fmla="*/ 0 w 5515690"/>
              <a:gd name="connsiteY0" fmla="*/ 0 h 3712764"/>
              <a:gd name="connsiteX1" fmla="*/ 5515690 w 5515690"/>
              <a:gd name="connsiteY1" fmla="*/ 0 h 3712764"/>
              <a:gd name="connsiteX2" fmla="*/ 5515690 w 5515690"/>
              <a:gd name="connsiteY2" fmla="*/ 3712764 h 3712764"/>
              <a:gd name="connsiteX3" fmla="*/ 0 w 5515690"/>
              <a:gd name="connsiteY3" fmla="*/ 3712764 h 3712764"/>
              <a:gd name="connsiteX4" fmla="*/ 0 w 5515690"/>
              <a:gd name="connsiteY4" fmla="*/ 0 h 3712764"/>
              <a:gd name="connsiteX5" fmla="*/ 816349 w 5515690"/>
              <a:gd name="connsiteY5" fmla="*/ 106133 h 3712764"/>
              <a:gd name="connsiteX6" fmla="*/ 816349 w 5515690"/>
              <a:gd name="connsiteY6" fmla="*/ 754205 h 3712764"/>
              <a:gd name="connsiteX7" fmla="*/ 5424861 w 5515690"/>
              <a:gd name="connsiteY7" fmla="*/ 754205 h 3712764"/>
              <a:gd name="connsiteX8" fmla="*/ 5424861 w 5515690"/>
              <a:gd name="connsiteY8" fmla="*/ 106133 h 3712764"/>
              <a:gd name="connsiteX9" fmla="*/ 816349 w 5515690"/>
              <a:gd name="connsiteY9" fmla="*/ 106133 h 3712764"/>
              <a:gd name="connsiteX10" fmla="*/ 789074 w 5515690"/>
              <a:gd name="connsiteY10" fmla="*/ 1149520 h 3712764"/>
              <a:gd name="connsiteX11" fmla="*/ 789074 w 5515690"/>
              <a:gd name="connsiteY11" fmla="*/ 1797592 h 3712764"/>
              <a:gd name="connsiteX12" fmla="*/ 5397586 w 5515690"/>
              <a:gd name="connsiteY12" fmla="*/ 1797592 h 3712764"/>
              <a:gd name="connsiteX13" fmla="*/ 5397586 w 5515690"/>
              <a:gd name="connsiteY13" fmla="*/ 1149520 h 3712764"/>
              <a:gd name="connsiteX14" fmla="*/ 789074 w 5515690"/>
              <a:gd name="connsiteY14" fmla="*/ 1149520 h 3712764"/>
              <a:gd name="connsiteX15" fmla="*/ 789074 w 5515690"/>
              <a:gd name="connsiteY15" fmla="*/ 2107106 h 3712764"/>
              <a:gd name="connsiteX16" fmla="*/ 789074 w 5515690"/>
              <a:gd name="connsiteY16" fmla="*/ 2755178 h 3712764"/>
              <a:gd name="connsiteX17" fmla="*/ 5397586 w 5515690"/>
              <a:gd name="connsiteY17" fmla="*/ 2755178 h 3712764"/>
              <a:gd name="connsiteX18" fmla="*/ 5397586 w 5515690"/>
              <a:gd name="connsiteY18" fmla="*/ 2107106 h 3712764"/>
              <a:gd name="connsiteX19" fmla="*/ 789074 w 5515690"/>
              <a:gd name="connsiteY19" fmla="*/ 2107106 h 3712764"/>
              <a:gd name="connsiteX20" fmla="*/ 754698 w 5515690"/>
              <a:gd name="connsiteY20" fmla="*/ 2945093 h 3712764"/>
              <a:gd name="connsiteX21" fmla="*/ 754698 w 5515690"/>
              <a:gd name="connsiteY21" fmla="*/ 3593165 h 3712764"/>
              <a:gd name="connsiteX22" fmla="*/ 5363210 w 5515690"/>
              <a:gd name="connsiteY22" fmla="*/ 3593165 h 3712764"/>
              <a:gd name="connsiteX23" fmla="*/ 5363210 w 5515690"/>
              <a:gd name="connsiteY23" fmla="*/ 2945093 h 3712764"/>
              <a:gd name="connsiteX24" fmla="*/ 754698 w 5515690"/>
              <a:gd name="connsiteY24" fmla="*/ 2945093 h 37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5690" h="3712764">
                <a:moveTo>
                  <a:pt x="0" y="0"/>
                </a:moveTo>
                <a:lnTo>
                  <a:pt x="5515690" y="0"/>
                </a:lnTo>
                <a:lnTo>
                  <a:pt x="5515690" y="3712764"/>
                </a:lnTo>
                <a:lnTo>
                  <a:pt x="0" y="3712764"/>
                </a:lnTo>
                <a:lnTo>
                  <a:pt x="0" y="0"/>
                </a:lnTo>
                <a:close/>
                <a:moveTo>
                  <a:pt x="816349" y="106133"/>
                </a:moveTo>
                <a:lnTo>
                  <a:pt x="816349" y="754205"/>
                </a:lnTo>
                <a:lnTo>
                  <a:pt x="5424861" y="754205"/>
                </a:lnTo>
                <a:lnTo>
                  <a:pt x="5424861" y="106133"/>
                </a:lnTo>
                <a:lnTo>
                  <a:pt x="816349" y="106133"/>
                </a:lnTo>
                <a:close/>
                <a:moveTo>
                  <a:pt x="789074" y="1149520"/>
                </a:moveTo>
                <a:lnTo>
                  <a:pt x="789074" y="1797592"/>
                </a:lnTo>
                <a:lnTo>
                  <a:pt x="5397586" y="1797592"/>
                </a:lnTo>
                <a:lnTo>
                  <a:pt x="5397586" y="1149520"/>
                </a:lnTo>
                <a:lnTo>
                  <a:pt x="789074" y="1149520"/>
                </a:lnTo>
                <a:close/>
                <a:moveTo>
                  <a:pt x="789074" y="2107106"/>
                </a:moveTo>
                <a:lnTo>
                  <a:pt x="789074" y="2755178"/>
                </a:lnTo>
                <a:lnTo>
                  <a:pt x="5397586" y="2755178"/>
                </a:lnTo>
                <a:lnTo>
                  <a:pt x="5397586" y="2107106"/>
                </a:lnTo>
                <a:lnTo>
                  <a:pt x="789074" y="2107106"/>
                </a:lnTo>
                <a:close/>
                <a:moveTo>
                  <a:pt x="754698" y="2945093"/>
                </a:moveTo>
                <a:lnTo>
                  <a:pt x="754698" y="3593165"/>
                </a:lnTo>
                <a:lnTo>
                  <a:pt x="5363210" y="3593165"/>
                </a:lnTo>
                <a:lnTo>
                  <a:pt x="5363210" y="2945093"/>
                </a:lnTo>
                <a:lnTo>
                  <a:pt x="754698" y="29450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27585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Exame das Pupilas</a:t>
            </a:r>
          </a:p>
        </p:txBody>
      </p:sp>
      <p:pic>
        <p:nvPicPr>
          <p:cNvPr id="6" name="Imagem 5" descr="Pupil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9702"/>
            <a:ext cx="2546292" cy="250033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860032" y="2282578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Miose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60032" y="3209013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Anisocoria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60032" y="4066269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Midríase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4572000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4572000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4572000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22718" y="2282578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Contraídas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22718" y="3209013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Assimétricas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822718" y="4066269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Dilatadas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47664" y="1529126"/>
            <a:ext cx="5559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Avaliar TAMANHO, SIMETRIA e REAÇÃO À LUZ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751082" y="2262844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►Lesão no SNC</a:t>
            </a:r>
          </a:p>
          <a:p>
            <a:pPr>
              <a:lnSpc>
                <a:spcPts val="1500"/>
              </a:lnSpc>
            </a:pPr>
            <a:r>
              <a:rPr lang="pt-BR" dirty="0"/>
              <a:t>►Uso de Drogas</a:t>
            </a:r>
          </a:p>
        </p:txBody>
      </p:sp>
      <p:sp>
        <p:nvSpPr>
          <p:cNvPr id="28" name="Seta para a direita 27"/>
          <p:cNvSpPr/>
          <p:nvPr/>
        </p:nvSpPr>
        <p:spPr>
          <a:xfrm>
            <a:off x="6464833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>
            <a:off x="6464833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>
            <a:off x="6464833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751082" y="3201726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►AVC</a:t>
            </a:r>
          </a:p>
          <a:p>
            <a:pPr>
              <a:lnSpc>
                <a:spcPts val="1500"/>
              </a:lnSpc>
            </a:pPr>
            <a:r>
              <a:rPr lang="pt-BR" dirty="0"/>
              <a:t>►TCE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51082" y="3866379"/>
            <a:ext cx="228541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►Anóxia ou Hipóxia</a:t>
            </a:r>
          </a:p>
          <a:p>
            <a:pPr>
              <a:lnSpc>
                <a:spcPts val="1500"/>
              </a:lnSpc>
            </a:pPr>
            <a:r>
              <a:rPr lang="pt-BR" dirty="0"/>
              <a:t>►Inconsciência</a:t>
            </a:r>
          </a:p>
          <a:p>
            <a:pPr>
              <a:lnSpc>
                <a:spcPts val="1500"/>
              </a:lnSpc>
            </a:pPr>
            <a:r>
              <a:rPr lang="pt-BR" dirty="0"/>
              <a:t>►Choque</a:t>
            </a:r>
          </a:p>
          <a:p>
            <a:pPr>
              <a:lnSpc>
                <a:spcPts val="1500"/>
              </a:lnSpc>
            </a:pPr>
            <a:r>
              <a:rPr lang="pt-BR" dirty="0"/>
              <a:t>►Parada Cardíaca</a:t>
            </a:r>
          </a:p>
          <a:p>
            <a:pPr>
              <a:lnSpc>
                <a:spcPts val="1500"/>
              </a:lnSpc>
            </a:pPr>
            <a:r>
              <a:rPr lang="pt-BR" dirty="0"/>
              <a:t>►Hemorragia</a:t>
            </a:r>
          </a:p>
        </p:txBody>
      </p:sp>
      <p:sp>
        <p:nvSpPr>
          <p:cNvPr id="4" name="Seta dobrada 3"/>
          <p:cNvSpPr/>
          <p:nvPr/>
        </p:nvSpPr>
        <p:spPr>
          <a:xfrm rot="16200000" flipH="1">
            <a:off x="1111391" y="1625040"/>
            <a:ext cx="368491" cy="5040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03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7" grpId="0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768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 - Exposição e Controle da Hipotermia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575988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Uma forma eficiente de identificar possíveis lesões é despir a vítima.</a:t>
            </a:r>
          </a:p>
        </p:txBody>
      </p:sp>
      <p:pic>
        <p:nvPicPr>
          <p:cNvPr id="6" name="Imagem 5" descr="Roupas Recor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9267" y="2787774"/>
            <a:ext cx="2511753" cy="2175590"/>
          </a:xfrm>
          <a:prstGeom prst="rect">
            <a:avLst/>
          </a:prstGeom>
        </p:spPr>
      </p:pic>
      <p:pic>
        <p:nvPicPr>
          <p:cNvPr id="7" name="Imagem 6" descr="sua_familia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13" y="3786196"/>
            <a:ext cx="4430701" cy="108109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4675337" y="2436284"/>
            <a:ext cx="4357718" cy="1073849"/>
          </a:xfrm>
          <a:prstGeom prst="roundRect">
            <a:avLst>
              <a:gd name="adj" fmla="val 610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Cerca de 40% das vítimas desenvolvem um quadro de hipotermia durante a fase de atendimento inicial.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58082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6715140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072198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6120" y="567170"/>
            <a:ext cx="42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Mas tome cuidado para não expor suas partes íntimas - mantenha o controle da temperatura corporal.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75337" y="2211710"/>
            <a:ext cx="3065015" cy="297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MANTER AQUECIDA</a:t>
            </a:r>
          </a:p>
        </p:txBody>
      </p:sp>
      <p:sp>
        <p:nvSpPr>
          <p:cNvPr id="5" name="Seta dobrada 4"/>
          <p:cNvSpPr/>
          <p:nvPr/>
        </p:nvSpPr>
        <p:spPr>
          <a:xfrm rot="10800000">
            <a:off x="2380980" y="2360419"/>
            <a:ext cx="720080" cy="8547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5400000" flipH="1">
            <a:off x="5229054" y="348484"/>
            <a:ext cx="373399" cy="2776986"/>
          </a:xfrm>
          <a:prstGeom prst="bentArrow">
            <a:avLst>
              <a:gd name="adj1" fmla="val 37889"/>
              <a:gd name="adj2" fmla="val 31031"/>
              <a:gd name="adj3" fmla="val 25000"/>
              <a:gd name="adj4" fmla="val 3305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6" grpId="0"/>
      <p:bldP spid="2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35755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Avaliação Minuciosa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490772"/>
            <a:ext cx="3500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a vítima da cabeça aos pés, em busca de lesões que, apesar de sua gravidade, não colocam a vítima em risco iminente de morte.</a:t>
            </a:r>
          </a:p>
        </p:txBody>
      </p:sp>
      <p:pic>
        <p:nvPicPr>
          <p:cNvPr id="7" name="Imagem 6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54"/>
            <a:ext cx="2357438" cy="176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717737" y="1114085"/>
            <a:ext cx="5315318" cy="3708321"/>
          </a:xfrm>
          <a:prstGeom prst="roundRect">
            <a:avLst>
              <a:gd name="adj" fmla="val 2670"/>
            </a:avLst>
          </a:prstGeom>
          <a:solidFill>
            <a:srgbClr val="006600">
              <a:alpha val="15000"/>
            </a:srgb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8000"/>
                </a:solidFill>
              </a:rPr>
              <a:t>VERIFIQUE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►Cabeça - Crânio e Face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►Pescoço - edemas; cortes; perfurações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►Olhos, orelha, nariz e boca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►Tórax - edema; objetos encravados;  Fraturas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►Abdome - 4 quadrantes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►Dorso - edema; afundamento; deformidades...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►Pelve - hematomas; sangramento pelas cavidades 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►Extremidades - amputações; cortes; fraturas ...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SECUNDÁRIA</a:t>
            </a:r>
          </a:p>
        </p:txBody>
      </p:sp>
    </p:spTree>
    <p:extLst>
      <p:ext uri="{BB962C8B-B14F-4D97-AF65-F5344CB8AC3E}">
        <p14:creationId xmlns:p14="http://schemas.microsoft.com/office/powerpoint/2010/main" val="41488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" y="1097465"/>
            <a:ext cx="475151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Imobilização da vítima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52477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Se necessário transportá-la utilize uma maca ou qualquer outro material que permita a 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imobilização total da vítima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071934" y="3357568"/>
            <a:ext cx="4100466" cy="1214446"/>
          </a:xfrm>
          <a:prstGeom prst="roundRect">
            <a:avLst>
              <a:gd name="adj" fmla="val 874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Tenha muito cuidado, pois uma lesão na coluna pode deixar a vítima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permanentemente paraplégica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9" name="Imagem 8" descr="transport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142990"/>
            <a:ext cx="2725882" cy="1714512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5000628" y="1571618"/>
            <a:ext cx="571504" cy="500066"/>
          </a:xfrm>
          <a:prstGeom prst="right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 descr="CADEIRA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54"/>
            <a:ext cx="2116914" cy="153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ta para a esquerda 11"/>
          <p:cNvSpPr/>
          <p:nvPr/>
        </p:nvSpPr>
        <p:spPr>
          <a:xfrm>
            <a:off x="3357554" y="3714758"/>
            <a:ext cx="428628" cy="42862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LESÃO NA COLUNA</a:t>
            </a:r>
          </a:p>
        </p:txBody>
      </p:sp>
    </p:spTree>
    <p:extLst>
      <p:ext uri="{BB962C8B-B14F-4D97-AF65-F5344CB8AC3E}">
        <p14:creationId xmlns:p14="http://schemas.microsoft.com/office/powerpoint/2010/main" val="4301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5754" y="1063462"/>
            <a:ext cx="3924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 é a perda de sangue devido ao rompimento de uma artéria, veia ou vaso sanguíneo.</a:t>
            </a:r>
            <a:endParaRPr lang="pt-BR" sz="2200" dirty="0"/>
          </a:p>
        </p:txBody>
      </p:sp>
      <p:pic>
        <p:nvPicPr>
          <p:cNvPr id="7" name="Imagem 6" descr="Tipos de Hemorragi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9742"/>
            <a:ext cx="2286016" cy="2290954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27784" y="3532172"/>
            <a:ext cx="2357422" cy="1214446"/>
          </a:xfrm>
          <a:prstGeom prst="roundRect">
            <a:avLst>
              <a:gd name="adj" fmla="val 421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arteriais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são mais  perigosas e difíceis de ser controladas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61016" y="1469680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INTERNAS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084168" y="3291830"/>
            <a:ext cx="2643206" cy="1498866"/>
          </a:xfrm>
          <a:prstGeom prst="roundRect">
            <a:avLst>
              <a:gd name="adj" fmla="val 454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►Palidez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►Hipotermia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►Ânsia de sede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►Queda de pressão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2" name="Seta dobrada 1"/>
          <p:cNvSpPr/>
          <p:nvPr/>
        </p:nvSpPr>
        <p:spPr>
          <a:xfrm rot="5400000">
            <a:off x="2555776" y="2835736"/>
            <a:ext cx="648072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239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644008" y="1097465"/>
            <a:ext cx="4503238" cy="3920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pt-BR" sz="2200" b="1" dirty="0">
                <a:solidFill>
                  <a:schemeClr val="bg1"/>
                </a:solidFill>
              </a:rPr>
              <a:t>As hemorragias podem ser: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63153" y="1698064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Não se vê a origem do sangramento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663153" y="2162748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EXTERNAS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63153" y="2391132"/>
            <a:ext cx="43559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É possível ver a origem do sangramento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59222" y="3172137"/>
            <a:ext cx="1368152" cy="240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SINTOMAS</a:t>
            </a:r>
          </a:p>
        </p:txBody>
      </p:sp>
    </p:spTree>
    <p:extLst>
      <p:ext uri="{BB962C8B-B14F-4D97-AF65-F5344CB8AC3E}">
        <p14:creationId xmlns:p14="http://schemas.microsoft.com/office/powerpoint/2010/main" val="42784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2" grpId="0" animBg="1"/>
      <p:bldP spid="16" grpId="0" animBg="1"/>
      <p:bldP spid="17" grpId="0"/>
      <p:bldP spid="18" grpId="0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sicao-lateral-de-seguran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882"/>
            <a:ext cx="2000264" cy="13775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21467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2146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►Lateralizar a cabeça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►Controlar os sinais vitais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►Manter a temperatura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►Não dar nada para ingerir</a:t>
            </a:r>
          </a:p>
        </p:txBody>
      </p:sp>
      <p:pic>
        <p:nvPicPr>
          <p:cNvPr id="14" name="Imagem 13" descr="Hemorragia Na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43767" y="2220034"/>
            <a:ext cx="2000232" cy="27180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786182" y="2143122"/>
            <a:ext cx="3500462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Hemorragia NASAL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►Cabeça abaixada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►Compressão por 10 minutos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►Gelo ou compressa gelada.</a:t>
            </a:r>
            <a:endParaRPr lang="pt-BR" sz="2000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3640281" y="1121724"/>
            <a:ext cx="5429288" cy="785818"/>
          </a:xfrm>
          <a:prstGeom prst="roundRect">
            <a:avLst>
              <a:gd name="adj" fmla="val 105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Utilize EPI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Evite contato direto com sangramentos ou secreções.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643306" y="2071684"/>
            <a:ext cx="5500694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 INTERNA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5676998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209363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6741728" y="703296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8" grpId="0" animBg="1"/>
      <p:bldP spid="20" grpId="0" animBg="1"/>
      <p:bldP spid="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Hemorragia EXTERNA</a:t>
            </a:r>
          </a:p>
        </p:txBody>
      </p:sp>
      <p:pic>
        <p:nvPicPr>
          <p:cNvPr id="9" name="Imagem 8" descr="Hemorragia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71684"/>
            <a:ext cx="3194097" cy="2000264"/>
          </a:xfrm>
          <a:prstGeom prst="rect">
            <a:avLst/>
          </a:prstGeom>
        </p:spPr>
      </p:pic>
      <p:pic>
        <p:nvPicPr>
          <p:cNvPr id="10" name="Imagem 9" descr="Hemorrag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00246"/>
            <a:ext cx="3644198" cy="207170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428728" y="4357700"/>
            <a:ext cx="635798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NÃO utilize garroteamento ou torniquete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034" y="1714494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►COMPRIMIR O LOCAL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22915" y="1608914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►ELEVAR O MEMBRO</a:t>
            </a:r>
          </a:p>
        </p:txBody>
      </p:sp>
      <p:sp>
        <p:nvSpPr>
          <p:cNvPr id="15" name="Divisa 14"/>
          <p:cNvSpPr/>
          <p:nvPr/>
        </p:nvSpPr>
        <p:spPr>
          <a:xfrm>
            <a:off x="428596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714348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1000100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8471216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flipH="1">
            <a:off x="8185464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899712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</p:spTree>
    <p:extLst>
      <p:ext uri="{BB962C8B-B14F-4D97-AF65-F5344CB8AC3E}">
        <p14:creationId xmlns:p14="http://schemas.microsoft.com/office/powerpoint/2010/main" val="12693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00036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Choque Hipovolêmico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000364" cy="92333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Calibri" pitchFamily="34" charset="0"/>
                <a:cs typeface="Calibri" pitchFamily="34" charset="0"/>
              </a:rPr>
              <a:t>... é o estado de depressão do organismo em razão do baixo volume sanguíneo.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525" y="2804959"/>
            <a:ext cx="333559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►Pele fria e pegajosa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►Sudorese (mãos e pés)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►Pulso rápido e fraco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►Palidez, Calafrios e tremores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►Respiração irregular</a:t>
            </a:r>
            <a:endParaRPr lang="pt-BR" dirty="0"/>
          </a:p>
        </p:txBody>
      </p:sp>
      <p:pic>
        <p:nvPicPr>
          <p:cNvPr id="9" name="Imagem 8" descr="estado de choque 3.jpg"/>
          <p:cNvPicPr>
            <a:picLocks noChangeAspect="1"/>
          </p:cNvPicPr>
          <p:nvPr/>
        </p:nvPicPr>
        <p:blipFill rotWithShape="1">
          <a:blip r:embed="rId3" cstate="print"/>
          <a:srcRect l="3199" r="3960" b="6963"/>
          <a:stretch/>
        </p:blipFill>
        <p:spPr>
          <a:xfrm>
            <a:off x="6516216" y="3291830"/>
            <a:ext cx="2285370" cy="164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hoque Hi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8956"/>
            <a:ext cx="1815071" cy="1525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43306" y="1097465"/>
            <a:ext cx="5500694" cy="1946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43306" y="1097465"/>
            <a:ext cx="2872910" cy="32215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QUE FAZER: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1489547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►Identifique e controle a causa do choque</a:t>
            </a:r>
          </a:p>
          <a:p>
            <a:r>
              <a:rPr lang="pt-BR" dirty="0"/>
              <a:t>►Afrouxe as roupas e mantenha a vítima ventilada</a:t>
            </a:r>
          </a:p>
          <a:p>
            <a:r>
              <a:rPr lang="pt-BR" dirty="0"/>
              <a:t>►Coloque-a deitada com a cabeça mais baixa</a:t>
            </a:r>
          </a:p>
          <a:p>
            <a:r>
              <a:rPr lang="pt-BR" dirty="0"/>
              <a:t>►Eleve os pés por cerca de 30 cm</a:t>
            </a:r>
          </a:p>
          <a:p>
            <a:r>
              <a:rPr lang="pt-BR" dirty="0"/>
              <a:t>►Monitore os sinais vitais</a:t>
            </a:r>
          </a:p>
        </p:txBody>
      </p:sp>
    </p:spTree>
    <p:extLst>
      <p:ext uri="{BB962C8B-B14F-4D97-AF65-F5344CB8AC3E}">
        <p14:creationId xmlns:p14="http://schemas.microsoft.com/office/powerpoint/2010/main" val="41727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2627784" y="1563638"/>
            <a:ext cx="6000792" cy="2664296"/>
          </a:xfrm>
          <a:prstGeom prst="roundRect">
            <a:avLst>
              <a:gd name="adj" fmla="val 644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 são as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providências iniciais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devem ser adotadas em acidentes com vítimas, a fim de eliminar riscos secundários, minimizar o sofrimento das vítimas, manter suas funções vitais e evitar o agravamento das lesões.</a:t>
            </a:r>
            <a:endParaRPr lang="pt-BR" sz="2400" i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</a:p>
        </p:txBody>
      </p:sp>
      <p:sp>
        <p:nvSpPr>
          <p:cNvPr id="2" name="Cruz 1"/>
          <p:cNvSpPr/>
          <p:nvPr/>
        </p:nvSpPr>
        <p:spPr>
          <a:xfrm>
            <a:off x="683568" y="1923678"/>
            <a:ext cx="1080120" cy="1080120"/>
          </a:xfrm>
          <a:prstGeom prst="plus">
            <a:avLst>
              <a:gd name="adj" fmla="val 353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8725" y="3177294"/>
            <a:ext cx="162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PRIMEIROS</a:t>
            </a:r>
          </a:p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SOCORROS</a:t>
            </a:r>
          </a:p>
        </p:txBody>
      </p:sp>
    </p:spTree>
    <p:extLst>
      <p:ext uri="{BB962C8B-B14F-4D97-AF65-F5344CB8AC3E}">
        <p14:creationId xmlns:p14="http://schemas.microsoft.com/office/powerpoint/2010/main" val="201515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960000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FEBRE – MAIS DE 37°  </a:t>
            </a:r>
          </a:p>
        </p:txBody>
      </p:sp>
      <p:pic>
        <p:nvPicPr>
          <p:cNvPr id="4" name="Imagem 3" descr="PRIMEIROS-SOCORRO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92" y="3110593"/>
            <a:ext cx="1507608" cy="1836221"/>
          </a:xfrm>
          <a:prstGeom prst="rect">
            <a:avLst/>
          </a:prstGeom>
        </p:spPr>
      </p:pic>
      <p:pic>
        <p:nvPicPr>
          <p:cNvPr id="5" name="Imagem 4" descr="hipotermia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846537"/>
            <a:ext cx="1500198" cy="21002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84032" y="1092818"/>
            <a:ext cx="39600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HIPOTERMIA – MENOS DE 36°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64122" y="1550588"/>
            <a:ext cx="276998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►agasalhe a vítima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►mantenha-la aquecida</a:t>
            </a:r>
            <a:endParaRPr lang="pt-BR" sz="20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987824" y="4155926"/>
            <a:ext cx="3744416" cy="637242"/>
          </a:xfrm>
          <a:prstGeom prst="roundRect">
            <a:avLst>
              <a:gd name="adj" fmla="val 451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nenhuma hipótese ofereça medicamentos ou bebida alcoólica.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2097" y="1550588"/>
            <a:ext cx="3707903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►desagasalhe a vítima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►Banho na temperatura corporal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►faça compressas frias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TEMPERATURA CORPORAL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4299663" y="3802923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4731711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164122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 animBg="1"/>
      <p:bldP spid="12" grpId="0"/>
      <p:bldP spid="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24129" y="781957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fazer?</a:t>
            </a:r>
          </a:p>
        </p:txBody>
      </p:sp>
      <p:pic>
        <p:nvPicPr>
          <p:cNvPr id="7" name="Imagem 6" descr="fratu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6" y="1731672"/>
            <a:ext cx="2571768" cy="3111698"/>
          </a:xfrm>
          <a:prstGeom prst="rect">
            <a:avLst/>
          </a:prstGeom>
        </p:spPr>
      </p:pic>
      <p:pic>
        <p:nvPicPr>
          <p:cNvPr id="9" name="Imagem 8" descr="Ento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28" y="2237984"/>
            <a:ext cx="2500330" cy="2605386"/>
          </a:xfrm>
          <a:prstGeom prst="rect">
            <a:avLst/>
          </a:prstGeom>
        </p:spPr>
      </p:pic>
      <p:pic>
        <p:nvPicPr>
          <p:cNvPr id="10" name="Imagem 9" descr="Luxaçã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03798"/>
            <a:ext cx="2910893" cy="183957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9" y="1237069"/>
            <a:ext cx="288032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/>
              <a:t>►IMOBILIZAR</a:t>
            </a:r>
          </a:p>
          <a:p>
            <a:pPr>
              <a:spcAft>
                <a:spcPts val="1000"/>
              </a:spcAft>
            </a:pPr>
            <a:r>
              <a:rPr lang="pt-BR" sz="2000" dirty="0"/>
              <a:t>►APLICAR GELO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COMUNS EM ACIDENTES</a:t>
            </a:r>
          </a:p>
        </p:txBody>
      </p:sp>
    </p:spTree>
    <p:extLst>
      <p:ext uri="{BB962C8B-B14F-4D97-AF65-F5344CB8AC3E}">
        <p14:creationId xmlns:p14="http://schemas.microsoft.com/office/powerpoint/2010/main" val="1372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ipos de Fraturas.png"/>
          <p:cNvPicPr>
            <a:picLocks noChangeAspect="1"/>
          </p:cNvPicPr>
          <p:nvPr/>
        </p:nvPicPr>
        <p:blipFill rotWithShape="1">
          <a:blip r:embed="rId3"/>
          <a:srcRect l="27195" t="9191" r="50573" b="1425"/>
          <a:stretch/>
        </p:blipFill>
        <p:spPr>
          <a:xfrm>
            <a:off x="1266691" y="172302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ipos de Fraturas.png"/>
          <p:cNvPicPr>
            <a:picLocks noChangeAspect="1"/>
          </p:cNvPicPr>
          <p:nvPr/>
        </p:nvPicPr>
        <p:blipFill rotWithShape="1">
          <a:blip r:embed="rId3"/>
          <a:srcRect l="75789" t="9497" r="1979" b="1119"/>
          <a:stretch/>
        </p:blipFill>
        <p:spPr>
          <a:xfrm>
            <a:off x="3532758" y="172555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Tipos de Fraturas.png"/>
          <p:cNvPicPr>
            <a:picLocks noChangeAspect="1"/>
          </p:cNvPicPr>
          <p:nvPr/>
        </p:nvPicPr>
        <p:blipFill rotWithShape="1">
          <a:blip r:embed="rId3"/>
          <a:srcRect l="2915" t="9536" r="74853" b="1080"/>
          <a:stretch/>
        </p:blipFill>
        <p:spPr>
          <a:xfrm>
            <a:off x="392492" y="1731781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Tipos de Fraturas.png"/>
          <p:cNvPicPr>
            <a:picLocks noChangeAspect="1"/>
          </p:cNvPicPr>
          <p:nvPr/>
        </p:nvPicPr>
        <p:blipFill rotWithShape="1">
          <a:blip r:embed="rId3"/>
          <a:srcRect l="52391" t="9649" r="25378" b="967"/>
          <a:stretch/>
        </p:blipFill>
        <p:spPr>
          <a:xfrm>
            <a:off x="2173822" y="1734638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Retângulo de cantos arredondados 14"/>
          <p:cNvSpPr/>
          <p:nvPr/>
        </p:nvSpPr>
        <p:spPr>
          <a:xfrm>
            <a:off x="5148064" y="2326294"/>
            <a:ext cx="3500462" cy="1357322"/>
          </a:xfrm>
          <a:prstGeom prst="roundRect">
            <a:avLst>
              <a:gd name="adj" fmla="val 552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tente recolocar o membro lesionado na posição natural</a:t>
            </a:r>
          </a:p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aplique nada quente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FRATURAS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1614" y="1419622"/>
            <a:ext cx="2736304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1614" y="1419622"/>
            <a:ext cx="2736304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FECHADAS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505102" y="1419622"/>
            <a:ext cx="900100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05102" y="1419622"/>
            <a:ext cx="900100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ABERTA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6084168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236296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23" grpId="0" animBg="1"/>
      <p:bldP spid="24" grpId="0" animBg="1"/>
      <p:bldP spid="6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597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243" y="1571618"/>
            <a:ext cx="4909229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►Imobilize a região afetada (prenda em 4 pontos)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►Aplique gelo para amenizar a dor e o inchaço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►Improvise uma tipóia para apoio do membro</a:t>
            </a:r>
            <a:endParaRPr lang="pt-BR" dirty="0"/>
          </a:p>
        </p:txBody>
      </p:sp>
      <p:pic>
        <p:nvPicPr>
          <p:cNvPr id="10" name="Imagem 9" descr="fratura 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40"/>
            <a:ext cx="2476500" cy="1971675"/>
          </a:xfrm>
          <a:prstGeom prst="rect">
            <a:avLst/>
          </a:prstGeom>
        </p:spPr>
      </p:pic>
      <p:pic>
        <p:nvPicPr>
          <p:cNvPr id="11" name="Imagem 10" descr="Gelo aplica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928940"/>
            <a:ext cx="2286000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FECHADA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17481"/>
            <a:ext cx="317010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7963" y="1550588"/>
            <a:ext cx="42900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um curativo sobre o ferimento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hemorragia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os sinais vitais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►Imobilize como nas fraturas fechadas</a:t>
            </a:r>
            <a:endParaRPr lang="pt-BR" sz="20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71604" y="3714758"/>
            <a:ext cx="7072362" cy="10001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tente recolocar o osso ou membro lesado na posição natural.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ordem é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IMOBILIZÁ-LO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714348" y="3857634"/>
            <a:ext cx="714380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ABERTA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898" l="1758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107">
            <a:off x="5278932" y="781985"/>
            <a:ext cx="278777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dage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143254"/>
            <a:ext cx="2381265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Bandagem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53"/>
            <a:ext cx="2377723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 descr="Bandagem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143253"/>
            <a:ext cx="2357454" cy="1770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CaixaDeTexto 6"/>
          <p:cNvSpPr txBox="1"/>
          <p:nvPr/>
        </p:nvSpPr>
        <p:spPr>
          <a:xfrm>
            <a:off x="203425" y="1635646"/>
            <a:ext cx="514806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 região deve estar limpa e os músculos relaxados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►Comece a enfaixar da extremidade para o centro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►Enfaixar da esquerda para a direita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APLICAÇÃO DE BANDAGEM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409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Amputaçã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45" y="1071552"/>
            <a:ext cx="4225379" cy="1866382"/>
          </a:xfrm>
          <a:prstGeom prst="rect">
            <a:avLst/>
          </a:prstGeom>
        </p:spPr>
      </p:pic>
      <p:pic>
        <p:nvPicPr>
          <p:cNvPr id="26" name="Imagem 25" descr="Amputaçã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92367"/>
            <a:ext cx="4225378" cy="1908011"/>
          </a:xfrm>
          <a:prstGeom prst="rect">
            <a:avLst/>
          </a:prstGeom>
        </p:spPr>
      </p:pic>
      <p:pic>
        <p:nvPicPr>
          <p:cNvPr id="27" name="Imagem 26" descr="Amputação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60" y="3061183"/>
            <a:ext cx="4204564" cy="1857388"/>
          </a:xfrm>
          <a:prstGeom prst="rect">
            <a:avLst/>
          </a:prstGeom>
        </p:spPr>
      </p:pic>
      <p:pic>
        <p:nvPicPr>
          <p:cNvPr id="28" name="Imagem 27" descr="Amputaçã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777" y="3071816"/>
            <a:ext cx="4225379" cy="1850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AMPUTAÇÃO DE MEMBRO</a:t>
            </a:r>
          </a:p>
        </p:txBody>
      </p:sp>
    </p:spTree>
    <p:extLst>
      <p:ext uri="{BB962C8B-B14F-4D97-AF65-F5344CB8AC3E}">
        <p14:creationId xmlns:p14="http://schemas.microsoft.com/office/powerpoint/2010/main" val="34647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imadura_cl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24554"/>
            <a:ext cx="4227858" cy="158788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2310335"/>
            <a:ext cx="26431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►Agentes térmicos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►Produtos químicos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►Eletricidade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►Radiação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2643758"/>
            <a:ext cx="4644008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Queimaduras quanto ao GRAU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7" y="106211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lesões produzidas nos tecidos de revestimento do corpo e podem ser causadas por:</a:t>
            </a:r>
            <a:endParaRPr lang="pt-BR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Queimadura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810626"/>
            <a:ext cx="2016224" cy="216488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292" y="1113794"/>
            <a:ext cx="457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dirty="0"/>
              <a:t>A </a:t>
            </a:r>
            <a:r>
              <a:rPr lang="pt-BR" sz="2000" dirty="0">
                <a:solidFill>
                  <a:srgbClr val="FF0000"/>
                </a:solidFill>
              </a:rPr>
              <a:t>gravidade</a:t>
            </a:r>
            <a:r>
              <a:rPr lang="pt-BR" sz="2000" dirty="0"/>
              <a:t> de uma queimadura é calculada considerando-se </a:t>
            </a:r>
            <a:r>
              <a:rPr lang="pt-BR" sz="2000" b="1" dirty="0"/>
              <a:t>4 aspectos</a:t>
            </a:r>
            <a:r>
              <a:rPr lang="pt-BR" sz="2000" dirty="0"/>
              <a:t>: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4282" y="1952763"/>
            <a:ext cx="45737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1 ► Grau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2 ► Localização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3 ► Idade da vitima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4 ► Percentagem da área atingida (SCTQ)</a:t>
            </a:r>
          </a:p>
        </p:txBody>
      </p:sp>
      <p:sp>
        <p:nvSpPr>
          <p:cNvPr id="4" name="Seta dobrada 3"/>
          <p:cNvSpPr/>
          <p:nvPr/>
        </p:nvSpPr>
        <p:spPr>
          <a:xfrm>
            <a:off x="4211960" y="1935399"/>
            <a:ext cx="1512168" cy="1086046"/>
          </a:xfrm>
          <a:prstGeom prst="bentArrow">
            <a:avLst>
              <a:gd name="adj1" fmla="val 19882"/>
              <a:gd name="adj2" fmla="val 25000"/>
              <a:gd name="adj3" fmla="val 32161"/>
              <a:gd name="adj4" fmla="val 6698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304982" y="4025963"/>
            <a:ext cx="1944216" cy="468052"/>
          </a:xfrm>
          <a:prstGeom prst="roundRect">
            <a:avLst>
              <a:gd name="adj" fmla="val 831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...DE ALTO RISCO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4338591" y="4079969"/>
            <a:ext cx="360040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88024" y="3524399"/>
            <a:ext cx="4069686" cy="1279599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►3º GRAU com + de 10%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►1º e 2º GRAUS com + de 25%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►Na face, vias respiratórias, genitálias</a:t>
            </a:r>
          </a:p>
          <a:p>
            <a:r>
              <a:rPr lang="pt-BR" dirty="0">
                <a:solidFill>
                  <a:schemeClr val="tx1"/>
                </a:solidFill>
              </a:rPr>
              <a:t>►Em crianças e idosos</a:t>
            </a:r>
          </a:p>
        </p:txBody>
      </p:sp>
    </p:spTree>
    <p:extLst>
      <p:ext uri="{BB962C8B-B14F-4D97-AF65-F5344CB8AC3E}">
        <p14:creationId xmlns:p14="http://schemas.microsoft.com/office/powerpoint/2010/main" val="30227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ola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0091"/>
            <a:ext cx="2741850" cy="1469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CORPO EM CHAMAS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282" y="3795886"/>
            <a:ext cx="8677628" cy="884937"/>
          </a:xfrm>
          <a:prstGeom prst="roundRect">
            <a:avLst>
              <a:gd name="adj" fmla="val 6179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a roupa nas partes atingidas pelo fogo - sem puxar as partes aderidas.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materiais que possam apertar em caso de edema (anéis, pulseiras, braceletes)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8594" r="58819" b="23098"/>
          <a:stretch/>
        </p:blipFill>
        <p:spPr>
          <a:xfrm flipH="1">
            <a:off x="6746673" y="1481841"/>
            <a:ext cx="2016224" cy="2017589"/>
          </a:xfrm>
          <a:custGeom>
            <a:avLst/>
            <a:gdLst>
              <a:gd name="connsiteX0" fmla="*/ 0 w 2592288"/>
              <a:gd name="connsiteY0" fmla="*/ 0 h 2590603"/>
              <a:gd name="connsiteX1" fmla="*/ 2592288 w 2592288"/>
              <a:gd name="connsiteY1" fmla="*/ 0 h 2590603"/>
              <a:gd name="connsiteX2" fmla="*/ 2592288 w 2592288"/>
              <a:gd name="connsiteY2" fmla="*/ 2590603 h 2590603"/>
              <a:gd name="connsiteX3" fmla="*/ 0 w 2592288"/>
              <a:gd name="connsiteY3" fmla="*/ 2590603 h 2590603"/>
              <a:gd name="connsiteX4" fmla="*/ 0 w 2592288"/>
              <a:gd name="connsiteY4" fmla="*/ 0 h 25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2590603">
                <a:moveTo>
                  <a:pt x="0" y="0"/>
                </a:moveTo>
                <a:lnTo>
                  <a:pt x="2592288" y="0"/>
                </a:lnTo>
                <a:lnTo>
                  <a:pt x="2592288" y="2590603"/>
                </a:lnTo>
                <a:lnTo>
                  <a:pt x="0" y="25906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 t="50722" r="3169" b="89"/>
          <a:stretch>
            <a:fillRect/>
          </a:stretch>
        </p:blipFill>
        <p:spPr>
          <a:xfrm>
            <a:off x="3664989" y="1881054"/>
            <a:ext cx="2315063" cy="1626800"/>
          </a:xfrm>
          <a:custGeom>
            <a:avLst/>
            <a:gdLst>
              <a:gd name="connsiteX0" fmla="*/ 0 w 3600400"/>
              <a:gd name="connsiteY0" fmla="*/ 0 h 2530010"/>
              <a:gd name="connsiteX1" fmla="*/ 3600400 w 3600400"/>
              <a:gd name="connsiteY1" fmla="*/ 0 h 2530010"/>
              <a:gd name="connsiteX2" fmla="*/ 3600400 w 3600400"/>
              <a:gd name="connsiteY2" fmla="*/ 2530010 h 2530010"/>
              <a:gd name="connsiteX3" fmla="*/ 0 w 3600400"/>
              <a:gd name="connsiteY3" fmla="*/ 2530010 h 2530010"/>
              <a:gd name="connsiteX4" fmla="*/ 0 w 3600400"/>
              <a:gd name="connsiteY4" fmla="*/ 0 h 253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0" h="2530010">
                <a:moveTo>
                  <a:pt x="0" y="0"/>
                </a:moveTo>
                <a:lnTo>
                  <a:pt x="3600400" y="0"/>
                </a:lnTo>
                <a:lnTo>
                  <a:pt x="3600400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upo 6"/>
          <p:cNvGrpSpPr/>
          <p:nvPr/>
        </p:nvGrpSpPr>
        <p:grpSpPr>
          <a:xfrm>
            <a:off x="323528" y="1497886"/>
            <a:ext cx="2849159" cy="290315"/>
            <a:chOff x="214282" y="2605822"/>
            <a:chExt cx="2849159" cy="380882"/>
          </a:xfrm>
        </p:grpSpPr>
        <p:sp>
          <p:nvSpPr>
            <p:cNvPr id="22" name="Retângulo 21"/>
            <p:cNvSpPr/>
            <p:nvPr/>
          </p:nvSpPr>
          <p:spPr>
            <a:xfrm>
              <a:off x="214282" y="2605823"/>
              <a:ext cx="104895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1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14282" y="2605822"/>
              <a:ext cx="2849159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PARE, DEITE e ROLE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685773" y="1498849"/>
            <a:ext cx="2366288" cy="290315"/>
            <a:chOff x="214282" y="2605822"/>
            <a:chExt cx="2366288" cy="380882"/>
          </a:xfrm>
        </p:grpSpPr>
        <p:sp>
          <p:nvSpPr>
            <p:cNvPr id="26" name="Retângulo 25"/>
            <p:cNvSpPr/>
            <p:nvPr/>
          </p:nvSpPr>
          <p:spPr>
            <a:xfrm>
              <a:off x="214282" y="2605823"/>
              <a:ext cx="101538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2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14284" y="2605822"/>
              <a:ext cx="2366286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ABAFAMENTO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674663" y="1118965"/>
            <a:ext cx="2088234" cy="290315"/>
            <a:chOff x="6588222" y="2518110"/>
            <a:chExt cx="2088234" cy="290315"/>
          </a:xfrm>
        </p:grpSpPr>
        <p:sp>
          <p:nvSpPr>
            <p:cNvPr id="29" name="Retângulo 28"/>
            <p:cNvSpPr/>
            <p:nvPr/>
          </p:nvSpPr>
          <p:spPr>
            <a:xfrm>
              <a:off x="6588222" y="2518111"/>
              <a:ext cx="1015389" cy="290314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ERRADO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88224" y="2518110"/>
              <a:ext cx="2088232" cy="29031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                          CORRER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RIM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499" y="2786064"/>
            <a:ext cx="2935523" cy="207170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1219792"/>
            <a:ext cx="88583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envolvido em acidente com vítima de prestar ou providenciar socorro à vítima, podendo fazê-lo:</a:t>
            </a:r>
          </a:p>
          <a:p>
            <a:r>
              <a:rPr lang="pt-BR" dirty="0">
                <a:solidFill>
                  <a:srgbClr val="FF3300"/>
                </a:solidFill>
              </a:rPr>
              <a:t>Infração Gravíssima (x5) + Suspensão  do Direito de Dirigir + Recolhimento da CNH</a:t>
            </a:r>
            <a:endParaRPr lang="pt-BR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42844" y="3857634"/>
            <a:ext cx="5929354" cy="1000132"/>
          </a:xfrm>
          <a:prstGeom prst="roundRect">
            <a:avLst>
              <a:gd name="adj" fmla="val 9793"/>
            </a:avLst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1" dirty="0">
                <a:solidFill>
                  <a:srgbClr val="FF0000"/>
                </a:solidFill>
              </a:rPr>
              <a:t>Deixar, o condutor do veículo, de prestar socorro à vítima, ou, não podendo fazê-lo diretamente, deixar de solicitar auxílio da autoridade pública: </a:t>
            </a:r>
            <a:r>
              <a:rPr lang="pt-BR" i="1" dirty="0">
                <a:solidFill>
                  <a:schemeClr val="tx1"/>
                </a:solidFill>
              </a:rPr>
              <a:t>Detenção 6 meses a 1 ano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14282" y="1291230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176 CTB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2500312"/>
            <a:ext cx="671517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de prestar socorro à vítima de acidente de trânsito, quando solicitado pela autoridade ou seus agentes: </a:t>
            </a:r>
            <a:r>
              <a:rPr lang="pt-BR" dirty="0">
                <a:solidFill>
                  <a:srgbClr val="FF3300"/>
                </a:solidFill>
              </a:rPr>
              <a:t>Infração 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566386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177 CTB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2211" y="3754297"/>
            <a:ext cx="1071570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304 CTB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OMISSÃO DE SOCORRO</a:t>
            </a:r>
          </a:p>
        </p:txBody>
      </p:sp>
    </p:spTree>
    <p:extLst>
      <p:ext uri="{BB962C8B-B14F-4D97-AF65-F5344CB8AC3E}">
        <p14:creationId xmlns:p14="http://schemas.microsoft.com/office/powerpoint/2010/main" val="34604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2951" y="1262797"/>
            <a:ext cx="5618076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►Se possível, lave a região com soro fisiológico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sob a água para amenizar a dor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►Cubra a queimadura com algo não aderente</a:t>
            </a:r>
            <a:endParaRPr lang="pt-BR" sz="2200" dirty="0"/>
          </a:p>
        </p:txBody>
      </p:sp>
      <p:pic>
        <p:nvPicPr>
          <p:cNvPr id="10" name="Imagem 9" descr="queimadur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54793"/>
            <a:ext cx="2260138" cy="14881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Imagem 10" descr="queimadur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706" y="3191247"/>
            <a:ext cx="2122875" cy="14152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Retângulo de cantos arredondados 17"/>
          <p:cNvSpPr/>
          <p:nvPr/>
        </p:nvSpPr>
        <p:spPr>
          <a:xfrm>
            <a:off x="5868144" y="1174943"/>
            <a:ext cx="3071834" cy="1452330"/>
          </a:xfrm>
          <a:prstGeom prst="roundRect">
            <a:avLst>
              <a:gd name="adj" fmla="val 597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aplique medicamento</a:t>
            </a:r>
            <a:r>
              <a:rPr lang="pt-BR" dirty="0">
                <a:solidFill>
                  <a:schemeClr val="tx1"/>
                </a:solidFill>
              </a:rPr>
              <a:t> de nenhuma espécie: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pomada, pasta de dente ou outras técnicas domésticas.</a:t>
            </a:r>
          </a:p>
        </p:txBody>
      </p:sp>
      <p:sp>
        <p:nvSpPr>
          <p:cNvPr id="12" name="Seta para cima 11"/>
          <p:cNvSpPr/>
          <p:nvPr/>
        </p:nvSpPr>
        <p:spPr>
          <a:xfrm rot="10800000">
            <a:off x="6549340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 TÉRMICAS</a:t>
            </a:r>
          </a:p>
        </p:txBody>
      </p:sp>
      <p:sp>
        <p:nvSpPr>
          <p:cNvPr id="15" name="Seta para cima 14"/>
          <p:cNvSpPr/>
          <p:nvPr/>
        </p:nvSpPr>
        <p:spPr>
          <a:xfrm rot="10800000">
            <a:off x="7175118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0800000">
            <a:off x="7800896" y="745458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8"/>
            <a:ext cx="1097876" cy="1481135"/>
          </a:xfrm>
          <a:prstGeom prst="rect">
            <a:avLst/>
          </a:prstGeom>
        </p:spPr>
      </p:pic>
      <p:pic>
        <p:nvPicPr>
          <p:cNvPr id="6" name="Imagem 5" descr="queimadura quí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5675"/>
            <a:ext cx="3873504" cy="335207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355" y="1176844"/>
            <a:ext cx="47634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NÃO reagente, lave com água corrente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reagente, limpe com um pano seco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►Cubra a região atingida (curativo estéril)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71670" y="3857634"/>
            <a:ext cx="2714644" cy="57150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... se possível, guarde amostra da substância</a:t>
            </a:r>
          </a:p>
        </p:txBody>
      </p:sp>
      <p:sp>
        <p:nvSpPr>
          <p:cNvPr id="11" name="Seta para a esquerda 10"/>
          <p:cNvSpPr/>
          <p:nvPr/>
        </p:nvSpPr>
        <p:spPr>
          <a:xfrm>
            <a:off x="1643042" y="4000510"/>
            <a:ext cx="285752" cy="28575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QUÍMICA</a:t>
            </a:r>
          </a:p>
        </p:txBody>
      </p:sp>
    </p:spTree>
    <p:extLst>
      <p:ext uri="{BB962C8B-B14F-4D97-AF65-F5344CB8AC3E}">
        <p14:creationId xmlns:p14="http://schemas.microsoft.com/office/powerpoint/2010/main" val="981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Olhos Quím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571750"/>
            <a:ext cx="2055835" cy="2310218"/>
          </a:xfrm>
          <a:prstGeom prst="rect">
            <a:avLst/>
          </a:prstGeom>
        </p:spPr>
      </p:pic>
      <p:pic>
        <p:nvPicPr>
          <p:cNvPr id="13" name="Imagem 12" descr="Olhos Tér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571750"/>
            <a:ext cx="2159132" cy="230964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062114"/>
            <a:ext cx="788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►Lave os olhos, em água corrente por no mínimo  15 minutos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►Cubra com curativo úmido estéril.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►Volte a umedecer o curativo a cada 5 minutos.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3837939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CHOQUE ELÉTRICO</a:t>
            </a:r>
          </a:p>
        </p:txBody>
      </p:sp>
      <p:pic>
        <p:nvPicPr>
          <p:cNvPr id="4" name="Imagem 3" descr="queimadura choque elet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82" y="1950074"/>
            <a:ext cx="2655218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4019" y="1851670"/>
            <a:ext cx="75463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/>
              <a:t>►Reconheça a cena e acione, se necessário, a companhia energética local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►Não coloque a mão na vítima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►Desligue a corrente elétrica ou a remova com material não condutor  de energia (plástico)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►Pode provocar parada cardiorrespiratória (fazer RCP)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►Trate as queimaduras como nos demais casos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4510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_1372734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589625"/>
            <a:ext cx="3119438" cy="23395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RADIAÇÃO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48" y="1599853"/>
            <a:ext cx="8713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pt-BR" sz="2000" dirty="0"/>
              <a:t>►Retirá-lo do local, remover as roupas, aplicar  toalhas molhadas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►Aplicar gelo sob as axilas, nos punhos, atrás dos joelhos, laterais do pescoço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►Providenciar a imersão recipiente com água bem fria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►Ingerir líquido, desde que não haja lesões internas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15907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068369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... são contrações musculares, involuntárias e descontroladas, em todo o corpo.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79388" y="1612513"/>
            <a:ext cx="4143404" cy="191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►Lábios azulados/arroxeados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curta, rápida e irregular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►Salivação em excesso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►Contrações musculares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714744" y="4071948"/>
            <a:ext cx="50720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Não tente conter os movimentos da vítima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000364" y="4143386"/>
            <a:ext cx="57150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2571750"/>
            <a:ext cx="2636409" cy="2376105"/>
          </a:xfrm>
          <a:prstGeom prst="rect">
            <a:avLst/>
          </a:prstGeom>
        </p:spPr>
      </p:pic>
      <p:sp>
        <p:nvSpPr>
          <p:cNvPr id="7" name="Seta dobrada 6"/>
          <p:cNvSpPr/>
          <p:nvPr/>
        </p:nvSpPr>
        <p:spPr>
          <a:xfrm flipV="1">
            <a:off x="3265490" y="1906023"/>
            <a:ext cx="576064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2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log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59770"/>
            <a:ext cx="2552700" cy="1790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406" y="1275606"/>
            <a:ext cx="5000660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►Afaste objetos que possam machucá-la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►Proteja a cabeça da vítima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em 5 min. não melhorar procure um médico</a:t>
            </a:r>
            <a:endParaRPr lang="pt-BR" sz="2000" dirty="0"/>
          </a:p>
        </p:txBody>
      </p:sp>
      <p:pic>
        <p:nvPicPr>
          <p:cNvPr id="10" name="Imagem 9" descr="Convulsão Nã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1305" y="1111091"/>
            <a:ext cx="3651538" cy="1193180"/>
          </a:xfrm>
          <a:prstGeom prst="rect">
            <a:avLst/>
          </a:prstGeom>
        </p:spPr>
      </p:pic>
      <p:pic>
        <p:nvPicPr>
          <p:cNvPr id="11" name="Imagem 10" descr="Convulsão Não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1057" y="3696485"/>
            <a:ext cx="3651538" cy="1193180"/>
          </a:xfrm>
          <a:prstGeom prst="rect">
            <a:avLst/>
          </a:prstGeom>
        </p:spPr>
      </p:pic>
      <p:pic>
        <p:nvPicPr>
          <p:cNvPr id="12" name="Imagem 11" descr="Convulsão Não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1305" y="2407608"/>
            <a:ext cx="3651538" cy="119318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3071802" y="3429006"/>
            <a:ext cx="1928826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O que NÃO fazer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072066" y="1071552"/>
            <a:ext cx="357190" cy="3857652"/>
          </a:xfrm>
          <a:prstGeom prst="leftBrace">
            <a:avLst>
              <a:gd name="adj1" fmla="val 67868"/>
              <a:gd name="adj2" fmla="val 685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</p:spTree>
    <p:extLst>
      <p:ext uri="{BB962C8B-B14F-4D97-AF65-F5344CB8AC3E}">
        <p14:creationId xmlns:p14="http://schemas.microsoft.com/office/powerpoint/2010/main" val="38194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71552"/>
            <a:ext cx="271461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Passo a passo</a:t>
            </a:r>
          </a:p>
        </p:txBody>
      </p:sp>
      <p:pic>
        <p:nvPicPr>
          <p:cNvPr id="9" name="Imagem 8" descr="Convulsão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" y="1782510"/>
            <a:ext cx="2645597" cy="1050458"/>
          </a:xfrm>
          <a:prstGeom prst="rect">
            <a:avLst/>
          </a:prstGeom>
        </p:spPr>
      </p:pic>
      <p:pic>
        <p:nvPicPr>
          <p:cNvPr id="10" name="Imagem 9" descr="Convulsão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42792"/>
            <a:ext cx="2645597" cy="1050458"/>
          </a:xfrm>
          <a:prstGeom prst="rect">
            <a:avLst/>
          </a:prstGeom>
        </p:spPr>
      </p:pic>
      <p:pic>
        <p:nvPicPr>
          <p:cNvPr id="11" name="Imagem 10" descr="Convulsão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82" y="3742792"/>
            <a:ext cx="2645597" cy="1050458"/>
          </a:xfrm>
          <a:prstGeom prst="rect">
            <a:avLst/>
          </a:prstGeom>
        </p:spPr>
      </p:pic>
      <p:pic>
        <p:nvPicPr>
          <p:cNvPr id="12" name="Imagem 11" descr="Convulsão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1782510"/>
            <a:ext cx="2645597" cy="1050458"/>
          </a:xfrm>
          <a:prstGeom prst="rect">
            <a:avLst/>
          </a:prstGeom>
        </p:spPr>
      </p:pic>
      <p:pic>
        <p:nvPicPr>
          <p:cNvPr id="14" name="Imagem 13" descr="Convulsão 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1759058"/>
            <a:ext cx="2645597" cy="1050458"/>
          </a:xfrm>
          <a:prstGeom prst="rect">
            <a:avLst/>
          </a:prstGeom>
        </p:spPr>
      </p:pic>
      <p:pic>
        <p:nvPicPr>
          <p:cNvPr id="15" name="Imagem 14" descr="Convulsão 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742792"/>
            <a:ext cx="2645597" cy="105045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1115616" y="3003798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2843808" y="4083918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966806" y="2091715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 rot="10800000">
            <a:off x="4382630" y="3071080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7647466" y="3056754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35742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curativo-prego-no-dedo-pegadinha-brincadeira-14202-MLB2897587869_072012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142990"/>
            <a:ext cx="2000240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428596" y="178593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remova, apenas faça um curativo sobre o ferimento e encaminhe para o socorro especializado.</a:t>
            </a:r>
            <a:endParaRPr lang="pt-BR" sz="2200" dirty="0"/>
          </a:p>
        </p:txBody>
      </p:sp>
      <p:pic>
        <p:nvPicPr>
          <p:cNvPr id="6" name="Imagem 5" descr="ferimento nos olh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71816"/>
            <a:ext cx="1960576" cy="17645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1736" y="350044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o objeto estiver nos olhos, mesmo que seja em apenas um deles, cubra os dois olhos da vítima.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Objetos encravados no corpo</a:t>
            </a:r>
          </a:p>
        </p:txBody>
      </p:sp>
    </p:spTree>
    <p:extLst>
      <p:ext uri="{BB962C8B-B14F-4D97-AF65-F5344CB8AC3E}">
        <p14:creationId xmlns:p14="http://schemas.microsoft.com/office/powerpoint/2010/main" val="1435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576245"/>
            <a:ext cx="914400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 descr="alta tensão sobre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91630"/>
            <a:ext cx="2701534" cy="14579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951644" y="1124951"/>
            <a:ext cx="53194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e sinalize o local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►Acione a companhia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retire as pessoas de dentro do veículo</a:t>
            </a:r>
            <a:endParaRPr lang="pt-BR" sz="2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FIOS ELÉTRICOS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8253"/>
            <a:ext cx="2077924" cy="118218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CaixaDeTexto 9"/>
          <p:cNvSpPr txBox="1"/>
          <p:nvPr/>
        </p:nvSpPr>
        <p:spPr>
          <a:xfrm>
            <a:off x="2951644" y="2558796"/>
            <a:ext cx="5236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tente remover o cabo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distância mínima de 30m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14282" y="3648253"/>
            <a:ext cx="67339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1" dirty="0">
                <a:solidFill>
                  <a:schemeClr val="tx2"/>
                </a:solidFill>
              </a:rPr>
              <a:t>Os ocupantes do veículo NÃO são eletrocutados em razão do fenômeno denominado GAIOLA DE FARADAY que </a:t>
            </a:r>
            <a:r>
              <a:rPr lang="pt-BR" sz="1700" b="1" i="1" dirty="0"/>
              <a:t>dispersa a eletricidade para as extremidades da fuselagem</a:t>
            </a:r>
            <a:r>
              <a:rPr lang="pt-BR" sz="1700" i="1" dirty="0">
                <a:solidFill>
                  <a:schemeClr val="tx2"/>
                </a:solidFill>
              </a:rPr>
              <a:t> neutralizando a eletrificação na parte central ou núcleo do veículo.</a:t>
            </a:r>
          </a:p>
        </p:txBody>
      </p:sp>
    </p:spTree>
    <p:extLst>
      <p:ext uri="{BB962C8B-B14F-4D97-AF65-F5344CB8AC3E}">
        <p14:creationId xmlns:p14="http://schemas.microsoft.com/office/powerpoint/2010/main" val="25210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corris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285866"/>
            <a:ext cx="2143120" cy="2143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707654"/>
            <a:ext cx="63870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precisa ser da área de saúde;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►Deve ser calmo e solidário;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►Ter o controle da situação, não agindo por impulsividade;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ser omisso. Porém, limitar-se a fazer o que sabe.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agir sob risco à sua própria segurança.</a:t>
            </a:r>
            <a:endParaRPr lang="pt-BR" sz="2000" i="1" dirty="0"/>
          </a:p>
        </p:txBody>
      </p:sp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deve ser o Socorrista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0746" y="4393052"/>
            <a:ext cx="763284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Identifique-se</a:t>
            </a:r>
            <a:r>
              <a:rPr lang="pt-BR" dirty="0">
                <a:solidFill>
                  <a:schemeClr val="tx1"/>
                </a:solidFill>
              </a:rPr>
              <a:t> , diga que está ali para ajudar. Conheça e </a:t>
            </a:r>
            <a:r>
              <a:rPr lang="pt-BR" dirty="0">
                <a:solidFill>
                  <a:srgbClr val="FF0000"/>
                </a:solidFill>
              </a:rPr>
              <a:t>respeite os seus limites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SOCORRISTA</a:t>
            </a:r>
          </a:p>
        </p:txBody>
      </p:sp>
      <p:sp>
        <p:nvSpPr>
          <p:cNvPr id="2" name="Divisa 1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695883" y="445079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rot="10800000">
            <a:off x="8490639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4198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motocicl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47805"/>
            <a:ext cx="4089812" cy="1981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2679" y="1552137"/>
            <a:ext cx="7600992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►Faça como nos outros acidentes (Cena, Sinalização, Resgate ...)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a vítima em repouso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►Abra a viseira e a jugular do capacete (presilha)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►Avalie a vítima (ABCDE)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929072"/>
            <a:ext cx="3500462" cy="57150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remova o capacete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451867" y="4000510"/>
            <a:ext cx="357190" cy="42862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MOTOCICLETAS</a:t>
            </a:r>
          </a:p>
        </p:txBody>
      </p:sp>
    </p:spTree>
    <p:extLst>
      <p:ext uri="{BB962C8B-B14F-4D97-AF65-F5344CB8AC3E}">
        <p14:creationId xmlns:p14="http://schemas.microsoft.com/office/powerpoint/2010/main" val="1581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99966"/>
            <a:ext cx="7203575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►Esqueça a idéia de colocar a vítima no primeiro carro que passar 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necessário removê-la, imobilize-a numa maca (improvise)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►Tente minimizar ao máximo os movimentos com a vítima.</a:t>
            </a:r>
            <a:endParaRPr lang="pt-BR" sz="2000" dirty="0"/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►Utilize da ajuda de várias pessoas</a:t>
            </a:r>
          </a:p>
        </p:txBody>
      </p:sp>
      <p:pic>
        <p:nvPicPr>
          <p:cNvPr id="5" name="Imagem 4" descr="transporte 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55" y="2071684"/>
            <a:ext cx="22210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Transporte 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59" y="300037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51520" y="3867894"/>
            <a:ext cx="3500462" cy="857256"/>
          </a:xfrm>
          <a:prstGeom prst="roundRect">
            <a:avLst>
              <a:gd name="adj" fmla="val 1265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Só remova se houver situação de perigo iminente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 rot="10800000">
            <a:off x="1061476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cima 9"/>
          <p:cNvSpPr/>
          <p:nvPr/>
        </p:nvSpPr>
        <p:spPr>
          <a:xfrm rot="10800000">
            <a:off x="1704418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 para cima 10"/>
          <p:cNvSpPr/>
          <p:nvPr/>
        </p:nvSpPr>
        <p:spPr>
          <a:xfrm rot="10800000">
            <a:off x="2347360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40887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91581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Formas diversas</a:t>
            </a:r>
          </a:p>
        </p:txBody>
      </p:sp>
      <p:pic>
        <p:nvPicPr>
          <p:cNvPr id="7" name="Imagem 6" descr="transporte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3095"/>
            <a:ext cx="1524000" cy="1857375"/>
          </a:xfrm>
          <a:prstGeom prst="rect">
            <a:avLst/>
          </a:prstGeom>
        </p:spPr>
      </p:pic>
      <p:pic>
        <p:nvPicPr>
          <p:cNvPr id="9" name="Imagem 8" descr="transporte 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586803"/>
            <a:ext cx="1285884" cy="2357454"/>
          </a:xfrm>
          <a:prstGeom prst="rect">
            <a:avLst/>
          </a:prstGeom>
        </p:spPr>
      </p:pic>
      <p:pic>
        <p:nvPicPr>
          <p:cNvPr id="10" name="Imagem 9" descr="Transporte 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2717336"/>
            <a:ext cx="1071570" cy="2245194"/>
          </a:xfrm>
          <a:prstGeom prst="rect">
            <a:avLst/>
          </a:prstGeom>
        </p:spPr>
      </p:pic>
      <p:pic>
        <p:nvPicPr>
          <p:cNvPr id="11" name="Imagem 10" descr="Transporte 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1647845"/>
            <a:ext cx="1990727" cy="1957363"/>
          </a:xfrm>
          <a:prstGeom prst="rect">
            <a:avLst/>
          </a:prstGeom>
        </p:spPr>
      </p:pic>
      <p:pic>
        <p:nvPicPr>
          <p:cNvPr id="12" name="Imagem 11" descr="Transporte 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1285866"/>
            <a:ext cx="1610602" cy="22145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33453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odutos perigos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457501"/>
            <a:ext cx="3761878" cy="24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321925" y="1203598"/>
            <a:ext cx="6833024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a área, sinalize o local e 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►Utilize pó de serra, cal ou terra para absorver o material</a:t>
            </a:r>
            <a:endParaRPr lang="pt-BR" sz="2200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500444"/>
            <a:ext cx="4143404" cy="78581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acenda isqueiros ou qualquer artefato que possa provocar incêndio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214282" y="3643320"/>
            <a:ext cx="500066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COMBUSTÍVEL NA PISTA</a:t>
            </a:r>
          </a:p>
        </p:txBody>
      </p:sp>
    </p:spTree>
    <p:extLst>
      <p:ext uri="{BB962C8B-B14F-4D97-AF65-F5344CB8AC3E}">
        <p14:creationId xmlns:p14="http://schemas.microsoft.com/office/powerpoint/2010/main" val="4212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214560"/>
            <a:ext cx="3724281" cy="247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23528" y="1239456"/>
            <a:ext cx="58326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►Isole a área, sinalize o local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►Acione o resgate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equipe especializada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57224" y="3147814"/>
            <a:ext cx="39290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Avalie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muito bem os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RISCOS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antes de tentar qualquer coisa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57158" y="3343855"/>
            <a:ext cx="428628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24710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282" y="1096272"/>
            <a:ext cx="87502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►Cuide da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sua segurança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primeiro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lugar.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Proteja-se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evite contato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sangue ou secreções (EPI)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►Boca a boca,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somente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equipamento apropriado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 por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pessoal treinado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ofereça ou aplique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medicamentos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dar líquido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para a vítima com suspeita de lesão interna (mesmo que ela peça)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utilize as técnicas de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garroteamento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torniquete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mexa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num membro fraturado, limite-se a imobilizá-lo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Evite remover a vítima</a:t>
            </a:r>
            <a:r>
              <a:rPr lang="pt-BR" dirty="0">
                <a:latin typeface="Calibri" pitchFamily="34" charset="0"/>
                <a:cs typeface="Calibri" pitchFamily="34" charset="0"/>
              </a:rPr>
              <a:t>. Se inevitável, movimente o mínimo necessário com ela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retirar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movimentar os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veículos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envolvidos, sob a hipótese de prejudicar o trabalho da perícia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</a:rPr>
              <a:t>Não retire</a:t>
            </a:r>
            <a:r>
              <a:rPr lang="pt-BR" dirty="0">
                <a:latin typeface="Calibri" pitchFamily="34" charset="0"/>
              </a:rPr>
              <a:t> o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</a:rPr>
              <a:t>capacete</a:t>
            </a:r>
            <a:r>
              <a:rPr lang="pt-BR" dirty="0">
                <a:latin typeface="Calibri" pitchFamily="34" charset="0"/>
              </a:rPr>
              <a:t> do motociclista acidentado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SAGRADAS</a:t>
            </a:r>
          </a:p>
        </p:txBody>
      </p:sp>
    </p:spTree>
    <p:extLst>
      <p:ext uri="{BB962C8B-B14F-4D97-AF65-F5344CB8AC3E}">
        <p14:creationId xmlns:p14="http://schemas.microsoft.com/office/powerpoint/2010/main" val="28704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MEIO AMBIENTE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537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ndo Polu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563" y="3025418"/>
            <a:ext cx="2374229" cy="186002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Retângulo 12"/>
          <p:cNvSpPr/>
          <p:nvPr/>
        </p:nvSpPr>
        <p:spPr>
          <a:xfrm>
            <a:off x="0" y="1131590"/>
            <a:ext cx="442798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POLUIÇÃO</a:t>
            </a:r>
          </a:p>
        </p:txBody>
      </p:sp>
      <p:pic>
        <p:nvPicPr>
          <p:cNvPr id="6" name="Imagem 5" descr="lixo-no-mund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1751" y="555526"/>
            <a:ext cx="2992249" cy="2896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MEIO AMBIENTE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5563" y="1701979"/>
            <a:ext cx="587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006600"/>
                </a:solidFill>
              </a:rPr>
              <a:t>...é o resultado de qualquer tipo de ação ou obra humana capaz de provocar </a:t>
            </a:r>
            <a:r>
              <a:rPr lang="pt-BR" sz="2000" b="1" i="1" dirty="0">
                <a:solidFill>
                  <a:srgbClr val="006600"/>
                </a:solidFill>
              </a:rPr>
              <a:t>danos ao meio ambiente</a:t>
            </a:r>
            <a:r>
              <a:rPr lang="pt-BR" sz="2000" i="1" dirty="0">
                <a:solidFill>
                  <a:srgbClr val="006600"/>
                </a:solidFill>
              </a:rPr>
              <a:t>.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347864" y="3452023"/>
            <a:ext cx="5615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/>
              <a:t>É a introdução na natureza de substâncias nocivas à saúde humana, aos outros animais e ao próprio ambiente, que </a:t>
            </a:r>
            <a:r>
              <a:rPr lang="pt-BR" sz="2000" b="1" i="1" dirty="0"/>
              <a:t>altera de forma significativa o equilíbrio dos ecossistemas</a:t>
            </a:r>
            <a:r>
              <a:rPr lang="pt-BR" sz="2000" i="1" dirty="0"/>
              <a:t>.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2771800" y="3867894"/>
            <a:ext cx="432048" cy="504056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292080" y="907873"/>
            <a:ext cx="2357454" cy="1785950"/>
            <a:chOff x="285720" y="2071678"/>
            <a:chExt cx="2646577" cy="2071702"/>
          </a:xfrm>
        </p:grpSpPr>
        <p:pic>
          <p:nvPicPr>
            <p:cNvPr id="10" name="Imagem 9" descr="Industria poluind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381516"/>
              <a:ext cx="2646577" cy="1761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7158" y="2071678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Fábricas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850006" y="2571750"/>
            <a:ext cx="2214578" cy="2214578"/>
            <a:chOff x="3071802" y="2214554"/>
            <a:chExt cx="2508936" cy="2428891"/>
          </a:xfrm>
        </p:grpSpPr>
        <p:pic>
          <p:nvPicPr>
            <p:cNvPr id="14" name="Imagem 13" descr="poluição 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2561028"/>
              <a:ext cx="2508936" cy="2082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3143240" y="2214554"/>
              <a:ext cx="2357454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Veículos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588224" y="2897423"/>
            <a:ext cx="2357454" cy="1928826"/>
            <a:chOff x="5687513" y="3429000"/>
            <a:chExt cx="2671185" cy="2428892"/>
          </a:xfrm>
        </p:grpSpPr>
        <p:pic>
          <p:nvPicPr>
            <p:cNvPr id="17" name="Imagem 16" descr="Lixã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513" y="3929066"/>
              <a:ext cx="2671185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5786446" y="3429000"/>
              <a:ext cx="2428892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Lixões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75705" y="1766775"/>
            <a:ext cx="2357454" cy="1448792"/>
            <a:chOff x="357158" y="4071942"/>
            <a:chExt cx="2714644" cy="1877402"/>
          </a:xfrm>
        </p:grpSpPr>
        <p:pic>
          <p:nvPicPr>
            <p:cNvPr id="20" name="Imagem 19" descr="Pedestre jogando lixo na ru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596" y="4433906"/>
              <a:ext cx="2643206" cy="1515438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57158" y="4071942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Pessoas</a:t>
              </a: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São os GERADORES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20612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579584" y="1142990"/>
            <a:ext cx="3420912" cy="3126684"/>
            <a:chOff x="285721" y="2071678"/>
            <a:chExt cx="3420912" cy="3126684"/>
          </a:xfrm>
        </p:grpSpPr>
        <p:pic>
          <p:nvPicPr>
            <p:cNvPr id="19" name="Imagem 18" descr="poluição do 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1" y="2571743"/>
              <a:ext cx="3420912" cy="26266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353211" y="2071678"/>
              <a:ext cx="3290095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Ar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786314" y="1714494"/>
            <a:ext cx="3643338" cy="3105428"/>
            <a:chOff x="4143372" y="3071810"/>
            <a:chExt cx="3643338" cy="3105428"/>
          </a:xfrm>
        </p:grpSpPr>
        <p:pic>
          <p:nvPicPr>
            <p:cNvPr id="24" name="Imagem 23" descr="Poluicao sonor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4810" y="3571875"/>
              <a:ext cx="3571900" cy="2605363"/>
            </a:xfrm>
            <a:prstGeom prst="rect">
              <a:avLst/>
            </a:prstGeom>
          </p:spPr>
        </p:pic>
        <p:sp>
          <p:nvSpPr>
            <p:cNvPr id="25" name="Retângulo de cantos arredondados 24"/>
            <p:cNvSpPr/>
            <p:nvPr/>
          </p:nvSpPr>
          <p:spPr>
            <a:xfrm>
              <a:off x="4143372" y="3071810"/>
              <a:ext cx="3643338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Sonora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Principais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26854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proceder diante de um acidente</a:t>
            </a:r>
          </a:p>
        </p:txBody>
      </p:sp>
      <p:pic>
        <p:nvPicPr>
          <p:cNvPr id="9" name="Imagem 8" descr="primeiros socorro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207" y="1203598"/>
            <a:ext cx="33449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24814" y="1556249"/>
            <a:ext cx="486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►Faça uma análise panorâmica da situação;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►Identifique e elimine riscos secundários;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 seu veículo em local seguro;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►Sinalize o local;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►Chame o socorro especializado.</a:t>
            </a:r>
            <a:endParaRPr lang="pt-BR" sz="2000" i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21987" y="3939902"/>
            <a:ext cx="75009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 primeiros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cinco minutos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são de vital importância para as vítimas.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perca tempo!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8943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26416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oluentes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984" y="1923678"/>
            <a:ext cx="3600000" cy="255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POLUENTES...</a:t>
            </a:r>
          </a:p>
        </p:txBody>
      </p:sp>
      <p:sp>
        <p:nvSpPr>
          <p:cNvPr id="2" name="Elipse 1"/>
          <p:cNvSpPr/>
          <p:nvPr/>
        </p:nvSpPr>
        <p:spPr>
          <a:xfrm>
            <a:off x="4513742" y="239335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reto 3"/>
          <p:cNvCxnSpPr>
            <a:stCxn id="2" idx="7"/>
            <a:endCxn id="5" idx="2"/>
          </p:cNvCxnSpPr>
          <p:nvPr/>
        </p:nvCxnSpPr>
        <p:spPr>
          <a:xfrm flipV="1">
            <a:off x="4882518" y="1342842"/>
            <a:ext cx="2051460" cy="10821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5997874" y="805993"/>
            <a:ext cx="1872208" cy="536849"/>
          </a:xfrm>
          <a:prstGeom prst="rect">
            <a:avLst/>
          </a:prstGeom>
          <a:solidFill>
            <a:srgbClr val="FF995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Carbono</a:t>
            </a:r>
          </a:p>
        </p:txBody>
      </p:sp>
      <p:sp>
        <p:nvSpPr>
          <p:cNvPr id="12" name="Elipse 11"/>
          <p:cNvSpPr/>
          <p:nvPr/>
        </p:nvSpPr>
        <p:spPr>
          <a:xfrm>
            <a:off x="3997070" y="2358188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4" name="Conector reto 13"/>
          <p:cNvCxnSpPr>
            <a:stCxn id="12" idx="2"/>
          </p:cNvCxnSpPr>
          <p:nvPr/>
        </p:nvCxnSpPr>
        <p:spPr>
          <a:xfrm flipH="1" flipV="1">
            <a:off x="2160500" y="2031548"/>
            <a:ext cx="1836570" cy="434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288292" y="1699423"/>
            <a:ext cx="1872208" cy="536849"/>
          </a:xfrm>
          <a:prstGeom prst="rect">
            <a:avLst/>
          </a:prstGeom>
          <a:solidFill>
            <a:srgbClr val="C87137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Gás Metano</a:t>
            </a:r>
          </a:p>
        </p:txBody>
      </p:sp>
      <p:sp>
        <p:nvSpPr>
          <p:cNvPr id="19" name="Elipse 18"/>
          <p:cNvSpPr/>
          <p:nvPr/>
        </p:nvSpPr>
        <p:spPr>
          <a:xfrm>
            <a:off x="5732864" y="279358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6164912" y="2353893"/>
            <a:ext cx="666636" cy="547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6831548" y="2031548"/>
            <a:ext cx="1872208" cy="536849"/>
          </a:xfrm>
          <a:prstGeom prst="rect">
            <a:avLst/>
          </a:prstGeom>
          <a:solidFill>
            <a:srgbClr val="CC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Clorofluorcarbono</a:t>
            </a:r>
          </a:p>
        </p:txBody>
      </p:sp>
      <p:cxnSp>
        <p:nvCxnSpPr>
          <p:cNvPr id="25" name="Conector reto 24"/>
          <p:cNvCxnSpPr/>
          <p:nvPr/>
        </p:nvCxnSpPr>
        <p:spPr>
          <a:xfrm flipV="1">
            <a:off x="5364088" y="3405696"/>
            <a:ext cx="1467460" cy="241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6831548" y="3137271"/>
            <a:ext cx="1872208" cy="53684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Material Particulado</a:t>
            </a:r>
          </a:p>
        </p:txBody>
      </p:sp>
      <p:sp>
        <p:nvSpPr>
          <p:cNvPr id="29" name="Elipse 28"/>
          <p:cNvSpPr/>
          <p:nvPr/>
        </p:nvSpPr>
        <p:spPr>
          <a:xfrm>
            <a:off x="2915816" y="376378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>
            <a:stCxn id="44" idx="2"/>
            <a:endCxn id="34" idx="3"/>
          </p:cNvCxnSpPr>
          <p:nvPr/>
        </p:nvCxnSpPr>
        <p:spPr>
          <a:xfrm flipH="1" flipV="1">
            <a:off x="2338699" y="2970158"/>
            <a:ext cx="1305933" cy="136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265491" y="3868949"/>
            <a:ext cx="1872208" cy="536849"/>
          </a:xfrm>
          <a:prstGeom prst="rect">
            <a:avLst/>
          </a:prstGeom>
          <a:solidFill>
            <a:srgbClr val="00D4AA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Ozônio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66491" y="2701733"/>
            <a:ext cx="1872208" cy="536849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Enxofre</a:t>
            </a:r>
          </a:p>
        </p:txBody>
      </p:sp>
      <p:cxnSp>
        <p:nvCxnSpPr>
          <p:cNvPr id="36" name="Conector reto 35"/>
          <p:cNvCxnSpPr>
            <a:stCxn id="29" idx="2"/>
            <a:endCxn id="32" idx="3"/>
          </p:cNvCxnSpPr>
          <p:nvPr/>
        </p:nvCxnSpPr>
        <p:spPr>
          <a:xfrm flipH="1">
            <a:off x="2137699" y="3871801"/>
            <a:ext cx="778117" cy="265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/>
          <p:cNvSpPr/>
          <p:nvPr/>
        </p:nvSpPr>
        <p:spPr>
          <a:xfrm>
            <a:off x="3707904" y="418977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H="1" flipV="1">
            <a:off x="4119021" y="4339256"/>
            <a:ext cx="2520080" cy="2040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6639101" y="4242994"/>
            <a:ext cx="1872208" cy="536849"/>
          </a:xfrm>
          <a:prstGeom prst="rect">
            <a:avLst/>
          </a:prstGeom>
          <a:solidFill>
            <a:srgbClr val="A0892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Óxido de Nitrogênio</a:t>
            </a:r>
          </a:p>
        </p:txBody>
      </p:sp>
      <p:sp>
        <p:nvSpPr>
          <p:cNvPr id="44" name="Elipse 43"/>
          <p:cNvSpPr/>
          <p:nvPr/>
        </p:nvSpPr>
        <p:spPr>
          <a:xfrm>
            <a:off x="3644632" y="2998587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3854" y="1090085"/>
            <a:ext cx="437647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Elementos causadores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323908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  <p:bldP spid="18" grpId="0" animBg="1"/>
      <p:bldP spid="19" grpId="0" animBg="1"/>
      <p:bldP spid="22" grpId="0" animBg="1"/>
      <p:bldP spid="27" grpId="0" animBg="1"/>
      <p:bldP spid="29" grpId="0" animBg="1"/>
      <p:bldP spid="32" grpId="0" animBg="1"/>
      <p:bldP spid="34" grpId="0" animBg="1"/>
      <p:bldP spid="38" grpId="0" animBg="1"/>
      <p:bldP spid="41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42844" y="1214428"/>
            <a:ext cx="2143140" cy="2214578"/>
            <a:chOff x="353211" y="2071678"/>
            <a:chExt cx="2432839" cy="2547942"/>
          </a:xfrm>
        </p:grpSpPr>
        <p:pic>
          <p:nvPicPr>
            <p:cNvPr id="10" name="Imagem 9" descr="Poluição do sol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19314"/>
            </a:xfrm>
            <a:prstGeom prst="rect">
              <a:avLst/>
            </a:prstGeom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Solo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164288" y="2680550"/>
            <a:ext cx="1857388" cy="2143140"/>
            <a:chOff x="3071802" y="3857628"/>
            <a:chExt cx="2071702" cy="2384859"/>
          </a:xfrm>
        </p:grpSpPr>
        <p:pic>
          <p:nvPicPr>
            <p:cNvPr id="13" name="Imagem 12" descr="poluição radioativ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40" y="4500570"/>
              <a:ext cx="1943096" cy="1741917"/>
            </a:xfrm>
            <a:prstGeom prst="rect">
              <a:avLst/>
            </a:prstGeom>
          </p:spPr>
        </p:pic>
        <p:sp>
          <p:nvSpPr>
            <p:cNvPr id="14" name="Retângulo de cantos arredondados 13"/>
            <p:cNvSpPr/>
            <p:nvPr/>
          </p:nvSpPr>
          <p:spPr>
            <a:xfrm>
              <a:off x="3071802" y="3857628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Radioativa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14876" y="1142990"/>
            <a:ext cx="2357454" cy="1996504"/>
            <a:chOff x="4857752" y="1500174"/>
            <a:chExt cx="2714644" cy="2067924"/>
          </a:xfrm>
        </p:grpSpPr>
        <p:pic>
          <p:nvPicPr>
            <p:cNvPr id="16" name="Imagem 15" descr="Poluição visu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7752" y="1831285"/>
              <a:ext cx="2714644" cy="1736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4929190" y="1500174"/>
              <a:ext cx="2571768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Visual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500298" y="2071684"/>
            <a:ext cx="2071702" cy="2714644"/>
            <a:chOff x="3143240" y="2214554"/>
            <a:chExt cx="2071702" cy="2786082"/>
          </a:xfrm>
        </p:grpSpPr>
        <p:pic>
          <p:nvPicPr>
            <p:cNvPr id="20" name="Imagem 19" descr="Poluição da águ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7382" y="3000372"/>
              <a:ext cx="2000264" cy="2000264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143240" y="2214554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da Água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297393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Tempo de DECOMPOSIÇÃO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40531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PAPEL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3 a 6 meses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845" r="85870" b="80257"/>
          <a:stretch/>
        </p:blipFill>
        <p:spPr>
          <a:xfrm>
            <a:off x="406761" y="2211710"/>
            <a:ext cx="954901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Retângulo de cantos arredondados 35"/>
          <p:cNvSpPr/>
          <p:nvPr/>
        </p:nvSpPr>
        <p:spPr>
          <a:xfrm>
            <a:off x="1805025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COPO E LATA 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 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 ANOS</a:t>
            </a: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238807" y="1640302"/>
            <a:ext cx="134524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BIODEGRADÁVEL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 ano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2664" r="30212" b="82437"/>
          <a:stretch>
            <a:fillRect/>
          </a:stretch>
        </p:blipFill>
        <p:spPr>
          <a:xfrm>
            <a:off x="3354084" y="2289839"/>
            <a:ext cx="1127478" cy="724808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Retângulo de cantos arredondados 40"/>
          <p:cNvSpPr/>
          <p:nvPr/>
        </p:nvSpPr>
        <p:spPr>
          <a:xfrm>
            <a:off x="1805025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GUIMBA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CIGARRO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 anos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8" t="3274" r="2650" b="81828"/>
          <a:stretch>
            <a:fillRect/>
          </a:stretch>
        </p:blipFill>
        <p:spPr>
          <a:xfrm>
            <a:off x="1862388" y="3930857"/>
            <a:ext cx="1008112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Retângulo de cantos arredondados 42"/>
          <p:cNvSpPr/>
          <p:nvPr/>
        </p:nvSpPr>
        <p:spPr>
          <a:xfrm>
            <a:off x="4829361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CHICLETES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 anos</a:t>
            </a: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40048" r="86611" b="45054"/>
          <a:stretch>
            <a:fillRect/>
          </a:stretch>
        </p:blipFill>
        <p:spPr>
          <a:xfrm>
            <a:off x="5019919" y="236657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" name="Retângulo de cantos arredondados 44"/>
          <p:cNvSpPr/>
          <p:nvPr/>
        </p:nvSpPr>
        <p:spPr>
          <a:xfrm>
            <a:off x="7695128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200 anos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1" t="76300" r="5008" b="8802"/>
          <a:stretch>
            <a:fillRect/>
          </a:stretch>
        </p:blipFill>
        <p:spPr>
          <a:xfrm>
            <a:off x="7902531" y="2285632"/>
            <a:ext cx="745779" cy="791639"/>
          </a:xfrm>
          <a:custGeom>
            <a:avLst/>
            <a:gdLst>
              <a:gd name="connsiteX0" fmla="*/ 0 w 610529"/>
              <a:gd name="connsiteY0" fmla="*/ 0 h 648072"/>
              <a:gd name="connsiteX1" fmla="*/ 610529 w 610529"/>
              <a:gd name="connsiteY1" fmla="*/ 0 h 648072"/>
              <a:gd name="connsiteX2" fmla="*/ 610529 w 610529"/>
              <a:gd name="connsiteY2" fmla="*/ 648072 h 648072"/>
              <a:gd name="connsiteX3" fmla="*/ 0 w 610529"/>
              <a:gd name="connsiteY3" fmla="*/ 648072 h 648072"/>
              <a:gd name="connsiteX4" fmla="*/ 0 w 6105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529" h="648072">
                <a:moveTo>
                  <a:pt x="0" y="0"/>
                </a:moveTo>
                <a:lnTo>
                  <a:pt x="610529" y="0"/>
                </a:lnTo>
                <a:lnTo>
                  <a:pt x="6105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Retângulo de cantos arredondados 46"/>
          <p:cNvSpPr/>
          <p:nvPr/>
        </p:nvSpPr>
        <p:spPr>
          <a:xfrm>
            <a:off x="360680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ISOPOR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 anos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76147" r="85873" b="8955"/>
          <a:stretch>
            <a:fillRect/>
          </a:stretch>
        </p:blipFill>
        <p:spPr>
          <a:xfrm>
            <a:off x="460084" y="3942735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9" name="Retângulo de cantos arredondados 48"/>
          <p:cNvSpPr/>
          <p:nvPr/>
        </p:nvSpPr>
        <p:spPr>
          <a:xfrm>
            <a:off x="3220027" y="3293806"/>
            <a:ext cx="136402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DESCARTÁVEL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75686" r="57618" b="9415"/>
          <a:stretch>
            <a:fillRect/>
          </a:stretch>
        </p:blipFill>
        <p:spPr>
          <a:xfrm>
            <a:off x="3431712" y="3942735"/>
            <a:ext cx="1020061" cy="715424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1" name="Retângulo de cantos arredondados 50"/>
          <p:cNvSpPr/>
          <p:nvPr/>
        </p:nvSpPr>
        <p:spPr>
          <a:xfrm>
            <a:off x="7697634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VIDRO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4000 anos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9" t="76147" r="30209" b="8955"/>
          <a:stretch>
            <a:fillRect/>
          </a:stretch>
        </p:blipFill>
        <p:spPr>
          <a:xfrm>
            <a:off x="7794532" y="4039948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Retângulo de cantos arredondados 52"/>
          <p:cNvSpPr/>
          <p:nvPr/>
        </p:nvSpPr>
        <p:spPr>
          <a:xfrm>
            <a:off x="6269521" y="1656039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AÇO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10 anos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40157" r="59099" b="44945"/>
          <a:stretch>
            <a:fillRect/>
          </a:stretch>
        </p:blipFill>
        <p:spPr>
          <a:xfrm>
            <a:off x="6412555" y="235741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tângulo de cantos arredondados 54"/>
          <p:cNvSpPr/>
          <p:nvPr/>
        </p:nvSpPr>
        <p:spPr>
          <a:xfrm>
            <a:off x="6269521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ALUMÍNIO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500 anos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9" t="40157" r="3300" b="44945"/>
          <a:stretch>
            <a:fillRect/>
          </a:stretch>
        </p:blipFill>
        <p:spPr>
          <a:xfrm>
            <a:off x="6422162" y="4003088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7" name="Retângulo de cantos arredondados 56"/>
          <p:cNvSpPr/>
          <p:nvPr/>
        </p:nvSpPr>
        <p:spPr>
          <a:xfrm>
            <a:off x="4828989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PNEU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33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27" y="3804588"/>
            <a:ext cx="914737" cy="85375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4" t="41384" r="31695" b="47303"/>
          <a:stretch>
            <a:fillRect/>
          </a:stretch>
        </p:blipFill>
        <p:spPr>
          <a:xfrm>
            <a:off x="1860006" y="2363397"/>
            <a:ext cx="932658" cy="561398"/>
          </a:xfrm>
          <a:custGeom>
            <a:avLst/>
            <a:gdLst>
              <a:gd name="connsiteX0" fmla="*/ 0 w 817556"/>
              <a:gd name="connsiteY0" fmla="*/ 0 h 492114"/>
              <a:gd name="connsiteX1" fmla="*/ 817556 w 817556"/>
              <a:gd name="connsiteY1" fmla="*/ 0 h 492114"/>
              <a:gd name="connsiteX2" fmla="*/ 817556 w 817556"/>
              <a:gd name="connsiteY2" fmla="*/ 492114 h 492114"/>
              <a:gd name="connsiteX3" fmla="*/ 0 w 817556"/>
              <a:gd name="connsiteY3" fmla="*/ 492114 h 492114"/>
              <a:gd name="connsiteX4" fmla="*/ 0 w 817556"/>
              <a:gd name="connsiteY4" fmla="*/ 0 h 4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492114">
                <a:moveTo>
                  <a:pt x="0" y="0"/>
                </a:moveTo>
                <a:lnTo>
                  <a:pt x="817556" y="0"/>
                </a:lnTo>
                <a:lnTo>
                  <a:pt x="817556" y="492114"/>
                </a:lnTo>
                <a:lnTo>
                  <a:pt x="0" y="4921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78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Monóxido de Carbono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347864" y="2810459"/>
            <a:ext cx="2071702" cy="1928826"/>
            <a:chOff x="353211" y="2071678"/>
            <a:chExt cx="2432839" cy="2552173"/>
          </a:xfrm>
        </p:grpSpPr>
        <p:pic>
          <p:nvPicPr>
            <p:cNvPr id="22" name="Imagem 21" descr="monoxido de carbono 4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23545"/>
            </a:xfrm>
            <a:prstGeom prst="rect">
              <a:avLst/>
            </a:prstGeom>
          </p:spPr>
        </p:pic>
        <p:sp>
          <p:nvSpPr>
            <p:cNvPr id="23" name="Retângulo de cantos arredondados 22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LETAL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5422" y="1978984"/>
            <a:ext cx="3000396" cy="2000264"/>
            <a:chOff x="3143239" y="3369879"/>
            <a:chExt cx="2780521" cy="2202261"/>
          </a:xfrm>
        </p:grpSpPr>
        <p:pic>
          <p:nvPicPr>
            <p:cNvPr id="25" name="Imagem 24" descr="Monoxido de Carbon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39" y="3714752"/>
              <a:ext cx="2780521" cy="1857388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26" name="Retângulo de cantos arredondados 25"/>
            <p:cNvSpPr/>
            <p:nvPr/>
          </p:nvSpPr>
          <p:spPr>
            <a:xfrm>
              <a:off x="3213915" y="3369879"/>
              <a:ext cx="2572531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Imperceptível</a:t>
              </a:r>
            </a:p>
          </p:txBody>
        </p:sp>
      </p:grpSp>
      <p:pic>
        <p:nvPicPr>
          <p:cNvPr id="13" name="Imagem 12" descr="Carro Grag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740934"/>
            <a:ext cx="2786060" cy="2067876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5004048" y="699542"/>
            <a:ext cx="3866180" cy="1584176"/>
          </a:xfrm>
          <a:prstGeom prst="roundRect">
            <a:avLst>
              <a:gd name="adj" fmla="val 581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>
                <a:solidFill>
                  <a:srgbClr val="FF0000"/>
                </a:solidFill>
              </a:rPr>
              <a:t>PERIGO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Ao funcionar o motor do veículo NÃO fique parado em </a:t>
            </a:r>
            <a:r>
              <a:rPr lang="pt-BR" dirty="0">
                <a:solidFill>
                  <a:srgbClr val="C00000"/>
                </a:solidFill>
              </a:rPr>
              <a:t>ambiente fechado</a:t>
            </a:r>
            <a:r>
              <a:rPr lang="pt-BR" dirty="0">
                <a:solidFill>
                  <a:schemeClr val="tx1"/>
                </a:solidFill>
              </a:rPr>
              <a:t>, o gás acumulado pode causar MORTE.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681537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7308304" y="2400148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780123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86627" y="1448355"/>
            <a:ext cx="255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►Trata-se de um gás...</a:t>
            </a:r>
          </a:p>
        </p:txBody>
      </p:sp>
    </p:spTree>
    <p:extLst>
      <p:ext uri="{BB962C8B-B14F-4D97-AF65-F5344CB8AC3E}">
        <p14:creationId xmlns:p14="http://schemas.microsoft.com/office/powerpoint/2010/main" val="28453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Carbono – CO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3" name="Imagem 12" descr="efeito estuf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571618"/>
            <a:ext cx="3857621" cy="3371622"/>
          </a:xfrm>
          <a:prstGeom prst="rect">
            <a:avLst/>
          </a:prstGeom>
        </p:spPr>
      </p:pic>
      <p:grpSp>
        <p:nvGrpSpPr>
          <p:cNvPr id="16" name="Grupo 21"/>
          <p:cNvGrpSpPr/>
          <p:nvPr/>
        </p:nvGrpSpPr>
        <p:grpSpPr>
          <a:xfrm>
            <a:off x="7429520" y="2857496"/>
            <a:ext cx="1571636" cy="2000270"/>
            <a:chOff x="4143373" y="2143116"/>
            <a:chExt cx="2143140" cy="2575047"/>
          </a:xfrm>
        </p:grpSpPr>
        <p:pic>
          <p:nvPicPr>
            <p:cNvPr id="17" name="Imagem 16" descr="aquecimento glob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020" y="2898440"/>
              <a:ext cx="2036055" cy="1819723"/>
            </a:xfrm>
            <a:prstGeom prst="rect">
              <a:avLst/>
            </a:prstGeom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143373" y="2143116"/>
              <a:ext cx="2143140" cy="642942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Aquecimento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Global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643570" y="1928802"/>
            <a:ext cx="1643074" cy="2428898"/>
            <a:chOff x="5643570" y="2857496"/>
            <a:chExt cx="1959831" cy="3348041"/>
          </a:xfrm>
        </p:grpSpPr>
        <p:pic>
          <p:nvPicPr>
            <p:cNvPr id="20" name="Imagem 19" descr="Derretimento das geleir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3570" y="3571876"/>
              <a:ext cx="1959831" cy="26336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5715008" y="2857496"/>
              <a:ext cx="1785950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Geleiras e Fauna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000496" y="1071552"/>
            <a:ext cx="1428760" cy="2143158"/>
            <a:chOff x="3143240" y="2714620"/>
            <a:chExt cx="1714512" cy="2780588"/>
          </a:xfrm>
        </p:grpSpPr>
        <p:pic>
          <p:nvPicPr>
            <p:cNvPr id="27" name="Imagem 26" descr="efeito estufa 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40" y="3500438"/>
              <a:ext cx="1714512" cy="1994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3143240" y="2714620"/>
              <a:ext cx="1714511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Efeito Estufa</a:t>
              </a:r>
            </a:p>
          </p:txBody>
        </p:sp>
      </p:grpSp>
      <p:pic>
        <p:nvPicPr>
          <p:cNvPr id="31" name="Imagem 30" descr="ensolaçã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3761632"/>
            <a:ext cx="1214446" cy="11675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</p:spTree>
    <p:extLst>
      <p:ext uri="{BB962C8B-B14F-4D97-AF65-F5344CB8AC3E}">
        <p14:creationId xmlns:p14="http://schemas.microsoft.com/office/powerpoint/2010/main" val="40472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41532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Enxofre – SO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55286" y="1635646"/>
            <a:ext cx="3786214" cy="3214710"/>
            <a:chOff x="785786" y="2357430"/>
            <a:chExt cx="4126232" cy="3730946"/>
          </a:xfrm>
        </p:grpSpPr>
        <p:pic>
          <p:nvPicPr>
            <p:cNvPr id="16" name="Imagem 15" descr="chuva ácida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2857496"/>
              <a:ext cx="4126232" cy="3230880"/>
            </a:xfrm>
            <a:prstGeom prst="rect">
              <a:avLst/>
            </a:prstGeom>
          </p:spPr>
        </p:pic>
        <p:sp>
          <p:nvSpPr>
            <p:cNvPr id="19" name="Retângulo de cantos arredondados 18"/>
            <p:cNvSpPr/>
            <p:nvPr/>
          </p:nvSpPr>
          <p:spPr>
            <a:xfrm>
              <a:off x="785786" y="2357430"/>
              <a:ext cx="4071966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Chuva Ácida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300192" y="699542"/>
            <a:ext cx="2214578" cy="2001243"/>
            <a:chOff x="5929322" y="2143116"/>
            <a:chExt cx="2214578" cy="2001243"/>
          </a:xfrm>
        </p:grpSpPr>
        <p:pic>
          <p:nvPicPr>
            <p:cNvPr id="23" name="Imagem 22" descr="desertificação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2477013"/>
              <a:ext cx="2214578" cy="1667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6000760" y="2143116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Desertificação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00192" y="2943819"/>
            <a:ext cx="2286017" cy="1928826"/>
            <a:chOff x="4912344" y="4214818"/>
            <a:chExt cx="2286017" cy="1928826"/>
          </a:xfrm>
        </p:grpSpPr>
        <p:pic>
          <p:nvPicPr>
            <p:cNvPr id="26" name="Imagem 25" descr="estrutura corroíd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344" y="4595053"/>
              <a:ext cx="2286017" cy="1548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tângulo de cantos arredondados 27"/>
            <p:cNvSpPr/>
            <p:nvPr/>
          </p:nvSpPr>
          <p:spPr>
            <a:xfrm>
              <a:off x="5000628" y="421481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Corrosão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4683147" y="2027078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7"/>
          <p:cNvSpPr/>
          <p:nvPr/>
        </p:nvSpPr>
        <p:spPr>
          <a:xfrm>
            <a:off x="4708778" y="3597706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5600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Clorofluorcabono – Gás CFC</a:t>
            </a:r>
            <a:endParaRPr lang="pt-BR" sz="2000" b="1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97184" y="1514345"/>
            <a:ext cx="3714776" cy="3357586"/>
            <a:chOff x="428596" y="2285992"/>
            <a:chExt cx="4247474" cy="3571900"/>
          </a:xfrm>
        </p:grpSpPr>
        <p:pic>
          <p:nvPicPr>
            <p:cNvPr id="17" name="Imagem 16" descr="camada de ozoni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596" y="2714620"/>
              <a:ext cx="4247474" cy="314327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28596" y="2285992"/>
              <a:ext cx="4214842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Camada de Ozônio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012160" y="792741"/>
            <a:ext cx="2255768" cy="1782762"/>
            <a:chOff x="4357686" y="2071678"/>
            <a:chExt cx="2255768" cy="1782762"/>
          </a:xfrm>
        </p:grpSpPr>
        <p:pic>
          <p:nvPicPr>
            <p:cNvPr id="21" name="Imagem 20" descr="ar condiciona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7686" y="2357430"/>
              <a:ext cx="2255768" cy="1497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4429124" y="207167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Ar Condicionado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005990" y="2896791"/>
            <a:ext cx="2357454" cy="1949147"/>
            <a:chOff x="6286512" y="3813486"/>
            <a:chExt cx="2001967" cy="1806271"/>
          </a:xfrm>
        </p:grpSpPr>
        <p:pic>
          <p:nvPicPr>
            <p:cNvPr id="27" name="Imagem 26" descr="cf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12" y="4143380"/>
              <a:ext cx="2001967" cy="147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tângulo de cantos arredondados 28"/>
            <p:cNvSpPr/>
            <p:nvPr/>
          </p:nvSpPr>
          <p:spPr>
            <a:xfrm>
              <a:off x="6429388" y="3813486"/>
              <a:ext cx="1704988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Aerosóis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esquerda 1"/>
          <p:cNvSpPr/>
          <p:nvPr/>
        </p:nvSpPr>
        <p:spPr>
          <a:xfrm>
            <a:off x="4788024" y="1917255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a esquerda 18"/>
          <p:cNvSpPr/>
          <p:nvPr/>
        </p:nvSpPr>
        <p:spPr>
          <a:xfrm>
            <a:off x="4860032" y="3608787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1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oluição sonora.jpg"/>
          <p:cNvPicPr>
            <a:picLocks noChangeAspect="1"/>
          </p:cNvPicPr>
          <p:nvPr/>
        </p:nvPicPr>
        <p:blipFill rotWithShape="1">
          <a:blip r:embed="rId3" cstate="print"/>
          <a:srcRect t="9123" b="8784"/>
          <a:stretch/>
        </p:blipFill>
        <p:spPr>
          <a:xfrm flipH="1">
            <a:off x="184986" y="1419622"/>
            <a:ext cx="2152986" cy="194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ela 24"/>
          <p:cNvGraphicFramePr>
            <a:graphicFrameLocks noGrp="1"/>
          </p:cNvGraphicFramePr>
          <p:nvPr/>
        </p:nvGraphicFramePr>
        <p:xfrm>
          <a:off x="2643174" y="1282873"/>
          <a:ext cx="6286544" cy="207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Decibéis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Exemplo de Situação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Até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55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Conversação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normal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Tranquilo,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sem males 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56 a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Secador de cabelo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Estressante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+ de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Fogos de artifício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imediatos e irreversíveis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Imagem 22" descr="mul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462" y="3650415"/>
            <a:ext cx="1997335" cy="12636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4" name="Retângulo de cantos arredondados 23"/>
          <p:cNvSpPr/>
          <p:nvPr/>
        </p:nvSpPr>
        <p:spPr>
          <a:xfrm>
            <a:off x="2267744" y="4081661"/>
            <a:ext cx="4143404" cy="714380"/>
          </a:xfrm>
          <a:prstGeom prst="roundRect">
            <a:avLst>
              <a:gd name="adj" fmla="val 8005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Infração Grave – 5 Pontos – R$ 195,23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255248" y="4067911"/>
            <a:ext cx="2964823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228 CTB; Res. 624/16 CONTRAN</a:t>
            </a:r>
          </a:p>
        </p:txBody>
      </p:sp>
      <p:sp>
        <p:nvSpPr>
          <p:cNvPr id="12" name="Divisa 11"/>
          <p:cNvSpPr/>
          <p:nvPr/>
        </p:nvSpPr>
        <p:spPr>
          <a:xfrm>
            <a:off x="162480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26761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91042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SONORA</a:t>
            </a:r>
          </a:p>
        </p:txBody>
      </p:sp>
    </p:spTree>
    <p:extLst>
      <p:ext uri="{BB962C8B-B14F-4D97-AF65-F5344CB8AC3E}">
        <p14:creationId xmlns:p14="http://schemas.microsoft.com/office/powerpoint/2010/main" val="400772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2" grpId="0" animBg="1"/>
      <p:bldP spid="15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771800" y="1347614"/>
            <a:ext cx="6250622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►Desligar o motor nas paradas prolongadas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►Manter em dia a Revisão e Manutenção do veículo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►Observar a vida útil dos filtros de ar e de óleo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►Verificar o estado de conservação do escapamento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utilizar equipamentos sonoros indevidamente</a:t>
            </a:r>
          </a:p>
        </p:txBody>
      </p:sp>
      <p:pic>
        <p:nvPicPr>
          <p:cNvPr id="15" name="Imagem 14" descr="motorista sustentá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" y="1041489"/>
            <a:ext cx="2590800" cy="3857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4558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26224" y="1111091"/>
            <a:ext cx="5303031" cy="642942"/>
          </a:xfrm>
          <a:prstGeom prst="roundRect">
            <a:avLst>
              <a:gd name="adj" fmla="val 102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o veículo para arremessar, sobre os pedestres, água ou detritos.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643570" y="1111091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26224" y="1896909"/>
            <a:ext cx="5303031" cy="642942"/>
          </a:xfrm>
          <a:prstGeom prst="roundRect">
            <a:avLst>
              <a:gd name="adj" fmla="val 70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Atirar ou abandonar, na via, objetos ou substâncias.</a:t>
            </a:r>
          </a:p>
          <a:p>
            <a:pPr algn="just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43570" y="1896909"/>
            <a:ext cx="3286148" cy="642942"/>
          </a:xfrm>
          <a:prstGeom prst="roundRect">
            <a:avLst>
              <a:gd name="adj" fmla="val 918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26224" y="2682727"/>
            <a:ext cx="5303031" cy="642942"/>
          </a:xfrm>
          <a:prstGeom prst="roundRect">
            <a:avLst>
              <a:gd name="adj" fmla="val 91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a buzina de forma prolongada ou sucessiva, ou nos horários e locais proibidos.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643570" y="2682727"/>
            <a:ext cx="3286148" cy="642942"/>
          </a:xfrm>
          <a:prstGeom prst="roundRect">
            <a:avLst>
              <a:gd name="adj" fmla="val 8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Pontos / R$ 88,38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26224" y="3468545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equipamentos de som com frequência acima do permitido.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643570" y="3468545"/>
            <a:ext cx="3286148" cy="642942"/>
          </a:xfrm>
          <a:prstGeom prst="roundRect">
            <a:avLst>
              <a:gd name="adj" fmla="val 38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Pontos / R$ 195,23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26224" y="4254363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Transitar com o veículo, danificando a via; derramando a carga, combustível ou óleo.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643570" y="4254363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 Pontos / R$ 293,47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286248" y="1500180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171 CTB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286248" y="2288991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172 CTB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286248" y="3071816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227 CTB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286248" y="3857634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228 CTB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286248" y="4643452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231 CTB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29255" y="129316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5424125" y="2080996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5424125" y="2860182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Seta para a direita 24"/>
          <p:cNvSpPr/>
          <p:nvPr/>
        </p:nvSpPr>
        <p:spPr>
          <a:xfrm>
            <a:off x="5431353" y="364600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5424124" y="4431818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COMUNS</a:t>
            </a:r>
          </a:p>
        </p:txBody>
      </p:sp>
    </p:spTree>
    <p:extLst>
      <p:ext uri="{BB962C8B-B14F-4D97-AF65-F5344CB8AC3E}">
        <p14:creationId xmlns:p14="http://schemas.microsoft.com/office/powerpoint/2010/main" val="21137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NÃO se deve fazer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537641"/>
            <a:ext cx="7292509" cy="26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►Abandonar a vítima de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►Omitir socorro, sob o pretexto de não testemunhar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►Tumultuar o local do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►Deixar de colaborar com as autoridades competentes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►Tentar remover a vítima presa nas ferragens, sem estar preparado</a:t>
            </a:r>
          </a:p>
        </p:txBody>
      </p:sp>
      <p:pic>
        <p:nvPicPr>
          <p:cNvPr id="12" name="Imagem 11" descr="proibido-m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324" y="819946"/>
            <a:ext cx="2357846" cy="2393038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1043608" y="4373660"/>
            <a:ext cx="707236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Só remova uma vítima de acidente se houver risco real de perigo!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707412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431895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234563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629227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799619" y="114299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IBAMA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99619" y="1928808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CONAMA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799619" y="2714626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SISNAMA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9619" y="3571882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SMMA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99619" y="435770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FEAM</a:t>
            </a:r>
          </a:p>
        </p:txBody>
      </p:sp>
      <p:pic>
        <p:nvPicPr>
          <p:cNvPr id="13" name="Imagem 12" descr="CONAM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926" y="3200051"/>
            <a:ext cx="1427283" cy="16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IBA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5605" y="3170076"/>
            <a:ext cx="1379366" cy="154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ÓRGÃOS AMBIENTAIS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912503" y="1245569"/>
            <a:ext cx="4232785" cy="1229836"/>
            <a:chOff x="4515679" y="3286130"/>
            <a:chExt cx="4232785" cy="122983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4515679" y="3286130"/>
              <a:ext cx="2432585" cy="437748"/>
            </a:xfrm>
            <a:prstGeom prst="roundRect">
              <a:avLst>
                <a:gd name="adj" fmla="val 0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Calibri" pitchFamily="34" charset="0"/>
                  <a:cs typeface="Calibri" pitchFamily="34" charset="0"/>
                </a:rPr>
                <a:t>PROCONVE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4515679" y="3286130"/>
              <a:ext cx="4232785" cy="1229836"/>
            </a:xfrm>
            <a:prstGeom prst="rect">
              <a:avLst/>
            </a:prstGeom>
            <a:solidFill>
              <a:srgbClr val="006600">
                <a:alpha val="10000"/>
              </a:srgb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4644008" y="3795886"/>
              <a:ext cx="4012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Programa de Controle da Poluição do Ar Causada por Veículos Automotores.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900557" y="2473664"/>
            <a:ext cx="25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Responsabilidade do...</a:t>
            </a:r>
          </a:p>
        </p:txBody>
      </p:sp>
      <p:sp>
        <p:nvSpPr>
          <p:cNvPr id="17" name="Seta dobrada 16"/>
          <p:cNvSpPr/>
          <p:nvPr/>
        </p:nvSpPr>
        <p:spPr>
          <a:xfrm rot="10800000" flipH="1">
            <a:off x="4996155" y="2945782"/>
            <a:ext cx="943948" cy="10148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6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Abastec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82529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214282" y="3682859"/>
            <a:ext cx="1785950" cy="396000"/>
          </a:xfrm>
          <a:prstGeom prst="round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DIESEL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85984" y="3682859"/>
            <a:ext cx="1785950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282" y="4397239"/>
            <a:ext cx="1785950" cy="396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ETANOL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285984" y="4397239"/>
            <a:ext cx="1785950" cy="3960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GNV</a:t>
            </a:r>
          </a:p>
        </p:txBody>
      </p:sp>
      <p:pic>
        <p:nvPicPr>
          <p:cNvPr id="20" name="Imagem 19" descr="biodies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7678" y="2415848"/>
            <a:ext cx="1512168" cy="749174"/>
          </a:xfrm>
          <a:prstGeom prst="rect">
            <a:avLst/>
          </a:prstGeom>
        </p:spPr>
      </p:pic>
      <p:pic>
        <p:nvPicPr>
          <p:cNvPr id="21" name="Imagem 20" descr="carro elétri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4656" y="3119947"/>
            <a:ext cx="2049832" cy="153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tângulo 21"/>
          <p:cNvSpPr/>
          <p:nvPr/>
        </p:nvSpPr>
        <p:spPr>
          <a:xfrm>
            <a:off x="4644008" y="1834171"/>
            <a:ext cx="4499992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SUSTENTABILIDADE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COMBUSTÍVEIS</a:t>
            </a:r>
          </a:p>
        </p:txBody>
      </p:sp>
      <p:pic>
        <p:nvPicPr>
          <p:cNvPr id="1026" name="Picture 2" descr="https://static.vecteezy.com/system/resources/previews/000/460/198/non_2x/vector-bio-fuel-logo-concep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3165022"/>
            <a:ext cx="1568844" cy="156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914656" y="2715766"/>
            <a:ext cx="14438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V Boli" panose="02000500030200090000" pitchFamily="2" charset="0"/>
              </a:rPr>
              <a:t>ELÉTRICO</a:t>
            </a:r>
          </a:p>
        </p:txBody>
      </p:sp>
    </p:spTree>
    <p:extLst>
      <p:ext uri="{BB962C8B-B14F-4D97-AF65-F5344CB8AC3E}">
        <p14:creationId xmlns:p14="http://schemas.microsoft.com/office/powerpoint/2010/main" val="22606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714348" y="1285866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do Etanol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286116" y="1285866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da Gasolina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14612" y="1326810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43570" y="1326810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 100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58016" y="1326810"/>
            <a:ext cx="9286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 ?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42910" y="2214560"/>
            <a:ext cx="7715304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 o valor for maior que 70, abasteça com </a:t>
            </a:r>
            <a:r>
              <a:rPr lang="pt-BR" sz="25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714348" y="3286130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R$ 3,50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14612" y="3327074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286116" y="3286130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R$ 4,90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643570" y="3327074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100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715140" y="3327074"/>
            <a:ext cx="178595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71,42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143240" y="4071948"/>
            <a:ext cx="2786082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17096" y="335756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Ex.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RELAÇÃO CUSTO x BENEFÍCIO</a:t>
            </a:r>
          </a:p>
        </p:txBody>
      </p:sp>
    </p:spTree>
    <p:extLst>
      <p:ext uri="{BB962C8B-B14F-4D97-AF65-F5344CB8AC3E}">
        <p14:creationId xmlns:p14="http://schemas.microsoft.com/office/powerpoint/2010/main" val="3511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0" y="1094838"/>
            <a:ext cx="4427984" cy="396000"/>
          </a:xfrm>
          <a:prstGeom prst="roundRect">
            <a:avLst>
              <a:gd name="adj" fmla="val 0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Matéria Prima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4282" y="1613221"/>
            <a:ext cx="1785950" cy="1714512"/>
            <a:chOff x="5214942" y="2214554"/>
            <a:chExt cx="2071702" cy="1928826"/>
          </a:xfrm>
        </p:grpSpPr>
        <p:pic>
          <p:nvPicPr>
            <p:cNvPr id="29" name="Imagem 28" descr="can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2627318"/>
              <a:ext cx="2071702" cy="151606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5214942" y="2214554"/>
              <a:ext cx="2071702" cy="357190"/>
            </a:xfrm>
            <a:prstGeom prst="roundRect">
              <a:avLst>
                <a:gd name="adj" fmla="val 10171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Cana de Açúcar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300192" y="718136"/>
            <a:ext cx="2505705" cy="2613678"/>
            <a:chOff x="343411" y="1158263"/>
            <a:chExt cx="2505705" cy="2613678"/>
          </a:xfrm>
        </p:grpSpPr>
        <p:pic>
          <p:nvPicPr>
            <p:cNvPr id="33" name="Imagem 32" descr="etanol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66" y="1796313"/>
              <a:ext cx="2495050" cy="1975628"/>
            </a:xfrm>
            <a:prstGeom prst="rect">
              <a:avLst/>
            </a:prstGeom>
          </p:spPr>
        </p:pic>
        <p:sp>
          <p:nvSpPr>
            <p:cNvPr id="32" name="Retângulo de cantos arredondados 31"/>
            <p:cNvSpPr/>
            <p:nvPr/>
          </p:nvSpPr>
          <p:spPr>
            <a:xfrm>
              <a:off x="343411" y="1158263"/>
              <a:ext cx="2504090" cy="2613677"/>
            </a:xfrm>
            <a:prstGeom prst="roundRect">
              <a:avLst>
                <a:gd name="adj" fmla="val 2411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 a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metade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, se comparado à Gasolina</a:t>
              </a: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ETANOL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94314" y="2053427"/>
            <a:ext cx="1713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►Milho Verde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►Batata Doce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►Beterraba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2771800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Seta para baixo 38"/>
          <p:cNvSpPr/>
          <p:nvPr/>
        </p:nvSpPr>
        <p:spPr>
          <a:xfrm>
            <a:off x="3207135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0" name="Seta para baixo 39"/>
          <p:cNvSpPr/>
          <p:nvPr/>
        </p:nvSpPr>
        <p:spPr>
          <a:xfrm>
            <a:off x="3645737" y="1624255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416344" y="3488536"/>
            <a:ext cx="6519611" cy="1368152"/>
          </a:xfrm>
          <a:prstGeom prst="roundRect">
            <a:avLst>
              <a:gd name="adj" fmla="val 6114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... também é conhecida por  </a:t>
            </a:r>
            <a:r>
              <a:rPr lang="pt-BR" sz="1600" b="1" i="1" dirty="0">
                <a:solidFill>
                  <a:schemeClr val="tx1"/>
                </a:solidFill>
              </a:rPr>
              <a:t>vinhoto</a:t>
            </a:r>
            <a:r>
              <a:rPr lang="pt-BR" sz="1600" i="1" dirty="0">
                <a:solidFill>
                  <a:schemeClr val="tx1"/>
                </a:solidFill>
              </a:rPr>
              <a:t>, ou </a:t>
            </a:r>
            <a:r>
              <a:rPr lang="pt-BR" sz="1600" b="1" i="1" dirty="0">
                <a:solidFill>
                  <a:schemeClr val="tx1"/>
                </a:solidFill>
              </a:rPr>
              <a:t>restilo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Resíduo pastoso e malcheiroso resultante da fermentação da cana-de-açúcar para a obtenção do etanol. É altamente poluente e </a:t>
            </a:r>
            <a:r>
              <a:rPr lang="pt-BR" sz="1600" i="1" dirty="0">
                <a:solidFill>
                  <a:srgbClr val="C00000"/>
                </a:solidFill>
              </a:rPr>
              <a:t>se dispersado inadequadamente nos rios devasta toda a sua fauna e flora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251520" y="3535306"/>
            <a:ext cx="1289581" cy="1321382"/>
            <a:chOff x="462762" y="3579862"/>
            <a:chExt cx="1289581" cy="1321382"/>
          </a:xfrm>
        </p:grpSpPr>
        <p:pic>
          <p:nvPicPr>
            <p:cNvPr id="44" name="Imagem 43" descr="vene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62" y="3579862"/>
              <a:ext cx="1289304" cy="1073280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472954" y="4470357"/>
              <a:ext cx="12793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>
                  <a:solidFill>
                    <a:srgbClr val="FF0000"/>
                  </a:solidFill>
                </a:rPr>
                <a:t>VINHAÇA</a:t>
              </a:r>
            </a:p>
          </p:txBody>
        </p:sp>
      </p:grpSp>
      <p:sp>
        <p:nvSpPr>
          <p:cNvPr id="10" name="Seta para a direita 9"/>
          <p:cNvSpPr/>
          <p:nvPr/>
        </p:nvSpPr>
        <p:spPr>
          <a:xfrm>
            <a:off x="1688121" y="3858288"/>
            <a:ext cx="580648" cy="628648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dobrada 10"/>
          <p:cNvSpPr/>
          <p:nvPr/>
        </p:nvSpPr>
        <p:spPr>
          <a:xfrm flipV="1">
            <a:off x="5210389" y="1269023"/>
            <a:ext cx="931520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39" grpId="0" animBg="1"/>
      <p:bldP spid="40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00100" y="1214428"/>
            <a:ext cx="3429024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Dispositivos do Veículo</a:t>
            </a:r>
          </a:p>
        </p:txBody>
      </p:sp>
      <p:pic>
        <p:nvPicPr>
          <p:cNvPr id="4" name="Imagem 3" descr="Dispositivos d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94"/>
            <a:ext cx="3500462" cy="3043259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143504" y="1285866"/>
            <a:ext cx="2786082" cy="500066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CATALISADOR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143504" y="2000246"/>
            <a:ext cx="2786082" cy="500066"/>
          </a:xfrm>
          <a:prstGeom prst="round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CÂNISTER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143504" y="2714626"/>
            <a:ext cx="2786082" cy="500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INJ. ELETRÔNICA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143504" y="3429006"/>
            <a:ext cx="2786082" cy="50006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SILENCIADOR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143504" y="4143386"/>
            <a:ext cx="2786082" cy="50006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Kit GNV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MENOS POLUIÇÃO</a:t>
            </a:r>
          </a:p>
        </p:txBody>
      </p:sp>
    </p:spTree>
    <p:extLst>
      <p:ext uri="{BB962C8B-B14F-4D97-AF65-F5344CB8AC3E}">
        <p14:creationId xmlns:p14="http://schemas.microsoft.com/office/powerpoint/2010/main" val="32696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3821" y="1267593"/>
            <a:ext cx="3714776" cy="3429024"/>
            <a:chOff x="253821" y="1267593"/>
            <a:chExt cx="3714776" cy="3429024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CATALISADOR</a:t>
              </a:r>
            </a:p>
          </p:txBody>
        </p:sp>
        <p:pic>
          <p:nvPicPr>
            <p:cNvPr id="4" name="Imagem 3" descr="catalisador 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1928808"/>
              <a:ext cx="3488194" cy="2359894"/>
            </a:xfrm>
            <a:prstGeom prst="rect">
              <a:avLst/>
            </a:prstGeom>
          </p:spPr>
        </p:pic>
        <p:sp>
          <p:nvSpPr>
            <p:cNvPr id="5" name="Retângulo de cantos arredondados 4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CÂNISTER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5439"/>
              </a:avLst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4" name="Imagem 13" descr="canist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942" y="2000246"/>
              <a:ext cx="3286148" cy="2293160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183060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SILENCIADOR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6040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2" name="Imagem 11" descr="silenciado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3" y="2000246"/>
              <a:ext cx="3317719" cy="2214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upo 13"/>
          <p:cNvGrpSpPr/>
          <p:nvPr/>
        </p:nvGrpSpPr>
        <p:grpSpPr>
          <a:xfrm>
            <a:off x="354677" y="1278557"/>
            <a:ext cx="3714776" cy="3429024"/>
            <a:chOff x="253821" y="1267593"/>
            <a:chExt cx="3714776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INJ. ELETRÔNICA</a:t>
              </a: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3" name="Imagem 12" descr="inj eletroni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10" y="1928808"/>
              <a:ext cx="2857520" cy="2548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4497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039639" y="1267593"/>
            <a:ext cx="6889947" cy="3429024"/>
            <a:chOff x="1039639" y="1267593"/>
            <a:chExt cx="6889947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1782926" y="1357304"/>
              <a:ext cx="2357454" cy="39600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Kit GNV</a:t>
              </a:r>
            </a:p>
          </p:txBody>
        </p:sp>
        <p:sp>
          <p:nvSpPr>
            <p:cNvPr id="5" name="Retângulo de cantos arredondados 4"/>
            <p:cNvSpPr/>
            <p:nvPr/>
          </p:nvSpPr>
          <p:spPr>
            <a:xfrm>
              <a:off x="1039639" y="1267593"/>
              <a:ext cx="6889947" cy="3429024"/>
            </a:xfrm>
            <a:prstGeom prst="roundRect">
              <a:avLst>
                <a:gd name="adj" fmla="val 5640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Imagem 8" descr="Kit GN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857370"/>
            <a:ext cx="4714908" cy="25468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241133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minhão carga perigo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643188"/>
            <a:ext cx="3173536" cy="2276423"/>
          </a:xfrm>
          <a:prstGeom prst="rect">
            <a:avLst/>
          </a:prstGeom>
        </p:spPr>
      </p:pic>
      <p:pic>
        <p:nvPicPr>
          <p:cNvPr id="7" name="Imagem 6" descr="painel de seguranç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2714626"/>
            <a:ext cx="3357586" cy="21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MOPP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1183812"/>
            <a:ext cx="2357454" cy="117362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lassede Produt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1214428"/>
            <a:ext cx="3286148" cy="1117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40224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Sustentabilidade.jpg"/>
          <p:cNvPicPr>
            <a:picLocks noChangeAspect="1"/>
          </p:cNvPicPr>
          <p:nvPr/>
        </p:nvPicPr>
        <p:blipFill rotWithShape="1">
          <a:blip r:embed="rId3" cstate="print"/>
          <a:srcRect l="10560" t="15008" r="8802"/>
          <a:stretch/>
        </p:blipFill>
        <p:spPr>
          <a:xfrm>
            <a:off x="6588224" y="1923678"/>
            <a:ext cx="2304256" cy="302504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67544" y="1131590"/>
            <a:ext cx="778674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►Mantenha seu veículo sempre bem regulado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►Evite acelerar desnecessariamente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►Opte, sempre que possível, pelo Transporte Coletivo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queime lixo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►Separe o lixo de maneira correta para Reciclagem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►Denuncie agressões ao Meio Ambiente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►Utilize moderadamente o som automotivo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AÇÕES SUSTENTÁVEIS</a:t>
            </a:r>
          </a:p>
        </p:txBody>
      </p:sp>
    </p:spTree>
    <p:extLst>
      <p:ext uri="{BB962C8B-B14F-4D97-AF65-F5344CB8AC3E}">
        <p14:creationId xmlns:p14="http://schemas.microsoft.com/office/powerpoint/2010/main" val="88904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sinalizando com triangulo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15566"/>
            <a:ext cx="3329986" cy="200026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Sinalizar o local do acidente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2844" y="1643056"/>
            <a:ext cx="6215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►Estacione, preferencialmente, fora da pista;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►Use o triângulo, galhos, arbustos, papelão, lata...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85720" y="2643188"/>
          <a:ext cx="60722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Tipo de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Velocidade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Máxima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sob Adversidades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Coletora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Arterial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T.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Rápido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160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Rodovia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220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ângulo de cantos arredondados 1"/>
          <p:cNvSpPr/>
          <p:nvPr/>
        </p:nvSpPr>
        <p:spPr>
          <a:xfrm>
            <a:off x="6588224" y="3579862"/>
            <a:ext cx="2313894" cy="1080120"/>
          </a:xfrm>
          <a:prstGeom prst="roundRect">
            <a:avLst>
              <a:gd name="adj" fmla="val 902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Distância Mínima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</a:rPr>
              <a:t>30 metros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1885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CONVÍVIO SOCIAL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805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/>
          <p:cNvSpPr/>
          <p:nvPr/>
        </p:nvSpPr>
        <p:spPr>
          <a:xfrm rot="5400000">
            <a:off x="3273766" y="1723915"/>
            <a:ext cx="2772782" cy="276860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Conhecer  e usufruir dos seus DIREITOS</a:t>
            </a:r>
          </a:p>
        </p:txBody>
      </p:sp>
      <p:sp>
        <p:nvSpPr>
          <p:cNvPr id="17" name="Seta para a direita 16"/>
          <p:cNvSpPr/>
          <p:nvPr/>
        </p:nvSpPr>
        <p:spPr>
          <a:xfrm rot="5400000" flipH="1">
            <a:off x="5728798" y="1416027"/>
            <a:ext cx="2772782" cy="280831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Respeitar as Leis e cumprir os seus DEVERES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2236625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idada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71550"/>
            <a:ext cx="2592288" cy="2610478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043608" y="3975464"/>
            <a:ext cx="7093452" cy="783538"/>
          </a:xfrm>
          <a:prstGeom prst="roundRect">
            <a:avLst>
              <a:gd name="adj" fmla="val 1025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 trânsito em condições seguras é um direito de todos  e dever dos Órgãos e Entidades componentes do SNT.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9944" y="2638835"/>
            <a:ext cx="4392488" cy="923330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/>
              <a:t>O exercício da cidadania, no trânsito, é </a:t>
            </a:r>
            <a:r>
              <a:rPr lang="pt-BR" b="1" i="1" dirty="0"/>
              <a:t>fator indispensável</a:t>
            </a:r>
            <a:r>
              <a:rPr lang="pt-BR" i="1" dirty="0"/>
              <a:t> para que a vida em sociedade seja possível.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 NO TRÂNSITO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944" y="1110721"/>
            <a:ext cx="4392488" cy="120032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>
                <a:solidFill>
                  <a:srgbClr val="7030A0"/>
                </a:solidFill>
              </a:rPr>
              <a:t>... consiste em conhecer as leis e normas que regem o trânsito brasileiro; </a:t>
            </a:r>
            <a:r>
              <a:rPr lang="pt-BR" b="1" i="1" dirty="0">
                <a:solidFill>
                  <a:srgbClr val="7030A0"/>
                </a:solidFill>
              </a:rPr>
              <a:t>gozar dos benefícios</a:t>
            </a:r>
            <a:r>
              <a:rPr lang="pt-BR" i="1" dirty="0">
                <a:solidFill>
                  <a:srgbClr val="7030A0"/>
                </a:solidFill>
              </a:rPr>
              <a:t> que lhe são de direito e </a:t>
            </a:r>
            <a:r>
              <a:rPr lang="pt-BR" b="1" i="1" dirty="0">
                <a:solidFill>
                  <a:srgbClr val="7030A0"/>
                </a:solidFill>
              </a:rPr>
              <a:t>respeitar o direito dos demais</a:t>
            </a:r>
            <a:r>
              <a:rPr lang="pt-BR" i="1" dirty="0">
                <a:solidFill>
                  <a:srgbClr val="7030A0"/>
                </a:solidFill>
              </a:rPr>
              <a:t> cidadãos.</a:t>
            </a:r>
          </a:p>
        </p:txBody>
      </p:sp>
      <p:sp>
        <p:nvSpPr>
          <p:cNvPr id="2" name="Divisa 1"/>
          <p:cNvSpPr/>
          <p:nvPr/>
        </p:nvSpPr>
        <p:spPr>
          <a:xfrm>
            <a:off x="61156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2352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 rot="10800000">
            <a:off x="849710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20906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2" grpId="0" animBg="1"/>
      <p:bldP spid="15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21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28720" y="1347614"/>
            <a:ext cx="1899064" cy="1584176"/>
            <a:chOff x="613865" y="1347614"/>
            <a:chExt cx="1899064" cy="158417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66" y="1707654"/>
              <a:ext cx="1899063" cy="107119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613866" y="1347614"/>
              <a:ext cx="1899063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INDIVÍDUO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13865" y="1360947"/>
              <a:ext cx="1899063" cy="15708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438681" y="2175706"/>
            <a:ext cx="1997415" cy="1764196"/>
            <a:chOff x="3438681" y="2175706"/>
            <a:chExt cx="1997415" cy="17641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81" y="2499742"/>
              <a:ext cx="1919082" cy="139891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17"/>
            <p:cNvSpPr/>
            <p:nvPr/>
          </p:nvSpPr>
          <p:spPr>
            <a:xfrm>
              <a:off x="3438681" y="2189039"/>
              <a:ext cx="1997415" cy="2880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GRUPOS SOCIAIS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438681" y="2175706"/>
              <a:ext cx="1997415" cy="17641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012160" y="2931790"/>
            <a:ext cx="2231481" cy="1769126"/>
            <a:chOff x="6228951" y="2778844"/>
            <a:chExt cx="2231481" cy="1769126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" t="15215" r="8259" b="3620"/>
            <a:stretch/>
          </p:blipFill>
          <p:spPr>
            <a:xfrm>
              <a:off x="6245897" y="3147814"/>
              <a:ext cx="2160240" cy="1400156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6228951" y="2778844"/>
              <a:ext cx="2231481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SOCIEDADE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30339" y="2783774"/>
              <a:ext cx="2230093" cy="17641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Seta dobrada 26"/>
          <p:cNvSpPr/>
          <p:nvPr/>
        </p:nvSpPr>
        <p:spPr>
          <a:xfrm rot="5400000">
            <a:off x="3095836" y="1222310"/>
            <a:ext cx="504056" cy="10081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Seta dobrada 27"/>
          <p:cNvSpPr/>
          <p:nvPr/>
        </p:nvSpPr>
        <p:spPr>
          <a:xfrm rot="5400000">
            <a:off x="5796136" y="2031690"/>
            <a:ext cx="504056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dadan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61" y="1131652"/>
            <a:ext cx="1582219" cy="1643074"/>
          </a:xfrm>
          <a:prstGeom prst="rect">
            <a:avLst/>
          </a:prstGeom>
        </p:spPr>
      </p:pic>
      <p:pic>
        <p:nvPicPr>
          <p:cNvPr id="10" name="Imagem 9" descr="Cidadani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14692"/>
            <a:ext cx="1873873" cy="1571636"/>
          </a:xfrm>
          <a:prstGeom prst="rect">
            <a:avLst/>
          </a:prstGeom>
        </p:spPr>
      </p:pic>
      <p:pic>
        <p:nvPicPr>
          <p:cNvPr id="17" name="Imagem 16" descr="Cidadani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173015"/>
            <a:ext cx="1857388" cy="1440148"/>
          </a:xfrm>
          <a:prstGeom prst="rect">
            <a:avLst/>
          </a:prstGeom>
        </p:spPr>
      </p:pic>
      <p:pic>
        <p:nvPicPr>
          <p:cNvPr id="18" name="Imagem 17" descr="Cidadania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4782" y="1142990"/>
            <a:ext cx="2039010" cy="1428760"/>
          </a:xfrm>
          <a:prstGeom prst="rect">
            <a:avLst/>
          </a:prstGeom>
        </p:spPr>
      </p:pic>
      <p:pic>
        <p:nvPicPr>
          <p:cNvPr id="19" name="Imagem 18" descr="Cidadania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286130"/>
            <a:ext cx="1434452" cy="1500198"/>
          </a:xfrm>
          <a:prstGeom prst="rect">
            <a:avLst/>
          </a:prstGeom>
        </p:spPr>
      </p:pic>
      <p:pic>
        <p:nvPicPr>
          <p:cNvPr id="20" name="Imagem 19" descr="Cidadania 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286655"/>
            <a:ext cx="1649286" cy="15173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 INDIVÍDUO E O ESTADO</a:t>
            </a:r>
          </a:p>
        </p:txBody>
      </p:sp>
      <p:sp>
        <p:nvSpPr>
          <p:cNvPr id="2" name="Seta dobrada 1"/>
          <p:cNvSpPr/>
          <p:nvPr/>
        </p:nvSpPr>
        <p:spPr>
          <a:xfrm rot="10800000">
            <a:off x="7715272" y="2959048"/>
            <a:ext cx="720080" cy="11729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2568317" y="1857370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Seta para a direita 20"/>
          <p:cNvSpPr/>
          <p:nvPr/>
        </p:nvSpPr>
        <p:spPr>
          <a:xfrm>
            <a:off x="5868144" y="1779662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Seta para a direita 21"/>
          <p:cNvSpPr/>
          <p:nvPr/>
        </p:nvSpPr>
        <p:spPr>
          <a:xfrm rot="10800000">
            <a:off x="4695503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 rot="10800000">
            <a:off x="1997337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22" grpId="0" animBg="1"/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7734"/>
            <a:ext cx="4276725" cy="25431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3528" y="1203598"/>
            <a:ext cx="856895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>
                <a:solidFill>
                  <a:srgbClr val="00B0F0"/>
                </a:solidFill>
              </a:rPr>
              <a:t>Relacionamento interpessoal</a:t>
            </a:r>
            <a:r>
              <a:rPr lang="pt-BR"/>
              <a:t> é um conceito do âmbito da sociologia e psicologia que significa uma </a:t>
            </a:r>
            <a:r>
              <a:rPr lang="pt-BR">
                <a:solidFill>
                  <a:srgbClr val="00B050"/>
                </a:solidFill>
              </a:rPr>
              <a:t>relação entre duas ou mais pessoas</a:t>
            </a:r>
            <a:r>
              <a:rPr lang="pt-BR"/>
              <a:t>. Este tipo de relacionamento é marcado pelo contexto onde ele está inserido, podendo ser um </a:t>
            </a:r>
            <a:r>
              <a:rPr lang="pt-BR">
                <a:solidFill>
                  <a:srgbClr val="FF6600"/>
                </a:solidFill>
              </a:rPr>
              <a:t>contexto familiar</a:t>
            </a:r>
            <a:r>
              <a:rPr lang="pt-BR"/>
              <a:t>, </a:t>
            </a:r>
            <a:r>
              <a:rPr lang="pt-BR">
                <a:solidFill>
                  <a:srgbClr val="FF6600"/>
                </a:solidFill>
              </a:rPr>
              <a:t>escolar</a:t>
            </a:r>
            <a:r>
              <a:rPr lang="pt-BR"/>
              <a:t>, de </a:t>
            </a:r>
            <a:r>
              <a:rPr lang="pt-BR">
                <a:solidFill>
                  <a:srgbClr val="FF6600"/>
                </a:solidFill>
              </a:rPr>
              <a:t>trabalho</a:t>
            </a:r>
            <a:r>
              <a:rPr lang="pt-BR"/>
              <a:t> ou de </a:t>
            </a:r>
            <a:r>
              <a:rPr lang="pt-BR">
                <a:solidFill>
                  <a:srgbClr val="FF6600"/>
                </a:solidFill>
              </a:rPr>
              <a:t>comunidade</a:t>
            </a:r>
            <a:r>
              <a:rPr lang="pt-BR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87487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O </a:t>
            </a:r>
            <a:r>
              <a:rPr lang="pt-BR">
                <a:solidFill>
                  <a:srgbClr val="00B0F0"/>
                </a:solidFill>
              </a:rPr>
              <a:t>relacionamento interpessoal </a:t>
            </a:r>
            <a:r>
              <a:rPr lang="pt-BR"/>
              <a:t>implica uma </a:t>
            </a:r>
            <a:r>
              <a:rPr lang="pt-BR">
                <a:solidFill>
                  <a:srgbClr val="00B050"/>
                </a:solidFill>
              </a:rPr>
              <a:t>relação social</a:t>
            </a:r>
            <a:r>
              <a:rPr lang="pt-BR"/>
              <a:t> em que </a:t>
            </a:r>
            <a:r>
              <a:rPr lang="pt-BR">
                <a:solidFill>
                  <a:srgbClr val="7030A0"/>
                </a:solidFill>
              </a:rPr>
              <a:t>cada indivíduo</a:t>
            </a:r>
            <a:r>
              <a:rPr lang="pt-BR"/>
              <a:t> representa uma </a:t>
            </a:r>
            <a:r>
              <a:rPr lang="pt-BR">
                <a:solidFill>
                  <a:srgbClr val="FF6600"/>
                </a:solidFill>
              </a:rPr>
              <a:t>engrenagem</a:t>
            </a:r>
            <a:r>
              <a:rPr lang="pt-BR"/>
              <a:t> desta enorme máquina chamada </a:t>
            </a:r>
            <a:r>
              <a:rPr lang="pt-BR">
                <a:solidFill>
                  <a:srgbClr val="FF0000"/>
                </a:solidFill>
              </a:rPr>
              <a:t>sociedade</a:t>
            </a:r>
            <a:r>
              <a:rPr lang="pt-BR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</p:spTree>
    <p:extLst>
      <p:ext uri="{BB962C8B-B14F-4D97-AF65-F5344CB8AC3E}">
        <p14:creationId xmlns:p14="http://schemas.microsoft.com/office/powerpoint/2010/main" val="29513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3336956" cy="27363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51920" y="1851670"/>
            <a:ext cx="5040560" cy="23653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É </a:t>
            </a:r>
            <a:r>
              <a:rPr lang="pt-BR">
                <a:solidFill>
                  <a:srgbClr val="00B0F0"/>
                </a:solidFill>
              </a:rPr>
              <a:t>importante saber</a:t>
            </a:r>
            <a:r>
              <a:rPr lang="pt-BR"/>
              <a:t> que, além do papel de condutor, </a:t>
            </a:r>
            <a:r>
              <a:rPr lang="pt-BR">
                <a:solidFill>
                  <a:srgbClr val="00B050"/>
                </a:solidFill>
              </a:rPr>
              <a:t>o motorista de transporte coletivo</a:t>
            </a:r>
            <a:r>
              <a:rPr lang="pt-BR"/>
              <a:t>  deverá ter </a:t>
            </a:r>
            <a:r>
              <a:rPr lang="pt-BR">
                <a:solidFill>
                  <a:srgbClr val="7030A0"/>
                </a:solidFill>
              </a:rPr>
              <a:t>sempre em mente</a:t>
            </a:r>
            <a:r>
              <a:rPr lang="pt-BR"/>
              <a:t> que quando se encontra no trân­sito, ele </a:t>
            </a:r>
            <a:r>
              <a:rPr lang="pt-BR">
                <a:solidFill>
                  <a:srgbClr val="FF6600"/>
                </a:solidFill>
              </a:rPr>
              <a:t>está dividindo espaços</a:t>
            </a:r>
            <a:r>
              <a:rPr lang="pt-BR"/>
              <a:t> com outros </a:t>
            </a:r>
            <a:r>
              <a:rPr lang="pt-BR">
                <a:solidFill>
                  <a:srgbClr val="C00000"/>
                </a:solidFill>
              </a:rPr>
              <a:t>indivíduos</a:t>
            </a:r>
            <a:r>
              <a:rPr lang="pt-BR"/>
              <a:t> (pedestres, ciclistas, animais e outros condutores) que também necessitam utilizar as vias.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CIDADÃO INDIVÍDUO</a:t>
            </a:r>
          </a:p>
        </p:txBody>
      </p:sp>
    </p:spTree>
    <p:extLst>
      <p:ext uri="{BB962C8B-B14F-4D97-AF65-F5344CB8AC3E}">
        <p14:creationId xmlns:p14="http://schemas.microsoft.com/office/powerpoint/2010/main" val="29802718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4320480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condutor</a:t>
            </a:r>
            <a:r>
              <a:rPr lang="pt-BR" dirty="0"/>
              <a:t> de veículo de </a:t>
            </a:r>
            <a:r>
              <a:rPr lang="pt-BR"/>
              <a:t>transporte coletivo </a:t>
            </a:r>
            <a:r>
              <a:rPr lang="pt-BR" dirty="0"/>
              <a:t>está sujeito a responder </a:t>
            </a:r>
            <a:r>
              <a:rPr lang="pt-BR" dirty="0">
                <a:solidFill>
                  <a:srgbClr val="00B050"/>
                </a:solidFill>
              </a:rPr>
              <a:t>Administrativa e Criminalmente</a:t>
            </a:r>
            <a:r>
              <a:rPr lang="pt-BR" dirty="0"/>
              <a:t> pelos atos praticados no exercício da sua atividade profissional, conforme consta no Código de Trânsito Brasileiro, Legislação específica e demais Legislações.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2" y="1142990"/>
            <a:ext cx="4716048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bg1"/>
                </a:solidFill>
              </a:rPr>
              <a:t>Administrativa e Criminal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1995686"/>
            <a:ext cx="4333113" cy="25202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187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</p:spTree>
    <p:extLst>
      <p:ext uri="{BB962C8B-B14F-4D97-AF65-F5344CB8AC3E}">
        <p14:creationId xmlns:p14="http://schemas.microsoft.com/office/powerpoint/2010/main" val="2453633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Telefones para emergências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4580" y="1821697"/>
            <a:ext cx="828680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190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Militar - quando em vias urbanas e rodovias estaduais;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191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(PRF)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Rodoviária Federal - quando em rodovias federais;</a:t>
            </a:r>
          </a:p>
        </p:txBody>
      </p:sp>
      <p:pic>
        <p:nvPicPr>
          <p:cNvPr id="9" name="Imagem 8" descr="sa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91830"/>
            <a:ext cx="2436045" cy="15001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71800" y="2997333"/>
            <a:ext cx="6283387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192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(SAMU)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Serviço de Atendimento Móvel de Urgência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(COBOM)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Corpo de Bombeiros.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381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15825</TotalTime>
  <Words>3729</Words>
  <Application>Microsoft Office PowerPoint</Application>
  <PresentationFormat>Apresentação na tela (16:9)</PresentationFormat>
  <Paragraphs>715</Paragraphs>
  <Slides>87</Slides>
  <Notes>87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2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1728</cp:revision>
  <dcterms:created xsi:type="dcterms:W3CDTF">2012-09-21T18:40:16Z</dcterms:created>
  <dcterms:modified xsi:type="dcterms:W3CDTF">2021-04-24T12:12:47Z</dcterms:modified>
</cp:coreProperties>
</file>